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2" r:id="rId2"/>
    <p:sldMasterId id="2147483656" r:id="rId3"/>
    <p:sldMasterId id="2147483681" r:id="rId4"/>
    <p:sldMasterId id="2147483694" r:id="rId5"/>
    <p:sldMasterId id="2147483703" r:id="rId6"/>
    <p:sldMasterId id="2147483727" r:id="rId7"/>
    <p:sldMasterId id="2147483747" r:id="rId8"/>
  </p:sldMasterIdLst>
  <p:notesMasterIdLst>
    <p:notesMasterId r:id="rId49"/>
  </p:notesMasterIdLst>
  <p:sldIdLst>
    <p:sldId id="582" r:id="rId9"/>
    <p:sldId id="268" r:id="rId10"/>
    <p:sldId id="593" r:id="rId11"/>
    <p:sldId id="427" r:id="rId12"/>
    <p:sldId id="299" r:id="rId13"/>
    <p:sldId id="425" r:id="rId14"/>
    <p:sldId id="278" r:id="rId15"/>
    <p:sldId id="426" r:id="rId16"/>
    <p:sldId id="279" r:id="rId17"/>
    <p:sldId id="275" r:id="rId18"/>
    <p:sldId id="276" r:id="rId19"/>
    <p:sldId id="292" r:id="rId20"/>
    <p:sldId id="298" r:id="rId21"/>
    <p:sldId id="277" r:id="rId22"/>
    <p:sldId id="295" r:id="rId23"/>
    <p:sldId id="296" r:id="rId24"/>
    <p:sldId id="300" r:id="rId25"/>
    <p:sldId id="283" r:id="rId26"/>
    <p:sldId id="282" r:id="rId27"/>
    <p:sldId id="604" r:id="rId28"/>
    <p:sldId id="605" r:id="rId29"/>
    <p:sldId id="590" r:id="rId30"/>
    <p:sldId id="262" r:id="rId31"/>
    <p:sldId id="328" r:id="rId32"/>
    <p:sldId id="349" r:id="rId33"/>
    <p:sldId id="329" r:id="rId34"/>
    <p:sldId id="330" r:id="rId35"/>
    <p:sldId id="428" r:id="rId36"/>
    <p:sldId id="294" r:id="rId37"/>
    <p:sldId id="591" r:id="rId38"/>
    <p:sldId id="423" r:id="rId39"/>
    <p:sldId id="424" r:id="rId40"/>
    <p:sldId id="594" r:id="rId41"/>
    <p:sldId id="592" r:id="rId42"/>
    <p:sldId id="305" r:id="rId43"/>
    <p:sldId id="301" r:id="rId44"/>
    <p:sldId id="303" r:id="rId45"/>
    <p:sldId id="583" r:id="rId46"/>
    <p:sldId id="588" r:id="rId47"/>
    <p:sldId id="589" r:id="rId48"/>
  </p:sldIdLst>
  <p:sldSz cx="12192000" cy="6858000"/>
  <p:notesSz cx="9926638" cy="143557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2712" userDrawn="1">
          <p15:clr>
            <a:srgbClr val="A4A3A4"/>
          </p15:clr>
        </p15:guide>
      </p15:sldGuideLst>
    </p:ext>
    <p:ext uri="{2D200454-40CA-4A62-9FC3-DE9A4176ACB9}">
      <p15:notesGuideLst xmlns:p15="http://schemas.microsoft.com/office/powerpoint/2012/main">
        <p15:guide id="1" orient="horz" pos="452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EFEDE1"/>
    <a:srgbClr val="EFD2D1"/>
    <a:srgbClr val="D99694"/>
    <a:srgbClr val="948A54"/>
    <a:srgbClr val="E1DDC9"/>
    <a:srgbClr val="69613B"/>
    <a:srgbClr val="D9E5C1"/>
    <a:srgbClr val="6B8537"/>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34" autoAdjust="0"/>
  </p:normalViewPr>
  <p:slideViewPr>
    <p:cSldViewPr snapToGrid="0">
      <p:cViewPr varScale="1">
        <p:scale>
          <a:sx n="72" d="100"/>
          <a:sy n="72" d="100"/>
        </p:scale>
        <p:origin x="660" y="66"/>
      </p:cViewPr>
      <p:guideLst>
        <p:guide orient="horz" pos="336"/>
        <p:guide pos="2712"/>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42" d="100"/>
          <a:sy n="42" d="100"/>
        </p:scale>
        <p:origin x="3182" y="38"/>
      </p:cViewPr>
      <p:guideLst>
        <p:guide orient="horz" pos="4521"/>
        <p:guide pos="31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niel\OneDrive\AustCham%20ASEAN\Business%20Survey%202019\Survey%20Responses\Australian%20Business%20in%20ASEAN%202019%20-%20Master%20Sheet.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niel\OneDrive\AustCham%20ASEAN\Business%20Survey%202019\Survey%20Responses\Australian%20Business%20in%20ASEAN%202019%20-%20Master%20Shee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aniel\OneDrive\AustCham%20ASEAN\Business%20Survey%202019\Survey%20Responses\Australian%20Business%20in%20ASEAN%202019%20-%20Master%20Shee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aniel\OneDrive\AustCham%20ASEAN\Business%20Survey%202019\Survey%20Responses\Australian%20Business%20in%20ASEAN%202019%20-%20Master%20Sheet.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aniel\OneDrive\AustCham%20ASEAN\Business%20Survey%202019\Survey%20Responses\Australian%20Business%20in%20ASEAN%202019%20-%20Master%20Shee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C00000"/>
              </a:solidFill>
            </c:spPr>
            <c:extLst>
              <c:ext xmlns:c16="http://schemas.microsoft.com/office/drawing/2014/chart" uri="{C3380CC4-5D6E-409C-BE32-E72D297353CC}">
                <c16:uniqueId val="{00000001-21B2-4B76-8382-E329D86D362D}"/>
              </c:ext>
            </c:extLst>
          </c:dPt>
          <c:dPt>
            <c:idx val="1"/>
            <c:bubble3D val="0"/>
            <c:spPr>
              <a:solidFill>
                <a:srgbClr val="FFC000"/>
              </a:solidFill>
            </c:spPr>
            <c:extLst>
              <c:ext xmlns:c16="http://schemas.microsoft.com/office/drawing/2014/chart" uri="{C3380CC4-5D6E-409C-BE32-E72D297353CC}">
                <c16:uniqueId val="{00000003-21B2-4B76-8382-E329D86D362D}"/>
              </c:ext>
            </c:extLst>
          </c:dPt>
          <c:dPt>
            <c:idx val="2"/>
            <c:bubble3D val="0"/>
            <c:spPr>
              <a:solidFill>
                <a:srgbClr val="00B050"/>
              </a:solidFill>
            </c:spPr>
            <c:extLst>
              <c:ext xmlns:c16="http://schemas.microsoft.com/office/drawing/2014/chart" uri="{C3380CC4-5D6E-409C-BE32-E72D297353CC}">
                <c16:uniqueId val="{00000005-21B2-4B76-8382-E329D86D362D}"/>
              </c:ext>
            </c:extLst>
          </c:dPt>
          <c:dPt>
            <c:idx val="3"/>
            <c:bubble3D val="0"/>
            <c:spPr>
              <a:noFill/>
            </c:spPr>
            <c:extLst>
              <c:ext xmlns:c16="http://schemas.microsoft.com/office/drawing/2014/chart" uri="{C3380CC4-5D6E-409C-BE32-E72D297353CC}">
                <c16:uniqueId val="{00000007-21B2-4B76-8382-E329D86D362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30</c:v>
                </c:pt>
              </c:numCache>
            </c:numRef>
          </c:val>
          <c:extLst>
            <c:ext xmlns:c16="http://schemas.microsoft.com/office/drawing/2014/chart" uri="{C3380CC4-5D6E-409C-BE32-E72D297353CC}">
              <c16:uniqueId val="{00000008-21B2-4B76-8382-E329D86D362D}"/>
            </c:ext>
          </c:extLst>
        </c:ser>
        <c:dLbls>
          <c:showLegendKey val="0"/>
          <c:showVal val="0"/>
          <c:showCatName val="0"/>
          <c:showSerName val="0"/>
          <c:showPercent val="0"/>
          <c:showBubbleSize val="0"/>
          <c:showLeaderLines val="0"/>
        </c:dLbls>
        <c:firstSliceAng val="180"/>
        <c:holeSize val="70"/>
      </c:doughnutChart>
    </c:plotArea>
    <c:plotVisOnly val="1"/>
    <c:dispBlanksAs val="zero"/>
    <c:showDLblsOverMax val="0"/>
  </c:chart>
  <c:txPr>
    <a:bodyPr/>
    <a:lstStyle/>
    <a:p>
      <a:pPr>
        <a:defRPr sz="2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solidFill>
                  <a:srgbClr val="895393"/>
                </a:solidFill>
              </a:rPr>
              <a:t>Priority areas to accelerate ASEAN integration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2"/>
          <c:order val="0"/>
          <c:tx>
            <c:strRef>
              <c:f>'BA - 11'!$H$18</c:f>
              <c:strCache>
                <c:ptCount val="1"/>
                <c:pt idx="0">
                  <c:v>2019</c:v>
                </c:pt>
              </c:strCache>
            </c:strRef>
          </c:tx>
          <c:spPr>
            <a:solidFill>
              <a:srgbClr val="620298"/>
            </a:solidFill>
            <a:ln>
              <a:noFill/>
            </a:ln>
            <a:effectLst/>
          </c:spPr>
          <c:invertIfNegative val="0"/>
          <c:cat>
            <c:strRef>
              <c:f>'BA - 11'!$E$19:$E$26</c:f>
              <c:strCache>
                <c:ptCount val="8"/>
                <c:pt idx="0">
                  <c:v>Investment or service restrictions</c:v>
                </c:pt>
                <c:pt idx="1">
                  <c:v>Infrastructure gaps (e.g., power, transport, ICT)</c:v>
                </c:pt>
                <c:pt idx="2">
                  <c:v>Labour mobility</c:v>
                </c:pt>
                <c:pt idx="3">
                  <c:v>Fair enforcement of the law</c:v>
                </c:pt>
                <c:pt idx="4">
                  <c:v>Non-tariff barriers to trade</c:v>
                </c:pt>
                <c:pt idx="5">
                  <c:v>Intellectual property rights</c:v>
                </c:pt>
                <c:pt idx="6">
                  <c:v>Non-harmonized standards</c:v>
                </c:pt>
                <c:pt idx="7">
                  <c:v>Other</c:v>
                </c:pt>
              </c:strCache>
            </c:strRef>
          </c:cat>
          <c:val>
            <c:numRef>
              <c:f>'BA - 11'!$H$19:$H$26</c:f>
              <c:numCache>
                <c:formatCode>0%</c:formatCode>
                <c:ptCount val="8"/>
                <c:pt idx="0">
                  <c:v>0.47083333333333333</c:v>
                </c:pt>
                <c:pt idx="1">
                  <c:v>0.40833333333333333</c:v>
                </c:pt>
                <c:pt idx="2">
                  <c:v>0.38750000000000001</c:v>
                </c:pt>
                <c:pt idx="3">
                  <c:v>0.37916666666666665</c:v>
                </c:pt>
                <c:pt idx="4">
                  <c:v>0.3125</c:v>
                </c:pt>
                <c:pt idx="5">
                  <c:v>0.23333333333333334</c:v>
                </c:pt>
                <c:pt idx="6">
                  <c:v>0.17083333333333334</c:v>
                </c:pt>
                <c:pt idx="7">
                  <c:v>5.8333333333333334E-2</c:v>
                </c:pt>
              </c:numCache>
            </c:numRef>
          </c:val>
          <c:extLst>
            <c:ext xmlns:c16="http://schemas.microsoft.com/office/drawing/2014/chart" uri="{C3380CC4-5D6E-409C-BE32-E72D297353CC}">
              <c16:uniqueId val="{00000000-4163-4143-BA46-F2C17A9311C8}"/>
            </c:ext>
          </c:extLst>
        </c:ser>
        <c:ser>
          <c:idx val="1"/>
          <c:order val="1"/>
          <c:tx>
            <c:strRef>
              <c:f>'BA - 11'!$G$18</c:f>
              <c:strCache>
                <c:ptCount val="1"/>
                <c:pt idx="0">
                  <c:v>2017</c:v>
                </c:pt>
              </c:strCache>
            </c:strRef>
          </c:tx>
          <c:spPr>
            <a:solidFill>
              <a:srgbClr val="895393"/>
            </a:solidFill>
            <a:ln>
              <a:noFill/>
            </a:ln>
            <a:effectLst/>
          </c:spPr>
          <c:invertIfNegative val="0"/>
          <c:cat>
            <c:strRef>
              <c:f>'BA - 11'!$E$19:$E$26</c:f>
              <c:strCache>
                <c:ptCount val="8"/>
                <c:pt idx="0">
                  <c:v>Investment or service restrictions</c:v>
                </c:pt>
                <c:pt idx="1">
                  <c:v>Infrastructure gaps (e.g., power, transport, ICT)</c:v>
                </c:pt>
                <c:pt idx="2">
                  <c:v>Labour mobility</c:v>
                </c:pt>
                <c:pt idx="3">
                  <c:v>Fair enforcement of the law</c:v>
                </c:pt>
                <c:pt idx="4">
                  <c:v>Non-tariff barriers to trade</c:v>
                </c:pt>
                <c:pt idx="5">
                  <c:v>Intellectual property rights</c:v>
                </c:pt>
                <c:pt idx="6">
                  <c:v>Non-harmonized standards</c:v>
                </c:pt>
                <c:pt idx="7">
                  <c:v>Other</c:v>
                </c:pt>
              </c:strCache>
            </c:strRef>
          </c:cat>
          <c:val>
            <c:numRef>
              <c:f>'BA - 11'!$G$19:$G$26</c:f>
              <c:numCache>
                <c:formatCode>0%</c:formatCode>
                <c:ptCount val="8"/>
                <c:pt idx="0">
                  <c:v>0.43801652892561982</c:v>
                </c:pt>
                <c:pt idx="1">
                  <c:v>0.4049586776859504</c:v>
                </c:pt>
                <c:pt idx="2">
                  <c:v>0.36363636363636365</c:v>
                </c:pt>
                <c:pt idx="3">
                  <c:v>0.42148760330578511</c:v>
                </c:pt>
                <c:pt idx="4">
                  <c:v>0.26446280991735538</c:v>
                </c:pt>
                <c:pt idx="5">
                  <c:v>0.29338842975206614</c:v>
                </c:pt>
                <c:pt idx="6">
                  <c:v>0.21074380165289255</c:v>
                </c:pt>
                <c:pt idx="7">
                  <c:v>2.8925619834710745E-2</c:v>
                </c:pt>
              </c:numCache>
            </c:numRef>
          </c:val>
          <c:extLst>
            <c:ext xmlns:c16="http://schemas.microsoft.com/office/drawing/2014/chart" uri="{C3380CC4-5D6E-409C-BE32-E72D297353CC}">
              <c16:uniqueId val="{00000001-4163-4143-BA46-F2C17A9311C8}"/>
            </c:ext>
          </c:extLst>
        </c:ser>
        <c:ser>
          <c:idx val="0"/>
          <c:order val="2"/>
          <c:tx>
            <c:strRef>
              <c:f>'BA - 11'!$F$18</c:f>
              <c:strCache>
                <c:ptCount val="1"/>
                <c:pt idx="0">
                  <c:v>2016</c:v>
                </c:pt>
              </c:strCache>
            </c:strRef>
          </c:tx>
          <c:spPr>
            <a:solidFill>
              <a:srgbClr val="D4B5D6"/>
            </a:solidFill>
            <a:ln>
              <a:noFill/>
            </a:ln>
            <a:effectLst/>
          </c:spPr>
          <c:invertIfNegative val="0"/>
          <c:cat>
            <c:strRef>
              <c:f>'BA - 11'!$E$19:$E$26</c:f>
              <c:strCache>
                <c:ptCount val="8"/>
                <c:pt idx="0">
                  <c:v>Investment or service restrictions</c:v>
                </c:pt>
                <c:pt idx="1">
                  <c:v>Infrastructure gaps (e.g., power, transport, ICT)</c:v>
                </c:pt>
                <c:pt idx="2">
                  <c:v>Labour mobility</c:v>
                </c:pt>
                <c:pt idx="3">
                  <c:v>Fair enforcement of the law</c:v>
                </c:pt>
                <c:pt idx="4">
                  <c:v>Non-tariff barriers to trade</c:v>
                </c:pt>
                <c:pt idx="5">
                  <c:v>Intellectual property rights</c:v>
                </c:pt>
                <c:pt idx="6">
                  <c:v>Non-harmonized standards</c:v>
                </c:pt>
                <c:pt idx="7">
                  <c:v>Other</c:v>
                </c:pt>
              </c:strCache>
            </c:strRef>
          </c:cat>
          <c:val>
            <c:numRef>
              <c:f>'BA - 11'!$F$19:$F$26</c:f>
              <c:numCache>
                <c:formatCode>0%</c:formatCode>
                <c:ptCount val="8"/>
                <c:pt idx="0">
                  <c:v>0.4432624113475177</c:v>
                </c:pt>
                <c:pt idx="1">
                  <c:v>0.3971631205673759</c:v>
                </c:pt>
                <c:pt idx="2">
                  <c:v>0.44680851063829785</c:v>
                </c:pt>
                <c:pt idx="3">
                  <c:v>0</c:v>
                </c:pt>
                <c:pt idx="4">
                  <c:v>0.41134751773049644</c:v>
                </c:pt>
                <c:pt idx="5">
                  <c:v>0.29078014184397161</c:v>
                </c:pt>
                <c:pt idx="6">
                  <c:v>0.31205673758865249</c:v>
                </c:pt>
                <c:pt idx="7">
                  <c:v>3.1914893617021274E-2</c:v>
                </c:pt>
              </c:numCache>
            </c:numRef>
          </c:val>
          <c:extLst>
            <c:ext xmlns:c16="http://schemas.microsoft.com/office/drawing/2014/chart" uri="{C3380CC4-5D6E-409C-BE32-E72D297353CC}">
              <c16:uniqueId val="{00000002-4163-4143-BA46-F2C17A9311C8}"/>
            </c:ext>
          </c:extLst>
        </c:ser>
        <c:dLbls>
          <c:showLegendKey val="0"/>
          <c:showVal val="0"/>
          <c:showCatName val="0"/>
          <c:showSerName val="0"/>
          <c:showPercent val="0"/>
          <c:showBubbleSize val="0"/>
        </c:dLbls>
        <c:gapWidth val="182"/>
        <c:axId val="310076856"/>
        <c:axId val="310078816"/>
      </c:barChart>
      <c:catAx>
        <c:axId val="3100768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78816"/>
        <c:crosses val="autoZero"/>
        <c:auto val="1"/>
        <c:lblAlgn val="ctr"/>
        <c:lblOffset val="100"/>
        <c:noMultiLvlLbl val="0"/>
      </c:catAx>
      <c:valAx>
        <c:axId val="310078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76856"/>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solidFill>
                  <a:srgbClr val="895393"/>
                </a:solidFill>
              </a:rPr>
              <a:t>Major benefits</a:t>
            </a:r>
            <a:r>
              <a:rPr lang="en-AU" b="1" baseline="0" dirty="0">
                <a:solidFill>
                  <a:srgbClr val="895393"/>
                </a:solidFill>
              </a:rPr>
              <a:t> of ASEAN integration</a:t>
            </a:r>
            <a:endParaRPr lang="en-AU" b="1" dirty="0">
              <a:solidFill>
                <a:srgbClr val="895393"/>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'BA - 7'!$B$20</c:f>
              <c:strCache>
                <c:ptCount val="1"/>
                <c:pt idx="0">
                  <c:v>2019</c:v>
                </c:pt>
              </c:strCache>
            </c:strRef>
          </c:tx>
          <c:spPr>
            <a:solidFill>
              <a:srgbClr val="620298"/>
            </a:solidFill>
            <a:ln>
              <a:noFill/>
            </a:ln>
            <a:effectLst/>
          </c:spPr>
          <c:invertIfNegative val="0"/>
          <c:cat>
            <c:strRef>
              <c:f>'BA - 7'!$A$21:$A$26</c:f>
              <c:strCache>
                <c:ptCount val="6"/>
                <c:pt idx="0">
                  <c:v>Market access</c:v>
                </c:pt>
                <c:pt idx="1">
                  <c:v>Better mobility of staff</c:v>
                </c:pt>
                <c:pt idx="2">
                  <c:v>Reduced tariffs</c:v>
                </c:pt>
                <c:pt idx="3">
                  <c:v>Easier ability to export / import (in terms of time and processes)</c:v>
                </c:pt>
                <c:pt idx="4">
                  <c:v>Ability to improve sourcing of products</c:v>
                </c:pt>
                <c:pt idx="5">
                  <c:v>Other</c:v>
                </c:pt>
              </c:strCache>
            </c:strRef>
          </c:cat>
          <c:val>
            <c:numRef>
              <c:f>'BA - 7'!$B$21:$B$26</c:f>
              <c:numCache>
                <c:formatCode>0%</c:formatCode>
                <c:ptCount val="6"/>
                <c:pt idx="0">
                  <c:v>0.67083333333333328</c:v>
                </c:pt>
                <c:pt idx="1">
                  <c:v>0.42499999999999999</c:v>
                </c:pt>
                <c:pt idx="2">
                  <c:v>0.23333333333333334</c:v>
                </c:pt>
                <c:pt idx="3">
                  <c:v>0.21249999999999999</c:v>
                </c:pt>
                <c:pt idx="4">
                  <c:v>0.17916666666666667</c:v>
                </c:pt>
                <c:pt idx="5">
                  <c:v>0.16250000000000001</c:v>
                </c:pt>
              </c:numCache>
            </c:numRef>
          </c:val>
          <c:extLst>
            <c:ext xmlns:c16="http://schemas.microsoft.com/office/drawing/2014/chart" uri="{C3380CC4-5D6E-409C-BE32-E72D297353CC}">
              <c16:uniqueId val="{00000000-A6B3-4D30-9207-AA393ABF5994}"/>
            </c:ext>
          </c:extLst>
        </c:ser>
        <c:ser>
          <c:idx val="1"/>
          <c:order val="1"/>
          <c:tx>
            <c:strRef>
              <c:f>'BA - 7'!$C$20</c:f>
              <c:strCache>
                <c:ptCount val="1"/>
                <c:pt idx="0">
                  <c:v>2017</c:v>
                </c:pt>
              </c:strCache>
            </c:strRef>
          </c:tx>
          <c:spPr>
            <a:solidFill>
              <a:srgbClr val="895393"/>
            </a:solidFill>
            <a:ln>
              <a:noFill/>
            </a:ln>
            <a:effectLst/>
          </c:spPr>
          <c:invertIfNegative val="0"/>
          <c:cat>
            <c:strRef>
              <c:f>'BA - 7'!$A$21:$A$26</c:f>
              <c:strCache>
                <c:ptCount val="6"/>
                <c:pt idx="0">
                  <c:v>Market access</c:v>
                </c:pt>
                <c:pt idx="1">
                  <c:v>Better mobility of staff</c:v>
                </c:pt>
                <c:pt idx="2">
                  <c:v>Reduced tariffs</c:v>
                </c:pt>
                <c:pt idx="3">
                  <c:v>Easier ability to export / import (in terms of time and processes)</c:v>
                </c:pt>
                <c:pt idx="4">
                  <c:v>Ability to improve sourcing of products</c:v>
                </c:pt>
                <c:pt idx="5">
                  <c:v>Other</c:v>
                </c:pt>
              </c:strCache>
            </c:strRef>
          </c:cat>
          <c:val>
            <c:numRef>
              <c:f>'BA - 7'!$C$21:$C$26</c:f>
              <c:numCache>
                <c:formatCode>0%</c:formatCode>
                <c:ptCount val="6"/>
                <c:pt idx="0">
                  <c:v>0.63636363636363635</c:v>
                </c:pt>
                <c:pt idx="1">
                  <c:v>0.41322314049586778</c:v>
                </c:pt>
                <c:pt idx="2">
                  <c:v>0.20661157024793389</c:v>
                </c:pt>
                <c:pt idx="3">
                  <c:v>0.256198347107438</c:v>
                </c:pt>
                <c:pt idx="4">
                  <c:v>0.16115702479338842</c:v>
                </c:pt>
                <c:pt idx="5">
                  <c:v>3.71900826446281E-2</c:v>
                </c:pt>
              </c:numCache>
            </c:numRef>
          </c:val>
          <c:extLst>
            <c:ext xmlns:c16="http://schemas.microsoft.com/office/drawing/2014/chart" uri="{C3380CC4-5D6E-409C-BE32-E72D297353CC}">
              <c16:uniqueId val="{00000001-A6B3-4D30-9207-AA393ABF5994}"/>
            </c:ext>
          </c:extLst>
        </c:ser>
        <c:ser>
          <c:idx val="2"/>
          <c:order val="2"/>
          <c:tx>
            <c:strRef>
              <c:f>'BA - 7'!$D$20</c:f>
              <c:strCache>
                <c:ptCount val="1"/>
                <c:pt idx="0">
                  <c:v>2016</c:v>
                </c:pt>
              </c:strCache>
            </c:strRef>
          </c:tx>
          <c:spPr>
            <a:solidFill>
              <a:srgbClr val="D4B5D6"/>
            </a:solidFill>
            <a:ln>
              <a:noFill/>
            </a:ln>
            <a:effectLst/>
          </c:spPr>
          <c:invertIfNegative val="0"/>
          <c:cat>
            <c:strRef>
              <c:f>'BA - 7'!$A$21:$A$26</c:f>
              <c:strCache>
                <c:ptCount val="6"/>
                <c:pt idx="0">
                  <c:v>Market access</c:v>
                </c:pt>
                <c:pt idx="1">
                  <c:v>Better mobility of staff</c:v>
                </c:pt>
                <c:pt idx="2">
                  <c:v>Reduced tariffs</c:v>
                </c:pt>
                <c:pt idx="3">
                  <c:v>Easier ability to export / import (in terms of time and processes)</c:v>
                </c:pt>
                <c:pt idx="4">
                  <c:v>Ability to improve sourcing of products</c:v>
                </c:pt>
                <c:pt idx="5">
                  <c:v>Other</c:v>
                </c:pt>
              </c:strCache>
            </c:strRef>
          </c:cat>
          <c:val>
            <c:numRef>
              <c:f>'BA - 7'!$D$21:$D$26</c:f>
              <c:numCache>
                <c:formatCode>0%</c:formatCode>
                <c:ptCount val="6"/>
                <c:pt idx="0">
                  <c:v>0.65957446808510634</c:v>
                </c:pt>
                <c:pt idx="1">
                  <c:v>0.41489361702127658</c:v>
                </c:pt>
                <c:pt idx="2">
                  <c:v>0.26241134751773049</c:v>
                </c:pt>
                <c:pt idx="3">
                  <c:v>0.29078014184397161</c:v>
                </c:pt>
                <c:pt idx="4">
                  <c:v>0.13475177304964539</c:v>
                </c:pt>
                <c:pt idx="5">
                  <c:v>5.3191489361702128E-2</c:v>
                </c:pt>
              </c:numCache>
            </c:numRef>
          </c:val>
          <c:extLst>
            <c:ext xmlns:c16="http://schemas.microsoft.com/office/drawing/2014/chart" uri="{C3380CC4-5D6E-409C-BE32-E72D297353CC}">
              <c16:uniqueId val="{00000002-A6B3-4D30-9207-AA393ABF5994}"/>
            </c:ext>
          </c:extLst>
        </c:ser>
        <c:dLbls>
          <c:showLegendKey val="0"/>
          <c:showVal val="0"/>
          <c:showCatName val="0"/>
          <c:showSerName val="0"/>
          <c:showPercent val="0"/>
          <c:showBubbleSize val="0"/>
        </c:dLbls>
        <c:gapWidth val="182"/>
        <c:axId val="310081168"/>
        <c:axId val="310082344"/>
      </c:barChart>
      <c:catAx>
        <c:axId val="310081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82344"/>
        <c:crosses val="autoZero"/>
        <c:auto val="1"/>
        <c:lblAlgn val="ctr"/>
        <c:lblOffset val="100"/>
        <c:noMultiLvlLbl val="0"/>
      </c:catAx>
      <c:valAx>
        <c:axId val="3100823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081168"/>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r>
              <a:rPr lang="en-AU" b="1">
                <a:solidFill>
                  <a:srgbClr val="895393"/>
                </a:solidFill>
              </a:rPr>
              <a:t>Primary</a:t>
            </a:r>
            <a:r>
              <a:rPr lang="en-AU" b="1" baseline="0">
                <a:solidFill>
                  <a:srgbClr val="895393"/>
                </a:solidFill>
              </a:rPr>
              <a:t> Issue with AANZFTA</a:t>
            </a:r>
            <a:endParaRPr lang="en-AU" b="1">
              <a:solidFill>
                <a:srgbClr val="895393"/>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endParaRPr lang="en-US"/>
        </a:p>
      </c:txPr>
    </c:title>
    <c:autoTitleDeleted val="0"/>
    <c:plotArea>
      <c:layout/>
      <c:barChart>
        <c:barDir val="bar"/>
        <c:grouping val="clustered"/>
        <c:varyColors val="0"/>
        <c:ser>
          <c:idx val="0"/>
          <c:order val="0"/>
          <c:spPr>
            <a:solidFill>
              <a:srgbClr val="620298"/>
            </a:solidFill>
            <a:ln>
              <a:noFill/>
            </a:ln>
            <a:effectLst/>
          </c:spPr>
          <c:invertIfNegative val="0"/>
          <c:cat>
            <c:strRef>
              <c:f>'BA - 13'!$A$22:$A$28</c:f>
              <c:strCache>
                <c:ptCount val="7"/>
                <c:pt idx="0">
                  <c:v>Lack of proper enforcement of the provisions in the agreement</c:v>
                </c:pt>
                <c:pt idx="1">
                  <c:v>The agreement is overly complex</c:v>
                </c:pt>
                <c:pt idx="2">
                  <c:v>Other</c:v>
                </c:pt>
                <c:pt idx="3">
                  <c:v>Only offers limited incremental benefits (versus existing bilateral agreements)</c:v>
                </c:pt>
                <c:pt idx="4">
                  <c:v>The agreement is not relevant for my business</c:v>
                </c:pt>
                <c:pt idx="5">
                  <c:v>No issues with the agreement</c:v>
                </c:pt>
                <c:pt idx="6">
                  <c:v>Lack of information about how to effectively utilise this agreement</c:v>
                </c:pt>
              </c:strCache>
            </c:strRef>
          </c:cat>
          <c:val>
            <c:numRef>
              <c:f>'BA - 13'!$B$22:$B$28</c:f>
              <c:numCache>
                <c:formatCode>0%</c:formatCode>
                <c:ptCount val="7"/>
                <c:pt idx="0">
                  <c:v>4.1666666666666666E-3</c:v>
                </c:pt>
                <c:pt idx="1">
                  <c:v>2.9166666666666667E-2</c:v>
                </c:pt>
                <c:pt idx="2">
                  <c:v>3.7499999999999999E-2</c:v>
                </c:pt>
                <c:pt idx="3">
                  <c:v>4.1666666666666664E-2</c:v>
                </c:pt>
                <c:pt idx="4">
                  <c:v>0.2</c:v>
                </c:pt>
                <c:pt idx="5">
                  <c:v>0.33333333333333331</c:v>
                </c:pt>
                <c:pt idx="6">
                  <c:v>0.35416666666666669</c:v>
                </c:pt>
              </c:numCache>
            </c:numRef>
          </c:val>
          <c:extLst>
            <c:ext xmlns:c16="http://schemas.microsoft.com/office/drawing/2014/chart" uri="{C3380CC4-5D6E-409C-BE32-E72D297353CC}">
              <c16:uniqueId val="{00000000-ABDD-4139-A0A3-305A650FF92E}"/>
            </c:ext>
          </c:extLst>
        </c:ser>
        <c:dLbls>
          <c:showLegendKey val="0"/>
          <c:showVal val="0"/>
          <c:showCatName val="0"/>
          <c:showSerName val="0"/>
          <c:showPercent val="0"/>
          <c:showBubbleSize val="0"/>
        </c:dLbls>
        <c:gapWidth val="182"/>
        <c:axId val="310082736"/>
        <c:axId val="310075680"/>
      </c:barChart>
      <c:catAx>
        <c:axId val="31008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75680"/>
        <c:crosses val="autoZero"/>
        <c:auto val="1"/>
        <c:lblAlgn val="ctr"/>
        <c:lblOffset val="100"/>
        <c:noMultiLvlLbl val="0"/>
      </c:catAx>
      <c:valAx>
        <c:axId val="3100756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82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r>
              <a:rPr lang="en-AU" b="1" baseline="0" dirty="0">
                <a:solidFill>
                  <a:srgbClr val="895393"/>
                </a:solidFill>
              </a:rPr>
              <a:t>Making use of the AANZFTA?</a:t>
            </a:r>
            <a:endParaRPr lang="en-AU" b="1" dirty="0">
              <a:solidFill>
                <a:srgbClr val="895393"/>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endParaRPr lang="en-US"/>
        </a:p>
      </c:txPr>
    </c:title>
    <c:autoTitleDeleted val="0"/>
    <c:plotArea>
      <c:layout/>
      <c:barChart>
        <c:barDir val="bar"/>
        <c:grouping val="clustered"/>
        <c:varyColors val="0"/>
        <c:ser>
          <c:idx val="0"/>
          <c:order val="0"/>
          <c:tx>
            <c:strRef>
              <c:f>'BA - 12'!$H$11</c:f>
              <c:strCache>
                <c:ptCount val="1"/>
                <c:pt idx="0">
                  <c:v>2017</c:v>
                </c:pt>
              </c:strCache>
            </c:strRef>
          </c:tx>
          <c:spPr>
            <a:solidFill>
              <a:srgbClr val="895393"/>
            </a:solidFill>
            <a:ln>
              <a:noFill/>
            </a:ln>
            <a:effectLst/>
          </c:spPr>
          <c:invertIfNegative val="0"/>
          <c:cat>
            <c:strRef>
              <c:f>'BA - 12'!$G$12:$G$15</c:f>
              <c:strCache>
                <c:ptCount val="4"/>
                <c:pt idx="0">
                  <c:v>Aware, making significant use of</c:v>
                </c:pt>
                <c:pt idx="1">
                  <c:v>Aware of, using somewhat</c:v>
                </c:pt>
                <c:pt idx="2">
                  <c:v>Don't know</c:v>
                </c:pt>
                <c:pt idx="3">
                  <c:v>Aware of, but not utilising</c:v>
                </c:pt>
              </c:strCache>
            </c:strRef>
          </c:cat>
          <c:val>
            <c:numRef>
              <c:f>'BA - 12'!$H$12:$H$15</c:f>
              <c:numCache>
                <c:formatCode>0%</c:formatCode>
                <c:ptCount val="4"/>
                <c:pt idx="0">
                  <c:v>2.8806584362139918E-2</c:v>
                </c:pt>
                <c:pt idx="1">
                  <c:v>7.8189300411522639E-2</c:v>
                </c:pt>
                <c:pt idx="2">
                  <c:v>0.38683127572016462</c:v>
                </c:pt>
                <c:pt idx="3">
                  <c:v>0.50617283950617287</c:v>
                </c:pt>
              </c:numCache>
            </c:numRef>
          </c:val>
          <c:extLst>
            <c:ext xmlns:c16="http://schemas.microsoft.com/office/drawing/2014/chart" uri="{C3380CC4-5D6E-409C-BE32-E72D297353CC}">
              <c16:uniqueId val="{00000000-8F9E-4564-89F9-5E40F672698A}"/>
            </c:ext>
          </c:extLst>
        </c:ser>
        <c:ser>
          <c:idx val="1"/>
          <c:order val="1"/>
          <c:tx>
            <c:strRef>
              <c:f>'BA - 12'!$I$11</c:f>
              <c:strCache>
                <c:ptCount val="1"/>
                <c:pt idx="0">
                  <c:v>2019</c:v>
                </c:pt>
              </c:strCache>
            </c:strRef>
          </c:tx>
          <c:spPr>
            <a:solidFill>
              <a:srgbClr val="620298"/>
            </a:solidFill>
            <a:ln>
              <a:noFill/>
            </a:ln>
            <a:effectLst/>
          </c:spPr>
          <c:invertIfNegative val="0"/>
          <c:cat>
            <c:strRef>
              <c:f>'BA - 12'!$G$12:$G$15</c:f>
              <c:strCache>
                <c:ptCount val="4"/>
                <c:pt idx="0">
                  <c:v>Aware, making significant use of</c:v>
                </c:pt>
                <c:pt idx="1">
                  <c:v>Aware of, using somewhat</c:v>
                </c:pt>
                <c:pt idx="2">
                  <c:v>Don't know</c:v>
                </c:pt>
                <c:pt idx="3">
                  <c:v>Aware of, but not utilising</c:v>
                </c:pt>
              </c:strCache>
            </c:strRef>
          </c:cat>
          <c:val>
            <c:numRef>
              <c:f>'BA - 12'!$I$12:$I$15</c:f>
              <c:numCache>
                <c:formatCode>0%</c:formatCode>
                <c:ptCount val="4"/>
                <c:pt idx="0">
                  <c:v>6.25E-2</c:v>
                </c:pt>
                <c:pt idx="1">
                  <c:v>0.11666666666666667</c:v>
                </c:pt>
                <c:pt idx="2">
                  <c:v>0.35416666666666669</c:v>
                </c:pt>
                <c:pt idx="3">
                  <c:v>0.46666666666666667</c:v>
                </c:pt>
              </c:numCache>
            </c:numRef>
          </c:val>
          <c:extLst>
            <c:ext xmlns:c16="http://schemas.microsoft.com/office/drawing/2014/chart" uri="{C3380CC4-5D6E-409C-BE32-E72D297353CC}">
              <c16:uniqueId val="{00000001-8F9E-4564-89F9-5E40F672698A}"/>
            </c:ext>
          </c:extLst>
        </c:ser>
        <c:dLbls>
          <c:showLegendKey val="0"/>
          <c:showVal val="0"/>
          <c:showCatName val="0"/>
          <c:showSerName val="0"/>
          <c:showPercent val="0"/>
          <c:showBubbleSize val="0"/>
        </c:dLbls>
        <c:gapWidth val="182"/>
        <c:axId val="310078032"/>
        <c:axId val="310077248"/>
      </c:barChart>
      <c:catAx>
        <c:axId val="310078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10077248"/>
        <c:crosses val="autoZero"/>
        <c:auto val="1"/>
        <c:lblAlgn val="ctr"/>
        <c:lblOffset val="100"/>
        <c:noMultiLvlLbl val="0"/>
      </c:catAx>
      <c:valAx>
        <c:axId val="3100772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007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r>
              <a:rPr lang="en-AU" b="1">
                <a:solidFill>
                  <a:srgbClr val="895393"/>
                </a:solidFill>
              </a:rPr>
              <a:t>High Impact Business Challenges</a:t>
            </a:r>
            <a:r>
              <a:rPr lang="en-AU" b="1" baseline="0">
                <a:solidFill>
                  <a:srgbClr val="895393"/>
                </a:solidFill>
              </a:rPr>
              <a:t> in Thailand</a:t>
            </a:r>
            <a:endParaRPr lang="en-AU" b="1">
              <a:solidFill>
                <a:srgbClr val="895393"/>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895393"/>
              </a:solidFill>
              <a:latin typeface="+mn-lt"/>
              <a:ea typeface="+mn-ea"/>
              <a:cs typeface="+mn-cs"/>
            </a:defRPr>
          </a:pPr>
          <a:endParaRPr lang="en-US"/>
        </a:p>
      </c:txPr>
    </c:title>
    <c:autoTitleDeleted val="0"/>
    <c:plotArea>
      <c:layout/>
      <c:barChart>
        <c:barDir val="bar"/>
        <c:grouping val="clustered"/>
        <c:varyColors val="0"/>
        <c:ser>
          <c:idx val="0"/>
          <c:order val="0"/>
          <c:tx>
            <c:strRef>
              <c:f>'DB - 3'!$P$161</c:f>
              <c:strCache>
                <c:ptCount val="1"/>
                <c:pt idx="0">
                  <c:v>2017</c:v>
                </c:pt>
              </c:strCache>
            </c:strRef>
          </c:tx>
          <c:spPr>
            <a:solidFill>
              <a:srgbClr val="895393"/>
            </a:solidFill>
            <a:ln>
              <a:noFill/>
            </a:ln>
            <a:effectLst/>
          </c:spPr>
          <c:invertIfNegative val="0"/>
          <c:cat>
            <c:strRef>
              <c:f>'DB - 3'!$O$162:$O$177</c:f>
              <c:strCache>
                <c:ptCount val="16"/>
                <c:pt idx="0">
                  <c:v>Air quality</c:v>
                </c:pt>
                <c:pt idx="1">
                  <c:v>Personal security</c:v>
                </c:pt>
                <c:pt idx="2">
                  <c:v>Information / cyber security</c:v>
                </c:pt>
                <c:pt idx="3">
                  <c:v>Office lease cost</c:v>
                </c:pt>
                <c:pt idx="4">
                  <c:v>Currency volatility</c:v>
                </c:pt>
                <c:pt idx="5">
                  <c:v>Corruption</c:v>
                </c:pt>
                <c:pt idx="6">
                  <c:v>Ease of export / import</c:v>
                </c:pt>
                <c:pt idx="7">
                  <c:v>Unfair business practices</c:v>
                </c:pt>
                <c:pt idx="8">
                  <c:v>Political stability</c:v>
                </c:pt>
                <c:pt idx="9">
                  <c:v>Cost of labour</c:v>
                </c:pt>
                <c:pt idx="10">
                  <c:v>Traffic congestion</c:v>
                </c:pt>
                <c:pt idx="11">
                  <c:v>Weak law enforcement</c:v>
                </c:pt>
                <c:pt idx="12">
                  <c:v>Tax system</c:v>
                </c:pt>
                <c:pt idx="13">
                  <c:v>Size of customer base</c:v>
                </c:pt>
                <c:pt idx="14">
                  <c:v>Government bureaucracy</c:v>
                </c:pt>
                <c:pt idx="15">
                  <c:v>Access to skilled labour</c:v>
                </c:pt>
              </c:strCache>
            </c:strRef>
          </c:cat>
          <c:val>
            <c:numRef>
              <c:f>'DB - 3'!$P$162:$P$177</c:f>
              <c:numCache>
                <c:formatCode>0%</c:formatCode>
                <c:ptCount val="16"/>
                <c:pt idx="0">
                  <c:v>0.1111111111111111</c:v>
                </c:pt>
                <c:pt idx="1">
                  <c:v>0</c:v>
                </c:pt>
                <c:pt idx="2">
                  <c:v>8.3333333333333329E-2</c:v>
                </c:pt>
                <c:pt idx="3">
                  <c:v>8.3333333333333329E-2</c:v>
                </c:pt>
                <c:pt idx="4">
                  <c:v>0.1388888888888889</c:v>
                </c:pt>
                <c:pt idx="5">
                  <c:v>0.25</c:v>
                </c:pt>
                <c:pt idx="6">
                  <c:v>8.3333333333333329E-2</c:v>
                </c:pt>
                <c:pt idx="7">
                  <c:v>0.25</c:v>
                </c:pt>
                <c:pt idx="8">
                  <c:v>0.3611111111111111</c:v>
                </c:pt>
                <c:pt idx="9">
                  <c:v>8.3333333333333329E-2</c:v>
                </c:pt>
                <c:pt idx="10">
                  <c:v>0.22222222222222221</c:v>
                </c:pt>
                <c:pt idx="11">
                  <c:v>0.19444444444444445</c:v>
                </c:pt>
                <c:pt idx="12">
                  <c:v>0.16666666666666666</c:v>
                </c:pt>
                <c:pt idx="13">
                  <c:v>0.19444444444444445</c:v>
                </c:pt>
                <c:pt idx="14">
                  <c:v>0.33333333333333331</c:v>
                </c:pt>
                <c:pt idx="15">
                  <c:v>0.55555555555555558</c:v>
                </c:pt>
              </c:numCache>
            </c:numRef>
          </c:val>
          <c:extLst>
            <c:ext xmlns:c16="http://schemas.microsoft.com/office/drawing/2014/chart" uri="{C3380CC4-5D6E-409C-BE32-E72D297353CC}">
              <c16:uniqueId val="{00000000-D0D6-49F3-A428-61F2F47ED391}"/>
            </c:ext>
          </c:extLst>
        </c:ser>
        <c:ser>
          <c:idx val="1"/>
          <c:order val="1"/>
          <c:tx>
            <c:strRef>
              <c:f>'DB - 3'!$Q$161</c:f>
              <c:strCache>
                <c:ptCount val="1"/>
                <c:pt idx="0">
                  <c:v>2019</c:v>
                </c:pt>
              </c:strCache>
            </c:strRef>
          </c:tx>
          <c:spPr>
            <a:solidFill>
              <a:srgbClr val="52027E"/>
            </a:solidFill>
            <a:ln>
              <a:noFill/>
            </a:ln>
            <a:effectLst/>
          </c:spPr>
          <c:invertIfNegative val="0"/>
          <c:cat>
            <c:strRef>
              <c:f>'DB - 3'!$O$162:$O$177</c:f>
              <c:strCache>
                <c:ptCount val="16"/>
                <c:pt idx="0">
                  <c:v>Air quality</c:v>
                </c:pt>
                <c:pt idx="1">
                  <c:v>Personal security</c:v>
                </c:pt>
                <c:pt idx="2">
                  <c:v>Information / cyber security</c:v>
                </c:pt>
                <c:pt idx="3">
                  <c:v>Office lease cost</c:v>
                </c:pt>
                <c:pt idx="4">
                  <c:v>Currency volatility</c:v>
                </c:pt>
                <c:pt idx="5">
                  <c:v>Corruption</c:v>
                </c:pt>
                <c:pt idx="6">
                  <c:v>Ease of export / import</c:v>
                </c:pt>
                <c:pt idx="7">
                  <c:v>Unfair business practices</c:v>
                </c:pt>
                <c:pt idx="8">
                  <c:v>Political stability</c:v>
                </c:pt>
                <c:pt idx="9">
                  <c:v>Cost of labour</c:v>
                </c:pt>
                <c:pt idx="10">
                  <c:v>Traffic congestion</c:v>
                </c:pt>
                <c:pt idx="11">
                  <c:v>Weak law enforcement</c:v>
                </c:pt>
                <c:pt idx="12">
                  <c:v>Tax system</c:v>
                </c:pt>
                <c:pt idx="13">
                  <c:v>Size of customer base</c:v>
                </c:pt>
                <c:pt idx="14">
                  <c:v>Government bureaucracy</c:v>
                </c:pt>
                <c:pt idx="15">
                  <c:v>Access to skilled labour</c:v>
                </c:pt>
              </c:strCache>
            </c:strRef>
          </c:cat>
          <c:val>
            <c:numRef>
              <c:f>'DB - 3'!$Q$162:$Q$177</c:f>
              <c:numCache>
                <c:formatCode>0%</c:formatCode>
                <c:ptCount val="16"/>
                <c:pt idx="0">
                  <c:v>0</c:v>
                </c:pt>
                <c:pt idx="1">
                  <c:v>3.7037037037037035E-2</c:v>
                </c:pt>
                <c:pt idx="2">
                  <c:v>7.407407407407407E-2</c:v>
                </c:pt>
                <c:pt idx="3">
                  <c:v>0.14814814814814814</c:v>
                </c:pt>
                <c:pt idx="4">
                  <c:v>0.16666666666666666</c:v>
                </c:pt>
                <c:pt idx="5">
                  <c:v>0.18518518518518517</c:v>
                </c:pt>
                <c:pt idx="6">
                  <c:v>0.20370370370370369</c:v>
                </c:pt>
                <c:pt idx="7">
                  <c:v>0.20370370370370369</c:v>
                </c:pt>
                <c:pt idx="8">
                  <c:v>0.22222222222222221</c:v>
                </c:pt>
                <c:pt idx="9">
                  <c:v>0.24074074074074073</c:v>
                </c:pt>
                <c:pt idx="10">
                  <c:v>0.24074074074074073</c:v>
                </c:pt>
                <c:pt idx="11">
                  <c:v>0.25925925925925924</c:v>
                </c:pt>
                <c:pt idx="12">
                  <c:v>0.27777777777777779</c:v>
                </c:pt>
                <c:pt idx="13">
                  <c:v>0.31481481481481483</c:v>
                </c:pt>
                <c:pt idx="14">
                  <c:v>0.31481481481481483</c:v>
                </c:pt>
                <c:pt idx="15">
                  <c:v>0.48148148148148145</c:v>
                </c:pt>
              </c:numCache>
            </c:numRef>
          </c:val>
          <c:extLst>
            <c:ext xmlns:c16="http://schemas.microsoft.com/office/drawing/2014/chart" uri="{C3380CC4-5D6E-409C-BE32-E72D297353CC}">
              <c16:uniqueId val="{00000001-D0D6-49F3-A428-61F2F47ED391}"/>
            </c:ext>
          </c:extLst>
        </c:ser>
        <c:dLbls>
          <c:showLegendKey val="0"/>
          <c:showVal val="0"/>
          <c:showCatName val="0"/>
          <c:showSerName val="0"/>
          <c:showPercent val="0"/>
          <c:showBubbleSize val="0"/>
        </c:dLbls>
        <c:gapWidth val="182"/>
        <c:axId val="358556736"/>
        <c:axId val="358553600"/>
      </c:barChart>
      <c:catAx>
        <c:axId val="358556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8553600"/>
        <c:crosses val="autoZero"/>
        <c:auto val="1"/>
        <c:lblAlgn val="ctr"/>
        <c:lblOffset val="100"/>
        <c:noMultiLvlLbl val="0"/>
      </c:catAx>
      <c:valAx>
        <c:axId val="35855360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855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1543" cy="720282"/>
          </a:xfrm>
          <a:prstGeom prst="rect">
            <a:avLst/>
          </a:prstGeom>
        </p:spPr>
        <p:txBody>
          <a:bodyPr vert="horz" lIns="132752" tIns="66377" rIns="132752" bIns="66377" rtlCol="0"/>
          <a:lstStyle>
            <a:lvl1pPr algn="l">
              <a:defRPr sz="1700"/>
            </a:lvl1pPr>
          </a:lstStyle>
          <a:p>
            <a:endParaRPr lang="en-US"/>
          </a:p>
        </p:txBody>
      </p:sp>
      <p:sp>
        <p:nvSpPr>
          <p:cNvPr id="3" name="Date Placeholder 2"/>
          <p:cNvSpPr>
            <a:spLocks noGrp="1"/>
          </p:cNvSpPr>
          <p:nvPr>
            <p:ph type="dt" idx="1"/>
          </p:nvPr>
        </p:nvSpPr>
        <p:spPr>
          <a:xfrm>
            <a:off x="5622800" y="0"/>
            <a:ext cx="4301543" cy="720282"/>
          </a:xfrm>
          <a:prstGeom prst="rect">
            <a:avLst/>
          </a:prstGeom>
        </p:spPr>
        <p:txBody>
          <a:bodyPr vert="horz" lIns="132752" tIns="66377" rIns="132752" bIns="66377" rtlCol="0"/>
          <a:lstStyle>
            <a:lvl1pPr algn="r">
              <a:defRPr sz="1700"/>
            </a:lvl1pPr>
          </a:lstStyle>
          <a:p>
            <a:fld id="{B96523E1-2C67-4CC6-9B46-39F5A388F53E}" type="datetimeFigureOut">
              <a:rPr lang="en-US" smtClean="0"/>
              <a:t>5/9/2019</a:t>
            </a:fld>
            <a:endParaRPr lang="en-US"/>
          </a:p>
        </p:txBody>
      </p:sp>
      <p:sp>
        <p:nvSpPr>
          <p:cNvPr id="4" name="Slide Image Placeholder 3"/>
          <p:cNvSpPr>
            <a:spLocks noGrp="1" noRot="1" noChangeAspect="1"/>
          </p:cNvSpPr>
          <p:nvPr>
            <p:ph type="sldImg" idx="2"/>
          </p:nvPr>
        </p:nvSpPr>
        <p:spPr>
          <a:xfrm>
            <a:off x="657225" y="1795463"/>
            <a:ext cx="8612188" cy="4843462"/>
          </a:xfrm>
          <a:prstGeom prst="rect">
            <a:avLst/>
          </a:prstGeom>
          <a:noFill/>
          <a:ln w="12700">
            <a:solidFill>
              <a:prstClr val="black"/>
            </a:solidFill>
          </a:ln>
        </p:spPr>
        <p:txBody>
          <a:bodyPr vert="horz" lIns="132752" tIns="66377" rIns="132752" bIns="66377" rtlCol="0" anchor="ctr"/>
          <a:lstStyle/>
          <a:p>
            <a:endParaRPr lang="en-US"/>
          </a:p>
        </p:txBody>
      </p:sp>
      <p:sp>
        <p:nvSpPr>
          <p:cNvPr id="5" name="Notes Placeholder 4"/>
          <p:cNvSpPr>
            <a:spLocks noGrp="1"/>
          </p:cNvSpPr>
          <p:nvPr>
            <p:ph type="body" sz="quarter" idx="3"/>
          </p:nvPr>
        </p:nvSpPr>
        <p:spPr>
          <a:xfrm>
            <a:off x="992665" y="6908710"/>
            <a:ext cx="7941310" cy="5652582"/>
          </a:xfrm>
          <a:prstGeom prst="rect">
            <a:avLst/>
          </a:prstGeom>
        </p:spPr>
        <p:txBody>
          <a:bodyPr vert="horz" lIns="132752" tIns="66377" rIns="132752" bIns="663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13635485"/>
            <a:ext cx="4301543" cy="720280"/>
          </a:xfrm>
          <a:prstGeom prst="rect">
            <a:avLst/>
          </a:prstGeom>
        </p:spPr>
        <p:txBody>
          <a:bodyPr vert="horz" lIns="132752" tIns="66377" rIns="132752" bIns="66377" rtlCol="0" anchor="b"/>
          <a:lstStyle>
            <a:lvl1pPr algn="l">
              <a:defRPr sz="1700"/>
            </a:lvl1pPr>
          </a:lstStyle>
          <a:p>
            <a:endParaRPr lang="en-US"/>
          </a:p>
        </p:txBody>
      </p:sp>
      <p:sp>
        <p:nvSpPr>
          <p:cNvPr id="7" name="Slide Number Placeholder 6"/>
          <p:cNvSpPr>
            <a:spLocks noGrp="1"/>
          </p:cNvSpPr>
          <p:nvPr>
            <p:ph type="sldNum" sz="quarter" idx="5"/>
          </p:nvPr>
        </p:nvSpPr>
        <p:spPr>
          <a:xfrm>
            <a:off x="5622800" y="13635485"/>
            <a:ext cx="4301543" cy="720280"/>
          </a:xfrm>
          <a:prstGeom prst="rect">
            <a:avLst/>
          </a:prstGeom>
        </p:spPr>
        <p:txBody>
          <a:bodyPr vert="horz" lIns="132752" tIns="66377" rIns="132752" bIns="66377" rtlCol="0" anchor="b"/>
          <a:lstStyle>
            <a:lvl1pPr algn="r">
              <a:defRPr sz="1700"/>
            </a:lvl1pPr>
          </a:lstStyle>
          <a:p>
            <a:fld id="{3C879768-667D-42C5-B20D-182996B6C658}" type="slidenum">
              <a:rPr lang="en-US" smtClean="0"/>
              <a:t>‹#›</a:t>
            </a:fld>
            <a:endParaRPr lang="en-US"/>
          </a:p>
        </p:txBody>
      </p:sp>
    </p:spTree>
    <p:extLst>
      <p:ext uri="{BB962C8B-B14F-4D97-AF65-F5344CB8AC3E}">
        <p14:creationId xmlns:p14="http://schemas.microsoft.com/office/powerpoint/2010/main" val="27267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79768-667D-42C5-B20D-182996B6C658}"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3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Australia’s $93 billion two way trade with ASEAN has grown by over $25 billion in the past decade and now exceeds our trade with the US and Japan.  ASEAN accounts for 11.5 per cent of Australia’s exports and 16.1 per cent of imports. ASEAN was the largest source of goods export revenue for Australia’s SME exporters in 2014/15.</a:t>
            </a:r>
          </a:p>
          <a:p>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0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Our nine foundation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832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a:p>
            <a:r>
              <a:rPr lang="en-SG" dirty="0"/>
              <a:t>Australia’s $93 billion two way trade with ASEAN has grown by over $25 billion in the past decade and now exceeds our trade with the US and Japan.  ASEAN accounts for 11.5 per cent of Australia’s exports and 16.1 per cent of imports. ASEAN was the largest source of goods export revenue for Australia’s SME exporters in 2014/15.</a:t>
            </a:r>
          </a:p>
          <a:p>
            <a:endParaRPr lang="en-SG" dirty="0"/>
          </a:p>
          <a:p>
            <a:r>
              <a:rPr lang="en-SG" dirty="0"/>
              <a:t>Australia and ASEAN have a strong trade and investment relationship and our FTA’s give us a competitive edge</a:t>
            </a:r>
          </a:p>
          <a:p>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6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Australia and ASEAN have a strong trade and investment relationship and our FTA’s give us a competitive edge</a:t>
            </a:r>
          </a:p>
          <a:p>
            <a:endParaRPr lang="en-SG" dirty="0"/>
          </a:p>
          <a:p>
            <a:r>
              <a:rPr lang="en-SG" dirty="0"/>
              <a:t>Australia has FTA’s with Malaysia, Thailand and Singapore, IA-CEPA (Indonesia) signed by not yet in force.  </a:t>
            </a:r>
          </a:p>
          <a:p>
            <a:r>
              <a:rPr lang="en-SG" dirty="0"/>
              <a:t>RCEP is ASEAN plus 6 (Australia, China, India, Japan, Korea and NZ).</a:t>
            </a:r>
          </a:p>
          <a:p>
            <a:r>
              <a:rPr lang="en-SG" dirty="0"/>
              <a:t>CP TPP (includes Australia, Brunei, Malaysia, Singapore, Vietnam and NZ – plus Canada, Chile, Japan, Mexico, Peru)</a:t>
            </a:r>
          </a:p>
          <a:p>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14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Access to markets</a:t>
            </a:r>
            <a:r>
              <a:rPr lang="en-AU" sz="1200" kern="1200" baseline="0" dirty="0">
                <a:solidFill>
                  <a:schemeClr val="tx1"/>
                </a:solidFill>
                <a:effectLst/>
                <a:latin typeface="+mn-lt"/>
                <a:ea typeface="+mn-ea"/>
                <a:cs typeface="+mn-cs"/>
              </a:rPr>
              <a:t> continues to be cited by two-thirds of firms as the major benefit from ASEAN integration. </a:t>
            </a:r>
            <a:r>
              <a:rPr lang="en-AU" sz="1200" kern="1200" dirty="0">
                <a:solidFill>
                  <a:schemeClr val="tx1"/>
                </a:solidFill>
                <a:effectLst/>
                <a:latin typeface="+mn-lt"/>
                <a:ea typeface="+mn-ea"/>
                <a:cs typeface="+mn-cs"/>
              </a:rPr>
              <a:t>Investment or service restrictions continue to be the main priority for acceleration for Australian business, identified by almost half (47%) of respondents. Reducing infrastructure gaps (41%), and improving labour mobility (39%) continue to be other key priorities of the Australian business community in ASEAN.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37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The ASEAN-Australia-New Zealand Free Trade Agreement (AANZFTA) was the most utilised trade agreement in the region. However only 18% were utilising the agreement, with 6% utilising it significantly. It was also the most well-known agreement, despite more than one-third (35%) of respondents being unaware of this agreement.</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One-third (33%) of respondents had no issues with the ASEAN-Australia-New Zealand Free Trade Agreement. However, 35% felt they lacked the information they needed to effectively take advantage of the agreement. Only 20% of respondents didn’t feel that the agreement was relevant for their business.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26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Access to skilled labour continues to be the most significant constraint on doing business in Thailand, identified by 48% of firms as having a high impact on their business.</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9B1695-3016-46C5-BFA4-DD41FD0BC5D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35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cef6643d9_2_9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g1cef6643d9_2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79768-667D-42C5-B20D-182996B6C658}"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0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8909" indent="-248909">
              <a:spcAft>
                <a:spcPts val="871"/>
              </a:spcAft>
              <a:buFont typeface="Arial" panose="020B0604020202020204" pitchFamily="34" charset="0"/>
              <a:buChar char="•"/>
            </a:pPr>
            <a:r>
              <a:rPr lang="en-US" sz="1900" dirty="0"/>
              <a:t>After the acquisition of NH Hotel Group, we are now in 62 countries across the globe.</a:t>
            </a:r>
          </a:p>
          <a:p>
            <a:pPr marL="248909" indent="-248909">
              <a:spcAft>
                <a:spcPts val="871"/>
              </a:spcAft>
              <a:buFont typeface="Arial" panose="020B0604020202020204" pitchFamily="34" charset="0"/>
              <a:buChar char="•"/>
            </a:pPr>
            <a:r>
              <a:rPr lang="en-US" sz="1900" dirty="0"/>
              <a:t>Correspondingly, our revenue contribution from overseas has been increasing.</a:t>
            </a:r>
          </a:p>
          <a:p>
            <a:pPr marL="248909" indent="-248909">
              <a:spcAft>
                <a:spcPts val="871"/>
              </a:spcAft>
              <a:buFont typeface="Arial" panose="020B0604020202020204" pitchFamily="34" charset="0"/>
              <a:buChar char="•"/>
            </a:pPr>
            <a:r>
              <a:rPr lang="en-US" sz="1900" dirty="0"/>
              <a:t>We had the newly roll-over 5-year plan, which was endorsed by the board in November of last year.</a:t>
            </a:r>
          </a:p>
          <a:p>
            <a:pPr marL="248909" indent="-248909">
              <a:spcAft>
                <a:spcPts val="871"/>
              </a:spcAft>
              <a:buFont typeface="Arial" panose="020B0604020202020204" pitchFamily="34" charset="0"/>
              <a:buChar char="•"/>
            </a:pPr>
            <a:r>
              <a:rPr lang="en-US" sz="1900" dirty="0"/>
              <a:t>According to the new 5-year plan, by 2023, we expect the overseas contribution to be almost three-fourths of total revenue. </a:t>
            </a:r>
          </a:p>
          <a:p>
            <a:pPr marL="248909" indent="-248909">
              <a:buFont typeface="Arial" panose="020B0604020202020204" pitchFamily="34" charset="0"/>
              <a:buChar char="•"/>
            </a:pPr>
            <a:endParaRPr lang="en-US" sz="1900" dirty="0"/>
          </a:p>
        </p:txBody>
      </p:sp>
      <p:sp>
        <p:nvSpPr>
          <p:cNvPr id="4" name="Slide Number Placeholder 3"/>
          <p:cNvSpPr>
            <a:spLocks noGrp="1"/>
          </p:cNvSpPr>
          <p:nvPr>
            <p:ph type="sldNum" sz="quarter" idx="10"/>
          </p:nvPr>
        </p:nvSpPr>
        <p:spPr/>
        <p:txBody>
          <a:bodyPr/>
          <a:lstStyle/>
          <a:p>
            <a:fld id="{3C879768-667D-42C5-B20D-182996B6C658}" type="slidenum">
              <a:rPr lang="en-US" smtClean="0"/>
              <a:t>10</a:t>
            </a:fld>
            <a:endParaRPr lang="en-US"/>
          </a:p>
        </p:txBody>
      </p:sp>
    </p:spTree>
    <p:extLst>
      <p:ext uri="{BB962C8B-B14F-4D97-AF65-F5344CB8AC3E}">
        <p14:creationId xmlns:p14="http://schemas.microsoft.com/office/powerpoint/2010/main" val="3204426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8909" indent="-248909">
              <a:spcAft>
                <a:spcPts val="871"/>
              </a:spcAft>
              <a:buFont typeface="Arial" panose="020B0604020202020204" pitchFamily="34" charset="0"/>
              <a:buChar char="•"/>
            </a:pPr>
            <a:r>
              <a:rPr lang="en-US" sz="2000" dirty="0"/>
              <a:t>With our diversification strategy, Minor Hotels today is in 53 countries, and our revenue contribution has rapidly been shifted to overseas, with 78% of our revenues coming from overseas in 2018.</a:t>
            </a:r>
          </a:p>
          <a:p>
            <a:pPr marL="248909" indent="-248909">
              <a:spcAft>
                <a:spcPts val="871"/>
              </a:spcAft>
              <a:buFont typeface="Arial" panose="020B0604020202020204" pitchFamily="34" charset="0"/>
              <a:buChar char="•"/>
            </a:pPr>
            <a:r>
              <a:rPr lang="en-US" sz="2000" dirty="0"/>
              <a:t>The overseas contribution will continue to grow and is expected to be almost 90% of Minor Hotels’ total revenue by 2023.</a:t>
            </a:r>
          </a:p>
          <a:p>
            <a:pPr marL="248909" indent="-248909">
              <a:spcAft>
                <a:spcPts val="871"/>
              </a:spcAft>
              <a:buFont typeface="Arial" panose="020B0604020202020204" pitchFamily="34" charset="0"/>
              <a:buChar char="•"/>
            </a:pPr>
            <a:r>
              <a:rPr lang="en-US" sz="2000" dirty="0"/>
              <a:t>It is important to note that although contribution from Thailand will decline further in 2019 with the full consolidation of NH this year, we still expect Thailand to be one-third of our net profit this year, and another one-third coming from Europe.</a:t>
            </a:r>
          </a:p>
        </p:txBody>
      </p:sp>
      <p:sp>
        <p:nvSpPr>
          <p:cNvPr id="4" name="Slide Number Placeholder 3"/>
          <p:cNvSpPr>
            <a:spLocks noGrp="1"/>
          </p:cNvSpPr>
          <p:nvPr>
            <p:ph type="sldNum" sz="quarter" idx="10"/>
          </p:nvPr>
        </p:nvSpPr>
        <p:spPr/>
        <p:txBody>
          <a:bodyPr/>
          <a:lstStyle/>
          <a:p>
            <a:fld id="{3C879768-667D-42C5-B20D-182996B6C658}" type="slidenum">
              <a:rPr lang="en-US" smtClean="0"/>
              <a:t>11</a:t>
            </a:fld>
            <a:endParaRPr lang="en-US"/>
          </a:p>
        </p:txBody>
      </p:sp>
    </p:spTree>
    <p:extLst>
      <p:ext uri="{BB962C8B-B14F-4D97-AF65-F5344CB8AC3E}">
        <p14:creationId xmlns:p14="http://schemas.microsoft.com/office/powerpoint/2010/main" val="1580885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8909" indent="-248909">
              <a:spcAft>
                <a:spcPts val="871"/>
              </a:spcAft>
              <a:buFont typeface="Arial" panose="020B0604020202020204" pitchFamily="34" charset="0"/>
              <a:buChar char="•"/>
            </a:pPr>
            <a:r>
              <a:rPr lang="en-US" sz="2000" dirty="0"/>
              <a:t>For our system-wide portfolio, the number of rooms has more than tripled in 2018, and we now have over 75,000 rooms in our portfolio, of course that’s mostly from the NH portfolio.</a:t>
            </a:r>
          </a:p>
          <a:p>
            <a:pPr marL="248909" indent="-248909">
              <a:spcAft>
                <a:spcPts val="871"/>
              </a:spcAft>
              <a:buFont typeface="Arial" panose="020B0604020202020204" pitchFamily="34" charset="0"/>
              <a:buChar char="•"/>
            </a:pPr>
            <a:r>
              <a:rPr lang="en-US" sz="2000" dirty="0"/>
              <a:t>The consolidation of NH has moved us up the rank to be within the top 20 hotels in the world in terms of number of rooms.</a:t>
            </a:r>
          </a:p>
          <a:p>
            <a:pPr marL="248909" indent="-248909">
              <a:spcAft>
                <a:spcPts val="871"/>
              </a:spcAft>
              <a:buFont typeface="Arial" panose="020B0604020202020204" pitchFamily="34" charset="0"/>
              <a:buChar char="•"/>
            </a:pPr>
            <a:r>
              <a:rPr lang="en-US" sz="2000" dirty="0"/>
              <a:t>Organic </a:t>
            </a:r>
            <a:r>
              <a:rPr lang="en-US" sz="2000" dirty="0" err="1"/>
              <a:t>RevPar</a:t>
            </a:r>
            <a:r>
              <a:rPr lang="en-US" sz="2000" dirty="0"/>
              <a:t> excluding FX increased by 5%, from owned and joint-venture hotel, and from both occupancy and rate increase.</a:t>
            </a:r>
          </a:p>
          <a:p>
            <a:pPr marL="248909" indent="-248909">
              <a:spcAft>
                <a:spcPts val="871"/>
              </a:spcAft>
              <a:buFont typeface="Arial" panose="020B0604020202020204" pitchFamily="34" charset="0"/>
              <a:buChar char="•"/>
            </a:pPr>
            <a:r>
              <a:rPr lang="en-US" sz="2000" dirty="0"/>
              <a:t>Including new hotels and NH portfolio, system-wide </a:t>
            </a:r>
            <a:r>
              <a:rPr lang="en-US" sz="2000" dirty="0" err="1"/>
              <a:t>RevPar</a:t>
            </a:r>
            <a:r>
              <a:rPr lang="en-US" sz="2000" dirty="0"/>
              <a:t> declined by 15%, primarily from the change in the mix of our room types with  the consolidation of NH portfolio.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79768-667D-42C5-B20D-182996B6C658}"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2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891" y="6908711"/>
            <a:ext cx="8949673" cy="6907534"/>
          </a:xfrm>
        </p:spPr>
        <p:txBody>
          <a:bodyPr/>
          <a:lstStyle/>
          <a:p>
            <a:pPr marL="253519" indent="-253519">
              <a:spcAft>
                <a:spcPts val="871"/>
              </a:spcAft>
              <a:buFont typeface="Arial" panose="020B0604020202020204" pitchFamily="34" charset="0"/>
              <a:buChar char="•"/>
            </a:pPr>
            <a:r>
              <a:rPr lang="en-US" sz="1900" dirty="0"/>
              <a:t>We continue to build our hotel pipeline through both our own investments and management contracts.</a:t>
            </a:r>
          </a:p>
          <a:p>
            <a:pPr marL="253519" indent="-253519">
              <a:spcAft>
                <a:spcPts val="871"/>
              </a:spcAft>
              <a:buFont typeface="Arial" panose="020B0604020202020204" pitchFamily="34" charset="0"/>
              <a:buChar char="•"/>
            </a:pPr>
            <a:r>
              <a:rPr lang="en-US" sz="1900" dirty="0"/>
              <a:t>We are investing in almost 20 hotels with almost 4,000 rooms over the next 4 years. The number also includes NH’s existing expansion plans.</a:t>
            </a:r>
          </a:p>
          <a:p>
            <a:pPr marL="253519" indent="-253519">
              <a:spcAft>
                <a:spcPts val="871"/>
              </a:spcAft>
              <a:buFont typeface="Arial" panose="020B0604020202020204" pitchFamily="34" charset="0"/>
              <a:buChar char="•"/>
            </a:pPr>
            <a:r>
              <a:rPr lang="en-US" sz="1900" dirty="0"/>
              <a:t>On the hotel management side, we are looking at opening another 60 hotels with almost 12,000 rooms.</a:t>
            </a:r>
          </a:p>
          <a:p>
            <a:pPr marL="253519" indent="-253519">
              <a:spcAft>
                <a:spcPts val="871"/>
              </a:spcAft>
              <a:buFont typeface="Arial" panose="020B0604020202020204" pitchFamily="34" charset="0"/>
              <a:buChar char="•"/>
            </a:pPr>
            <a:r>
              <a:rPr lang="en-US" sz="1900" dirty="0"/>
              <a:t>We are expanding across our various brands in both existing and new geographies.</a:t>
            </a:r>
          </a:p>
          <a:p>
            <a:pPr marL="253519" indent="-253519">
              <a:spcAft>
                <a:spcPts val="871"/>
              </a:spcAft>
              <a:buFont typeface="Arial" panose="020B0604020202020204" pitchFamily="34" charset="0"/>
              <a:buChar char="•"/>
            </a:pPr>
            <a:r>
              <a:rPr lang="en-US" sz="1900" dirty="0"/>
              <a:t>The list is the minimum pipeline that we have already committed. And we continue to look for further expansion as we speak.</a:t>
            </a:r>
          </a:p>
          <a:p>
            <a:pPr marL="253519" indent="-253519">
              <a:spcAft>
                <a:spcPts val="871"/>
              </a:spcAft>
              <a:buFont typeface="Arial" panose="020B0604020202020204" pitchFamily="34" charset="0"/>
              <a:buChar char="•"/>
            </a:pPr>
            <a:r>
              <a:rPr lang="en-US" sz="1900" dirty="0"/>
              <a:t>To summarize on our 2019 outlook of the hotel business,</a:t>
            </a:r>
          </a:p>
          <a:p>
            <a:pPr marL="917277" lvl="1" indent="-253519">
              <a:spcAft>
                <a:spcPts val="871"/>
              </a:spcAft>
              <a:buFont typeface="Arial" panose="020B0604020202020204" pitchFamily="34" charset="0"/>
              <a:buChar char="•"/>
            </a:pPr>
            <a:r>
              <a:rPr lang="en-US" sz="1900" dirty="0"/>
              <a:t>We are very confident in the 2019 performance</a:t>
            </a:r>
          </a:p>
          <a:p>
            <a:pPr marL="917277" lvl="1" indent="-253519">
              <a:spcAft>
                <a:spcPts val="871"/>
              </a:spcAft>
              <a:buFont typeface="Arial" panose="020B0604020202020204" pitchFamily="34" charset="0"/>
              <a:buChar char="•"/>
            </a:pPr>
            <a:r>
              <a:rPr lang="en-US" sz="1900" dirty="0"/>
              <a:t>Owned hotels will be driven by recovery of Thailand, full benefit of Portugal renovations, and also the Maldives as we turn to focus on rate increase this year.</a:t>
            </a:r>
          </a:p>
          <a:p>
            <a:pPr marL="917277" lvl="1" indent="-253519">
              <a:spcAft>
                <a:spcPts val="871"/>
              </a:spcAft>
              <a:buFont typeface="Arial" panose="020B0604020202020204" pitchFamily="34" charset="0"/>
              <a:buChar char="•"/>
            </a:pPr>
            <a:r>
              <a:rPr lang="en-US" sz="1900" dirty="0"/>
              <a:t>NH will continue to see strong performance, both from top line growth and their continued drive for efficiency. We will also see the full-year consolidation of NH this year.</a:t>
            </a:r>
          </a:p>
          <a:p>
            <a:pPr marL="917277" lvl="1" indent="-253519">
              <a:spcAft>
                <a:spcPts val="871"/>
              </a:spcAft>
              <a:buFont typeface="Arial" panose="020B0604020202020204" pitchFamily="34" charset="0"/>
              <a:buChar char="•"/>
            </a:pPr>
            <a:r>
              <a:rPr lang="en-US" sz="1900" dirty="0"/>
              <a:t>And lastly, we will continue to build on our expansion pipeline.</a:t>
            </a:r>
          </a:p>
        </p:txBody>
      </p:sp>
      <p:sp>
        <p:nvSpPr>
          <p:cNvPr id="4" name="Slide Number Placeholder 3"/>
          <p:cNvSpPr>
            <a:spLocks noGrp="1"/>
          </p:cNvSpPr>
          <p:nvPr>
            <p:ph type="sldNum" sz="quarter" idx="10"/>
          </p:nvPr>
        </p:nvSpPr>
        <p:spPr/>
        <p:txBody>
          <a:bodyPr/>
          <a:lstStyle/>
          <a:p>
            <a:fld id="{3C879768-667D-42C5-B20D-182996B6C658}" type="slidenum">
              <a:rPr lang="en-US" smtClean="0"/>
              <a:t>13</a:t>
            </a:fld>
            <a:endParaRPr lang="en-US"/>
          </a:p>
        </p:txBody>
      </p:sp>
    </p:spTree>
    <p:extLst>
      <p:ext uri="{BB962C8B-B14F-4D97-AF65-F5344CB8AC3E}">
        <p14:creationId xmlns:p14="http://schemas.microsoft.com/office/powerpoint/2010/main" val="195578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8909" indent="-248909">
              <a:spcAft>
                <a:spcPts val="871"/>
              </a:spcAft>
              <a:buFont typeface="Arial" panose="020B0604020202020204" pitchFamily="34" charset="0"/>
              <a:buChar char="•"/>
            </a:pPr>
            <a:r>
              <a:rPr lang="en-US" sz="2000" dirty="0"/>
              <a:t>Minor Food has expanded its footprint to cover 27 countries today, with the acquisition of </a:t>
            </a:r>
            <a:r>
              <a:rPr lang="en-US" sz="2000" dirty="0" err="1"/>
              <a:t>Benihana</a:t>
            </a:r>
            <a:r>
              <a:rPr lang="en-US" sz="2000" dirty="0"/>
              <a:t> in April of this year.</a:t>
            </a:r>
          </a:p>
          <a:p>
            <a:pPr marL="248909" indent="-248909">
              <a:spcAft>
                <a:spcPts val="871"/>
              </a:spcAft>
              <a:buFont typeface="Arial" panose="020B0604020202020204" pitchFamily="34" charset="0"/>
              <a:buChar char="•"/>
            </a:pPr>
            <a:r>
              <a:rPr lang="en-US" sz="2000" dirty="0"/>
              <a:t>We operate in 3 hubs, Thailand, China and Australia. We have taken out Singapore from the presentation as the operation has become smaller since our downsizing.</a:t>
            </a:r>
          </a:p>
          <a:p>
            <a:pPr marL="248909" indent="-248909">
              <a:spcAft>
                <a:spcPts val="871"/>
              </a:spcAft>
              <a:buFont typeface="Arial" panose="020B0604020202020204" pitchFamily="34" charset="0"/>
              <a:buChar char="•"/>
            </a:pPr>
            <a:r>
              <a:rPr lang="en-US" sz="2000" dirty="0"/>
              <a:t>We have paused our expansion in Singapore for the time being and shift our focus to markets with more promising outlook.</a:t>
            </a:r>
          </a:p>
          <a:p>
            <a:pPr marL="248909" indent="-248909">
              <a:spcAft>
                <a:spcPts val="871"/>
              </a:spcAft>
              <a:buFont typeface="Arial" panose="020B0604020202020204" pitchFamily="34" charset="0"/>
              <a:buChar char="•"/>
            </a:pPr>
            <a:r>
              <a:rPr lang="en-US" sz="2000" dirty="0"/>
              <a:t>Today, Thailand contributes 65% of Minor Food’s revenue, and is expected to decline to 60% over the next five years, as we grow our China and Australia operations and other developing markets.  </a:t>
            </a:r>
          </a:p>
        </p:txBody>
      </p:sp>
      <p:sp>
        <p:nvSpPr>
          <p:cNvPr id="4" name="Slide Number Placeholder 3"/>
          <p:cNvSpPr>
            <a:spLocks noGrp="1"/>
          </p:cNvSpPr>
          <p:nvPr>
            <p:ph type="sldNum" sz="quarter" idx="10"/>
          </p:nvPr>
        </p:nvSpPr>
        <p:spPr/>
        <p:txBody>
          <a:bodyPr/>
          <a:lstStyle/>
          <a:p>
            <a:fld id="{3C879768-667D-42C5-B20D-182996B6C658}" type="slidenum">
              <a:rPr lang="en-US" smtClean="0"/>
              <a:t>14</a:t>
            </a:fld>
            <a:endParaRPr lang="en-US"/>
          </a:p>
        </p:txBody>
      </p:sp>
    </p:spTree>
    <p:extLst>
      <p:ext uri="{BB962C8B-B14F-4D97-AF65-F5344CB8AC3E}">
        <p14:creationId xmlns:p14="http://schemas.microsoft.com/office/powerpoint/2010/main" val="1710501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2163" y="6729943"/>
            <a:ext cx="9374901" cy="7532157"/>
          </a:xfrm>
        </p:spPr>
        <p:txBody>
          <a:bodyPr/>
          <a:lstStyle/>
          <a:p>
            <a:pPr marL="248909" indent="-248909">
              <a:spcAft>
                <a:spcPts val="871"/>
              </a:spcAft>
              <a:buFont typeface="Arial" panose="020B0604020202020204" pitchFamily="34" charset="0"/>
              <a:buChar char="•"/>
            </a:pPr>
            <a:r>
              <a:rPr lang="en-US" sz="1500" dirty="0"/>
              <a:t>Lastly, I would like to update on our new five-year plan:</a:t>
            </a:r>
          </a:p>
          <a:p>
            <a:pPr marL="248909" indent="-248909">
              <a:spcAft>
                <a:spcPts val="871"/>
              </a:spcAft>
              <a:buFont typeface="Arial" panose="020B0604020202020204" pitchFamily="34" charset="0"/>
              <a:buChar char="•"/>
            </a:pPr>
            <a:r>
              <a:rPr lang="en-US" sz="1500" dirty="0"/>
              <a:t>For our 2023 goals:</a:t>
            </a:r>
          </a:p>
          <a:p>
            <a:pPr marL="580789" lvl="1" indent="-248909">
              <a:spcAft>
                <a:spcPts val="871"/>
              </a:spcAft>
              <a:buFont typeface="Arial" panose="020B0604020202020204" pitchFamily="34" charset="0"/>
              <a:buChar char="•"/>
            </a:pPr>
            <a:r>
              <a:rPr lang="en-US" sz="1500" dirty="0"/>
              <a:t>We maintained our financial goals, where we would like to see revenue growth of over 10% and net profit growth of 15-20% over the next 5 years and target ROIC of 12% by 2023. </a:t>
            </a:r>
          </a:p>
          <a:p>
            <a:pPr marL="580789" lvl="1" indent="-248909">
              <a:spcAft>
                <a:spcPts val="871"/>
              </a:spcAft>
              <a:buFont typeface="Arial" panose="020B0604020202020204" pitchFamily="34" charset="0"/>
              <a:buChar char="•"/>
            </a:pPr>
            <a:r>
              <a:rPr lang="en-US" sz="1500" dirty="0"/>
              <a:t>In addition to our financial goals, we added 2 non-financial ones.</a:t>
            </a:r>
          </a:p>
          <a:p>
            <a:pPr marL="995638" lvl="2" indent="-248909">
              <a:spcAft>
                <a:spcPts val="871"/>
              </a:spcAft>
              <a:buFont typeface="Arial" panose="020B0604020202020204" pitchFamily="34" charset="0"/>
              <a:buChar char="•"/>
            </a:pPr>
            <a:r>
              <a:rPr lang="en-US" sz="1500" dirty="0"/>
              <a:t>As we are in the service industry, people are our greatest assets. So, we want to be the employer of choice in order to attract and maintain high quality people.</a:t>
            </a:r>
          </a:p>
          <a:p>
            <a:pPr marL="995638" lvl="2" indent="-248909">
              <a:spcAft>
                <a:spcPts val="871"/>
              </a:spcAft>
              <a:buFont typeface="Arial" panose="020B0604020202020204" pitchFamily="34" charset="0"/>
              <a:buChar char="•"/>
            </a:pPr>
            <a:r>
              <a:rPr lang="en-US" sz="1500" dirty="0"/>
              <a:t>We also aim to operate a sustainable business for our long term growth.</a:t>
            </a:r>
          </a:p>
          <a:p>
            <a:pPr marL="248909" indent="-248909">
              <a:spcAft>
                <a:spcPts val="871"/>
              </a:spcAft>
              <a:buFont typeface="Arial" panose="020B0604020202020204" pitchFamily="34" charset="0"/>
              <a:buChar char="•"/>
            </a:pPr>
            <a:r>
              <a:rPr lang="en-US" sz="1500" dirty="0"/>
              <a:t>In order to achieve these goals, we have 6 pillars which are our drivers:</a:t>
            </a:r>
          </a:p>
          <a:p>
            <a:pPr marL="580789" lvl="1" indent="-248909">
              <a:spcAft>
                <a:spcPts val="871"/>
              </a:spcAft>
              <a:buFont typeface="+mj-lt"/>
              <a:buAutoNum type="arabicPeriod"/>
            </a:pPr>
            <a:r>
              <a:rPr lang="en-US" sz="1500" dirty="0"/>
              <a:t>We will maintain a winning brand portfolio. We will build on our established brands, develop the ramping up brands, and divest some of the brands that do not yield expected returns.</a:t>
            </a:r>
          </a:p>
          <a:p>
            <a:pPr marL="580789" lvl="1" indent="-248909">
              <a:spcAft>
                <a:spcPts val="871"/>
              </a:spcAft>
              <a:buFont typeface="+mj-lt"/>
              <a:buAutoNum type="arabicPeriod"/>
            </a:pPr>
            <a:r>
              <a:rPr lang="en-US" sz="1500" dirty="0"/>
              <a:t>We will look for opportunities for value capture and productivity. This includes:</a:t>
            </a:r>
          </a:p>
          <a:p>
            <a:pPr marL="995638" lvl="2" indent="-248909">
              <a:spcAft>
                <a:spcPts val="871"/>
              </a:spcAft>
              <a:buFont typeface="Arial" panose="020B0604020202020204" pitchFamily="34" charset="0"/>
              <a:buChar char="•"/>
            </a:pPr>
            <a:r>
              <a:rPr lang="en-US" sz="1500" dirty="0"/>
              <a:t>Potential revenue growth through maximizing the full potential of our brands, such as rebranding exercise</a:t>
            </a:r>
          </a:p>
          <a:p>
            <a:pPr marL="995638" lvl="2" indent="-248909">
              <a:spcAft>
                <a:spcPts val="871"/>
              </a:spcAft>
              <a:buFont typeface="Arial" panose="020B0604020202020204" pitchFamily="34" charset="0"/>
              <a:buChar char="•"/>
            </a:pPr>
            <a:r>
              <a:rPr lang="en-US" sz="1500" dirty="0"/>
              <a:t>Enhance margins, including through improved operations and sharing of resources</a:t>
            </a:r>
          </a:p>
          <a:p>
            <a:pPr marL="995638" lvl="2" indent="-248909">
              <a:spcAft>
                <a:spcPts val="871"/>
              </a:spcAft>
              <a:buFont typeface="Arial" panose="020B0604020202020204" pitchFamily="34" charset="0"/>
              <a:buChar char="•"/>
            </a:pPr>
            <a:r>
              <a:rPr lang="en-US" sz="1500" dirty="0"/>
              <a:t>Optimize capital use with asset right growth.   </a:t>
            </a:r>
          </a:p>
          <a:p>
            <a:pPr marL="580789" lvl="1" indent="-248909">
              <a:spcAft>
                <a:spcPts val="871"/>
              </a:spcAft>
              <a:buFont typeface="+mj-lt"/>
              <a:buAutoNum type="arabicPeriod"/>
            </a:pPr>
            <a:r>
              <a:rPr lang="en-US" sz="1500" dirty="0"/>
              <a:t>We will continue to focus on partnerships and investments, whether it’s for expanding our footprint or for disruptive innovation.</a:t>
            </a:r>
          </a:p>
          <a:p>
            <a:pPr marL="580789" lvl="1" indent="-248909">
              <a:spcAft>
                <a:spcPts val="871"/>
              </a:spcAft>
              <a:buFont typeface="+mj-lt"/>
              <a:buAutoNum type="arabicPeriod"/>
            </a:pPr>
            <a:r>
              <a:rPr lang="en-US" sz="1500" dirty="0"/>
              <a:t>And of course, with today’s rapidly changing world, we also need to focus on innovations and digital</a:t>
            </a:r>
          </a:p>
          <a:p>
            <a:pPr marL="580789" lvl="1" indent="-248909">
              <a:spcAft>
                <a:spcPts val="871"/>
              </a:spcAft>
              <a:buFont typeface="+mj-lt"/>
              <a:buAutoNum type="arabicPeriod"/>
            </a:pPr>
            <a:r>
              <a:rPr lang="en-US" sz="1500" dirty="0"/>
              <a:t>We have to have our empowered people and teams in order to remain a high performance and customer-centric organization</a:t>
            </a:r>
          </a:p>
          <a:p>
            <a:pPr marL="580789" lvl="1" indent="-248909">
              <a:spcAft>
                <a:spcPts val="871"/>
              </a:spcAft>
              <a:buFont typeface="+mj-lt"/>
              <a:buAutoNum type="arabicPeriod"/>
            </a:pPr>
            <a:r>
              <a:rPr lang="en-US" sz="1500" dirty="0"/>
              <a:t>For sustainability, we continue to focus on people, customers, partners and environment, while maintain good corporate governance and instill social responsibility mindset in our people.</a:t>
            </a:r>
          </a:p>
          <a:p>
            <a:pPr marL="248909" lvl="1" indent="-248909">
              <a:spcAft>
                <a:spcPts val="871"/>
              </a:spcAft>
              <a:buFont typeface="Arial" panose="020B0604020202020204" pitchFamily="34" charset="0"/>
              <a:buChar char="•"/>
            </a:pPr>
            <a:r>
              <a:rPr lang="en-US" sz="1500" dirty="0"/>
              <a:t>With this 5 year plan in place, I am sure of our growth going forward. </a:t>
            </a:r>
          </a:p>
        </p:txBody>
      </p:sp>
      <p:sp>
        <p:nvSpPr>
          <p:cNvPr id="4" name="Slide Number Placeholder 3"/>
          <p:cNvSpPr>
            <a:spLocks noGrp="1"/>
          </p:cNvSpPr>
          <p:nvPr>
            <p:ph type="sldNum" sz="quarter" idx="10"/>
          </p:nvPr>
        </p:nvSpPr>
        <p:spPr/>
        <p:txBody>
          <a:bodyPr/>
          <a:lstStyle/>
          <a:p>
            <a:fld id="{3C879768-667D-42C5-B20D-182996B6C658}" type="slidenum">
              <a:rPr lang="en-US" smtClean="0"/>
              <a:t>18</a:t>
            </a:fld>
            <a:endParaRPr lang="en-US" dirty="0"/>
          </a:p>
        </p:txBody>
      </p:sp>
    </p:spTree>
    <p:extLst>
      <p:ext uri="{BB962C8B-B14F-4D97-AF65-F5344CB8AC3E}">
        <p14:creationId xmlns:p14="http://schemas.microsoft.com/office/powerpoint/2010/main" val="130832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8909" lvl="1" indent="-248909">
              <a:spcAft>
                <a:spcPts val="871"/>
              </a:spcAft>
              <a:buFont typeface="Arial" panose="020B0604020202020204" pitchFamily="34" charset="0"/>
              <a:buChar char="•"/>
            </a:pPr>
            <a:r>
              <a:rPr lang="en-US" sz="2000" dirty="0"/>
              <a:t>To summarize, in 5 years time, we would like to see:</a:t>
            </a:r>
          </a:p>
          <a:p>
            <a:pPr marL="912667" lvl="2" indent="-248909">
              <a:spcAft>
                <a:spcPts val="871"/>
              </a:spcAft>
              <a:buFont typeface="Arial" panose="020B0604020202020204" pitchFamily="34" charset="0"/>
              <a:buChar char="•"/>
            </a:pPr>
            <a:r>
              <a:rPr lang="en-US" sz="2000" dirty="0"/>
              <a:t>over 630 hotels,</a:t>
            </a:r>
          </a:p>
          <a:p>
            <a:pPr marL="912667" lvl="2" indent="-248909">
              <a:spcAft>
                <a:spcPts val="871"/>
              </a:spcAft>
              <a:buFont typeface="Arial" panose="020B0604020202020204" pitchFamily="34" charset="0"/>
              <a:buChar char="•"/>
            </a:pPr>
            <a:r>
              <a:rPr lang="en-US" sz="2000" dirty="0"/>
              <a:t>over 250 residences built,</a:t>
            </a:r>
          </a:p>
          <a:p>
            <a:pPr marL="912667" lvl="2" indent="-248909">
              <a:spcAft>
                <a:spcPts val="871"/>
              </a:spcAft>
              <a:buFont typeface="Arial" panose="020B0604020202020204" pitchFamily="34" charset="0"/>
              <a:buChar char="•"/>
            </a:pPr>
            <a:r>
              <a:rPr lang="en-US" sz="2000" dirty="0"/>
              <a:t>over 500 vacation club units,</a:t>
            </a:r>
          </a:p>
          <a:p>
            <a:pPr marL="912667" lvl="2" indent="-248909">
              <a:spcAft>
                <a:spcPts val="871"/>
              </a:spcAft>
              <a:buFont typeface="Arial" panose="020B0604020202020204" pitchFamily="34" charset="0"/>
              <a:buChar char="•"/>
            </a:pPr>
            <a:r>
              <a:rPr lang="en-US" sz="2000" dirty="0"/>
              <a:t>over 4,400 restaurants, and</a:t>
            </a:r>
          </a:p>
          <a:p>
            <a:pPr marL="912667" lvl="2" indent="-248909">
              <a:spcAft>
                <a:spcPts val="871"/>
              </a:spcAft>
              <a:buFont typeface="Arial" panose="020B0604020202020204" pitchFamily="34" charset="0"/>
              <a:buChar char="•"/>
            </a:pPr>
            <a:r>
              <a:rPr lang="en-US" sz="2000" dirty="0"/>
              <a:t>over 600 retail shops and points of sales </a:t>
            </a:r>
          </a:p>
          <a:p>
            <a:pPr marL="248909" lvl="1" indent="-248909">
              <a:spcAft>
                <a:spcPts val="871"/>
              </a:spcAft>
              <a:buFont typeface="Arial" panose="020B0604020202020204" pitchFamily="34" charset="0"/>
              <a:buChar char="•"/>
            </a:pPr>
            <a:r>
              <a:rPr lang="en-US" sz="2000" dirty="0"/>
              <a:t>With this, I would like to end my presentation, and take any questions from the floor.  </a:t>
            </a:r>
          </a:p>
          <a:p>
            <a:pPr marL="248909" indent="-248909">
              <a:spcAft>
                <a:spcPts val="871"/>
              </a:spcAft>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79768-667D-42C5-B20D-182996B6C658}" type="slidenum">
              <a:rPr kumimoji="0" lang="en-US" sz="1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04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2.jp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452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Break Layout">
  <p:cSld name="Section Break Layout">
    <p:spTree>
      <p:nvGrpSpPr>
        <p:cNvPr id="1" name="Shape 62"/>
        <p:cNvGrpSpPr/>
        <p:nvPr/>
      </p:nvGrpSpPr>
      <p:grpSpPr>
        <a:xfrm>
          <a:off x="0" y="0"/>
          <a:ext cx="0" cy="0"/>
          <a:chOff x="0" y="0"/>
          <a:chExt cx="0" cy="0"/>
        </a:xfrm>
      </p:grpSpPr>
      <p:sp>
        <p:nvSpPr>
          <p:cNvPr id="63" name="Google Shape;63;p17"/>
          <p:cNvSpPr>
            <a:spLocks noGrp="1"/>
          </p:cNvSpPr>
          <p:nvPr>
            <p:ph type="pic" idx="2"/>
          </p:nvPr>
        </p:nvSpPr>
        <p:spPr>
          <a:xfrm>
            <a:off x="1" y="0"/>
            <a:ext cx="12192000" cy="34290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990575" marR="0" lvl="1" indent="-380990"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523962" marR="0" lvl="2" indent="-304792"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133547" marR="0" lvl="3"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2743131" marR="0" lvl="4"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352716" marR="0" lvl="5"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3962301" marR="0" lvl="6"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571886" marR="0" lvl="7"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181470" marR="0" lvl="8" indent="-304792"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4" name="Google Shape;64;p17"/>
          <p:cNvSpPr/>
          <p:nvPr/>
        </p:nvSpPr>
        <p:spPr>
          <a:xfrm>
            <a:off x="0" y="6213309"/>
            <a:ext cx="12192000" cy="644691"/>
          </a:xfrm>
          <a:prstGeom prst="rect">
            <a:avLst/>
          </a:prstGeom>
          <a:solidFill>
            <a:srgbClr val="3F3F3F"/>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5" name="Google Shape;65;p17"/>
          <p:cNvSpPr txBox="1">
            <a:spLocks noGrp="1"/>
          </p:cNvSpPr>
          <p:nvPr>
            <p:ph type="title"/>
          </p:nvPr>
        </p:nvSpPr>
        <p:spPr>
          <a:xfrm>
            <a:off x="0" y="4597500"/>
            <a:ext cx="121920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66" name="Google Shape;66;p17"/>
          <p:cNvSpPr txBox="1">
            <a:spLocks noGrp="1"/>
          </p:cNvSpPr>
          <p:nvPr>
            <p:ph type="subTitle" idx="1"/>
          </p:nvPr>
        </p:nvSpPr>
        <p:spPr>
          <a:xfrm>
            <a:off x="15655" y="5362333"/>
            <a:ext cx="121608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1544772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719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5606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8770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237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0" y="1337974"/>
            <a:ext cx="11458575" cy="4215102"/>
          </a:xfrm>
        </p:spPr>
        <p:txBody>
          <a:bodyPr/>
          <a:lstStyle>
            <a:lvl1pPr>
              <a:defRPr sz="1400"/>
            </a:lvl1pPr>
          </a:lstStyle>
          <a:p>
            <a:pPr lvl="0"/>
            <a:r>
              <a:rPr lang="en-US" dirty="0"/>
              <a:t>Add text here.</a:t>
            </a:r>
            <a:endParaRPr lang="en-ZA" dirty="0"/>
          </a:p>
        </p:txBody>
      </p:sp>
      <p:sp>
        <p:nvSpPr>
          <p:cNvPr id="9" name="Title 1">
            <a:extLst>
              <a:ext uri="{FF2B5EF4-FFF2-40B4-BE49-F238E27FC236}">
                <a16:creationId xmlns:a16="http://schemas.microsoft.com/office/drawing/2014/main" id="{D275A37C-29B3-4885-B0B7-3562BB5A7AB7}"/>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Tree>
    <p:extLst>
      <p:ext uri="{BB962C8B-B14F-4D97-AF65-F5344CB8AC3E}">
        <p14:creationId xmlns:p14="http://schemas.microsoft.com/office/powerpoint/2010/main" val="32492637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Logo slide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836608E-E66A-4CD4-86F4-976654B607C7}"/>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85913EDD-5852-44D1-ACE3-A6A5F1B3F979}"/>
                </a:ext>
              </a:extLst>
            </p:cNvPr>
            <p:cNvSpPr/>
            <p:nvPr userDrawn="1"/>
          </p:nvSpPr>
          <p:spPr>
            <a:xfrm>
              <a:off x="0" y="0"/>
              <a:ext cx="12192000" cy="6858000"/>
            </a:xfrm>
            <a:prstGeom prst="rect">
              <a:avLst/>
            </a:prstGeom>
            <a:solidFill>
              <a:schemeClr val="bg2">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prstClr val="white"/>
                </a:solidFill>
                <a:latin typeface="Calibri" panose="020F0502020204030204"/>
              </a:endParaRPr>
            </a:p>
          </p:txBody>
        </p:sp>
        <p:pic>
          <p:nvPicPr>
            <p:cNvPr id="12" name="Picture 11" descr="A close up of text on a white background&#10;&#10;Description automatically generated">
              <a:extLst>
                <a:ext uri="{FF2B5EF4-FFF2-40B4-BE49-F238E27FC236}">
                  <a16:creationId xmlns:a16="http://schemas.microsoft.com/office/drawing/2014/main" id="{1E2A5AC5-134F-4212-959F-2F1BB3518B2B}"/>
                </a:ext>
              </a:extLst>
            </p:cNvPr>
            <p:cNvPicPr>
              <a:picLocks noChangeAspect="1"/>
            </p:cNvPicPr>
            <p:nvPr userDrawn="1"/>
          </p:nvPicPr>
          <p:blipFill>
            <a:blip r:embed="rId3"/>
            <a:stretch>
              <a:fillRect/>
            </a:stretch>
          </p:blipFill>
          <p:spPr>
            <a:xfrm>
              <a:off x="3090573" y="1877578"/>
              <a:ext cx="6017213" cy="3128266"/>
            </a:xfrm>
            <a:prstGeom prst="rect">
              <a:avLst/>
            </a:prstGeom>
          </p:spPr>
        </p:pic>
      </p:grpSp>
    </p:spTree>
    <p:extLst>
      <p:ext uri="{BB962C8B-B14F-4D97-AF65-F5344CB8AC3E}">
        <p14:creationId xmlns:p14="http://schemas.microsoft.com/office/powerpoint/2010/main" val="97443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d Slide Layout">
  <p:cSld name="End Slide Layout">
    <p:bg>
      <p:bgPr>
        <a:blipFill rotWithShape="1">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8"/>
          <p:cNvSpPr/>
          <p:nvPr/>
        </p:nvSpPr>
        <p:spPr>
          <a:xfrm>
            <a:off x="3839750" y="1165384"/>
            <a:ext cx="4512501" cy="4512501"/>
          </a:xfrm>
          <a:prstGeom prst="ellipse">
            <a:avLst/>
          </a:prstGeom>
          <a:solidFill>
            <a:schemeClr val="dk1">
              <a:alpha val="52941"/>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69" name="Google Shape;69;p18"/>
          <p:cNvSpPr/>
          <p:nvPr/>
        </p:nvSpPr>
        <p:spPr>
          <a:xfrm rot="2551977">
            <a:off x="11497071" y="-234305"/>
            <a:ext cx="288032" cy="1104064"/>
          </a:xfrm>
          <a:custGeom>
            <a:avLst/>
            <a:gdLst/>
            <a:ahLst/>
            <a:cxnLst/>
            <a:rect l="l" t="t" r="r" b="b"/>
            <a:pathLst>
              <a:path w="120000" h="120000" extrusionOk="0">
                <a:moveTo>
                  <a:pt x="0" y="28719"/>
                </a:moveTo>
                <a:lnTo>
                  <a:pt x="120000" y="0"/>
                </a:lnTo>
                <a:lnTo>
                  <a:pt x="120000" y="120000"/>
                </a:lnTo>
                <a:lnTo>
                  <a:pt x="0" y="119999"/>
                </a:lnTo>
                <a:close/>
              </a:path>
            </a:pathLst>
          </a:custGeom>
          <a:solidFill>
            <a:schemeClr val="dk1">
              <a:alpha val="52941"/>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0" name="Google Shape;70;p18"/>
          <p:cNvSpPr/>
          <p:nvPr/>
        </p:nvSpPr>
        <p:spPr>
          <a:xfrm rot="2551977">
            <a:off x="11603879" y="-85921"/>
            <a:ext cx="288032" cy="1627860"/>
          </a:xfrm>
          <a:custGeom>
            <a:avLst/>
            <a:gdLst/>
            <a:ahLst/>
            <a:cxnLst/>
            <a:rect l="l" t="t" r="r" b="b"/>
            <a:pathLst>
              <a:path w="120000" h="120000" extrusionOk="0">
                <a:moveTo>
                  <a:pt x="0" y="0"/>
                </a:moveTo>
                <a:lnTo>
                  <a:pt x="120000" y="23144"/>
                </a:lnTo>
                <a:lnTo>
                  <a:pt x="120000" y="120000"/>
                </a:lnTo>
                <a:lnTo>
                  <a:pt x="0" y="120000"/>
                </a:lnTo>
                <a:close/>
              </a:path>
            </a:pathLst>
          </a:custGeom>
          <a:solidFill>
            <a:schemeClr val="dk1">
              <a:alpha val="52941"/>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1" name="Google Shape;71;p18"/>
          <p:cNvSpPr/>
          <p:nvPr/>
        </p:nvSpPr>
        <p:spPr>
          <a:xfrm rot="2359288">
            <a:off x="268763" y="5248252"/>
            <a:ext cx="288032" cy="1654453"/>
          </a:xfrm>
          <a:custGeom>
            <a:avLst/>
            <a:gdLst/>
            <a:ahLst/>
            <a:cxnLst/>
            <a:rect l="l" t="t" r="r" b="b"/>
            <a:pathLst>
              <a:path w="120000" h="120000" extrusionOk="0">
                <a:moveTo>
                  <a:pt x="0" y="0"/>
                </a:moveTo>
                <a:lnTo>
                  <a:pt x="120000" y="0"/>
                </a:lnTo>
                <a:lnTo>
                  <a:pt x="120000" y="120000"/>
                </a:lnTo>
                <a:lnTo>
                  <a:pt x="0" y="94495"/>
                </a:lnTo>
                <a:close/>
              </a:path>
            </a:pathLst>
          </a:custGeom>
          <a:solidFill>
            <a:schemeClr val="dk1">
              <a:alpha val="63921"/>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2" name="Google Shape;72;p18"/>
          <p:cNvSpPr/>
          <p:nvPr/>
        </p:nvSpPr>
        <p:spPr>
          <a:xfrm rot="2359288">
            <a:off x="363160" y="5879702"/>
            <a:ext cx="288032" cy="1206087"/>
          </a:xfrm>
          <a:custGeom>
            <a:avLst/>
            <a:gdLst/>
            <a:ahLst/>
            <a:cxnLst/>
            <a:rect l="l" t="t" r="r" b="b"/>
            <a:pathLst>
              <a:path w="120000" h="120000" extrusionOk="0">
                <a:moveTo>
                  <a:pt x="0" y="0"/>
                </a:moveTo>
                <a:lnTo>
                  <a:pt x="120000" y="0"/>
                </a:lnTo>
                <a:lnTo>
                  <a:pt x="120000" y="96525"/>
                </a:lnTo>
                <a:lnTo>
                  <a:pt x="0" y="120000"/>
                </a:lnTo>
                <a:close/>
              </a:path>
            </a:pathLst>
          </a:custGeom>
          <a:solidFill>
            <a:schemeClr val="dk1">
              <a:alpha val="63921"/>
            </a:scheme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73" name="Google Shape;73;p18"/>
          <p:cNvSpPr txBox="1">
            <a:spLocks noGrp="1"/>
          </p:cNvSpPr>
          <p:nvPr>
            <p:ph type="title"/>
          </p:nvPr>
        </p:nvSpPr>
        <p:spPr>
          <a:xfrm>
            <a:off x="-67" y="2638900"/>
            <a:ext cx="12192000" cy="828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chemeClr val="lt1"/>
                </a:solidFill>
              </a:defRPr>
            </a:lvl1pPr>
            <a:lvl2pPr lvl="1" algn="ctr" rtl="0">
              <a:spcBef>
                <a:spcPts val="0"/>
              </a:spcBef>
              <a:spcAft>
                <a:spcPts val="0"/>
              </a:spcAft>
              <a:buNone/>
              <a:defRPr sz="4800">
                <a:solidFill>
                  <a:schemeClr val="lt1"/>
                </a:solidFill>
              </a:defRPr>
            </a:lvl2pPr>
            <a:lvl3pPr lvl="2" algn="ctr" rtl="0">
              <a:spcBef>
                <a:spcPts val="0"/>
              </a:spcBef>
              <a:spcAft>
                <a:spcPts val="0"/>
              </a:spcAft>
              <a:buNone/>
              <a:defRPr sz="4800">
                <a:solidFill>
                  <a:schemeClr val="lt1"/>
                </a:solidFill>
              </a:defRPr>
            </a:lvl3pPr>
            <a:lvl4pPr lvl="3" algn="ctr" rtl="0">
              <a:spcBef>
                <a:spcPts val="0"/>
              </a:spcBef>
              <a:spcAft>
                <a:spcPts val="0"/>
              </a:spcAft>
              <a:buNone/>
              <a:defRPr sz="4800">
                <a:solidFill>
                  <a:schemeClr val="lt1"/>
                </a:solidFill>
              </a:defRPr>
            </a:lvl4pPr>
            <a:lvl5pPr lvl="4" algn="ctr" rtl="0">
              <a:spcBef>
                <a:spcPts val="0"/>
              </a:spcBef>
              <a:spcAft>
                <a:spcPts val="0"/>
              </a:spcAft>
              <a:buNone/>
              <a:defRPr sz="4800">
                <a:solidFill>
                  <a:schemeClr val="lt1"/>
                </a:solidFill>
              </a:defRPr>
            </a:lvl5pPr>
            <a:lvl6pPr lvl="5" algn="ctr" rtl="0">
              <a:spcBef>
                <a:spcPts val="0"/>
              </a:spcBef>
              <a:spcAft>
                <a:spcPts val="0"/>
              </a:spcAft>
              <a:buNone/>
              <a:defRPr sz="4800">
                <a:solidFill>
                  <a:schemeClr val="lt1"/>
                </a:solidFill>
              </a:defRPr>
            </a:lvl6pPr>
            <a:lvl7pPr lvl="6" algn="ctr" rtl="0">
              <a:spcBef>
                <a:spcPts val="0"/>
              </a:spcBef>
              <a:spcAft>
                <a:spcPts val="0"/>
              </a:spcAft>
              <a:buNone/>
              <a:defRPr sz="4800">
                <a:solidFill>
                  <a:schemeClr val="lt1"/>
                </a:solidFill>
              </a:defRPr>
            </a:lvl7pPr>
            <a:lvl8pPr lvl="7" algn="ctr" rtl="0">
              <a:spcBef>
                <a:spcPts val="0"/>
              </a:spcBef>
              <a:spcAft>
                <a:spcPts val="0"/>
              </a:spcAft>
              <a:buNone/>
              <a:defRPr sz="4800">
                <a:solidFill>
                  <a:schemeClr val="lt1"/>
                </a:solidFill>
              </a:defRPr>
            </a:lvl8pPr>
            <a:lvl9pPr lvl="8" algn="ctr" rtl="0">
              <a:spcBef>
                <a:spcPts val="0"/>
              </a:spcBef>
              <a:spcAft>
                <a:spcPts val="0"/>
              </a:spcAft>
              <a:buNone/>
              <a:defRPr sz="4800">
                <a:solidFill>
                  <a:schemeClr val="lt1"/>
                </a:solidFill>
              </a:defRPr>
            </a:lvl9pPr>
          </a:lstStyle>
          <a:p>
            <a:endParaRPr/>
          </a:p>
        </p:txBody>
      </p:sp>
      <p:sp>
        <p:nvSpPr>
          <p:cNvPr id="74" name="Google Shape;74;p18"/>
          <p:cNvSpPr txBox="1">
            <a:spLocks noGrp="1"/>
          </p:cNvSpPr>
          <p:nvPr>
            <p:ph type="subTitle" idx="1"/>
          </p:nvPr>
        </p:nvSpPr>
        <p:spPr>
          <a:xfrm>
            <a:off x="4778600" y="3371900"/>
            <a:ext cx="2634800" cy="664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1334109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Layout">
  <p:cSld name="Basic Layout">
    <p:bg>
      <p:bgPr>
        <a:blipFill rotWithShape="1">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4800">
                <a:solidFill>
                  <a:schemeClr val="lt1"/>
                </a:solidFill>
              </a:defRPr>
            </a:lvl1pPr>
            <a:lvl2pPr lvl="1" algn="ctr">
              <a:spcBef>
                <a:spcPts val="0"/>
              </a:spcBef>
              <a:spcAft>
                <a:spcPts val="0"/>
              </a:spcAft>
              <a:buNone/>
              <a:defRPr sz="4800">
                <a:solidFill>
                  <a:schemeClr val="lt1"/>
                </a:solidFill>
              </a:defRPr>
            </a:lvl2pPr>
            <a:lvl3pPr lvl="2" algn="ctr">
              <a:spcBef>
                <a:spcPts val="0"/>
              </a:spcBef>
              <a:spcAft>
                <a:spcPts val="0"/>
              </a:spcAft>
              <a:buNone/>
              <a:defRPr sz="4800">
                <a:solidFill>
                  <a:schemeClr val="lt1"/>
                </a:solidFill>
              </a:defRPr>
            </a:lvl3pPr>
            <a:lvl4pPr lvl="3" algn="ctr">
              <a:spcBef>
                <a:spcPts val="0"/>
              </a:spcBef>
              <a:spcAft>
                <a:spcPts val="0"/>
              </a:spcAft>
              <a:buNone/>
              <a:defRPr sz="4800">
                <a:solidFill>
                  <a:schemeClr val="lt1"/>
                </a:solidFill>
              </a:defRPr>
            </a:lvl4pPr>
            <a:lvl5pPr lvl="4" algn="ctr">
              <a:spcBef>
                <a:spcPts val="0"/>
              </a:spcBef>
              <a:spcAft>
                <a:spcPts val="0"/>
              </a:spcAft>
              <a:buNone/>
              <a:defRPr sz="4800">
                <a:solidFill>
                  <a:schemeClr val="lt1"/>
                </a:solidFill>
              </a:defRPr>
            </a:lvl5pPr>
            <a:lvl6pPr lvl="5" algn="ctr">
              <a:spcBef>
                <a:spcPts val="0"/>
              </a:spcBef>
              <a:spcAft>
                <a:spcPts val="0"/>
              </a:spcAft>
              <a:buNone/>
              <a:defRPr sz="4800">
                <a:solidFill>
                  <a:schemeClr val="lt1"/>
                </a:solidFill>
              </a:defRPr>
            </a:lvl6pPr>
            <a:lvl7pPr lvl="6" algn="ctr">
              <a:spcBef>
                <a:spcPts val="0"/>
              </a:spcBef>
              <a:spcAft>
                <a:spcPts val="0"/>
              </a:spcAft>
              <a:buNone/>
              <a:defRPr sz="4800">
                <a:solidFill>
                  <a:schemeClr val="lt1"/>
                </a:solidFill>
              </a:defRPr>
            </a:lvl7pPr>
            <a:lvl8pPr lvl="7" algn="ctr">
              <a:spcBef>
                <a:spcPts val="0"/>
              </a:spcBef>
              <a:spcAft>
                <a:spcPts val="0"/>
              </a:spcAft>
              <a:buNone/>
              <a:defRPr sz="4800">
                <a:solidFill>
                  <a:schemeClr val="lt1"/>
                </a:solidFill>
              </a:defRPr>
            </a:lvl8pPr>
            <a:lvl9pPr lvl="8" algn="ctr">
              <a:spcBef>
                <a:spcPts val="0"/>
              </a:spcBef>
              <a:spcAft>
                <a:spcPts val="0"/>
              </a:spcAft>
              <a:buNone/>
              <a:defRPr sz="4800">
                <a:solidFill>
                  <a:schemeClr val="lt1"/>
                </a:solidFill>
              </a:defRPr>
            </a:lvl9pPr>
          </a:lstStyle>
          <a:p>
            <a:endParaRPr/>
          </a:p>
        </p:txBody>
      </p:sp>
      <p:sp>
        <p:nvSpPr>
          <p:cNvPr id="77" name="Google Shape;77;p19"/>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a:solidFill>
                  <a:schemeClr val="lt1"/>
                </a:solidFill>
              </a:defRPr>
            </a:lvl1pPr>
            <a:lvl2pPr lvl="1" algn="ctr">
              <a:spcBef>
                <a:spcPts val="0"/>
              </a:spcBef>
              <a:spcAft>
                <a:spcPts val="0"/>
              </a:spcAft>
              <a:buNone/>
              <a:defRPr>
                <a:solidFill>
                  <a:schemeClr val="lt1"/>
                </a:solidFill>
              </a:defRPr>
            </a:lvl2pPr>
            <a:lvl3pPr lvl="2" algn="ctr">
              <a:spcBef>
                <a:spcPts val="0"/>
              </a:spcBef>
              <a:spcAft>
                <a:spcPts val="0"/>
              </a:spcAft>
              <a:buNone/>
              <a:defRPr>
                <a:solidFill>
                  <a:schemeClr val="lt1"/>
                </a:solidFill>
              </a:defRPr>
            </a:lvl3pPr>
            <a:lvl4pPr lvl="3" algn="ctr">
              <a:spcBef>
                <a:spcPts val="0"/>
              </a:spcBef>
              <a:spcAft>
                <a:spcPts val="0"/>
              </a:spcAft>
              <a:buNone/>
              <a:defRPr>
                <a:solidFill>
                  <a:schemeClr val="lt1"/>
                </a:solidFill>
              </a:defRPr>
            </a:lvl4pPr>
            <a:lvl5pPr lvl="4" algn="ctr">
              <a:spcBef>
                <a:spcPts val="0"/>
              </a:spcBef>
              <a:spcAft>
                <a:spcPts val="0"/>
              </a:spcAft>
              <a:buNone/>
              <a:defRPr>
                <a:solidFill>
                  <a:schemeClr val="lt1"/>
                </a:solidFill>
              </a:defRPr>
            </a:lvl5pPr>
            <a:lvl6pPr lvl="5" algn="ctr">
              <a:spcBef>
                <a:spcPts val="0"/>
              </a:spcBef>
              <a:spcAft>
                <a:spcPts val="0"/>
              </a:spcAft>
              <a:buNone/>
              <a:defRPr>
                <a:solidFill>
                  <a:schemeClr val="lt1"/>
                </a:solidFill>
              </a:defRPr>
            </a:lvl6pPr>
            <a:lvl7pPr lvl="6" algn="ctr">
              <a:spcBef>
                <a:spcPts val="0"/>
              </a:spcBef>
              <a:spcAft>
                <a:spcPts val="0"/>
              </a:spcAft>
              <a:buNone/>
              <a:defRPr>
                <a:solidFill>
                  <a:schemeClr val="lt1"/>
                </a:solidFill>
              </a:defRPr>
            </a:lvl7pPr>
            <a:lvl8pPr lvl="7" algn="ctr">
              <a:spcBef>
                <a:spcPts val="0"/>
              </a:spcBef>
              <a:spcAft>
                <a:spcPts val="0"/>
              </a:spcAft>
              <a:buNone/>
              <a:defRPr>
                <a:solidFill>
                  <a:schemeClr val="lt1"/>
                </a:solidFill>
              </a:defRPr>
            </a:lvl8pPr>
            <a:lvl9pPr lvl="8" algn="ctr">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238692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Basic Layout">
  <p:cSld name="6_Basic Layout">
    <p:bg>
      <p:bgPr>
        <a:solidFill>
          <a:schemeClr val="lt1"/>
        </a:solidFill>
        <a:effectLst/>
      </p:bgPr>
    </p:bg>
    <p:spTree>
      <p:nvGrpSpPr>
        <p:cNvPr id="1" name="Shape 78"/>
        <p:cNvGrpSpPr/>
        <p:nvPr/>
      </p:nvGrpSpPr>
      <p:grpSpPr>
        <a:xfrm>
          <a:off x="0" y="0"/>
          <a:ext cx="0" cy="0"/>
          <a:chOff x="0" y="0"/>
          <a:chExt cx="0" cy="0"/>
        </a:xfrm>
      </p:grpSpPr>
      <p:sp>
        <p:nvSpPr>
          <p:cNvPr id="79" name="Google Shape;79;p20"/>
          <p:cNvSpPr/>
          <p:nvPr/>
        </p:nvSpPr>
        <p:spPr>
          <a:xfrm>
            <a:off x="0" y="6501341"/>
            <a:ext cx="12192000" cy="384043"/>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80" name="Google Shape;80;p20"/>
          <p:cNvSpPr>
            <a:spLocks noGrp="1"/>
          </p:cNvSpPr>
          <p:nvPr>
            <p:ph type="pic" idx="2"/>
          </p:nvPr>
        </p:nvSpPr>
        <p:spPr>
          <a:xfrm>
            <a:off x="817082" y="1658404"/>
            <a:ext cx="2286301" cy="222254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81" name="Google Shape;81;p20"/>
          <p:cNvSpPr/>
          <p:nvPr/>
        </p:nvSpPr>
        <p:spPr>
          <a:xfrm>
            <a:off x="647087" y="1508787"/>
            <a:ext cx="2592288" cy="4512501"/>
          </a:xfrm>
          <a:prstGeom prst="frame">
            <a:avLst>
              <a:gd name="adj1" fmla="val 1826"/>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82" name="Google Shape;82;p20"/>
          <p:cNvSpPr>
            <a:spLocks noGrp="1"/>
          </p:cNvSpPr>
          <p:nvPr>
            <p:ph type="pic" idx="3"/>
          </p:nvPr>
        </p:nvSpPr>
        <p:spPr>
          <a:xfrm>
            <a:off x="3579358" y="1658404"/>
            <a:ext cx="2286301" cy="222254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83" name="Google Shape;83;p20"/>
          <p:cNvSpPr/>
          <p:nvPr/>
        </p:nvSpPr>
        <p:spPr>
          <a:xfrm>
            <a:off x="3409363" y="1508787"/>
            <a:ext cx="2592288" cy="4512501"/>
          </a:xfrm>
          <a:prstGeom prst="frame">
            <a:avLst>
              <a:gd name="adj1" fmla="val 1826"/>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84" name="Google Shape;84;p20"/>
          <p:cNvSpPr>
            <a:spLocks noGrp="1"/>
          </p:cNvSpPr>
          <p:nvPr>
            <p:ph type="pic" idx="4"/>
          </p:nvPr>
        </p:nvSpPr>
        <p:spPr>
          <a:xfrm>
            <a:off x="6341634" y="1658404"/>
            <a:ext cx="2286301" cy="222254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85" name="Google Shape;85;p20"/>
          <p:cNvSpPr/>
          <p:nvPr/>
        </p:nvSpPr>
        <p:spPr>
          <a:xfrm>
            <a:off x="6171639" y="1508787"/>
            <a:ext cx="2592288" cy="4512501"/>
          </a:xfrm>
          <a:prstGeom prst="frame">
            <a:avLst>
              <a:gd name="adj1" fmla="val 1826"/>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86" name="Google Shape;86;p20"/>
          <p:cNvSpPr>
            <a:spLocks noGrp="1"/>
          </p:cNvSpPr>
          <p:nvPr>
            <p:ph type="pic" idx="5"/>
          </p:nvPr>
        </p:nvSpPr>
        <p:spPr>
          <a:xfrm>
            <a:off x="9103910" y="1658404"/>
            <a:ext cx="2286301" cy="2222545"/>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87" name="Google Shape;87;p20"/>
          <p:cNvSpPr/>
          <p:nvPr/>
        </p:nvSpPr>
        <p:spPr>
          <a:xfrm>
            <a:off x="8933915" y="1508787"/>
            <a:ext cx="2592288" cy="4512501"/>
          </a:xfrm>
          <a:prstGeom prst="frame">
            <a:avLst>
              <a:gd name="adj1" fmla="val 1826"/>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sp>
        <p:nvSpPr>
          <p:cNvPr id="88" name="Google Shape;88;p20"/>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
        <p:nvSpPr>
          <p:cNvPr id="89" name="Google Shape;89;p20"/>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rgbClr val="E36C09"/>
                </a:solidFill>
              </a:defRPr>
            </a:lvl1pPr>
            <a:lvl2pPr lvl="1" algn="ctr" rtl="0">
              <a:spcBef>
                <a:spcPts val="0"/>
              </a:spcBef>
              <a:spcAft>
                <a:spcPts val="0"/>
              </a:spcAft>
              <a:buNone/>
              <a:defRPr>
                <a:solidFill>
                  <a:srgbClr val="E36C09"/>
                </a:solidFill>
              </a:defRPr>
            </a:lvl2pPr>
            <a:lvl3pPr lvl="2" algn="ctr" rtl="0">
              <a:spcBef>
                <a:spcPts val="0"/>
              </a:spcBef>
              <a:spcAft>
                <a:spcPts val="0"/>
              </a:spcAft>
              <a:buNone/>
              <a:defRPr>
                <a:solidFill>
                  <a:srgbClr val="E36C09"/>
                </a:solidFill>
              </a:defRPr>
            </a:lvl3pPr>
            <a:lvl4pPr lvl="3" algn="ctr" rtl="0">
              <a:spcBef>
                <a:spcPts val="0"/>
              </a:spcBef>
              <a:spcAft>
                <a:spcPts val="0"/>
              </a:spcAft>
              <a:buNone/>
              <a:defRPr>
                <a:solidFill>
                  <a:srgbClr val="E36C09"/>
                </a:solidFill>
              </a:defRPr>
            </a:lvl4pPr>
            <a:lvl5pPr lvl="4" algn="ctr" rtl="0">
              <a:spcBef>
                <a:spcPts val="0"/>
              </a:spcBef>
              <a:spcAft>
                <a:spcPts val="0"/>
              </a:spcAft>
              <a:buNone/>
              <a:defRPr>
                <a:solidFill>
                  <a:srgbClr val="E36C09"/>
                </a:solidFill>
              </a:defRPr>
            </a:lvl5pPr>
            <a:lvl6pPr lvl="5" algn="ctr" rtl="0">
              <a:spcBef>
                <a:spcPts val="0"/>
              </a:spcBef>
              <a:spcAft>
                <a:spcPts val="0"/>
              </a:spcAft>
              <a:buNone/>
              <a:defRPr>
                <a:solidFill>
                  <a:srgbClr val="E36C09"/>
                </a:solidFill>
              </a:defRPr>
            </a:lvl6pPr>
            <a:lvl7pPr lvl="6" algn="ctr" rtl="0">
              <a:spcBef>
                <a:spcPts val="0"/>
              </a:spcBef>
              <a:spcAft>
                <a:spcPts val="0"/>
              </a:spcAft>
              <a:buNone/>
              <a:defRPr>
                <a:solidFill>
                  <a:srgbClr val="E36C09"/>
                </a:solidFill>
              </a:defRPr>
            </a:lvl7pPr>
            <a:lvl8pPr lvl="7" algn="ctr" rtl="0">
              <a:spcBef>
                <a:spcPts val="0"/>
              </a:spcBef>
              <a:spcAft>
                <a:spcPts val="0"/>
              </a:spcAft>
              <a:buNone/>
              <a:defRPr>
                <a:solidFill>
                  <a:srgbClr val="E36C09"/>
                </a:solidFill>
              </a:defRPr>
            </a:lvl8pPr>
            <a:lvl9pPr lvl="8" algn="ctr"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2915276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Basic Layout">
  <p:cSld name="5_Basic Layout">
    <p:bg>
      <p:bgPr>
        <a:blipFill rotWithShape="1">
          <a:blip r:embed="rId2">
            <a:alphaModFix/>
          </a:blip>
          <a:stretch>
            <a:fillRect/>
          </a:stretch>
        </a:blipFill>
        <a:effectLst/>
      </p:bgPr>
    </p:bg>
    <p:spTree>
      <p:nvGrpSpPr>
        <p:cNvPr id="1" name="Shape 90"/>
        <p:cNvGrpSpPr/>
        <p:nvPr/>
      </p:nvGrpSpPr>
      <p:grpSpPr>
        <a:xfrm>
          <a:off x="0" y="0"/>
          <a:ext cx="0" cy="0"/>
          <a:chOff x="0" y="0"/>
          <a:chExt cx="0" cy="0"/>
        </a:xfrm>
      </p:grpSpPr>
      <p:pic>
        <p:nvPicPr>
          <p:cNvPr id="91" name="Google Shape;91;p21" descr="E:\002-KIMS BUSINESS\007-02-Googleslidesppt\02-GSppt-Contents-Kim\20170215\02-abs\businessman-with-city-vew-png.png"/>
          <p:cNvPicPr preferRelativeResize="0"/>
          <p:nvPr/>
        </p:nvPicPr>
        <p:blipFill rotWithShape="1">
          <a:blip r:embed="rId3">
            <a:alphaModFix/>
          </a:blip>
          <a:srcRect/>
          <a:stretch/>
        </p:blipFill>
        <p:spPr>
          <a:xfrm flipH="1">
            <a:off x="10992544" y="4581129"/>
            <a:ext cx="1010061" cy="2098233"/>
          </a:xfrm>
          <a:prstGeom prst="rect">
            <a:avLst/>
          </a:prstGeom>
          <a:noFill/>
          <a:ln>
            <a:noFill/>
          </a:ln>
        </p:spPr>
      </p:pic>
      <p:sp>
        <p:nvSpPr>
          <p:cNvPr id="92" name="Google Shape;92;p21"/>
          <p:cNvSpPr txBox="1">
            <a:spLocks noGrp="1"/>
          </p:cNvSpPr>
          <p:nvPr>
            <p:ph type="title"/>
          </p:nvPr>
        </p:nvSpPr>
        <p:spPr>
          <a:xfrm>
            <a:off x="943300" y="161467"/>
            <a:ext cx="112488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solidFill>
                  <a:srgbClr val="E36C09"/>
                </a:solidFill>
              </a:defRPr>
            </a:lvl1pPr>
            <a:lvl2pPr lvl="1" rtl="0">
              <a:spcBef>
                <a:spcPts val="0"/>
              </a:spcBef>
              <a:spcAft>
                <a:spcPts val="0"/>
              </a:spcAft>
              <a:buNone/>
              <a:defRPr sz="4800">
                <a:solidFill>
                  <a:srgbClr val="E36C09"/>
                </a:solidFill>
              </a:defRPr>
            </a:lvl2pPr>
            <a:lvl3pPr lvl="2" rtl="0">
              <a:spcBef>
                <a:spcPts val="0"/>
              </a:spcBef>
              <a:spcAft>
                <a:spcPts val="0"/>
              </a:spcAft>
              <a:buNone/>
              <a:defRPr sz="4800">
                <a:solidFill>
                  <a:srgbClr val="E36C09"/>
                </a:solidFill>
              </a:defRPr>
            </a:lvl3pPr>
            <a:lvl4pPr lvl="3" rtl="0">
              <a:spcBef>
                <a:spcPts val="0"/>
              </a:spcBef>
              <a:spcAft>
                <a:spcPts val="0"/>
              </a:spcAft>
              <a:buNone/>
              <a:defRPr sz="4800">
                <a:solidFill>
                  <a:srgbClr val="E36C09"/>
                </a:solidFill>
              </a:defRPr>
            </a:lvl4pPr>
            <a:lvl5pPr lvl="4" rtl="0">
              <a:spcBef>
                <a:spcPts val="0"/>
              </a:spcBef>
              <a:spcAft>
                <a:spcPts val="0"/>
              </a:spcAft>
              <a:buNone/>
              <a:defRPr sz="4800">
                <a:solidFill>
                  <a:srgbClr val="E36C09"/>
                </a:solidFill>
              </a:defRPr>
            </a:lvl5pPr>
            <a:lvl6pPr lvl="5" rtl="0">
              <a:spcBef>
                <a:spcPts val="0"/>
              </a:spcBef>
              <a:spcAft>
                <a:spcPts val="0"/>
              </a:spcAft>
              <a:buNone/>
              <a:defRPr sz="4800">
                <a:solidFill>
                  <a:srgbClr val="E36C09"/>
                </a:solidFill>
              </a:defRPr>
            </a:lvl6pPr>
            <a:lvl7pPr lvl="6" rtl="0">
              <a:spcBef>
                <a:spcPts val="0"/>
              </a:spcBef>
              <a:spcAft>
                <a:spcPts val="0"/>
              </a:spcAft>
              <a:buNone/>
              <a:defRPr sz="4800">
                <a:solidFill>
                  <a:srgbClr val="E36C09"/>
                </a:solidFill>
              </a:defRPr>
            </a:lvl7pPr>
            <a:lvl8pPr lvl="7" rtl="0">
              <a:spcBef>
                <a:spcPts val="0"/>
              </a:spcBef>
              <a:spcAft>
                <a:spcPts val="0"/>
              </a:spcAft>
              <a:buNone/>
              <a:defRPr sz="4800">
                <a:solidFill>
                  <a:srgbClr val="E36C09"/>
                </a:solidFill>
              </a:defRPr>
            </a:lvl8pPr>
            <a:lvl9pPr lvl="8" rtl="0">
              <a:spcBef>
                <a:spcPts val="0"/>
              </a:spcBef>
              <a:spcAft>
                <a:spcPts val="0"/>
              </a:spcAft>
              <a:buNone/>
              <a:defRPr sz="4800">
                <a:solidFill>
                  <a:srgbClr val="E36C09"/>
                </a:solidFill>
              </a:defRPr>
            </a:lvl9pPr>
          </a:lstStyle>
          <a:p>
            <a:endParaRPr/>
          </a:p>
        </p:txBody>
      </p:sp>
      <p:sp>
        <p:nvSpPr>
          <p:cNvPr id="93" name="Google Shape;93;p21"/>
          <p:cNvSpPr txBox="1">
            <a:spLocks noGrp="1"/>
          </p:cNvSpPr>
          <p:nvPr>
            <p:ph type="subTitle" idx="1"/>
          </p:nvPr>
        </p:nvSpPr>
        <p:spPr>
          <a:xfrm>
            <a:off x="957744" y="926300"/>
            <a:ext cx="11220000" cy="38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a:solidFill>
                  <a:srgbClr val="E36C09"/>
                </a:solidFill>
              </a:defRPr>
            </a:lvl1pPr>
            <a:lvl2pPr lvl="1" rtl="0">
              <a:spcBef>
                <a:spcPts val="0"/>
              </a:spcBef>
              <a:spcAft>
                <a:spcPts val="0"/>
              </a:spcAft>
              <a:buNone/>
              <a:defRPr>
                <a:solidFill>
                  <a:srgbClr val="E36C09"/>
                </a:solidFill>
              </a:defRPr>
            </a:lvl2pPr>
            <a:lvl3pPr lvl="2" rtl="0">
              <a:spcBef>
                <a:spcPts val="0"/>
              </a:spcBef>
              <a:spcAft>
                <a:spcPts val="0"/>
              </a:spcAft>
              <a:buNone/>
              <a:defRPr>
                <a:solidFill>
                  <a:srgbClr val="E36C09"/>
                </a:solidFill>
              </a:defRPr>
            </a:lvl3pPr>
            <a:lvl4pPr lvl="3" rtl="0">
              <a:spcBef>
                <a:spcPts val="0"/>
              </a:spcBef>
              <a:spcAft>
                <a:spcPts val="0"/>
              </a:spcAft>
              <a:buNone/>
              <a:defRPr>
                <a:solidFill>
                  <a:srgbClr val="E36C09"/>
                </a:solidFill>
              </a:defRPr>
            </a:lvl4pPr>
            <a:lvl5pPr lvl="4" rtl="0">
              <a:spcBef>
                <a:spcPts val="0"/>
              </a:spcBef>
              <a:spcAft>
                <a:spcPts val="0"/>
              </a:spcAft>
              <a:buNone/>
              <a:defRPr>
                <a:solidFill>
                  <a:srgbClr val="E36C09"/>
                </a:solidFill>
              </a:defRPr>
            </a:lvl5pPr>
            <a:lvl6pPr lvl="5" rtl="0">
              <a:spcBef>
                <a:spcPts val="0"/>
              </a:spcBef>
              <a:spcAft>
                <a:spcPts val="0"/>
              </a:spcAft>
              <a:buNone/>
              <a:defRPr>
                <a:solidFill>
                  <a:srgbClr val="E36C09"/>
                </a:solidFill>
              </a:defRPr>
            </a:lvl6pPr>
            <a:lvl7pPr lvl="6" rtl="0">
              <a:spcBef>
                <a:spcPts val="0"/>
              </a:spcBef>
              <a:spcAft>
                <a:spcPts val="0"/>
              </a:spcAft>
              <a:buNone/>
              <a:defRPr>
                <a:solidFill>
                  <a:srgbClr val="E36C09"/>
                </a:solidFill>
              </a:defRPr>
            </a:lvl7pPr>
            <a:lvl8pPr lvl="7" rtl="0">
              <a:spcBef>
                <a:spcPts val="0"/>
              </a:spcBef>
              <a:spcAft>
                <a:spcPts val="0"/>
              </a:spcAft>
              <a:buNone/>
              <a:defRPr>
                <a:solidFill>
                  <a:srgbClr val="E36C09"/>
                </a:solidFill>
              </a:defRPr>
            </a:lvl8pPr>
            <a:lvl9pPr lvl="8"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126022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Images and Contents Layout">
  <p:cSld name="3_Images and Contents Layout">
    <p:spTree>
      <p:nvGrpSpPr>
        <p:cNvPr id="1" name="Shape 94"/>
        <p:cNvGrpSpPr/>
        <p:nvPr/>
      </p:nvGrpSpPr>
      <p:grpSpPr>
        <a:xfrm>
          <a:off x="0" y="0"/>
          <a:ext cx="0" cy="0"/>
          <a:chOff x="0" y="0"/>
          <a:chExt cx="0" cy="0"/>
        </a:xfrm>
      </p:grpSpPr>
      <p:sp>
        <p:nvSpPr>
          <p:cNvPr id="95" name="Google Shape;95;p22"/>
          <p:cNvSpPr>
            <a:spLocks noGrp="1"/>
          </p:cNvSpPr>
          <p:nvPr>
            <p:ph type="pic" idx="2"/>
          </p:nvPr>
        </p:nvSpPr>
        <p:spPr>
          <a:xfrm>
            <a:off x="0" y="0"/>
            <a:ext cx="12192000" cy="6858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3879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asic Layout">
  <p:cSld name="2_Basic Layout">
    <p:bg>
      <p:bgPr>
        <a:solidFill>
          <a:srgbClr val="E36C09"/>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chemeClr val="lt1"/>
                </a:solidFill>
              </a:defRPr>
            </a:lvl1pPr>
            <a:lvl2pPr lvl="1" algn="ctr" rtl="0">
              <a:spcBef>
                <a:spcPts val="0"/>
              </a:spcBef>
              <a:spcAft>
                <a:spcPts val="0"/>
              </a:spcAft>
              <a:buNone/>
              <a:defRPr sz="4800">
                <a:solidFill>
                  <a:schemeClr val="lt1"/>
                </a:solidFill>
              </a:defRPr>
            </a:lvl2pPr>
            <a:lvl3pPr lvl="2" algn="ctr" rtl="0">
              <a:spcBef>
                <a:spcPts val="0"/>
              </a:spcBef>
              <a:spcAft>
                <a:spcPts val="0"/>
              </a:spcAft>
              <a:buNone/>
              <a:defRPr sz="4800">
                <a:solidFill>
                  <a:schemeClr val="lt1"/>
                </a:solidFill>
              </a:defRPr>
            </a:lvl3pPr>
            <a:lvl4pPr lvl="3" algn="ctr" rtl="0">
              <a:spcBef>
                <a:spcPts val="0"/>
              </a:spcBef>
              <a:spcAft>
                <a:spcPts val="0"/>
              </a:spcAft>
              <a:buNone/>
              <a:defRPr sz="4800">
                <a:solidFill>
                  <a:schemeClr val="lt1"/>
                </a:solidFill>
              </a:defRPr>
            </a:lvl4pPr>
            <a:lvl5pPr lvl="4" algn="ctr" rtl="0">
              <a:spcBef>
                <a:spcPts val="0"/>
              </a:spcBef>
              <a:spcAft>
                <a:spcPts val="0"/>
              </a:spcAft>
              <a:buNone/>
              <a:defRPr sz="4800">
                <a:solidFill>
                  <a:schemeClr val="lt1"/>
                </a:solidFill>
              </a:defRPr>
            </a:lvl5pPr>
            <a:lvl6pPr lvl="5" algn="ctr" rtl="0">
              <a:spcBef>
                <a:spcPts val="0"/>
              </a:spcBef>
              <a:spcAft>
                <a:spcPts val="0"/>
              </a:spcAft>
              <a:buNone/>
              <a:defRPr sz="4800">
                <a:solidFill>
                  <a:schemeClr val="lt1"/>
                </a:solidFill>
              </a:defRPr>
            </a:lvl6pPr>
            <a:lvl7pPr lvl="6" algn="ctr" rtl="0">
              <a:spcBef>
                <a:spcPts val="0"/>
              </a:spcBef>
              <a:spcAft>
                <a:spcPts val="0"/>
              </a:spcAft>
              <a:buNone/>
              <a:defRPr sz="4800">
                <a:solidFill>
                  <a:schemeClr val="lt1"/>
                </a:solidFill>
              </a:defRPr>
            </a:lvl7pPr>
            <a:lvl8pPr lvl="7" algn="ctr" rtl="0">
              <a:spcBef>
                <a:spcPts val="0"/>
              </a:spcBef>
              <a:spcAft>
                <a:spcPts val="0"/>
              </a:spcAft>
              <a:buNone/>
              <a:defRPr sz="4800">
                <a:solidFill>
                  <a:schemeClr val="lt1"/>
                </a:solidFill>
              </a:defRPr>
            </a:lvl8pPr>
            <a:lvl9pPr lvl="8" algn="ctr" rtl="0">
              <a:spcBef>
                <a:spcPts val="0"/>
              </a:spcBef>
              <a:spcAft>
                <a:spcPts val="0"/>
              </a:spcAft>
              <a:buNone/>
              <a:defRPr sz="4800">
                <a:solidFill>
                  <a:schemeClr val="lt1"/>
                </a:solidFill>
              </a:defRPr>
            </a:lvl9pPr>
          </a:lstStyle>
          <a:p>
            <a:endParaRPr/>
          </a:p>
        </p:txBody>
      </p:sp>
      <p:sp>
        <p:nvSpPr>
          <p:cNvPr id="98" name="Google Shape;98;p23"/>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4004210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Images and Contents Layout">
  <p:cSld name="1_Images and Contents Layout">
    <p:spTree>
      <p:nvGrpSpPr>
        <p:cNvPr id="1" name="Shape 99"/>
        <p:cNvGrpSpPr/>
        <p:nvPr/>
      </p:nvGrpSpPr>
      <p:grpSpPr>
        <a:xfrm>
          <a:off x="0" y="0"/>
          <a:ext cx="0" cy="0"/>
          <a:chOff x="0" y="0"/>
          <a:chExt cx="0" cy="0"/>
        </a:xfrm>
      </p:grpSpPr>
      <p:sp>
        <p:nvSpPr>
          <p:cNvPr id="100" name="Google Shape;100;p24"/>
          <p:cNvSpPr>
            <a:spLocks noGrp="1"/>
          </p:cNvSpPr>
          <p:nvPr>
            <p:ph type="pic" idx="2"/>
          </p:nvPr>
        </p:nvSpPr>
        <p:spPr>
          <a:xfrm>
            <a:off x="612192" y="1679604"/>
            <a:ext cx="2304000" cy="2304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01" name="Google Shape;101;p24"/>
          <p:cNvSpPr>
            <a:spLocks noGrp="1"/>
          </p:cNvSpPr>
          <p:nvPr>
            <p:ph type="pic" idx="3"/>
          </p:nvPr>
        </p:nvSpPr>
        <p:spPr>
          <a:xfrm>
            <a:off x="3108469" y="4155291"/>
            <a:ext cx="2304000" cy="2304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02" name="Google Shape;102;p24"/>
          <p:cNvSpPr/>
          <p:nvPr/>
        </p:nvSpPr>
        <p:spPr>
          <a:xfrm>
            <a:off x="3108213" y="1679348"/>
            <a:ext cx="2304256" cy="2304256"/>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3" name="Google Shape;103;p24"/>
          <p:cNvSpPr/>
          <p:nvPr/>
        </p:nvSpPr>
        <p:spPr>
          <a:xfrm>
            <a:off x="612192" y="4155035"/>
            <a:ext cx="2304256" cy="2304256"/>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4" name="Google Shape;104;p24"/>
          <p:cNvSpPr>
            <a:spLocks noGrp="1"/>
          </p:cNvSpPr>
          <p:nvPr>
            <p:ph type="pic" idx="4"/>
          </p:nvPr>
        </p:nvSpPr>
        <p:spPr>
          <a:xfrm>
            <a:off x="5604747" y="1679349"/>
            <a:ext cx="5952661" cy="4779943"/>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05" name="Google Shape;105;p24"/>
          <p:cNvSpPr txBox="1">
            <a:spLocks noGrp="1"/>
          </p:cNvSpPr>
          <p:nvPr>
            <p:ph type="title"/>
          </p:nvPr>
        </p:nvSpPr>
        <p:spPr>
          <a:xfrm>
            <a:off x="42500" y="2630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106" name="Google Shape;106;p24"/>
          <p:cNvSpPr txBox="1">
            <a:spLocks noGrp="1"/>
          </p:cNvSpPr>
          <p:nvPr>
            <p:ph type="subTitle" idx="1"/>
          </p:nvPr>
        </p:nvSpPr>
        <p:spPr>
          <a:xfrm>
            <a:off x="58100" y="10279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4248237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Basic Layout">
  <p:cSld name="3_Basic Layout">
    <p:bg>
      <p:bgPr>
        <a:solidFill>
          <a:schemeClr val="lt1"/>
        </a:solidFill>
        <a:effectLst/>
      </p:bgPr>
    </p:bg>
    <p:spTree>
      <p:nvGrpSpPr>
        <p:cNvPr id="1" name="Shape 107"/>
        <p:cNvGrpSpPr/>
        <p:nvPr/>
      </p:nvGrpSpPr>
      <p:grpSpPr>
        <a:xfrm>
          <a:off x="0" y="0"/>
          <a:ext cx="0" cy="0"/>
          <a:chOff x="0" y="0"/>
          <a:chExt cx="0" cy="0"/>
        </a:xfrm>
      </p:grpSpPr>
      <p:sp>
        <p:nvSpPr>
          <p:cNvPr id="108" name="Google Shape;108;p25"/>
          <p:cNvSpPr/>
          <p:nvPr/>
        </p:nvSpPr>
        <p:spPr>
          <a:xfrm>
            <a:off x="0" y="6501341"/>
            <a:ext cx="12192000" cy="384043"/>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9" name="Google Shape;109;p25"/>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
        <p:nvSpPr>
          <p:cNvPr id="110" name="Google Shape;110;p25"/>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rgbClr val="E36C09"/>
                </a:solidFill>
              </a:defRPr>
            </a:lvl1pPr>
            <a:lvl2pPr lvl="1" algn="ctr" rtl="0">
              <a:spcBef>
                <a:spcPts val="0"/>
              </a:spcBef>
              <a:spcAft>
                <a:spcPts val="0"/>
              </a:spcAft>
              <a:buNone/>
              <a:defRPr>
                <a:solidFill>
                  <a:srgbClr val="E36C09"/>
                </a:solidFill>
              </a:defRPr>
            </a:lvl2pPr>
            <a:lvl3pPr lvl="2" algn="ctr" rtl="0">
              <a:spcBef>
                <a:spcPts val="0"/>
              </a:spcBef>
              <a:spcAft>
                <a:spcPts val="0"/>
              </a:spcAft>
              <a:buNone/>
              <a:defRPr>
                <a:solidFill>
                  <a:srgbClr val="E36C09"/>
                </a:solidFill>
              </a:defRPr>
            </a:lvl3pPr>
            <a:lvl4pPr lvl="3" algn="ctr" rtl="0">
              <a:spcBef>
                <a:spcPts val="0"/>
              </a:spcBef>
              <a:spcAft>
                <a:spcPts val="0"/>
              </a:spcAft>
              <a:buNone/>
              <a:defRPr>
                <a:solidFill>
                  <a:srgbClr val="E36C09"/>
                </a:solidFill>
              </a:defRPr>
            </a:lvl4pPr>
            <a:lvl5pPr lvl="4" algn="ctr" rtl="0">
              <a:spcBef>
                <a:spcPts val="0"/>
              </a:spcBef>
              <a:spcAft>
                <a:spcPts val="0"/>
              </a:spcAft>
              <a:buNone/>
              <a:defRPr>
                <a:solidFill>
                  <a:srgbClr val="E36C09"/>
                </a:solidFill>
              </a:defRPr>
            </a:lvl5pPr>
            <a:lvl6pPr lvl="5" algn="ctr" rtl="0">
              <a:spcBef>
                <a:spcPts val="0"/>
              </a:spcBef>
              <a:spcAft>
                <a:spcPts val="0"/>
              </a:spcAft>
              <a:buNone/>
              <a:defRPr>
                <a:solidFill>
                  <a:srgbClr val="E36C09"/>
                </a:solidFill>
              </a:defRPr>
            </a:lvl6pPr>
            <a:lvl7pPr lvl="6" algn="ctr" rtl="0">
              <a:spcBef>
                <a:spcPts val="0"/>
              </a:spcBef>
              <a:spcAft>
                <a:spcPts val="0"/>
              </a:spcAft>
              <a:buNone/>
              <a:defRPr>
                <a:solidFill>
                  <a:srgbClr val="E36C09"/>
                </a:solidFill>
              </a:defRPr>
            </a:lvl7pPr>
            <a:lvl8pPr lvl="7" algn="ctr" rtl="0">
              <a:spcBef>
                <a:spcPts val="0"/>
              </a:spcBef>
              <a:spcAft>
                <a:spcPts val="0"/>
              </a:spcAft>
              <a:buNone/>
              <a:defRPr>
                <a:solidFill>
                  <a:srgbClr val="E36C09"/>
                </a:solidFill>
              </a:defRPr>
            </a:lvl8pPr>
            <a:lvl9pPr lvl="8" algn="ctr"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1894622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s and Contents Layout">
  <p:cSld name="Images and Contents Layout">
    <p:spTree>
      <p:nvGrpSpPr>
        <p:cNvPr id="1" name="Shape 111"/>
        <p:cNvGrpSpPr/>
        <p:nvPr/>
      </p:nvGrpSpPr>
      <p:grpSpPr>
        <a:xfrm>
          <a:off x="0" y="0"/>
          <a:ext cx="0" cy="0"/>
          <a:chOff x="0" y="0"/>
          <a:chExt cx="0" cy="0"/>
        </a:xfrm>
      </p:grpSpPr>
      <p:sp>
        <p:nvSpPr>
          <p:cNvPr id="112" name="Google Shape;112;p26"/>
          <p:cNvSpPr>
            <a:spLocks noGrp="1"/>
          </p:cNvSpPr>
          <p:nvPr>
            <p:ph type="pic" idx="2"/>
          </p:nvPr>
        </p:nvSpPr>
        <p:spPr>
          <a:xfrm>
            <a:off x="9072331" y="409665"/>
            <a:ext cx="2688299" cy="604867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13" name="Google Shape;113;p26"/>
          <p:cNvSpPr>
            <a:spLocks noGrp="1"/>
          </p:cNvSpPr>
          <p:nvPr>
            <p:ph type="pic" idx="3"/>
          </p:nvPr>
        </p:nvSpPr>
        <p:spPr>
          <a:xfrm>
            <a:off x="3887755" y="409665"/>
            <a:ext cx="4992555" cy="6048672"/>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9179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97446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Images and Contents Layout">
  <p:cSld name="7_Images and Contents Layout">
    <p:spTree>
      <p:nvGrpSpPr>
        <p:cNvPr id="1" name="Shape 114"/>
        <p:cNvGrpSpPr/>
        <p:nvPr/>
      </p:nvGrpSpPr>
      <p:grpSpPr>
        <a:xfrm>
          <a:off x="0" y="0"/>
          <a:ext cx="0" cy="0"/>
          <a:chOff x="0" y="0"/>
          <a:chExt cx="0" cy="0"/>
        </a:xfrm>
      </p:grpSpPr>
      <p:sp>
        <p:nvSpPr>
          <p:cNvPr id="115" name="Google Shape;115;p27"/>
          <p:cNvSpPr/>
          <p:nvPr/>
        </p:nvSpPr>
        <p:spPr>
          <a:xfrm>
            <a:off x="0" y="0"/>
            <a:ext cx="12192000" cy="3429000"/>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16" name="Google Shape;116;p27" descr="D:\Fullppt\PNG이미지\핸드폰2.png"/>
          <p:cNvPicPr preferRelativeResize="0"/>
          <p:nvPr/>
        </p:nvPicPr>
        <p:blipFill rotWithShape="1">
          <a:blip r:embed="rId2">
            <a:alphaModFix/>
          </a:blip>
          <a:srcRect/>
          <a:stretch/>
        </p:blipFill>
        <p:spPr>
          <a:xfrm>
            <a:off x="8164424" y="1195252"/>
            <a:ext cx="3744416" cy="4534413"/>
          </a:xfrm>
          <a:prstGeom prst="rect">
            <a:avLst/>
          </a:prstGeom>
          <a:noFill/>
          <a:ln>
            <a:noFill/>
          </a:ln>
        </p:spPr>
      </p:pic>
      <p:sp>
        <p:nvSpPr>
          <p:cNvPr id="117" name="Google Shape;117;p27"/>
          <p:cNvSpPr>
            <a:spLocks noGrp="1"/>
          </p:cNvSpPr>
          <p:nvPr>
            <p:ph type="pic" idx="2"/>
          </p:nvPr>
        </p:nvSpPr>
        <p:spPr>
          <a:xfrm>
            <a:off x="9796605" y="1379449"/>
            <a:ext cx="1440160" cy="333573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18" name="Google Shape;118;p27"/>
          <p:cNvSpPr>
            <a:spLocks noGrp="1"/>
          </p:cNvSpPr>
          <p:nvPr>
            <p:ph type="pic" idx="3"/>
          </p:nvPr>
        </p:nvSpPr>
        <p:spPr>
          <a:xfrm>
            <a:off x="7596127" y="1575061"/>
            <a:ext cx="2159479" cy="3335731"/>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0"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338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_Images and Contents Layout">
  <p:cSld name="4_Images and Contents Layout">
    <p:bg>
      <p:bgPr>
        <a:solidFill>
          <a:srgbClr val="E46C0A"/>
        </a:solidFill>
        <a:effectLst/>
      </p:bgPr>
    </p:bg>
    <p:spTree>
      <p:nvGrpSpPr>
        <p:cNvPr id="1" name="Shape 119"/>
        <p:cNvGrpSpPr/>
        <p:nvPr/>
      </p:nvGrpSpPr>
      <p:grpSpPr>
        <a:xfrm>
          <a:off x="0" y="0"/>
          <a:ext cx="0" cy="0"/>
          <a:chOff x="0" y="0"/>
          <a:chExt cx="0" cy="0"/>
        </a:xfrm>
      </p:grpSpPr>
      <p:sp>
        <p:nvSpPr>
          <p:cNvPr id="120" name="Google Shape;120;p28"/>
          <p:cNvSpPr>
            <a:spLocks noGrp="1"/>
          </p:cNvSpPr>
          <p:nvPr>
            <p:ph type="pic" idx="2"/>
          </p:nvPr>
        </p:nvSpPr>
        <p:spPr>
          <a:xfrm>
            <a:off x="580987" y="624086"/>
            <a:ext cx="5376597" cy="268829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21" name="Google Shape;121;p28"/>
          <p:cNvSpPr>
            <a:spLocks noGrp="1"/>
          </p:cNvSpPr>
          <p:nvPr>
            <p:ph type="pic" idx="3"/>
          </p:nvPr>
        </p:nvSpPr>
        <p:spPr>
          <a:xfrm>
            <a:off x="6101749" y="624086"/>
            <a:ext cx="2688000" cy="268829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22" name="Google Shape;122;p28"/>
          <p:cNvSpPr>
            <a:spLocks noGrp="1"/>
          </p:cNvSpPr>
          <p:nvPr>
            <p:ph type="pic" idx="4"/>
          </p:nvPr>
        </p:nvSpPr>
        <p:spPr>
          <a:xfrm>
            <a:off x="6101749" y="3504407"/>
            <a:ext cx="2688000" cy="268829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23" name="Google Shape;123;p28"/>
          <p:cNvSpPr>
            <a:spLocks noGrp="1"/>
          </p:cNvSpPr>
          <p:nvPr>
            <p:ph type="pic" idx="5"/>
          </p:nvPr>
        </p:nvSpPr>
        <p:spPr>
          <a:xfrm>
            <a:off x="8934213" y="3504407"/>
            <a:ext cx="2688000" cy="268829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24" name="Google Shape;124;p28"/>
          <p:cNvSpPr/>
          <p:nvPr/>
        </p:nvSpPr>
        <p:spPr>
          <a:xfrm>
            <a:off x="8933915" y="624087"/>
            <a:ext cx="2688299" cy="2688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3277568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Basic Layout">
  <p:cSld name="4_Basic Layout">
    <p:bg>
      <p:bgPr>
        <a:blipFill rotWithShape="1">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
        <p:nvSpPr>
          <p:cNvPr id="127" name="Google Shape;127;p29"/>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rgbClr val="E36C09"/>
                </a:solidFill>
              </a:defRPr>
            </a:lvl1pPr>
            <a:lvl2pPr lvl="1" algn="ctr" rtl="0">
              <a:spcBef>
                <a:spcPts val="0"/>
              </a:spcBef>
              <a:spcAft>
                <a:spcPts val="0"/>
              </a:spcAft>
              <a:buNone/>
              <a:defRPr>
                <a:solidFill>
                  <a:srgbClr val="E36C09"/>
                </a:solidFill>
              </a:defRPr>
            </a:lvl2pPr>
            <a:lvl3pPr lvl="2" algn="ctr" rtl="0">
              <a:spcBef>
                <a:spcPts val="0"/>
              </a:spcBef>
              <a:spcAft>
                <a:spcPts val="0"/>
              </a:spcAft>
              <a:buNone/>
              <a:defRPr>
                <a:solidFill>
                  <a:srgbClr val="E36C09"/>
                </a:solidFill>
              </a:defRPr>
            </a:lvl3pPr>
            <a:lvl4pPr lvl="3" algn="ctr" rtl="0">
              <a:spcBef>
                <a:spcPts val="0"/>
              </a:spcBef>
              <a:spcAft>
                <a:spcPts val="0"/>
              </a:spcAft>
              <a:buNone/>
              <a:defRPr>
                <a:solidFill>
                  <a:srgbClr val="E36C09"/>
                </a:solidFill>
              </a:defRPr>
            </a:lvl4pPr>
            <a:lvl5pPr lvl="4" algn="ctr" rtl="0">
              <a:spcBef>
                <a:spcPts val="0"/>
              </a:spcBef>
              <a:spcAft>
                <a:spcPts val="0"/>
              </a:spcAft>
              <a:buNone/>
              <a:defRPr>
                <a:solidFill>
                  <a:srgbClr val="E36C09"/>
                </a:solidFill>
              </a:defRPr>
            </a:lvl5pPr>
            <a:lvl6pPr lvl="5" algn="ctr" rtl="0">
              <a:spcBef>
                <a:spcPts val="0"/>
              </a:spcBef>
              <a:spcAft>
                <a:spcPts val="0"/>
              </a:spcAft>
              <a:buNone/>
              <a:defRPr>
                <a:solidFill>
                  <a:srgbClr val="E36C09"/>
                </a:solidFill>
              </a:defRPr>
            </a:lvl6pPr>
            <a:lvl7pPr lvl="6" algn="ctr" rtl="0">
              <a:spcBef>
                <a:spcPts val="0"/>
              </a:spcBef>
              <a:spcAft>
                <a:spcPts val="0"/>
              </a:spcAft>
              <a:buNone/>
              <a:defRPr>
                <a:solidFill>
                  <a:srgbClr val="E36C09"/>
                </a:solidFill>
              </a:defRPr>
            </a:lvl7pPr>
            <a:lvl8pPr lvl="7" algn="ctr" rtl="0">
              <a:spcBef>
                <a:spcPts val="0"/>
              </a:spcBef>
              <a:spcAft>
                <a:spcPts val="0"/>
              </a:spcAft>
              <a:buNone/>
              <a:defRPr>
                <a:solidFill>
                  <a:srgbClr val="E36C09"/>
                </a:solidFill>
              </a:defRPr>
            </a:lvl8pPr>
            <a:lvl9pPr lvl="8" algn="ctr"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4035592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Basic Layout">
  <p:cSld name="7_Basic Layout">
    <p:bg>
      <p:bgPr>
        <a:solidFill>
          <a:schemeClr val="lt1"/>
        </a:solidFill>
        <a:effectLst/>
      </p:bgPr>
    </p:bg>
    <p:spTree>
      <p:nvGrpSpPr>
        <p:cNvPr id="1" name="Shape 128"/>
        <p:cNvGrpSpPr/>
        <p:nvPr/>
      </p:nvGrpSpPr>
      <p:grpSpPr>
        <a:xfrm>
          <a:off x="0" y="0"/>
          <a:ext cx="0" cy="0"/>
          <a:chOff x="0" y="0"/>
          <a:chExt cx="0" cy="0"/>
        </a:xfrm>
      </p:grpSpPr>
      <p:sp>
        <p:nvSpPr>
          <p:cNvPr id="129" name="Google Shape;129;p30"/>
          <p:cNvSpPr/>
          <p:nvPr/>
        </p:nvSpPr>
        <p:spPr>
          <a:xfrm>
            <a:off x="0" y="4485117"/>
            <a:ext cx="12192000" cy="2400267"/>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0" name="Google Shape;130;p30"/>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
        <p:nvSpPr>
          <p:cNvPr id="131" name="Google Shape;131;p30"/>
          <p:cNvSpPr txBox="1">
            <a:spLocks noGrp="1"/>
          </p:cNvSpPr>
          <p:nvPr>
            <p:ph type="subTitle" idx="1"/>
          </p:nvPr>
        </p:nvSpPr>
        <p:spPr>
          <a:xfrm>
            <a:off x="58100" y="926300"/>
            <a:ext cx="12118400" cy="382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rgbClr val="E36C09"/>
                </a:solidFill>
              </a:defRPr>
            </a:lvl1pPr>
            <a:lvl2pPr lvl="1" algn="ctr" rtl="0">
              <a:spcBef>
                <a:spcPts val="0"/>
              </a:spcBef>
              <a:spcAft>
                <a:spcPts val="0"/>
              </a:spcAft>
              <a:buNone/>
              <a:defRPr>
                <a:solidFill>
                  <a:srgbClr val="E36C09"/>
                </a:solidFill>
              </a:defRPr>
            </a:lvl2pPr>
            <a:lvl3pPr lvl="2" algn="ctr" rtl="0">
              <a:spcBef>
                <a:spcPts val="0"/>
              </a:spcBef>
              <a:spcAft>
                <a:spcPts val="0"/>
              </a:spcAft>
              <a:buNone/>
              <a:defRPr>
                <a:solidFill>
                  <a:srgbClr val="E36C09"/>
                </a:solidFill>
              </a:defRPr>
            </a:lvl3pPr>
            <a:lvl4pPr lvl="3" algn="ctr" rtl="0">
              <a:spcBef>
                <a:spcPts val="0"/>
              </a:spcBef>
              <a:spcAft>
                <a:spcPts val="0"/>
              </a:spcAft>
              <a:buNone/>
              <a:defRPr>
                <a:solidFill>
                  <a:srgbClr val="E36C09"/>
                </a:solidFill>
              </a:defRPr>
            </a:lvl4pPr>
            <a:lvl5pPr lvl="4" algn="ctr" rtl="0">
              <a:spcBef>
                <a:spcPts val="0"/>
              </a:spcBef>
              <a:spcAft>
                <a:spcPts val="0"/>
              </a:spcAft>
              <a:buNone/>
              <a:defRPr>
                <a:solidFill>
                  <a:srgbClr val="E36C09"/>
                </a:solidFill>
              </a:defRPr>
            </a:lvl5pPr>
            <a:lvl6pPr lvl="5" algn="ctr" rtl="0">
              <a:spcBef>
                <a:spcPts val="0"/>
              </a:spcBef>
              <a:spcAft>
                <a:spcPts val="0"/>
              </a:spcAft>
              <a:buNone/>
              <a:defRPr>
                <a:solidFill>
                  <a:srgbClr val="E36C09"/>
                </a:solidFill>
              </a:defRPr>
            </a:lvl6pPr>
            <a:lvl7pPr lvl="6" algn="ctr" rtl="0">
              <a:spcBef>
                <a:spcPts val="0"/>
              </a:spcBef>
              <a:spcAft>
                <a:spcPts val="0"/>
              </a:spcAft>
              <a:buNone/>
              <a:defRPr>
                <a:solidFill>
                  <a:srgbClr val="E36C09"/>
                </a:solidFill>
              </a:defRPr>
            </a:lvl7pPr>
            <a:lvl8pPr lvl="7" algn="ctr" rtl="0">
              <a:spcBef>
                <a:spcPts val="0"/>
              </a:spcBef>
              <a:spcAft>
                <a:spcPts val="0"/>
              </a:spcAft>
              <a:buNone/>
              <a:defRPr>
                <a:solidFill>
                  <a:srgbClr val="E36C09"/>
                </a:solidFill>
              </a:defRPr>
            </a:lvl8pPr>
            <a:lvl9pPr lvl="8" algn="ctr"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3584507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Images and Contents Layout">
  <p:cSld name="5_Images and Contents Layout">
    <p:spTree>
      <p:nvGrpSpPr>
        <p:cNvPr id="1" name="Shape 132"/>
        <p:cNvGrpSpPr/>
        <p:nvPr/>
      </p:nvGrpSpPr>
      <p:grpSpPr>
        <a:xfrm>
          <a:off x="0" y="0"/>
          <a:ext cx="0" cy="0"/>
          <a:chOff x="0" y="0"/>
          <a:chExt cx="0" cy="0"/>
        </a:xfrm>
      </p:grpSpPr>
      <p:sp>
        <p:nvSpPr>
          <p:cNvPr id="133" name="Google Shape;133;p31"/>
          <p:cNvSpPr>
            <a:spLocks noGrp="1"/>
          </p:cNvSpPr>
          <p:nvPr>
            <p:ph type="pic" idx="2"/>
          </p:nvPr>
        </p:nvSpPr>
        <p:spPr>
          <a:xfrm>
            <a:off x="292955" y="260648"/>
            <a:ext cx="3927460" cy="309420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34" name="Google Shape;134;p31"/>
          <p:cNvSpPr>
            <a:spLocks noGrp="1"/>
          </p:cNvSpPr>
          <p:nvPr>
            <p:ph type="pic" idx="3"/>
          </p:nvPr>
        </p:nvSpPr>
        <p:spPr>
          <a:xfrm>
            <a:off x="292955" y="3525012"/>
            <a:ext cx="3927460" cy="309420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35" name="Google Shape;135;p31"/>
          <p:cNvSpPr>
            <a:spLocks noGrp="1"/>
          </p:cNvSpPr>
          <p:nvPr>
            <p:ph type="pic" idx="4"/>
          </p:nvPr>
        </p:nvSpPr>
        <p:spPr>
          <a:xfrm>
            <a:off x="7973809" y="260648"/>
            <a:ext cx="3927460" cy="309420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36" name="Google Shape;136;p31"/>
          <p:cNvSpPr>
            <a:spLocks noGrp="1"/>
          </p:cNvSpPr>
          <p:nvPr>
            <p:ph type="pic" idx="5"/>
          </p:nvPr>
        </p:nvSpPr>
        <p:spPr>
          <a:xfrm>
            <a:off x="7973809" y="3525012"/>
            <a:ext cx="3927460" cy="309420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137" name="Google Shape;137;p31"/>
          <p:cNvSpPr/>
          <p:nvPr/>
        </p:nvSpPr>
        <p:spPr>
          <a:xfrm>
            <a:off x="4367808" y="260647"/>
            <a:ext cx="3458605" cy="6365440"/>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extLst>
      <p:ext uri="{BB962C8B-B14F-4D97-AF65-F5344CB8AC3E}">
        <p14:creationId xmlns:p14="http://schemas.microsoft.com/office/powerpoint/2010/main" val="2107078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Images and Contents Layout">
  <p:cSld name="6_Images and Contents Layou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54367" y="236581"/>
            <a:ext cx="115376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
        <p:nvSpPr>
          <p:cNvPr id="140" name="Google Shape;140;p32"/>
          <p:cNvSpPr txBox="1">
            <a:spLocks noGrp="1"/>
          </p:cNvSpPr>
          <p:nvPr>
            <p:ph type="subTitle" idx="1"/>
          </p:nvPr>
        </p:nvSpPr>
        <p:spPr>
          <a:xfrm>
            <a:off x="669181" y="1001415"/>
            <a:ext cx="11508000" cy="38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1" name="Google Shape;141;p32"/>
          <p:cNvSpPr/>
          <p:nvPr/>
        </p:nvSpPr>
        <p:spPr>
          <a:xfrm>
            <a:off x="0" y="1714500"/>
            <a:ext cx="12192000" cy="3429000"/>
          </a:xfrm>
          <a:prstGeom prst="rect">
            <a:avLst/>
          </a:prstGeom>
          <a:solidFill>
            <a:srgbClr val="E46C0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42" name="Google Shape;142;p32" descr="D:\GoogleSlides\002-기본자료\005-PNG이미지\모니터.png"/>
          <p:cNvPicPr preferRelativeResize="0"/>
          <p:nvPr/>
        </p:nvPicPr>
        <p:blipFill rotWithShape="1">
          <a:blip r:embed="rId2">
            <a:alphaModFix/>
          </a:blip>
          <a:srcRect/>
          <a:stretch/>
        </p:blipFill>
        <p:spPr>
          <a:xfrm>
            <a:off x="6384032" y="1000941"/>
            <a:ext cx="4992555" cy="4977947"/>
          </a:xfrm>
          <a:prstGeom prst="rect">
            <a:avLst/>
          </a:prstGeom>
          <a:noFill/>
          <a:ln>
            <a:noFill/>
          </a:ln>
        </p:spPr>
      </p:pic>
      <p:sp>
        <p:nvSpPr>
          <p:cNvPr id="143" name="Google Shape;143;p32"/>
          <p:cNvSpPr>
            <a:spLocks noGrp="1"/>
          </p:cNvSpPr>
          <p:nvPr>
            <p:ph type="pic" idx="2"/>
          </p:nvPr>
        </p:nvSpPr>
        <p:spPr>
          <a:xfrm>
            <a:off x="6579609" y="1166248"/>
            <a:ext cx="4588665" cy="3126848"/>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96489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8_Images and Contents Layout">
  <p:cSld name="8_Images and Contents Layout">
    <p:bg>
      <p:bgPr>
        <a:solidFill>
          <a:srgbClr val="E46C0A"/>
        </a:solidFill>
        <a:effectLst/>
      </p:bgPr>
    </p:bg>
    <p:spTree>
      <p:nvGrpSpPr>
        <p:cNvPr id="1" name="Shape 144"/>
        <p:cNvGrpSpPr/>
        <p:nvPr/>
      </p:nvGrpSpPr>
      <p:grpSpPr>
        <a:xfrm>
          <a:off x="0" y="0"/>
          <a:ext cx="0" cy="0"/>
          <a:chOff x="0" y="0"/>
          <a:chExt cx="0" cy="0"/>
        </a:xfrm>
      </p:grpSpPr>
      <p:sp>
        <p:nvSpPr>
          <p:cNvPr id="145" name="Google Shape;145;p33"/>
          <p:cNvSpPr>
            <a:spLocks noGrp="1"/>
          </p:cNvSpPr>
          <p:nvPr>
            <p:ph type="pic" idx="2"/>
          </p:nvPr>
        </p:nvSpPr>
        <p:spPr>
          <a:xfrm>
            <a:off x="3887755" y="0"/>
            <a:ext cx="4416491" cy="6858000"/>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44501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Images and Contents Layout">
  <p:cSld name="2_Images and Contents Layout">
    <p:spTree>
      <p:nvGrpSpPr>
        <p:cNvPr id="1" name="Shape 146"/>
        <p:cNvGrpSpPr/>
        <p:nvPr/>
      </p:nvGrpSpPr>
      <p:grpSpPr>
        <a:xfrm>
          <a:off x="0" y="0"/>
          <a:ext cx="0" cy="0"/>
          <a:chOff x="0" y="0"/>
          <a:chExt cx="0" cy="0"/>
        </a:xfrm>
      </p:grpSpPr>
      <p:sp>
        <p:nvSpPr>
          <p:cNvPr id="147" name="Google Shape;147;p34"/>
          <p:cNvSpPr>
            <a:spLocks noGrp="1"/>
          </p:cNvSpPr>
          <p:nvPr>
            <p:ph type="pic" idx="2"/>
          </p:nvPr>
        </p:nvSpPr>
        <p:spPr>
          <a:xfrm>
            <a:off x="1679510" y="644691"/>
            <a:ext cx="4617573" cy="5568619"/>
          </a:xfrm>
          <a:prstGeom prst="rect">
            <a:avLst/>
          </a:prstGeom>
          <a:solidFill>
            <a:srgbClr val="F2F2F2"/>
          </a:solidFill>
          <a:ln>
            <a:noFill/>
          </a:ln>
        </p:spPr>
        <p:txBody>
          <a:bodyPr spcFirstLastPara="1" wrap="square" lIns="91425" tIns="91425" rIns="91425" bIns="91425" anchor="ctr" anchorCtr="0"/>
          <a:lstStyle>
            <a:lvl1pPr marL="0" marR="0" lvl="0" indent="0" algn="ctr" rtl="0">
              <a:spcBef>
                <a:spcPts val="320"/>
              </a:spcBef>
              <a:spcAft>
                <a:spcPts val="0"/>
              </a:spcAft>
              <a:buClr>
                <a:schemeClr val="dk1"/>
              </a:buClr>
              <a:buSzPts val="1400"/>
              <a:buFont typeface="Arial"/>
              <a:buNone/>
              <a:defRPr sz="1600" b="1" i="0" u="none" strike="noStrike" cap="none">
                <a:solidFill>
                  <a:schemeClr val="dk1"/>
                </a:solidFill>
                <a:latin typeface="Arial"/>
                <a:ea typeface="Arial"/>
                <a:cs typeface="Arial"/>
                <a:sym typeface="Arial"/>
              </a:defRPr>
            </a:lvl1pPr>
            <a:lvl2pPr marL="609585" marR="0" lvl="1" indent="0" algn="l" rtl="0">
              <a:spcBef>
                <a:spcPts val="747"/>
              </a:spcBef>
              <a:spcAft>
                <a:spcPts val="0"/>
              </a:spcAft>
              <a:buClr>
                <a:schemeClr val="dk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dk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76478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Basic Layout">
  <p:cSld name="1_Basic Layout">
    <p:bg>
      <p:bgPr>
        <a:blipFill rotWithShape="1">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5"/>
          <p:cNvSpPr txBox="1">
            <a:spLocks noGrp="1"/>
          </p:cNvSpPr>
          <p:nvPr>
            <p:ph type="title"/>
          </p:nvPr>
        </p:nvSpPr>
        <p:spPr>
          <a:xfrm>
            <a:off x="2846867" y="161467"/>
            <a:ext cx="93452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solidFill>
                  <a:srgbClr val="E36C09"/>
                </a:solidFill>
              </a:defRPr>
            </a:lvl1pPr>
            <a:lvl2pPr lvl="1" rtl="0">
              <a:spcBef>
                <a:spcPts val="0"/>
              </a:spcBef>
              <a:spcAft>
                <a:spcPts val="0"/>
              </a:spcAft>
              <a:buNone/>
              <a:defRPr sz="4800">
                <a:solidFill>
                  <a:srgbClr val="E36C09"/>
                </a:solidFill>
              </a:defRPr>
            </a:lvl2pPr>
            <a:lvl3pPr lvl="2" rtl="0">
              <a:spcBef>
                <a:spcPts val="0"/>
              </a:spcBef>
              <a:spcAft>
                <a:spcPts val="0"/>
              </a:spcAft>
              <a:buNone/>
              <a:defRPr sz="4800">
                <a:solidFill>
                  <a:srgbClr val="E36C09"/>
                </a:solidFill>
              </a:defRPr>
            </a:lvl3pPr>
            <a:lvl4pPr lvl="3" rtl="0">
              <a:spcBef>
                <a:spcPts val="0"/>
              </a:spcBef>
              <a:spcAft>
                <a:spcPts val="0"/>
              </a:spcAft>
              <a:buNone/>
              <a:defRPr sz="4800">
                <a:solidFill>
                  <a:srgbClr val="E36C09"/>
                </a:solidFill>
              </a:defRPr>
            </a:lvl4pPr>
            <a:lvl5pPr lvl="4" rtl="0">
              <a:spcBef>
                <a:spcPts val="0"/>
              </a:spcBef>
              <a:spcAft>
                <a:spcPts val="0"/>
              </a:spcAft>
              <a:buNone/>
              <a:defRPr sz="4800">
                <a:solidFill>
                  <a:srgbClr val="E36C09"/>
                </a:solidFill>
              </a:defRPr>
            </a:lvl5pPr>
            <a:lvl6pPr lvl="5" rtl="0">
              <a:spcBef>
                <a:spcPts val="0"/>
              </a:spcBef>
              <a:spcAft>
                <a:spcPts val="0"/>
              </a:spcAft>
              <a:buNone/>
              <a:defRPr sz="4800">
                <a:solidFill>
                  <a:srgbClr val="E36C09"/>
                </a:solidFill>
              </a:defRPr>
            </a:lvl6pPr>
            <a:lvl7pPr lvl="6" rtl="0">
              <a:spcBef>
                <a:spcPts val="0"/>
              </a:spcBef>
              <a:spcAft>
                <a:spcPts val="0"/>
              </a:spcAft>
              <a:buNone/>
              <a:defRPr sz="4800">
                <a:solidFill>
                  <a:srgbClr val="E36C09"/>
                </a:solidFill>
              </a:defRPr>
            </a:lvl7pPr>
            <a:lvl8pPr lvl="7" rtl="0">
              <a:spcBef>
                <a:spcPts val="0"/>
              </a:spcBef>
              <a:spcAft>
                <a:spcPts val="0"/>
              </a:spcAft>
              <a:buNone/>
              <a:defRPr sz="4800">
                <a:solidFill>
                  <a:srgbClr val="E36C09"/>
                </a:solidFill>
              </a:defRPr>
            </a:lvl8pPr>
            <a:lvl9pPr lvl="8" rtl="0">
              <a:spcBef>
                <a:spcPts val="0"/>
              </a:spcBef>
              <a:spcAft>
                <a:spcPts val="0"/>
              </a:spcAft>
              <a:buNone/>
              <a:defRPr sz="4800">
                <a:solidFill>
                  <a:srgbClr val="E36C09"/>
                </a:solidFill>
              </a:defRPr>
            </a:lvl9pPr>
          </a:lstStyle>
          <a:p>
            <a:endParaRPr/>
          </a:p>
        </p:txBody>
      </p:sp>
      <p:sp>
        <p:nvSpPr>
          <p:cNvPr id="150" name="Google Shape;150;p35"/>
          <p:cNvSpPr txBox="1">
            <a:spLocks noGrp="1"/>
          </p:cNvSpPr>
          <p:nvPr>
            <p:ph type="subTitle" idx="1"/>
          </p:nvPr>
        </p:nvSpPr>
        <p:spPr>
          <a:xfrm>
            <a:off x="2858865" y="926300"/>
            <a:ext cx="9321200" cy="3824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a:solidFill>
                  <a:srgbClr val="E36C09"/>
                </a:solidFill>
              </a:defRPr>
            </a:lvl1pPr>
            <a:lvl2pPr lvl="1" rtl="0">
              <a:spcBef>
                <a:spcPts val="0"/>
              </a:spcBef>
              <a:spcAft>
                <a:spcPts val="0"/>
              </a:spcAft>
              <a:buNone/>
              <a:defRPr>
                <a:solidFill>
                  <a:srgbClr val="E36C09"/>
                </a:solidFill>
              </a:defRPr>
            </a:lvl2pPr>
            <a:lvl3pPr lvl="2" rtl="0">
              <a:spcBef>
                <a:spcPts val="0"/>
              </a:spcBef>
              <a:spcAft>
                <a:spcPts val="0"/>
              </a:spcAft>
              <a:buNone/>
              <a:defRPr>
                <a:solidFill>
                  <a:srgbClr val="E36C09"/>
                </a:solidFill>
              </a:defRPr>
            </a:lvl3pPr>
            <a:lvl4pPr lvl="3" rtl="0">
              <a:spcBef>
                <a:spcPts val="0"/>
              </a:spcBef>
              <a:spcAft>
                <a:spcPts val="0"/>
              </a:spcAft>
              <a:buNone/>
              <a:defRPr>
                <a:solidFill>
                  <a:srgbClr val="E36C09"/>
                </a:solidFill>
              </a:defRPr>
            </a:lvl4pPr>
            <a:lvl5pPr lvl="4" rtl="0">
              <a:spcBef>
                <a:spcPts val="0"/>
              </a:spcBef>
              <a:spcAft>
                <a:spcPts val="0"/>
              </a:spcAft>
              <a:buNone/>
              <a:defRPr>
                <a:solidFill>
                  <a:srgbClr val="E36C09"/>
                </a:solidFill>
              </a:defRPr>
            </a:lvl5pPr>
            <a:lvl6pPr lvl="5" rtl="0">
              <a:spcBef>
                <a:spcPts val="0"/>
              </a:spcBef>
              <a:spcAft>
                <a:spcPts val="0"/>
              </a:spcAft>
              <a:buNone/>
              <a:defRPr>
                <a:solidFill>
                  <a:srgbClr val="E36C09"/>
                </a:solidFill>
              </a:defRPr>
            </a:lvl6pPr>
            <a:lvl7pPr lvl="6" rtl="0">
              <a:spcBef>
                <a:spcPts val="0"/>
              </a:spcBef>
              <a:spcAft>
                <a:spcPts val="0"/>
              </a:spcAft>
              <a:buNone/>
              <a:defRPr>
                <a:solidFill>
                  <a:srgbClr val="E36C09"/>
                </a:solidFill>
              </a:defRPr>
            </a:lvl7pPr>
            <a:lvl8pPr lvl="7" rtl="0">
              <a:spcBef>
                <a:spcPts val="0"/>
              </a:spcBef>
              <a:spcAft>
                <a:spcPts val="0"/>
              </a:spcAft>
              <a:buNone/>
              <a:defRPr>
                <a:solidFill>
                  <a:srgbClr val="E36C09"/>
                </a:solidFill>
              </a:defRPr>
            </a:lvl8pPr>
            <a:lvl9pPr lvl="8" rtl="0">
              <a:spcBef>
                <a:spcPts val="0"/>
              </a:spcBef>
              <a:spcAft>
                <a:spcPts val="0"/>
              </a:spcAft>
              <a:buNone/>
              <a:defRPr>
                <a:solidFill>
                  <a:srgbClr val="E36C09"/>
                </a:solidFill>
              </a:defRPr>
            </a:lvl9pPr>
          </a:lstStyle>
          <a:p>
            <a:endParaRPr/>
          </a:p>
        </p:txBody>
      </p:sp>
    </p:spTree>
    <p:extLst>
      <p:ext uri="{BB962C8B-B14F-4D97-AF65-F5344CB8AC3E}">
        <p14:creationId xmlns:p14="http://schemas.microsoft.com/office/powerpoint/2010/main" val="2312771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con sets layout">
  <p:cSld name="icon sets layout">
    <p:spTree>
      <p:nvGrpSpPr>
        <p:cNvPr id="1" name="Shape 151"/>
        <p:cNvGrpSpPr/>
        <p:nvPr/>
      </p:nvGrpSpPr>
      <p:grpSpPr>
        <a:xfrm>
          <a:off x="0" y="0"/>
          <a:ext cx="0" cy="0"/>
          <a:chOff x="0" y="0"/>
          <a:chExt cx="0" cy="0"/>
        </a:xfrm>
      </p:grpSpPr>
      <p:grpSp>
        <p:nvGrpSpPr>
          <p:cNvPr id="152" name="Google Shape;152;p36"/>
          <p:cNvGrpSpPr/>
          <p:nvPr/>
        </p:nvGrpSpPr>
        <p:grpSpPr>
          <a:xfrm>
            <a:off x="472011" y="1508786"/>
            <a:ext cx="3799787" cy="4865561"/>
            <a:chOff x="354008" y="1131589"/>
            <a:chExt cx="2849840" cy="3649171"/>
          </a:xfrm>
        </p:grpSpPr>
        <p:grpSp>
          <p:nvGrpSpPr>
            <p:cNvPr id="153" name="Google Shape;153;p36"/>
            <p:cNvGrpSpPr/>
            <p:nvPr/>
          </p:nvGrpSpPr>
          <p:grpSpPr>
            <a:xfrm>
              <a:off x="354008" y="1131589"/>
              <a:ext cx="2849840" cy="3649171"/>
              <a:chOff x="354008" y="1131589"/>
              <a:chExt cx="2849840" cy="3649171"/>
            </a:xfrm>
          </p:grpSpPr>
          <p:sp>
            <p:nvSpPr>
              <p:cNvPr id="154" name="Google Shape;154;p36"/>
              <p:cNvSpPr/>
              <p:nvPr/>
            </p:nvSpPr>
            <p:spPr>
              <a:xfrm>
                <a:off x="354008" y="1131589"/>
                <a:ext cx="2849840" cy="3649171"/>
              </a:xfrm>
              <a:prstGeom prst="roundRect">
                <a:avLst>
                  <a:gd name="adj" fmla="val 3968"/>
                </a:avLst>
              </a:prstGeom>
              <a:solidFill>
                <a:srgbClr val="E36C0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5" name="Google Shape;155;p36"/>
              <p:cNvSpPr txBox="1"/>
              <p:nvPr/>
            </p:nvSpPr>
            <p:spPr>
              <a:xfrm>
                <a:off x="755576" y="1427128"/>
                <a:ext cx="2232248" cy="4480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a:solidFill>
                      <a:schemeClr val="lt1"/>
                    </a:solidFill>
                    <a:latin typeface="Arial"/>
                    <a:ea typeface="Arial"/>
                    <a:cs typeface="Arial"/>
                    <a:sym typeface="Arial"/>
                  </a:rPr>
                  <a:t>You can Resize without losing quality</a:t>
                </a:r>
                <a:endParaRPr sz="1600" b="1">
                  <a:solidFill>
                    <a:schemeClr val="lt1"/>
                  </a:solidFill>
                  <a:latin typeface="Arial"/>
                  <a:ea typeface="Arial"/>
                  <a:cs typeface="Arial"/>
                  <a:sym typeface="Arial"/>
                </a:endParaRPr>
              </a:p>
            </p:txBody>
          </p:sp>
          <p:sp>
            <p:nvSpPr>
              <p:cNvPr id="156" name="Google Shape;156;p36"/>
              <p:cNvSpPr txBox="1"/>
              <p:nvPr/>
            </p:nvSpPr>
            <p:spPr>
              <a:xfrm>
                <a:off x="755576" y="1939375"/>
                <a:ext cx="2232248" cy="4480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a:solidFill>
                      <a:schemeClr val="lt1"/>
                    </a:solidFill>
                    <a:latin typeface="Arial"/>
                    <a:ea typeface="Arial"/>
                    <a:cs typeface="Arial"/>
                    <a:sym typeface="Arial"/>
                  </a:rPr>
                  <a:t>You can Change Fill Color &amp;</a:t>
                </a:r>
                <a:endParaRPr sz="2400"/>
              </a:p>
              <a:p>
                <a:pPr marL="0" marR="0" lvl="0" indent="0" algn="l" rtl="0">
                  <a:spcBef>
                    <a:spcPts val="0"/>
                  </a:spcBef>
                  <a:spcAft>
                    <a:spcPts val="0"/>
                  </a:spcAft>
                  <a:buNone/>
                </a:pPr>
                <a:r>
                  <a:rPr lang="en" sz="1600" b="1">
                    <a:solidFill>
                      <a:schemeClr val="lt1"/>
                    </a:solidFill>
                    <a:latin typeface="Arial"/>
                    <a:ea typeface="Arial"/>
                    <a:cs typeface="Arial"/>
                    <a:sym typeface="Arial"/>
                  </a:rPr>
                  <a:t>Line Color</a:t>
                </a:r>
                <a:endParaRPr sz="1600" b="1">
                  <a:solidFill>
                    <a:schemeClr val="lt1"/>
                  </a:solidFill>
                  <a:latin typeface="Arial"/>
                  <a:ea typeface="Arial"/>
                  <a:cs typeface="Arial"/>
                  <a:sym typeface="Arial"/>
                </a:endParaRPr>
              </a:p>
            </p:txBody>
          </p:sp>
          <p:sp>
            <p:nvSpPr>
              <p:cNvPr id="157" name="Google Shape;157;p36"/>
              <p:cNvSpPr/>
              <p:nvPr/>
            </p:nvSpPr>
            <p:spPr>
              <a:xfrm>
                <a:off x="531932" y="1347500"/>
                <a:ext cx="108520" cy="3240473"/>
              </a:xfrm>
              <a:prstGeom prst="roundRect">
                <a:avLst>
                  <a:gd name="adj" fmla="val 50000"/>
                </a:avLst>
              </a:prstGeom>
              <a:solidFill>
                <a:schemeClr val="lt1">
                  <a:alpha val="40784"/>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58" name="Google Shape;158;p36"/>
              <p:cNvSpPr/>
              <p:nvPr/>
            </p:nvSpPr>
            <p:spPr>
              <a:xfrm rot="5400000">
                <a:off x="2592642" y="1238201"/>
                <a:ext cx="502331" cy="502331"/>
              </a:xfrm>
              <a:prstGeom prst="halfFrame">
                <a:avLst>
                  <a:gd name="adj1" fmla="val 23728"/>
                  <a:gd name="adj2" fmla="val 24642"/>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Arial"/>
                  <a:ea typeface="Arial"/>
                  <a:cs typeface="Arial"/>
                  <a:sym typeface="Arial"/>
                </a:endParaRPr>
              </a:p>
            </p:txBody>
          </p:sp>
        </p:grpSp>
        <p:grpSp>
          <p:nvGrpSpPr>
            <p:cNvPr id="159" name="Google Shape;159;p36"/>
            <p:cNvGrpSpPr/>
            <p:nvPr/>
          </p:nvGrpSpPr>
          <p:grpSpPr>
            <a:xfrm>
              <a:off x="755725" y="3062543"/>
              <a:ext cx="1872059" cy="1576233"/>
              <a:chOff x="102157" y="1419622"/>
              <a:chExt cx="1872059" cy="1576233"/>
            </a:xfrm>
          </p:grpSpPr>
          <p:sp>
            <p:nvSpPr>
              <p:cNvPr id="160" name="Google Shape;160;p36"/>
              <p:cNvSpPr txBox="1"/>
              <p:nvPr/>
            </p:nvSpPr>
            <p:spPr>
              <a:xfrm>
                <a:off x="127596" y="2749634"/>
                <a:ext cx="184662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333">
                    <a:solidFill>
                      <a:schemeClr val="lt1"/>
                    </a:solidFill>
                    <a:latin typeface="Arial"/>
                    <a:ea typeface="Arial"/>
                    <a:cs typeface="Arial"/>
                    <a:sym typeface="Arial"/>
                  </a:rPr>
                  <a:t>www.googleslidesppt.com</a:t>
                </a:r>
                <a:endParaRPr sz="1333">
                  <a:solidFill>
                    <a:schemeClr val="lt1"/>
                  </a:solidFill>
                  <a:latin typeface="Arial"/>
                  <a:ea typeface="Arial"/>
                  <a:cs typeface="Arial"/>
                  <a:sym typeface="Arial"/>
                </a:endParaRPr>
              </a:p>
            </p:txBody>
          </p:sp>
          <p:sp>
            <p:nvSpPr>
              <p:cNvPr id="161" name="Google Shape;161;p36"/>
              <p:cNvSpPr txBox="1"/>
              <p:nvPr/>
            </p:nvSpPr>
            <p:spPr>
              <a:xfrm>
                <a:off x="102157" y="1419622"/>
                <a:ext cx="1827644"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733" b="1">
                    <a:solidFill>
                      <a:schemeClr val="lt1"/>
                    </a:solidFill>
                    <a:latin typeface="Arial"/>
                    <a:ea typeface="Arial"/>
                    <a:cs typeface="Arial"/>
                    <a:sym typeface="Arial"/>
                  </a:rPr>
                  <a:t>Google</a:t>
                </a:r>
                <a:endParaRPr sz="2400"/>
              </a:p>
              <a:p>
                <a:pPr marL="0" marR="0" lvl="0" indent="0" algn="l" rtl="0">
                  <a:spcBef>
                    <a:spcPts val="0"/>
                  </a:spcBef>
                  <a:spcAft>
                    <a:spcPts val="0"/>
                  </a:spcAft>
                  <a:buNone/>
                </a:pPr>
                <a:r>
                  <a:rPr lang="en" sz="3733" b="1">
                    <a:solidFill>
                      <a:schemeClr val="lt1"/>
                    </a:solidFill>
                    <a:latin typeface="Arial"/>
                    <a:ea typeface="Arial"/>
                    <a:cs typeface="Arial"/>
                    <a:sym typeface="Arial"/>
                  </a:rPr>
                  <a:t>Slides</a:t>
                </a:r>
                <a:endParaRPr sz="2400"/>
              </a:p>
              <a:p>
                <a:pPr marL="0" marR="0" lvl="0" indent="0" algn="l" rtl="0">
                  <a:spcBef>
                    <a:spcPts val="0"/>
                  </a:spcBef>
                  <a:spcAft>
                    <a:spcPts val="0"/>
                  </a:spcAft>
                  <a:buNone/>
                </a:pPr>
                <a:r>
                  <a:rPr lang="en" sz="3733" b="1">
                    <a:solidFill>
                      <a:schemeClr val="lt1"/>
                    </a:solidFill>
                    <a:latin typeface="Arial"/>
                    <a:ea typeface="Arial"/>
                    <a:cs typeface="Arial"/>
                    <a:sym typeface="Arial"/>
                  </a:rPr>
                  <a:t>PPT</a:t>
                </a:r>
                <a:endParaRPr sz="3733" b="1">
                  <a:solidFill>
                    <a:schemeClr val="lt1"/>
                  </a:solidFill>
                  <a:latin typeface="Arial"/>
                  <a:ea typeface="Arial"/>
                  <a:cs typeface="Arial"/>
                  <a:sym typeface="Arial"/>
                </a:endParaRPr>
              </a:p>
            </p:txBody>
          </p:sp>
        </p:grpSp>
      </p:grpSp>
      <p:sp>
        <p:nvSpPr>
          <p:cNvPr id="162" name="Google Shape;162;p36"/>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Tree>
    <p:extLst>
      <p:ext uri="{BB962C8B-B14F-4D97-AF65-F5344CB8AC3E}">
        <p14:creationId xmlns:p14="http://schemas.microsoft.com/office/powerpoint/2010/main" val="339648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863" y="54404"/>
            <a:ext cx="10515600" cy="558153"/>
          </a:xfrm>
        </p:spPr>
        <p:txBody>
          <a:bodyPr>
            <a:normAutofit/>
          </a:bodyPr>
          <a:lstStyle>
            <a:lvl1pPr>
              <a:defRPr sz="2800" b="1">
                <a:solidFill>
                  <a:schemeClr val="tx1">
                    <a:lumMod val="50000"/>
                    <a:lumOff val="50000"/>
                  </a:schemeClr>
                </a:solidFill>
                <a:latin typeface="+mn-lt"/>
              </a:defRPr>
            </a:lvl1pPr>
          </a:lstStyle>
          <a:p>
            <a:r>
              <a:rPr lang="en-US" dirty="0"/>
              <a:t>Click to edit Master title style</a:t>
            </a:r>
          </a:p>
        </p:txBody>
      </p:sp>
      <p:sp>
        <p:nvSpPr>
          <p:cNvPr id="3" name="Content Placeholder 2"/>
          <p:cNvSpPr>
            <a:spLocks noGrp="1"/>
          </p:cNvSpPr>
          <p:nvPr>
            <p:ph idx="1"/>
          </p:nvPr>
        </p:nvSpPr>
        <p:spPr>
          <a:xfrm>
            <a:off x="838200" y="1047565"/>
            <a:ext cx="10515600" cy="5129398"/>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436227" y="6560541"/>
            <a:ext cx="2743200" cy="297459"/>
          </a:xfrm>
          <a:prstGeom prst="rect">
            <a:avLst/>
          </a:prstGeom>
        </p:spPr>
        <p:txBody>
          <a:bodyPr/>
          <a:lstStyle>
            <a:lvl1pPr algn="r">
              <a:defRPr sz="1400"/>
            </a:lvl1pPr>
          </a:lstStyle>
          <a:p>
            <a:fld id="{31A1B90B-C5B9-49A7-BA31-714282E05296}" type="slidenum">
              <a:rPr lang="en-US" smtClean="0"/>
              <a:pPr/>
              <a:t>‹#›</a:t>
            </a:fld>
            <a:endParaRPr lang="en-US"/>
          </a:p>
        </p:txBody>
      </p:sp>
      <p:cxnSp>
        <p:nvCxnSpPr>
          <p:cNvPr id="10" name="Straight Connector 9"/>
          <p:cNvCxnSpPr/>
          <p:nvPr userDrawn="1"/>
        </p:nvCxnSpPr>
        <p:spPr>
          <a:xfrm>
            <a:off x="-26634" y="621437"/>
            <a:ext cx="12218634" cy="0"/>
          </a:xfrm>
          <a:prstGeom prst="line">
            <a:avLst/>
          </a:prstGeom>
          <a:ln w="2857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10865617" y="35354"/>
            <a:ext cx="1168370" cy="558153"/>
          </a:xfrm>
          <a:prstGeom prst="rect">
            <a:avLst/>
          </a:prstGeom>
        </p:spPr>
      </p:pic>
    </p:spTree>
    <p:extLst>
      <p:ext uri="{BB962C8B-B14F-4D97-AF65-F5344CB8AC3E}">
        <p14:creationId xmlns:p14="http://schemas.microsoft.com/office/powerpoint/2010/main" val="148651861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lor Code Layout">
  <p:cSld name="Color Code Layout">
    <p:spTree>
      <p:nvGrpSpPr>
        <p:cNvPr id="1" name="Shape 163"/>
        <p:cNvGrpSpPr/>
        <p:nvPr/>
      </p:nvGrpSpPr>
      <p:grpSpPr>
        <a:xfrm>
          <a:off x="0" y="0"/>
          <a:ext cx="0" cy="0"/>
          <a:chOff x="0" y="0"/>
          <a:chExt cx="0" cy="0"/>
        </a:xfrm>
      </p:grpSpPr>
      <p:sp>
        <p:nvSpPr>
          <p:cNvPr id="164" name="Google Shape;164;p37"/>
          <p:cNvSpPr txBox="1">
            <a:spLocks noGrp="1"/>
          </p:cNvSpPr>
          <p:nvPr>
            <p:ph type="title"/>
          </p:nvPr>
        </p:nvSpPr>
        <p:spPr>
          <a:xfrm>
            <a:off x="42500" y="161467"/>
            <a:ext cx="12149600" cy="7308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rgbClr val="E36C09"/>
                </a:solidFill>
              </a:defRPr>
            </a:lvl1pPr>
            <a:lvl2pPr lvl="1" algn="ctr" rtl="0">
              <a:spcBef>
                <a:spcPts val="0"/>
              </a:spcBef>
              <a:spcAft>
                <a:spcPts val="0"/>
              </a:spcAft>
              <a:buNone/>
              <a:defRPr sz="4800">
                <a:solidFill>
                  <a:srgbClr val="E36C09"/>
                </a:solidFill>
              </a:defRPr>
            </a:lvl2pPr>
            <a:lvl3pPr lvl="2" algn="ctr" rtl="0">
              <a:spcBef>
                <a:spcPts val="0"/>
              </a:spcBef>
              <a:spcAft>
                <a:spcPts val="0"/>
              </a:spcAft>
              <a:buNone/>
              <a:defRPr sz="4800">
                <a:solidFill>
                  <a:srgbClr val="E36C09"/>
                </a:solidFill>
              </a:defRPr>
            </a:lvl3pPr>
            <a:lvl4pPr lvl="3" algn="ctr" rtl="0">
              <a:spcBef>
                <a:spcPts val="0"/>
              </a:spcBef>
              <a:spcAft>
                <a:spcPts val="0"/>
              </a:spcAft>
              <a:buNone/>
              <a:defRPr sz="4800">
                <a:solidFill>
                  <a:srgbClr val="E36C09"/>
                </a:solidFill>
              </a:defRPr>
            </a:lvl4pPr>
            <a:lvl5pPr lvl="4" algn="ctr" rtl="0">
              <a:spcBef>
                <a:spcPts val="0"/>
              </a:spcBef>
              <a:spcAft>
                <a:spcPts val="0"/>
              </a:spcAft>
              <a:buNone/>
              <a:defRPr sz="4800">
                <a:solidFill>
                  <a:srgbClr val="E36C09"/>
                </a:solidFill>
              </a:defRPr>
            </a:lvl5pPr>
            <a:lvl6pPr lvl="5" algn="ctr" rtl="0">
              <a:spcBef>
                <a:spcPts val="0"/>
              </a:spcBef>
              <a:spcAft>
                <a:spcPts val="0"/>
              </a:spcAft>
              <a:buNone/>
              <a:defRPr sz="4800">
                <a:solidFill>
                  <a:srgbClr val="E36C09"/>
                </a:solidFill>
              </a:defRPr>
            </a:lvl6pPr>
            <a:lvl7pPr lvl="6" algn="ctr" rtl="0">
              <a:spcBef>
                <a:spcPts val="0"/>
              </a:spcBef>
              <a:spcAft>
                <a:spcPts val="0"/>
              </a:spcAft>
              <a:buNone/>
              <a:defRPr sz="4800">
                <a:solidFill>
                  <a:srgbClr val="E36C09"/>
                </a:solidFill>
              </a:defRPr>
            </a:lvl7pPr>
            <a:lvl8pPr lvl="7" algn="ctr" rtl="0">
              <a:spcBef>
                <a:spcPts val="0"/>
              </a:spcBef>
              <a:spcAft>
                <a:spcPts val="0"/>
              </a:spcAft>
              <a:buNone/>
              <a:defRPr sz="4800">
                <a:solidFill>
                  <a:srgbClr val="E36C09"/>
                </a:solidFill>
              </a:defRPr>
            </a:lvl8pPr>
            <a:lvl9pPr lvl="8" algn="ctr" rtl="0">
              <a:spcBef>
                <a:spcPts val="0"/>
              </a:spcBef>
              <a:spcAft>
                <a:spcPts val="0"/>
              </a:spcAft>
              <a:buNone/>
              <a:defRPr sz="4800">
                <a:solidFill>
                  <a:srgbClr val="E36C09"/>
                </a:solidFill>
              </a:defRPr>
            </a:lvl9pPr>
          </a:lstStyle>
          <a:p>
            <a:endParaRPr/>
          </a:p>
        </p:txBody>
      </p:sp>
    </p:spTree>
    <p:extLst>
      <p:ext uri="{BB962C8B-B14F-4D97-AF65-F5344CB8AC3E}">
        <p14:creationId xmlns:p14="http://schemas.microsoft.com/office/powerpoint/2010/main" val="3070250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99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0DECCE0-D362-4B37-AB8A-AE4ED4945695}" type="datetimeFigureOut">
              <a:rPr lang="en-SG" smtClean="0"/>
              <a:t>9/5/2019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3456892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990"/>
            <a:ext cx="12192000" cy="6858000"/>
          </a:xfrm>
          <a:prstGeom prst="rect">
            <a:avLst/>
          </a:prstGeom>
        </p:spPr>
      </p:pic>
      <p:sp>
        <p:nvSpPr>
          <p:cNvPr id="2" name="Title 1"/>
          <p:cNvSpPr>
            <a:spLocks noGrp="1"/>
          </p:cNvSpPr>
          <p:nvPr>
            <p:ph type="title"/>
          </p:nvPr>
        </p:nvSpPr>
        <p:spPr>
          <a:xfrm>
            <a:off x="1270000" y="252061"/>
            <a:ext cx="10515600" cy="1325563"/>
          </a:xfrm>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0DECCE0-D362-4B37-AB8A-AE4ED4945695}" type="datetimeFigureOut">
              <a:rPr lang="en-SG" smtClean="0"/>
              <a:t>9/5/2019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595276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ECCE0-D362-4B37-AB8A-AE4ED4945695}" type="datetimeFigureOut">
              <a:rPr lang="en-SG" smtClean="0"/>
              <a:t>9/5/2019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4132686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0DECCE0-D362-4B37-AB8A-AE4ED4945695}" type="datetimeFigureOut">
              <a:rPr lang="en-SG" smtClean="0"/>
              <a:t>9/5/2019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4131592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0DECCE0-D362-4B37-AB8A-AE4ED4945695}" type="datetimeFigureOut">
              <a:rPr lang="en-SG" smtClean="0"/>
              <a:t>9/5/2019</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3274577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0DECCE0-D362-4B37-AB8A-AE4ED4945695}" type="datetimeFigureOut">
              <a:rPr lang="en-SG" smtClean="0"/>
              <a:t>9/5/2019</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1015593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ECCE0-D362-4B37-AB8A-AE4ED4945695}" type="datetimeFigureOut">
              <a:rPr lang="en-SG" smtClean="0"/>
              <a:t>9/5/2019</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990305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ECCE0-D362-4B37-AB8A-AE4ED4945695}" type="datetimeFigureOut">
              <a:rPr lang="en-SG" smtClean="0"/>
              <a:t>9/5/2019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120310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ECCE0-D362-4B37-AB8A-AE4ED4945695}" type="datetimeFigureOut">
              <a:rPr lang="en-SG" smtClean="0"/>
              <a:t>9/5/2019</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284767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0250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0DECCE0-D362-4B37-AB8A-AE4ED4945695}" type="datetimeFigureOut">
              <a:rPr lang="en-SG" smtClean="0"/>
              <a:t>9/5/2019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1013056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0DECCE0-D362-4B37-AB8A-AE4ED4945695}" type="datetimeFigureOut">
              <a:rPr lang="en-SG" smtClean="0"/>
              <a:t>9/5/2019</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0F1FD0BB-D714-4999-B61E-D154B818BB57}" type="slidenum">
              <a:rPr lang="en-SG" smtClean="0"/>
              <a:t>‹#›</a:t>
            </a:fld>
            <a:endParaRPr lang="en-SG"/>
          </a:p>
        </p:txBody>
      </p:sp>
    </p:spTree>
    <p:extLst>
      <p:ext uri="{BB962C8B-B14F-4D97-AF65-F5344CB8AC3E}">
        <p14:creationId xmlns:p14="http://schemas.microsoft.com/office/powerpoint/2010/main" val="300084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925697F-54EF-4FE2-80BD-CE160BCED88D}"/>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5"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C925697F-54EF-4FE2-80BD-CE160BCED88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03E0A936-C3CE-45D9-B570-6EF6C2DC4AAC}"/>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3600" b="0" i="0" baseline="0" dirty="0">
              <a:latin typeface="Calibri" panose="020F0502020204030204" pitchFamily="34" charset="0"/>
              <a:ea typeface="+mj-ea"/>
              <a:cs typeface="+mj-cs"/>
              <a:sym typeface="Calibri" panose="020F0502020204030204" pitchFamily="34" charset="0"/>
            </a:endParaRP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4990"/>
            <a:ext cx="12192000" cy="6858000"/>
          </a:xfrm>
          <a:prstGeom prst="rect">
            <a:avLst/>
          </a:prstGeom>
        </p:spPr>
      </p:pic>
      <p:sp>
        <p:nvSpPr>
          <p:cNvPr id="11" name="Rectangle 10">
            <a:extLst>
              <a:ext uri="{FF2B5EF4-FFF2-40B4-BE49-F238E27FC236}">
                <a16:creationId xmlns:a16="http://schemas.microsoft.com/office/drawing/2014/main" id="{08B3E738-08F8-4794-AF9F-FECD63175B79}"/>
              </a:ext>
            </a:extLst>
          </p:cNvPr>
          <p:cNvSpPr/>
          <p:nvPr userDrawn="1"/>
        </p:nvSpPr>
        <p:spPr>
          <a:xfrm>
            <a:off x="8910084" y="5295014"/>
            <a:ext cx="3003106" cy="131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5440" y="252061"/>
            <a:ext cx="10370159" cy="1325563"/>
          </a:xfrm>
        </p:spPr>
        <p:txBody>
          <a:bodyPr anchor="t">
            <a:normAutofit/>
          </a:bodyPr>
          <a:lstStyle>
            <a:lvl1pPr>
              <a:defRPr sz="3600">
                <a:solidFill>
                  <a:srgbClr val="620298"/>
                </a:solidFill>
                <a:latin typeface="+mn-lt"/>
              </a:defRPr>
            </a:lvl1pPr>
          </a:lstStyle>
          <a:p>
            <a:r>
              <a:rPr lang="en-US" dirty="0"/>
              <a:t>Click to edit Master title style</a:t>
            </a:r>
            <a:endParaRPr lang="en-SG" dirty="0"/>
          </a:p>
        </p:txBody>
      </p:sp>
      <p:sp>
        <p:nvSpPr>
          <p:cNvPr id="10" name="Slide Number Placeholder 5">
            <a:extLst>
              <a:ext uri="{FF2B5EF4-FFF2-40B4-BE49-F238E27FC236}">
                <a16:creationId xmlns:a16="http://schemas.microsoft.com/office/drawing/2014/main" id="{A1C54CA1-693C-4E23-8371-9E413D3D6D3C}"/>
              </a:ext>
            </a:extLst>
          </p:cNvPr>
          <p:cNvSpPr>
            <a:spLocks noGrp="1"/>
          </p:cNvSpPr>
          <p:nvPr>
            <p:ph type="sldNum" sz="quarter" idx="4"/>
          </p:nvPr>
        </p:nvSpPr>
        <p:spPr>
          <a:xfrm>
            <a:off x="904239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0F1FD0BB-D714-4999-B61E-D154B818BB57}" type="slidenum">
              <a:rPr lang="en-SG" smtClean="0"/>
              <a:pPr/>
              <a:t>‹#›</a:t>
            </a:fld>
            <a:endParaRPr lang="en-SG"/>
          </a:p>
        </p:txBody>
      </p:sp>
    </p:spTree>
    <p:extLst>
      <p:ext uri="{BB962C8B-B14F-4D97-AF65-F5344CB8AC3E}">
        <p14:creationId xmlns:p14="http://schemas.microsoft.com/office/powerpoint/2010/main" val="26338141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7D454D-4BA9-4E12-8C6C-CCE3D1F874A0}"/>
              </a:ext>
            </a:extLst>
          </p:cNvPr>
          <p:cNvPicPr>
            <a:picLocks noChangeAspect="1"/>
          </p:cNvPicPr>
          <p:nvPr userDrawn="1"/>
        </p:nvPicPr>
        <p:blipFill rotWithShape="1">
          <a:blip r:embed="rId2"/>
          <a:srcRect/>
          <a:stretch/>
        </p:blipFill>
        <p:spPr>
          <a:xfrm>
            <a:off x="0" y="0"/>
            <a:ext cx="12192000" cy="6858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CC4D491-9935-4D2D-8678-16CD80CDE64E}"/>
              </a:ext>
            </a:extLst>
          </p:cNvPr>
          <p:cNvPicPr>
            <a:picLocks noChangeAspect="1"/>
          </p:cNvPicPr>
          <p:nvPr userDrawn="1"/>
        </p:nvPicPr>
        <p:blipFill>
          <a:blip r:embed="rId3"/>
          <a:stretch>
            <a:fillRect/>
          </a:stretch>
        </p:blipFill>
        <p:spPr>
          <a:xfrm>
            <a:off x="0" y="1190"/>
            <a:ext cx="12192000" cy="6855620"/>
          </a:xfrm>
          <a:prstGeom prst="rect">
            <a:avLst/>
          </a:prstGeom>
        </p:spPr>
      </p:pic>
    </p:spTree>
    <p:extLst>
      <p:ext uri="{BB962C8B-B14F-4D97-AF65-F5344CB8AC3E}">
        <p14:creationId xmlns:p14="http://schemas.microsoft.com/office/powerpoint/2010/main" val="9590923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slide _ bottom logo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7D454D-4BA9-4E12-8C6C-CCE3D1F874A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BC72FFF3-1F3D-4C21-99DB-893A15562299}"/>
              </a:ext>
            </a:extLst>
          </p:cNvPr>
          <p:cNvGrpSpPr/>
          <p:nvPr userDrawn="1"/>
        </p:nvGrpSpPr>
        <p:grpSpPr>
          <a:xfrm>
            <a:off x="0" y="1190"/>
            <a:ext cx="12192000" cy="6855620"/>
            <a:chOff x="0" y="1190"/>
            <a:chExt cx="12192000" cy="6855620"/>
          </a:xfrm>
        </p:grpSpPr>
        <p:pic>
          <p:nvPicPr>
            <p:cNvPr id="3" name="Picture 2">
              <a:extLst>
                <a:ext uri="{FF2B5EF4-FFF2-40B4-BE49-F238E27FC236}">
                  <a16:creationId xmlns:a16="http://schemas.microsoft.com/office/drawing/2014/main" id="{0D68E6E2-B298-4CFF-9881-454961DB8C2A}"/>
                </a:ext>
              </a:extLst>
            </p:cNvPr>
            <p:cNvPicPr>
              <a:picLocks noChangeAspect="1"/>
            </p:cNvPicPr>
            <p:nvPr userDrawn="1"/>
          </p:nvPicPr>
          <p:blipFill>
            <a:blip r:embed="rId3"/>
            <a:stretch>
              <a:fillRect/>
            </a:stretch>
          </p:blipFill>
          <p:spPr>
            <a:xfrm>
              <a:off x="0" y="1190"/>
              <a:ext cx="12192000" cy="6855620"/>
            </a:xfrm>
            <a:prstGeom prst="rect">
              <a:avLst/>
            </a:prstGeom>
          </p:spPr>
        </p:pic>
        <p:pic>
          <p:nvPicPr>
            <p:cNvPr id="5" name="Picture 4" descr="A close up of a sign&#10;&#10;Description automatically generated">
              <a:extLst>
                <a:ext uri="{FF2B5EF4-FFF2-40B4-BE49-F238E27FC236}">
                  <a16:creationId xmlns:a16="http://schemas.microsoft.com/office/drawing/2014/main" id="{FF432E5B-22F7-4217-BA1A-5F3749E81042}"/>
                </a:ext>
              </a:extLst>
            </p:cNvPr>
            <p:cNvPicPr>
              <a:picLocks noChangeAspect="1"/>
            </p:cNvPicPr>
            <p:nvPr userDrawn="1"/>
          </p:nvPicPr>
          <p:blipFill>
            <a:blip r:embed="rId4"/>
            <a:stretch>
              <a:fillRect/>
            </a:stretch>
          </p:blipFill>
          <p:spPr>
            <a:xfrm>
              <a:off x="508000" y="5764563"/>
              <a:ext cx="11172825" cy="684309"/>
            </a:xfrm>
            <a:prstGeom prst="rect">
              <a:avLst/>
            </a:prstGeom>
          </p:spPr>
        </p:pic>
      </p:grpSp>
      <p:sp>
        <p:nvSpPr>
          <p:cNvPr id="6" name="Title 5">
            <a:extLst>
              <a:ext uri="{FF2B5EF4-FFF2-40B4-BE49-F238E27FC236}">
                <a16:creationId xmlns:a16="http://schemas.microsoft.com/office/drawing/2014/main" id="{7CF63B92-64A5-48E2-83DF-DF451CD73A26}"/>
              </a:ext>
            </a:extLst>
          </p:cNvPr>
          <p:cNvSpPr>
            <a:spLocks noGrp="1"/>
          </p:cNvSpPr>
          <p:nvPr>
            <p:ph type="title" hasCustomPrompt="1"/>
          </p:nvPr>
        </p:nvSpPr>
        <p:spPr>
          <a:xfrm>
            <a:off x="3475461" y="2495006"/>
            <a:ext cx="5307981" cy="1117989"/>
          </a:xfrm>
          <a:prstGeom prst="rect">
            <a:avLst/>
          </a:prstGeom>
        </p:spPr>
        <p:txBody>
          <a:bodyPr/>
          <a:lstStyle>
            <a:lvl1pPr algn="ctr">
              <a:lnSpc>
                <a:spcPct val="90000"/>
              </a:lnSpc>
              <a:defRPr sz="3200" b="0">
                <a:solidFill>
                  <a:schemeClr val="bg2"/>
                </a:solidFill>
                <a:latin typeface="+mj-lt"/>
              </a:defRPr>
            </a:lvl1pPr>
          </a:lstStyle>
          <a:p>
            <a:r>
              <a:rPr lang="en-US" dirty="0"/>
              <a:t>Your presentation title </a:t>
            </a:r>
            <a:br>
              <a:rPr lang="en-US" dirty="0"/>
            </a:br>
            <a:r>
              <a:rPr lang="en-US" dirty="0"/>
              <a:t>goes here</a:t>
            </a:r>
            <a:endParaRPr lang="en-ZA" dirty="0"/>
          </a:p>
        </p:txBody>
      </p:sp>
    </p:spTree>
    <p:extLst>
      <p:ext uri="{BB962C8B-B14F-4D97-AF65-F5344CB8AC3E}">
        <p14:creationId xmlns:p14="http://schemas.microsoft.com/office/powerpoint/2010/main" val="3128523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515044" y="1456051"/>
            <a:ext cx="4301629" cy="442107"/>
          </a:xfrm>
          <a:prstGeom prst="rect">
            <a:avLst/>
          </a:prstGeom>
        </p:spPr>
        <p:txBody>
          <a:bodyPr lIns="0" tIns="0" rIns="0" bIns="0" anchor="b">
            <a:noAutofit/>
          </a:bodyPr>
          <a:lstStyle>
            <a:lvl1pPr marL="0" indent="0" algn="l">
              <a:lnSpc>
                <a:spcPct val="80000"/>
              </a:lnSpc>
              <a:spcBef>
                <a:spcPts val="0"/>
              </a:spcBef>
              <a:buFont typeface="Arial" panose="020B0604020202020204" pitchFamily="34" charset="0"/>
              <a:buNone/>
              <a:defRPr sz="1450" b="0" i="0" cap="all" baseline="0">
                <a:solidFill>
                  <a:schemeClr val="accent1"/>
                </a:solidFill>
              </a:defRPr>
            </a:lvl1pPr>
          </a:lstStyle>
          <a:p>
            <a:r>
              <a:rPr lang="en-US" dirty="0"/>
              <a:t>Small title</a:t>
            </a:r>
            <a:endParaRPr lang="en-ZA" dirty="0"/>
          </a:p>
        </p:txBody>
      </p:sp>
      <p:sp>
        <p:nvSpPr>
          <p:cNvPr id="11" name="Text Placeholder 10">
            <a:extLst>
              <a:ext uri="{FF2B5EF4-FFF2-40B4-BE49-F238E27FC236}">
                <a16:creationId xmlns:a16="http://schemas.microsoft.com/office/drawing/2014/main" id="{09392BB6-0BC3-4B27-BC49-9795E9325652}"/>
              </a:ext>
            </a:extLst>
          </p:cNvPr>
          <p:cNvSpPr>
            <a:spLocks noGrp="1"/>
          </p:cNvSpPr>
          <p:nvPr>
            <p:ph type="body" sz="quarter" idx="11" hasCustomPrompt="1"/>
          </p:nvPr>
        </p:nvSpPr>
        <p:spPr>
          <a:xfrm>
            <a:off x="508000" y="3195871"/>
            <a:ext cx="4308444" cy="1394234"/>
          </a:xfrm>
          <a:prstGeom prst="rect">
            <a:avLst/>
          </a:prstGeom>
        </p:spPr>
        <p:txBody>
          <a:bodyPr lIns="0" tIns="0" rIns="0" bIns="0"/>
          <a:lstStyle>
            <a:lvl1pPr marL="0" indent="0">
              <a:lnSpc>
                <a:spcPct val="120000"/>
              </a:lnSpc>
              <a:spcBef>
                <a:spcPts val="0"/>
              </a:spcBef>
              <a:buNone/>
              <a:defRPr sz="1400" b="0" cap="none" baseline="0">
                <a:solidFill>
                  <a:schemeClr val="tx1"/>
                </a:solidFill>
              </a:defRPr>
            </a:lvl1pPr>
          </a:lstStyle>
          <a:p>
            <a:pPr lvl="0"/>
            <a:r>
              <a:rPr lang="en-US" dirty="0"/>
              <a:t>Text goes here.</a:t>
            </a:r>
            <a:endParaRPr lang="en-GB" dirty="0"/>
          </a:p>
        </p:txBody>
      </p:sp>
      <p:sp>
        <p:nvSpPr>
          <p:cNvPr id="9" name="Text Placeholder 8">
            <a:extLst>
              <a:ext uri="{FF2B5EF4-FFF2-40B4-BE49-F238E27FC236}">
                <a16:creationId xmlns:a16="http://schemas.microsoft.com/office/drawing/2014/main" id="{F92A49DA-42F5-4AB2-ABD1-0B674CBB2CF7}"/>
              </a:ext>
            </a:extLst>
          </p:cNvPr>
          <p:cNvSpPr>
            <a:spLocks noGrp="1"/>
          </p:cNvSpPr>
          <p:nvPr>
            <p:ph type="body" sz="quarter" idx="12" hasCustomPrompt="1"/>
          </p:nvPr>
        </p:nvSpPr>
        <p:spPr>
          <a:xfrm>
            <a:off x="508000" y="2094012"/>
            <a:ext cx="4308444" cy="929846"/>
          </a:xfrm>
          <a:prstGeom prst="rect">
            <a:avLst/>
          </a:prstGeom>
        </p:spPr>
        <p:txBody>
          <a:bodyPr/>
          <a:lstStyle>
            <a:lvl1pPr marL="0" indent="0">
              <a:lnSpc>
                <a:spcPct val="80000"/>
              </a:lnSpc>
              <a:buFontTx/>
              <a:buNone/>
              <a:defRPr lang="en-US" sz="3000" b="0" kern="1200" cap="none" baseline="0" dirty="0" smtClean="0">
                <a:solidFill>
                  <a:schemeClr val="tx2"/>
                </a:solidFill>
                <a:latin typeface="+mj-lt"/>
                <a:ea typeface="+mn-ea"/>
                <a:cs typeface="+mn-cs"/>
              </a:defRPr>
            </a:lvl1pPr>
            <a:lvl2pPr>
              <a:defRPr lang="en-US" sz="5500" b="1" kern="1200" cap="all" baseline="0" dirty="0" smtClean="0">
                <a:solidFill>
                  <a:schemeClr val="accent1"/>
                </a:solidFill>
                <a:latin typeface="+mj-lt"/>
                <a:ea typeface="+mn-ea"/>
                <a:cs typeface="+mn-cs"/>
              </a:defRPr>
            </a:lvl2pPr>
            <a:lvl3pPr>
              <a:defRPr lang="en-US" sz="5500" b="1" kern="1200" cap="all" baseline="0" dirty="0" smtClean="0">
                <a:solidFill>
                  <a:schemeClr val="accent1"/>
                </a:solidFill>
                <a:latin typeface="+mj-lt"/>
                <a:ea typeface="+mn-ea"/>
                <a:cs typeface="+mn-cs"/>
              </a:defRPr>
            </a:lvl3pPr>
            <a:lvl4pPr>
              <a:defRPr lang="en-US" sz="5500" b="1" kern="1200" cap="all" baseline="0" dirty="0" smtClean="0">
                <a:solidFill>
                  <a:schemeClr val="accent1"/>
                </a:solidFill>
                <a:latin typeface="+mj-lt"/>
                <a:ea typeface="+mn-ea"/>
                <a:cs typeface="+mn-cs"/>
              </a:defRPr>
            </a:lvl4pPr>
            <a:lvl5pPr>
              <a:defRPr lang="en-ZA" sz="5500" b="1" kern="1200" cap="all" baseline="0" dirty="0">
                <a:solidFill>
                  <a:schemeClr val="accent1"/>
                </a:solidFill>
                <a:latin typeface="+mj-lt"/>
                <a:ea typeface="+mn-ea"/>
                <a:cs typeface="+mn-cs"/>
              </a:defRPr>
            </a:lvl5pPr>
          </a:lstStyle>
          <a:p>
            <a:pPr lvl="0"/>
            <a:r>
              <a:rPr lang="en-US" dirty="0"/>
              <a:t>Main title goes here.</a:t>
            </a:r>
            <a:endParaRPr lang="en-ZA" dirty="0"/>
          </a:p>
        </p:txBody>
      </p:sp>
      <p:pic>
        <p:nvPicPr>
          <p:cNvPr id="6" name="Picture 5" descr="A close up of a sign&#10;&#10;Description automatically generated">
            <a:extLst>
              <a:ext uri="{FF2B5EF4-FFF2-40B4-BE49-F238E27FC236}">
                <a16:creationId xmlns:a16="http://schemas.microsoft.com/office/drawing/2014/main" id="{9EE79E9B-5ACC-4E3A-AAA4-E4F91255AEC6}"/>
              </a:ext>
            </a:extLst>
          </p:cNvPr>
          <p:cNvPicPr>
            <a:picLocks noChangeAspect="1"/>
          </p:cNvPicPr>
          <p:nvPr userDrawn="1"/>
        </p:nvPicPr>
        <p:blipFill>
          <a:blip r:embed="rId2"/>
          <a:stretch>
            <a:fillRect/>
          </a:stretch>
        </p:blipFill>
        <p:spPr>
          <a:xfrm>
            <a:off x="505991" y="5883110"/>
            <a:ext cx="1395237" cy="469346"/>
          </a:xfrm>
          <a:prstGeom prst="rect">
            <a:avLst/>
          </a:prstGeom>
        </p:spPr>
      </p:pic>
      <p:sp>
        <p:nvSpPr>
          <p:cNvPr id="8" name="Picture Placeholder 7">
            <a:extLst>
              <a:ext uri="{FF2B5EF4-FFF2-40B4-BE49-F238E27FC236}">
                <a16:creationId xmlns:a16="http://schemas.microsoft.com/office/drawing/2014/main" id="{2112624D-E904-4E42-8704-9797D5170821}"/>
              </a:ext>
            </a:extLst>
          </p:cNvPr>
          <p:cNvSpPr>
            <a:spLocks noGrp="1"/>
          </p:cNvSpPr>
          <p:nvPr>
            <p:ph type="pic" sz="quarter" idx="13" hasCustomPrompt="1"/>
          </p:nvPr>
        </p:nvSpPr>
        <p:spPr>
          <a:xfrm>
            <a:off x="5377758" y="0"/>
            <a:ext cx="6814242" cy="6858000"/>
          </a:xfrm>
          <a:prstGeom prst="rect">
            <a:avLst/>
          </a:prstGeom>
          <a:solidFill>
            <a:schemeClr val="bg1">
              <a:lumMod val="85000"/>
            </a:schemeClr>
          </a:solidFill>
        </p:spPr>
        <p:txBody>
          <a:bodyPr anchor="ctr"/>
          <a:lstStyle>
            <a:lvl1pPr marL="0" indent="0" algn="ctr">
              <a:buNone/>
              <a:defRPr/>
            </a:lvl1pPr>
          </a:lstStyle>
          <a:p>
            <a:r>
              <a:rPr lang="en-GB" dirty="0"/>
              <a:t>Click icon to insert picture.</a:t>
            </a:r>
            <a:endParaRPr lang="en-ZA" dirty="0"/>
          </a:p>
        </p:txBody>
      </p:sp>
    </p:spTree>
    <p:extLst>
      <p:ext uri="{BB962C8B-B14F-4D97-AF65-F5344CB8AC3E}">
        <p14:creationId xmlns:p14="http://schemas.microsoft.com/office/powerpoint/2010/main" val="3766137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F010-1094-4729-BEEE-AB46226C646C}"/>
              </a:ext>
            </a:extLst>
          </p:cNvPr>
          <p:cNvSpPr>
            <a:spLocks noGrp="1"/>
          </p:cNvSpPr>
          <p:nvPr>
            <p:ph type="title" hasCustomPrompt="1"/>
          </p:nvPr>
        </p:nvSpPr>
        <p:spPr>
          <a:xfrm>
            <a:off x="505991" y="1732199"/>
            <a:ext cx="6528552" cy="377258"/>
          </a:xfrm>
          <a:prstGeom prst="rect">
            <a:avLst/>
          </a:prstGeom>
        </p:spPr>
        <p:txBody>
          <a:bodyPr vert="horz" lIns="0" tIns="0" rIns="0" bIns="0" rtlCol="0">
            <a:normAutofit/>
          </a:bodyPr>
          <a:lstStyle>
            <a:lvl1pPr>
              <a:defRPr lang="en-ZA" sz="3000" b="0">
                <a:solidFill>
                  <a:schemeClr val="tx2"/>
                </a:solidFill>
                <a:ea typeface="+mn-ea"/>
                <a:cs typeface="+mn-cs"/>
              </a:defRPr>
            </a:lvl1pPr>
          </a:lstStyle>
          <a:p>
            <a:pPr lvl="0">
              <a:lnSpc>
                <a:spcPct val="80000"/>
              </a:lnSpc>
              <a:spcBef>
                <a:spcPts val="0"/>
              </a:spcBef>
              <a:buSzPct val="120000"/>
              <a:buFontTx/>
            </a:pPr>
            <a:r>
              <a:rPr lang="en-US" dirty="0"/>
              <a:t>Contents</a:t>
            </a:r>
            <a:endParaRPr lang="en-ZA" dirty="0"/>
          </a:p>
        </p:txBody>
      </p:sp>
      <p:sp>
        <p:nvSpPr>
          <p:cNvPr id="5" name="Picture Placeholder 7">
            <a:extLst>
              <a:ext uri="{FF2B5EF4-FFF2-40B4-BE49-F238E27FC236}">
                <a16:creationId xmlns:a16="http://schemas.microsoft.com/office/drawing/2014/main" id="{679B8A06-4D6E-4D62-9BDD-87CAEF2D2BC9}"/>
              </a:ext>
            </a:extLst>
          </p:cNvPr>
          <p:cNvSpPr>
            <a:spLocks noGrp="1"/>
          </p:cNvSpPr>
          <p:nvPr>
            <p:ph type="pic" sz="quarter" idx="13" hasCustomPrompt="1"/>
          </p:nvPr>
        </p:nvSpPr>
        <p:spPr>
          <a:xfrm>
            <a:off x="7695446" y="0"/>
            <a:ext cx="4496554" cy="6858000"/>
          </a:xfrm>
          <a:prstGeom prst="rect">
            <a:avLst/>
          </a:prstGeom>
          <a:solidFill>
            <a:schemeClr val="bg1">
              <a:lumMod val="85000"/>
            </a:schemeClr>
          </a:solidFill>
        </p:spPr>
        <p:txBody>
          <a:bodyPr anchor="ctr"/>
          <a:lstStyle>
            <a:lvl1pPr marL="0" indent="0" algn="ctr">
              <a:buNone/>
              <a:defRPr/>
            </a:lvl1pPr>
          </a:lstStyle>
          <a:p>
            <a:r>
              <a:rPr lang="en-GB" dirty="0"/>
              <a:t>Click icon to insert picture.</a:t>
            </a:r>
            <a:endParaRPr lang="en-ZA" dirty="0"/>
          </a:p>
        </p:txBody>
      </p:sp>
      <p:pic>
        <p:nvPicPr>
          <p:cNvPr id="6" name="Picture 5" descr="A close up of a sign&#10;&#10;Description automatically generated">
            <a:extLst>
              <a:ext uri="{FF2B5EF4-FFF2-40B4-BE49-F238E27FC236}">
                <a16:creationId xmlns:a16="http://schemas.microsoft.com/office/drawing/2014/main" id="{9ED443E3-D1D8-423B-B7FC-AFC485C23124}"/>
              </a:ext>
            </a:extLst>
          </p:cNvPr>
          <p:cNvPicPr>
            <a:picLocks noChangeAspect="1"/>
          </p:cNvPicPr>
          <p:nvPr userDrawn="1"/>
        </p:nvPicPr>
        <p:blipFill>
          <a:blip r:embed="rId2"/>
          <a:stretch>
            <a:fillRect/>
          </a:stretch>
        </p:blipFill>
        <p:spPr>
          <a:xfrm>
            <a:off x="505991" y="5883110"/>
            <a:ext cx="1395237" cy="469346"/>
          </a:xfrm>
          <a:prstGeom prst="rect">
            <a:avLst/>
          </a:prstGeom>
        </p:spPr>
      </p:pic>
      <p:sp>
        <p:nvSpPr>
          <p:cNvPr id="8" name="Text Placeholder 7">
            <a:extLst>
              <a:ext uri="{FF2B5EF4-FFF2-40B4-BE49-F238E27FC236}">
                <a16:creationId xmlns:a16="http://schemas.microsoft.com/office/drawing/2014/main" id="{30D17322-0EC5-4D53-A25C-E48022DF5FE4}"/>
              </a:ext>
            </a:extLst>
          </p:cNvPr>
          <p:cNvSpPr>
            <a:spLocks noGrp="1"/>
          </p:cNvSpPr>
          <p:nvPr>
            <p:ph type="body" sz="quarter" idx="14" hasCustomPrompt="1"/>
          </p:nvPr>
        </p:nvSpPr>
        <p:spPr>
          <a:xfrm>
            <a:off x="506413" y="2300245"/>
            <a:ext cx="2525712" cy="307153"/>
          </a:xfrm>
        </p:spPr>
        <p:txBody>
          <a:bodyPr/>
          <a:lstStyle>
            <a:lvl1pPr>
              <a:lnSpc>
                <a:spcPct val="150000"/>
              </a:lnSpc>
              <a:defRPr/>
            </a:lvl1pPr>
          </a:lstStyle>
          <a:p>
            <a:pPr lvl="0"/>
            <a:r>
              <a:rPr lang="en-US" dirty="0"/>
              <a:t>Item one</a:t>
            </a:r>
          </a:p>
        </p:txBody>
      </p:sp>
      <p:sp>
        <p:nvSpPr>
          <p:cNvPr id="9" name="Text Placeholder 7">
            <a:extLst>
              <a:ext uri="{FF2B5EF4-FFF2-40B4-BE49-F238E27FC236}">
                <a16:creationId xmlns:a16="http://schemas.microsoft.com/office/drawing/2014/main" id="{60C99ECB-8365-42E1-802C-00389C3C30C6}"/>
              </a:ext>
            </a:extLst>
          </p:cNvPr>
          <p:cNvSpPr>
            <a:spLocks noGrp="1"/>
          </p:cNvSpPr>
          <p:nvPr>
            <p:ph type="body" sz="quarter" idx="15" hasCustomPrompt="1"/>
          </p:nvPr>
        </p:nvSpPr>
        <p:spPr>
          <a:xfrm>
            <a:off x="4100929" y="2300245"/>
            <a:ext cx="2525712" cy="307153"/>
          </a:xfrm>
        </p:spPr>
        <p:txBody>
          <a:bodyPr/>
          <a:lstStyle>
            <a:lvl1pPr>
              <a:lnSpc>
                <a:spcPct val="150000"/>
              </a:lnSpc>
              <a:defRPr/>
            </a:lvl1pPr>
          </a:lstStyle>
          <a:p>
            <a:pPr lvl="0"/>
            <a:r>
              <a:rPr lang="en-US" dirty="0"/>
              <a:t>Item seven</a:t>
            </a:r>
          </a:p>
        </p:txBody>
      </p:sp>
      <p:sp>
        <p:nvSpPr>
          <p:cNvPr id="10" name="Text Placeholder 7">
            <a:extLst>
              <a:ext uri="{FF2B5EF4-FFF2-40B4-BE49-F238E27FC236}">
                <a16:creationId xmlns:a16="http://schemas.microsoft.com/office/drawing/2014/main" id="{7E79FD2D-3232-4AAB-9973-A21820E20413}"/>
              </a:ext>
            </a:extLst>
          </p:cNvPr>
          <p:cNvSpPr>
            <a:spLocks noGrp="1"/>
          </p:cNvSpPr>
          <p:nvPr>
            <p:ph type="body" sz="quarter" idx="16" hasCustomPrompt="1"/>
          </p:nvPr>
        </p:nvSpPr>
        <p:spPr>
          <a:xfrm>
            <a:off x="506413" y="2620809"/>
            <a:ext cx="2525712" cy="307153"/>
          </a:xfrm>
        </p:spPr>
        <p:txBody>
          <a:bodyPr/>
          <a:lstStyle>
            <a:lvl1pPr>
              <a:lnSpc>
                <a:spcPct val="150000"/>
              </a:lnSpc>
              <a:defRPr/>
            </a:lvl1pPr>
          </a:lstStyle>
          <a:p>
            <a:pPr lvl="0"/>
            <a:r>
              <a:rPr lang="en-US" dirty="0"/>
              <a:t>Item two</a:t>
            </a:r>
          </a:p>
        </p:txBody>
      </p:sp>
      <p:sp>
        <p:nvSpPr>
          <p:cNvPr id="11" name="Text Placeholder 7">
            <a:extLst>
              <a:ext uri="{FF2B5EF4-FFF2-40B4-BE49-F238E27FC236}">
                <a16:creationId xmlns:a16="http://schemas.microsoft.com/office/drawing/2014/main" id="{2D4CD44B-E0B7-46A8-9BBE-B804CCD68150}"/>
              </a:ext>
            </a:extLst>
          </p:cNvPr>
          <p:cNvSpPr>
            <a:spLocks noGrp="1"/>
          </p:cNvSpPr>
          <p:nvPr>
            <p:ph type="body" sz="quarter" idx="17" hasCustomPrompt="1"/>
          </p:nvPr>
        </p:nvSpPr>
        <p:spPr>
          <a:xfrm>
            <a:off x="4100929" y="2620809"/>
            <a:ext cx="2525712" cy="307153"/>
          </a:xfrm>
        </p:spPr>
        <p:txBody>
          <a:bodyPr/>
          <a:lstStyle>
            <a:lvl1pPr>
              <a:lnSpc>
                <a:spcPct val="150000"/>
              </a:lnSpc>
              <a:defRPr/>
            </a:lvl1pPr>
          </a:lstStyle>
          <a:p>
            <a:pPr lvl="0"/>
            <a:r>
              <a:rPr lang="en-US" dirty="0"/>
              <a:t>Item eight</a:t>
            </a:r>
          </a:p>
        </p:txBody>
      </p:sp>
      <p:sp>
        <p:nvSpPr>
          <p:cNvPr id="12" name="Text Placeholder 7">
            <a:extLst>
              <a:ext uri="{FF2B5EF4-FFF2-40B4-BE49-F238E27FC236}">
                <a16:creationId xmlns:a16="http://schemas.microsoft.com/office/drawing/2014/main" id="{9248F3AF-6244-468F-8D25-3E9628F21DA2}"/>
              </a:ext>
            </a:extLst>
          </p:cNvPr>
          <p:cNvSpPr>
            <a:spLocks noGrp="1"/>
          </p:cNvSpPr>
          <p:nvPr>
            <p:ph type="body" sz="quarter" idx="18" hasCustomPrompt="1"/>
          </p:nvPr>
        </p:nvSpPr>
        <p:spPr>
          <a:xfrm>
            <a:off x="506413" y="2941373"/>
            <a:ext cx="2525712" cy="307153"/>
          </a:xfrm>
        </p:spPr>
        <p:txBody>
          <a:bodyPr/>
          <a:lstStyle>
            <a:lvl1pPr>
              <a:lnSpc>
                <a:spcPct val="150000"/>
              </a:lnSpc>
              <a:defRPr/>
            </a:lvl1pPr>
          </a:lstStyle>
          <a:p>
            <a:pPr lvl="0"/>
            <a:r>
              <a:rPr lang="en-US" dirty="0"/>
              <a:t>Item three</a:t>
            </a:r>
          </a:p>
        </p:txBody>
      </p:sp>
      <p:sp>
        <p:nvSpPr>
          <p:cNvPr id="13" name="Text Placeholder 7">
            <a:extLst>
              <a:ext uri="{FF2B5EF4-FFF2-40B4-BE49-F238E27FC236}">
                <a16:creationId xmlns:a16="http://schemas.microsoft.com/office/drawing/2014/main" id="{55158D2A-6EA1-42E1-A342-4E343EC32C21}"/>
              </a:ext>
            </a:extLst>
          </p:cNvPr>
          <p:cNvSpPr>
            <a:spLocks noGrp="1"/>
          </p:cNvSpPr>
          <p:nvPr>
            <p:ph type="body" sz="quarter" idx="19" hasCustomPrompt="1"/>
          </p:nvPr>
        </p:nvSpPr>
        <p:spPr>
          <a:xfrm>
            <a:off x="4100929" y="2941373"/>
            <a:ext cx="2525712" cy="307153"/>
          </a:xfrm>
        </p:spPr>
        <p:txBody>
          <a:bodyPr/>
          <a:lstStyle>
            <a:lvl1pPr>
              <a:lnSpc>
                <a:spcPct val="150000"/>
              </a:lnSpc>
              <a:defRPr/>
            </a:lvl1pPr>
          </a:lstStyle>
          <a:p>
            <a:pPr lvl="0"/>
            <a:r>
              <a:rPr lang="en-US" dirty="0"/>
              <a:t>Item nine</a:t>
            </a:r>
          </a:p>
        </p:txBody>
      </p:sp>
      <p:sp>
        <p:nvSpPr>
          <p:cNvPr id="14" name="Text Placeholder 7">
            <a:extLst>
              <a:ext uri="{FF2B5EF4-FFF2-40B4-BE49-F238E27FC236}">
                <a16:creationId xmlns:a16="http://schemas.microsoft.com/office/drawing/2014/main" id="{447514E7-A25A-4511-B0CA-C2B729D8DE77}"/>
              </a:ext>
            </a:extLst>
          </p:cNvPr>
          <p:cNvSpPr>
            <a:spLocks noGrp="1"/>
          </p:cNvSpPr>
          <p:nvPr>
            <p:ph type="body" sz="quarter" idx="20" hasCustomPrompt="1"/>
          </p:nvPr>
        </p:nvSpPr>
        <p:spPr>
          <a:xfrm>
            <a:off x="506413" y="3261937"/>
            <a:ext cx="2525712" cy="307153"/>
          </a:xfrm>
        </p:spPr>
        <p:txBody>
          <a:bodyPr/>
          <a:lstStyle>
            <a:lvl1pPr>
              <a:lnSpc>
                <a:spcPct val="150000"/>
              </a:lnSpc>
              <a:defRPr/>
            </a:lvl1pPr>
          </a:lstStyle>
          <a:p>
            <a:pPr lvl="0"/>
            <a:r>
              <a:rPr lang="en-US" dirty="0"/>
              <a:t>Item four</a:t>
            </a:r>
          </a:p>
        </p:txBody>
      </p:sp>
      <p:sp>
        <p:nvSpPr>
          <p:cNvPr id="15" name="Text Placeholder 7">
            <a:extLst>
              <a:ext uri="{FF2B5EF4-FFF2-40B4-BE49-F238E27FC236}">
                <a16:creationId xmlns:a16="http://schemas.microsoft.com/office/drawing/2014/main" id="{158A525C-736A-4837-B7A0-4924575CCF08}"/>
              </a:ext>
            </a:extLst>
          </p:cNvPr>
          <p:cNvSpPr>
            <a:spLocks noGrp="1"/>
          </p:cNvSpPr>
          <p:nvPr>
            <p:ph type="body" sz="quarter" idx="21" hasCustomPrompt="1"/>
          </p:nvPr>
        </p:nvSpPr>
        <p:spPr>
          <a:xfrm>
            <a:off x="4100929" y="3261937"/>
            <a:ext cx="2525712" cy="307153"/>
          </a:xfrm>
        </p:spPr>
        <p:txBody>
          <a:bodyPr/>
          <a:lstStyle>
            <a:lvl1pPr>
              <a:lnSpc>
                <a:spcPct val="150000"/>
              </a:lnSpc>
              <a:defRPr/>
            </a:lvl1pPr>
          </a:lstStyle>
          <a:p>
            <a:pPr lvl="0"/>
            <a:r>
              <a:rPr lang="en-US" dirty="0"/>
              <a:t>Item ten</a:t>
            </a:r>
          </a:p>
        </p:txBody>
      </p:sp>
      <p:sp>
        <p:nvSpPr>
          <p:cNvPr id="16" name="Text Placeholder 7">
            <a:extLst>
              <a:ext uri="{FF2B5EF4-FFF2-40B4-BE49-F238E27FC236}">
                <a16:creationId xmlns:a16="http://schemas.microsoft.com/office/drawing/2014/main" id="{165BBBEB-C7C4-42DE-8A8D-61EB54F342E8}"/>
              </a:ext>
            </a:extLst>
          </p:cNvPr>
          <p:cNvSpPr>
            <a:spLocks noGrp="1"/>
          </p:cNvSpPr>
          <p:nvPr>
            <p:ph type="body" sz="quarter" idx="22" hasCustomPrompt="1"/>
          </p:nvPr>
        </p:nvSpPr>
        <p:spPr>
          <a:xfrm>
            <a:off x="506413" y="3582501"/>
            <a:ext cx="2525712" cy="307153"/>
          </a:xfrm>
        </p:spPr>
        <p:txBody>
          <a:bodyPr/>
          <a:lstStyle>
            <a:lvl1pPr>
              <a:lnSpc>
                <a:spcPct val="150000"/>
              </a:lnSpc>
              <a:defRPr/>
            </a:lvl1pPr>
          </a:lstStyle>
          <a:p>
            <a:pPr lvl="0"/>
            <a:r>
              <a:rPr lang="en-US" dirty="0"/>
              <a:t>Item five</a:t>
            </a:r>
          </a:p>
        </p:txBody>
      </p:sp>
      <p:sp>
        <p:nvSpPr>
          <p:cNvPr id="17" name="Text Placeholder 7">
            <a:extLst>
              <a:ext uri="{FF2B5EF4-FFF2-40B4-BE49-F238E27FC236}">
                <a16:creationId xmlns:a16="http://schemas.microsoft.com/office/drawing/2014/main" id="{B57B8F76-EAD6-4574-A548-61D81EE4175A}"/>
              </a:ext>
            </a:extLst>
          </p:cNvPr>
          <p:cNvSpPr>
            <a:spLocks noGrp="1"/>
          </p:cNvSpPr>
          <p:nvPr>
            <p:ph type="body" sz="quarter" idx="23" hasCustomPrompt="1"/>
          </p:nvPr>
        </p:nvSpPr>
        <p:spPr>
          <a:xfrm>
            <a:off x="4100929" y="3582501"/>
            <a:ext cx="2525712" cy="307153"/>
          </a:xfrm>
        </p:spPr>
        <p:txBody>
          <a:bodyPr/>
          <a:lstStyle>
            <a:lvl1pPr>
              <a:lnSpc>
                <a:spcPct val="150000"/>
              </a:lnSpc>
              <a:defRPr/>
            </a:lvl1pPr>
          </a:lstStyle>
          <a:p>
            <a:pPr lvl="0"/>
            <a:r>
              <a:rPr lang="en-US" dirty="0"/>
              <a:t>Item eleven</a:t>
            </a:r>
          </a:p>
        </p:txBody>
      </p:sp>
      <p:sp>
        <p:nvSpPr>
          <p:cNvPr id="18" name="Text Placeholder 7">
            <a:extLst>
              <a:ext uri="{FF2B5EF4-FFF2-40B4-BE49-F238E27FC236}">
                <a16:creationId xmlns:a16="http://schemas.microsoft.com/office/drawing/2014/main" id="{0B32B7AD-F740-4014-8245-09AFC279D5E1}"/>
              </a:ext>
            </a:extLst>
          </p:cNvPr>
          <p:cNvSpPr>
            <a:spLocks noGrp="1"/>
          </p:cNvSpPr>
          <p:nvPr>
            <p:ph type="body" sz="quarter" idx="24" hasCustomPrompt="1"/>
          </p:nvPr>
        </p:nvSpPr>
        <p:spPr>
          <a:xfrm>
            <a:off x="506413" y="3903064"/>
            <a:ext cx="2525712" cy="307153"/>
          </a:xfrm>
        </p:spPr>
        <p:txBody>
          <a:bodyPr/>
          <a:lstStyle>
            <a:lvl1pPr>
              <a:lnSpc>
                <a:spcPct val="150000"/>
              </a:lnSpc>
              <a:defRPr/>
            </a:lvl1pPr>
          </a:lstStyle>
          <a:p>
            <a:pPr lvl="0"/>
            <a:r>
              <a:rPr lang="en-US" dirty="0"/>
              <a:t>Item six</a:t>
            </a:r>
          </a:p>
        </p:txBody>
      </p:sp>
      <p:sp>
        <p:nvSpPr>
          <p:cNvPr id="19" name="Text Placeholder 7">
            <a:extLst>
              <a:ext uri="{FF2B5EF4-FFF2-40B4-BE49-F238E27FC236}">
                <a16:creationId xmlns:a16="http://schemas.microsoft.com/office/drawing/2014/main" id="{0C75AD82-0796-4390-8A19-84D601BBBE28}"/>
              </a:ext>
            </a:extLst>
          </p:cNvPr>
          <p:cNvSpPr>
            <a:spLocks noGrp="1"/>
          </p:cNvSpPr>
          <p:nvPr>
            <p:ph type="body" sz="quarter" idx="25" hasCustomPrompt="1"/>
          </p:nvPr>
        </p:nvSpPr>
        <p:spPr>
          <a:xfrm>
            <a:off x="4100929" y="3903064"/>
            <a:ext cx="2525712" cy="307153"/>
          </a:xfrm>
        </p:spPr>
        <p:txBody>
          <a:bodyPr/>
          <a:lstStyle>
            <a:lvl1pPr>
              <a:lnSpc>
                <a:spcPct val="150000"/>
              </a:lnSpc>
              <a:defRPr/>
            </a:lvl1pPr>
          </a:lstStyle>
          <a:p>
            <a:pPr lvl="0"/>
            <a:r>
              <a:rPr lang="en-US" dirty="0"/>
              <a:t>Item twelve</a:t>
            </a:r>
          </a:p>
        </p:txBody>
      </p:sp>
      <p:sp>
        <p:nvSpPr>
          <p:cNvPr id="20" name="Text Placeholder 7">
            <a:extLst>
              <a:ext uri="{FF2B5EF4-FFF2-40B4-BE49-F238E27FC236}">
                <a16:creationId xmlns:a16="http://schemas.microsoft.com/office/drawing/2014/main" id="{C54FB64E-669F-4412-8ECC-E4FC8C794B76}"/>
              </a:ext>
            </a:extLst>
          </p:cNvPr>
          <p:cNvSpPr>
            <a:spLocks noGrp="1"/>
          </p:cNvSpPr>
          <p:nvPr>
            <p:ph type="body" sz="quarter" idx="26" hasCustomPrompt="1"/>
          </p:nvPr>
        </p:nvSpPr>
        <p:spPr>
          <a:xfrm>
            <a:off x="6789808" y="2300245"/>
            <a:ext cx="244735" cy="307153"/>
          </a:xfrm>
        </p:spPr>
        <p:txBody>
          <a:bodyPr/>
          <a:lstStyle>
            <a:lvl1pPr>
              <a:lnSpc>
                <a:spcPct val="150000"/>
              </a:lnSpc>
              <a:defRPr b="1">
                <a:solidFill>
                  <a:schemeClr val="tx2"/>
                </a:solidFill>
                <a:latin typeface="+mj-lt"/>
              </a:defRPr>
            </a:lvl1pPr>
          </a:lstStyle>
          <a:p>
            <a:pPr lvl="0"/>
            <a:r>
              <a:rPr lang="en-US" dirty="0"/>
              <a:t>07</a:t>
            </a:r>
          </a:p>
        </p:txBody>
      </p:sp>
      <p:sp>
        <p:nvSpPr>
          <p:cNvPr id="21" name="Text Placeholder 7">
            <a:extLst>
              <a:ext uri="{FF2B5EF4-FFF2-40B4-BE49-F238E27FC236}">
                <a16:creationId xmlns:a16="http://schemas.microsoft.com/office/drawing/2014/main" id="{21B031E3-10EC-4DDC-9224-9C446BDABABC}"/>
              </a:ext>
            </a:extLst>
          </p:cNvPr>
          <p:cNvSpPr>
            <a:spLocks noGrp="1"/>
          </p:cNvSpPr>
          <p:nvPr>
            <p:ph type="body" sz="quarter" idx="27" hasCustomPrompt="1"/>
          </p:nvPr>
        </p:nvSpPr>
        <p:spPr>
          <a:xfrm>
            <a:off x="6789808" y="2620809"/>
            <a:ext cx="244735" cy="307153"/>
          </a:xfrm>
        </p:spPr>
        <p:txBody>
          <a:bodyPr/>
          <a:lstStyle>
            <a:lvl1pPr>
              <a:lnSpc>
                <a:spcPct val="150000"/>
              </a:lnSpc>
              <a:defRPr b="1">
                <a:solidFill>
                  <a:schemeClr val="tx2"/>
                </a:solidFill>
                <a:latin typeface="+mj-lt"/>
              </a:defRPr>
            </a:lvl1pPr>
          </a:lstStyle>
          <a:p>
            <a:pPr lvl="0"/>
            <a:r>
              <a:rPr lang="en-US" dirty="0"/>
              <a:t>08</a:t>
            </a:r>
          </a:p>
        </p:txBody>
      </p:sp>
      <p:sp>
        <p:nvSpPr>
          <p:cNvPr id="22" name="Text Placeholder 7">
            <a:extLst>
              <a:ext uri="{FF2B5EF4-FFF2-40B4-BE49-F238E27FC236}">
                <a16:creationId xmlns:a16="http://schemas.microsoft.com/office/drawing/2014/main" id="{AC6EF23B-9323-47CB-A908-9889DF54F965}"/>
              </a:ext>
            </a:extLst>
          </p:cNvPr>
          <p:cNvSpPr>
            <a:spLocks noGrp="1"/>
          </p:cNvSpPr>
          <p:nvPr>
            <p:ph type="body" sz="quarter" idx="28" hasCustomPrompt="1"/>
          </p:nvPr>
        </p:nvSpPr>
        <p:spPr>
          <a:xfrm>
            <a:off x="6789808" y="2941373"/>
            <a:ext cx="244735" cy="307153"/>
          </a:xfrm>
        </p:spPr>
        <p:txBody>
          <a:bodyPr/>
          <a:lstStyle>
            <a:lvl1pPr>
              <a:lnSpc>
                <a:spcPct val="150000"/>
              </a:lnSpc>
              <a:defRPr b="1">
                <a:solidFill>
                  <a:schemeClr val="tx2"/>
                </a:solidFill>
                <a:latin typeface="+mj-lt"/>
              </a:defRPr>
            </a:lvl1pPr>
          </a:lstStyle>
          <a:p>
            <a:pPr lvl="0"/>
            <a:r>
              <a:rPr lang="en-US" dirty="0"/>
              <a:t>09</a:t>
            </a:r>
          </a:p>
        </p:txBody>
      </p:sp>
      <p:sp>
        <p:nvSpPr>
          <p:cNvPr id="23" name="Text Placeholder 7">
            <a:extLst>
              <a:ext uri="{FF2B5EF4-FFF2-40B4-BE49-F238E27FC236}">
                <a16:creationId xmlns:a16="http://schemas.microsoft.com/office/drawing/2014/main" id="{AB8F8AFA-7907-4D60-8821-2241AA941752}"/>
              </a:ext>
            </a:extLst>
          </p:cNvPr>
          <p:cNvSpPr>
            <a:spLocks noGrp="1"/>
          </p:cNvSpPr>
          <p:nvPr>
            <p:ph type="body" sz="quarter" idx="29" hasCustomPrompt="1"/>
          </p:nvPr>
        </p:nvSpPr>
        <p:spPr>
          <a:xfrm>
            <a:off x="6789808" y="3261937"/>
            <a:ext cx="244735" cy="307153"/>
          </a:xfrm>
        </p:spPr>
        <p:txBody>
          <a:bodyPr/>
          <a:lstStyle>
            <a:lvl1pPr>
              <a:lnSpc>
                <a:spcPct val="150000"/>
              </a:lnSpc>
              <a:defRPr b="1">
                <a:solidFill>
                  <a:schemeClr val="tx2"/>
                </a:solidFill>
                <a:latin typeface="+mj-lt"/>
              </a:defRPr>
            </a:lvl1pPr>
          </a:lstStyle>
          <a:p>
            <a:pPr lvl="0"/>
            <a:r>
              <a:rPr lang="en-US" dirty="0"/>
              <a:t>10</a:t>
            </a:r>
          </a:p>
        </p:txBody>
      </p:sp>
      <p:sp>
        <p:nvSpPr>
          <p:cNvPr id="24" name="Text Placeholder 7">
            <a:extLst>
              <a:ext uri="{FF2B5EF4-FFF2-40B4-BE49-F238E27FC236}">
                <a16:creationId xmlns:a16="http://schemas.microsoft.com/office/drawing/2014/main" id="{403EFB74-636B-44AD-9090-430002E97C89}"/>
              </a:ext>
            </a:extLst>
          </p:cNvPr>
          <p:cNvSpPr>
            <a:spLocks noGrp="1"/>
          </p:cNvSpPr>
          <p:nvPr>
            <p:ph type="body" sz="quarter" idx="30" hasCustomPrompt="1"/>
          </p:nvPr>
        </p:nvSpPr>
        <p:spPr>
          <a:xfrm>
            <a:off x="6789808" y="3582501"/>
            <a:ext cx="244735" cy="307153"/>
          </a:xfrm>
        </p:spPr>
        <p:txBody>
          <a:bodyPr/>
          <a:lstStyle>
            <a:lvl1pPr>
              <a:lnSpc>
                <a:spcPct val="150000"/>
              </a:lnSpc>
              <a:defRPr b="1">
                <a:solidFill>
                  <a:schemeClr val="tx2"/>
                </a:solidFill>
                <a:latin typeface="+mj-lt"/>
              </a:defRPr>
            </a:lvl1pPr>
          </a:lstStyle>
          <a:p>
            <a:pPr lvl="0"/>
            <a:r>
              <a:rPr lang="en-US" dirty="0"/>
              <a:t>11</a:t>
            </a:r>
          </a:p>
        </p:txBody>
      </p:sp>
      <p:sp>
        <p:nvSpPr>
          <p:cNvPr id="25" name="Text Placeholder 7">
            <a:extLst>
              <a:ext uri="{FF2B5EF4-FFF2-40B4-BE49-F238E27FC236}">
                <a16:creationId xmlns:a16="http://schemas.microsoft.com/office/drawing/2014/main" id="{2FE6EFA0-0450-43C2-B288-31C6AED76E1C}"/>
              </a:ext>
            </a:extLst>
          </p:cNvPr>
          <p:cNvSpPr>
            <a:spLocks noGrp="1"/>
          </p:cNvSpPr>
          <p:nvPr>
            <p:ph type="body" sz="quarter" idx="31" hasCustomPrompt="1"/>
          </p:nvPr>
        </p:nvSpPr>
        <p:spPr>
          <a:xfrm>
            <a:off x="6789808" y="3903064"/>
            <a:ext cx="244735" cy="307153"/>
          </a:xfrm>
        </p:spPr>
        <p:txBody>
          <a:bodyPr/>
          <a:lstStyle>
            <a:lvl1pPr>
              <a:lnSpc>
                <a:spcPct val="150000"/>
              </a:lnSpc>
              <a:defRPr b="1">
                <a:solidFill>
                  <a:schemeClr val="tx2"/>
                </a:solidFill>
                <a:latin typeface="+mj-lt"/>
              </a:defRPr>
            </a:lvl1pPr>
          </a:lstStyle>
          <a:p>
            <a:pPr lvl="0"/>
            <a:r>
              <a:rPr lang="en-US" dirty="0"/>
              <a:t>12</a:t>
            </a:r>
          </a:p>
        </p:txBody>
      </p:sp>
      <p:sp>
        <p:nvSpPr>
          <p:cNvPr id="26" name="Text Placeholder 7">
            <a:extLst>
              <a:ext uri="{FF2B5EF4-FFF2-40B4-BE49-F238E27FC236}">
                <a16:creationId xmlns:a16="http://schemas.microsoft.com/office/drawing/2014/main" id="{3FCBA24F-7EBE-41E7-98D2-0771CBFE7168}"/>
              </a:ext>
            </a:extLst>
          </p:cNvPr>
          <p:cNvSpPr>
            <a:spLocks noGrp="1"/>
          </p:cNvSpPr>
          <p:nvPr>
            <p:ph type="body" sz="quarter" idx="32" hasCustomPrompt="1"/>
          </p:nvPr>
        </p:nvSpPr>
        <p:spPr>
          <a:xfrm>
            <a:off x="3195291" y="2300245"/>
            <a:ext cx="244735" cy="307153"/>
          </a:xfrm>
        </p:spPr>
        <p:txBody>
          <a:bodyPr/>
          <a:lstStyle>
            <a:lvl1pPr>
              <a:lnSpc>
                <a:spcPct val="150000"/>
              </a:lnSpc>
              <a:defRPr b="1">
                <a:solidFill>
                  <a:schemeClr val="tx2"/>
                </a:solidFill>
                <a:latin typeface="+mj-lt"/>
              </a:defRPr>
            </a:lvl1pPr>
          </a:lstStyle>
          <a:p>
            <a:pPr lvl="0"/>
            <a:r>
              <a:rPr lang="en-US" dirty="0"/>
              <a:t>01</a:t>
            </a:r>
          </a:p>
        </p:txBody>
      </p:sp>
      <p:sp>
        <p:nvSpPr>
          <p:cNvPr id="27" name="Text Placeholder 7">
            <a:extLst>
              <a:ext uri="{FF2B5EF4-FFF2-40B4-BE49-F238E27FC236}">
                <a16:creationId xmlns:a16="http://schemas.microsoft.com/office/drawing/2014/main" id="{6908C93D-779D-42E1-80A5-6D6B1AA10269}"/>
              </a:ext>
            </a:extLst>
          </p:cNvPr>
          <p:cNvSpPr>
            <a:spLocks noGrp="1"/>
          </p:cNvSpPr>
          <p:nvPr>
            <p:ph type="body" sz="quarter" idx="33" hasCustomPrompt="1"/>
          </p:nvPr>
        </p:nvSpPr>
        <p:spPr>
          <a:xfrm>
            <a:off x="3195291" y="2620809"/>
            <a:ext cx="244735" cy="307153"/>
          </a:xfrm>
        </p:spPr>
        <p:txBody>
          <a:bodyPr/>
          <a:lstStyle>
            <a:lvl1pPr>
              <a:lnSpc>
                <a:spcPct val="150000"/>
              </a:lnSpc>
              <a:defRPr b="1">
                <a:solidFill>
                  <a:schemeClr val="tx2"/>
                </a:solidFill>
                <a:latin typeface="+mj-lt"/>
              </a:defRPr>
            </a:lvl1pPr>
          </a:lstStyle>
          <a:p>
            <a:pPr lvl="0"/>
            <a:r>
              <a:rPr lang="en-US" dirty="0"/>
              <a:t>02</a:t>
            </a:r>
          </a:p>
        </p:txBody>
      </p:sp>
      <p:sp>
        <p:nvSpPr>
          <p:cNvPr id="28" name="Text Placeholder 7">
            <a:extLst>
              <a:ext uri="{FF2B5EF4-FFF2-40B4-BE49-F238E27FC236}">
                <a16:creationId xmlns:a16="http://schemas.microsoft.com/office/drawing/2014/main" id="{AD2B686A-9EDB-4FFC-98D4-1B7231FB5D18}"/>
              </a:ext>
            </a:extLst>
          </p:cNvPr>
          <p:cNvSpPr>
            <a:spLocks noGrp="1"/>
          </p:cNvSpPr>
          <p:nvPr>
            <p:ph type="body" sz="quarter" idx="34" hasCustomPrompt="1"/>
          </p:nvPr>
        </p:nvSpPr>
        <p:spPr>
          <a:xfrm>
            <a:off x="3195291" y="2941373"/>
            <a:ext cx="244735" cy="307153"/>
          </a:xfrm>
        </p:spPr>
        <p:txBody>
          <a:bodyPr/>
          <a:lstStyle>
            <a:lvl1pPr>
              <a:lnSpc>
                <a:spcPct val="150000"/>
              </a:lnSpc>
              <a:defRPr b="1">
                <a:solidFill>
                  <a:schemeClr val="tx2"/>
                </a:solidFill>
                <a:latin typeface="+mj-lt"/>
              </a:defRPr>
            </a:lvl1pPr>
          </a:lstStyle>
          <a:p>
            <a:pPr lvl="0"/>
            <a:r>
              <a:rPr lang="en-US" dirty="0"/>
              <a:t>03</a:t>
            </a:r>
          </a:p>
        </p:txBody>
      </p:sp>
      <p:sp>
        <p:nvSpPr>
          <p:cNvPr id="29" name="Text Placeholder 7">
            <a:extLst>
              <a:ext uri="{FF2B5EF4-FFF2-40B4-BE49-F238E27FC236}">
                <a16:creationId xmlns:a16="http://schemas.microsoft.com/office/drawing/2014/main" id="{0E45CD01-32CA-4E74-935B-705E118BC872}"/>
              </a:ext>
            </a:extLst>
          </p:cNvPr>
          <p:cNvSpPr>
            <a:spLocks noGrp="1"/>
          </p:cNvSpPr>
          <p:nvPr>
            <p:ph type="body" sz="quarter" idx="35" hasCustomPrompt="1"/>
          </p:nvPr>
        </p:nvSpPr>
        <p:spPr>
          <a:xfrm>
            <a:off x="3195291" y="3261937"/>
            <a:ext cx="244735" cy="307153"/>
          </a:xfrm>
        </p:spPr>
        <p:txBody>
          <a:bodyPr/>
          <a:lstStyle>
            <a:lvl1pPr>
              <a:lnSpc>
                <a:spcPct val="150000"/>
              </a:lnSpc>
              <a:defRPr b="1">
                <a:solidFill>
                  <a:schemeClr val="tx2"/>
                </a:solidFill>
                <a:latin typeface="+mj-lt"/>
              </a:defRPr>
            </a:lvl1pPr>
          </a:lstStyle>
          <a:p>
            <a:pPr lvl="0"/>
            <a:r>
              <a:rPr lang="en-US" dirty="0"/>
              <a:t>04</a:t>
            </a:r>
          </a:p>
        </p:txBody>
      </p:sp>
      <p:sp>
        <p:nvSpPr>
          <p:cNvPr id="30" name="Text Placeholder 7">
            <a:extLst>
              <a:ext uri="{FF2B5EF4-FFF2-40B4-BE49-F238E27FC236}">
                <a16:creationId xmlns:a16="http://schemas.microsoft.com/office/drawing/2014/main" id="{752B1120-8000-4040-92BE-4CD6A462D214}"/>
              </a:ext>
            </a:extLst>
          </p:cNvPr>
          <p:cNvSpPr>
            <a:spLocks noGrp="1"/>
          </p:cNvSpPr>
          <p:nvPr>
            <p:ph type="body" sz="quarter" idx="36" hasCustomPrompt="1"/>
          </p:nvPr>
        </p:nvSpPr>
        <p:spPr>
          <a:xfrm>
            <a:off x="3195291" y="3582501"/>
            <a:ext cx="244735" cy="307153"/>
          </a:xfrm>
        </p:spPr>
        <p:txBody>
          <a:bodyPr/>
          <a:lstStyle>
            <a:lvl1pPr>
              <a:lnSpc>
                <a:spcPct val="150000"/>
              </a:lnSpc>
              <a:defRPr b="1">
                <a:solidFill>
                  <a:schemeClr val="tx2"/>
                </a:solidFill>
                <a:latin typeface="+mj-lt"/>
              </a:defRPr>
            </a:lvl1pPr>
          </a:lstStyle>
          <a:p>
            <a:pPr lvl="0"/>
            <a:r>
              <a:rPr lang="en-US" dirty="0"/>
              <a:t>05</a:t>
            </a:r>
          </a:p>
        </p:txBody>
      </p:sp>
      <p:sp>
        <p:nvSpPr>
          <p:cNvPr id="31" name="Text Placeholder 7">
            <a:extLst>
              <a:ext uri="{FF2B5EF4-FFF2-40B4-BE49-F238E27FC236}">
                <a16:creationId xmlns:a16="http://schemas.microsoft.com/office/drawing/2014/main" id="{BFFAB203-9668-40E4-B52C-5E93B8A4AEF1}"/>
              </a:ext>
            </a:extLst>
          </p:cNvPr>
          <p:cNvSpPr>
            <a:spLocks noGrp="1"/>
          </p:cNvSpPr>
          <p:nvPr>
            <p:ph type="body" sz="quarter" idx="37" hasCustomPrompt="1"/>
          </p:nvPr>
        </p:nvSpPr>
        <p:spPr>
          <a:xfrm>
            <a:off x="3195291" y="3903064"/>
            <a:ext cx="244735" cy="307153"/>
          </a:xfrm>
        </p:spPr>
        <p:txBody>
          <a:bodyPr/>
          <a:lstStyle>
            <a:lvl1pPr>
              <a:lnSpc>
                <a:spcPct val="150000"/>
              </a:lnSpc>
              <a:defRPr b="1">
                <a:solidFill>
                  <a:schemeClr val="tx2"/>
                </a:solidFill>
                <a:latin typeface="+mj-lt"/>
              </a:defRPr>
            </a:lvl1pPr>
          </a:lstStyle>
          <a:p>
            <a:pPr lvl="0"/>
            <a:r>
              <a:rPr lang="en-US" dirty="0"/>
              <a:t>06</a:t>
            </a:r>
          </a:p>
        </p:txBody>
      </p:sp>
    </p:spTree>
    <p:extLst>
      <p:ext uri="{BB962C8B-B14F-4D97-AF65-F5344CB8AC3E}">
        <p14:creationId xmlns:p14="http://schemas.microsoft.com/office/powerpoint/2010/main" val="2740377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divider - logo">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F75A53-6DB8-4DC8-90A3-73ED0768AA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403A5965-FFC1-4F23-851D-D02C857C1F0B}"/>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B93C7ADA-C64E-BA42-8E35-E487612FAE09}"/>
              </a:ext>
            </a:extLst>
          </p:cNvPr>
          <p:cNvSpPr>
            <a:spLocks noGrp="1"/>
          </p:cNvSpPr>
          <p:nvPr>
            <p:ph type="ctrTitle" hasCustomPrompt="1"/>
          </p:nvPr>
        </p:nvSpPr>
        <p:spPr>
          <a:xfrm>
            <a:off x="5051834" y="3066856"/>
            <a:ext cx="4575990" cy="826134"/>
          </a:xfrm>
          <a:prstGeom prst="rect">
            <a:avLst/>
          </a:prstGeom>
        </p:spPr>
        <p:txBody>
          <a:bodyPr lIns="0" tIns="0" rIns="0" bIns="0" anchor="ctr">
            <a:noAutofit/>
          </a:bodyPr>
          <a:lstStyle>
            <a:lvl1pPr marL="0" indent="0" algn="l">
              <a:lnSpc>
                <a:spcPct val="80000"/>
              </a:lnSpc>
              <a:spcBef>
                <a:spcPts val="0"/>
              </a:spcBef>
              <a:buFont typeface="Arial" panose="020B0604020202020204" pitchFamily="34" charset="0"/>
              <a:buNone/>
              <a:defRPr sz="3000" b="0" i="0" cap="none" baseline="0">
                <a:solidFill>
                  <a:schemeClr val="bg1"/>
                </a:solidFill>
              </a:defRPr>
            </a:lvl1pPr>
          </a:lstStyle>
          <a:p>
            <a:r>
              <a:rPr lang="en-US" dirty="0"/>
              <a:t>Divider text goes here.</a:t>
            </a:r>
            <a:endParaRPr lang="en-ZA" dirty="0"/>
          </a:p>
        </p:txBody>
      </p:sp>
      <p:cxnSp>
        <p:nvCxnSpPr>
          <p:cNvPr id="14" name="Straight Connector 13">
            <a:extLst>
              <a:ext uri="{FF2B5EF4-FFF2-40B4-BE49-F238E27FC236}">
                <a16:creationId xmlns:a16="http://schemas.microsoft.com/office/drawing/2014/main" id="{CA8C90F5-4048-484B-9517-CF77F1589E8C}"/>
              </a:ext>
            </a:extLst>
          </p:cNvPr>
          <p:cNvCxnSpPr/>
          <p:nvPr userDrawn="1"/>
        </p:nvCxnSpPr>
        <p:spPr bwMode="auto">
          <a:xfrm>
            <a:off x="4680646" y="2688879"/>
            <a:ext cx="0" cy="1520982"/>
          </a:xfrm>
          <a:prstGeom prst="line">
            <a:avLst/>
          </a:pr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4CD76CE6-4445-4994-AB93-B62CCE2517BC}"/>
              </a:ext>
            </a:extLst>
          </p:cNvPr>
          <p:cNvPicPr>
            <a:picLocks noChangeAspect="1"/>
          </p:cNvPicPr>
          <p:nvPr userDrawn="1"/>
        </p:nvPicPr>
        <p:blipFill>
          <a:blip r:embed="rId4"/>
          <a:stretch>
            <a:fillRect/>
          </a:stretch>
        </p:blipFill>
        <p:spPr>
          <a:xfrm>
            <a:off x="2790922" y="3171083"/>
            <a:ext cx="1554741" cy="523880"/>
          </a:xfrm>
          <a:prstGeom prst="rect">
            <a:avLst/>
          </a:prstGeom>
        </p:spPr>
      </p:pic>
    </p:spTree>
    <p:extLst>
      <p:ext uri="{BB962C8B-B14F-4D97-AF65-F5344CB8AC3E}">
        <p14:creationId xmlns:p14="http://schemas.microsoft.com/office/powerpoint/2010/main" val="3163790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divider - icon">
    <p:bg>
      <p:bgPr>
        <a:solidFill>
          <a:schemeClr val="accent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93C7ADA-C64E-BA42-8E35-E487612FAE09}"/>
              </a:ext>
            </a:extLst>
          </p:cNvPr>
          <p:cNvSpPr>
            <a:spLocks noGrp="1"/>
          </p:cNvSpPr>
          <p:nvPr>
            <p:ph type="ctrTitle" hasCustomPrompt="1"/>
          </p:nvPr>
        </p:nvSpPr>
        <p:spPr>
          <a:xfrm>
            <a:off x="4689696" y="3066856"/>
            <a:ext cx="4575990" cy="826134"/>
          </a:xfrm>
          <a:prstGeom prst="rect">
            <a:avLst/>
          </a:prstGeom>
        </p:spPr>
        <p:txBody>
          <a:bodyPr lIns="0" tIns="0" rIns="0" bIns="0" anchor="ctr">
            <a:noAutofit/>
          </a:bodyPr>
          <a:lstStyle>
            <a:lvl1pPr marL="0" indent="0" algn="l">
              <a:lnSpc>
                <a:spcPct val="80000"/>
              </a:lnSpc>
              <a:spcBef>
                <a:spcPts val="0"/>
              </a:spcBef>
              <a:buFont typeface="Arial" panose="020B0604020202020204" pitchFamily="34" charset="0"/>
              <a:buNone/>
              <a:defRPr sz="3000" b="0" i="0" cap="none" baseline="0">
                <a:solidFill>
                  <a:schemeClr val="bg1"/>
                </a:solidFill>
              </a:defRPr>
            </a:lvl1pPr>
          </a:lstStyle>
          <a:p>
            <a:r>
              <a:rPr lang="en-US" dirty="0"/>
              <a:t>Divider text goes here.</a:t>
            </a:r>
            <a:endParaRPr lang="en-ZA" dirty="0"/>
          </a:p>
        </p:txBody>
      </p:sp>
      <p:cxnSp>
        <p:nvCxnSpPr>
          <p:cNvPr id="5" name="Straight Connector 4">
            <a:extLst>
              <a:ext uri="{FF2B5EF4-FFF2-40B4-BE49-F238E27FC236}">
                <a16:creationId xmlns:a16="http://schemas.microsoft.com/office/drawing/2014/main" id="{5332EF5A-33A1-485B-9133-ABB7281E5217}"/>
              </a:ext>
            </a:extLst>
          </p:cNvPr>
          <p:cNvCxnSpPr/>
          <p:nvPr userDrawn="1"/>
        </p:nvCxnSpPr>
        <p:spPr bwMode="auto">
          <a:xfrm>
            <a:off x="4336614" y="2688879"/>
            <a:ext cx="0" cy="1520982"/>
          </a:xfrm>
          <a:prstGeom prst="line">
            <a:avLst/>
          </a:pr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129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Pull out text picture - blue">
    <p:bg>
      <p:bgPr>
        <a:solidFill>
          <a:schemeClr val="bg1"/>
        </a:solidFill>
        <a:effectLst/>
      </p:bgPr>
    </p:bg>
    <p:spTree>
      <p:nvGrpSpPr>
        <p:cNvPr id="1" name=""/>
        <p:cNvGrpSpPr/>
        <p:nvPr/>
      </p:nvGrpSpPr>
      <p:grpSpPr>
        <a:xfrm>
          <a:off x="0" y="0"/>
          <a:ext cx="0" cy="0"/>
          <a:chOff x="0" y="0"/>
          <a:chExt cx="0" cy="0"/>
        </a:xfrm>
      </p:grpSpPr>
      <p:pic>
        <p:nvPicPr>
          <p:cNvPr id="4" name="Picture 3" descr="A house with a pool in front of a building&#10;&#10;Description automatically generated">
            <a:extLst>
              <a:ext uri="{FF2B5EF4-FFF2-40B4-BE49-F238E27FC236}">
                <a16:creationId xmlns:a16="http://schemas.microsoft.com/office/drawing/2014/main" id="{8BF2D5DE-89D8-495E-8233-03F9F69038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close up of a sign&#10;&#10;Description automatically generated">
            <a:extLst>
              <a:ext uri="{FF2B5EF4-FFF2-40B4-BE49-F238E27FC236}">
                <a16:creationId xmlns:a16="http://schemas.microsoft.com/office/drawing/2014/main" id="{3A365FF2-5F7C-4392-A2EC-111B68410851}"/>
              </a:ext>
            </a:extLst>
          </p:cNvPr>
          <p:cNvPicPr>
            <a:picLocks noChangeAspect="1"/>
          </p:cNvPicPr>
          <p:nvPr userDrawn="1"/>
        </p:nvPicPr>
        <p:blipFill>
          <a:blip r:embed="rId3"/>
          <a:stretch>
            <a:fillRect/>
          </a:stretch>
        </p:blipFill>
        <p:spPr>
          <a:xfrm>
            <a:off x="363708" y="6272912"/>
            <a:ext cx="669600" cy="225626"/>
          </a:xfrm>
          <a:prstGeom prst="rect">
            <a:avLst/>
          </a:prstGeom>
        </p:spPr>
      </p:pic>
      <p:sp>
        <p:nvSpPr>
          <p:cNvPr id="13" name="TextBox 12">
            <a:extLst>
              <a:ext uri="{FF2B5EF4-FFF2-40B4-BE49-F238E27FC236}">
                <a16:creationId xmlns:a16="http://schemas.microsoft.com/office/drawing/2014/main" id="{B741337B-3D14-4B5C-B59F-E5E18CFB595A}"/>
              </a:ext>
            </a:extLst>
          </p:cNvPr>
          <p:cNvSpPr txBox="1"/>
          <p:nvPr userDrawn="1"/>
        </p:nvSpPr>
        <p:spPr>
          <a:xfrm>
            <a:off x="9895437" y="6239107"/>
            <a:ext cx="1947785" cy="288442"/>
          </a:xfrm>
          <a:prstGeom prst="rect">
            <a:avLst/>
          </a:prstGeom>
          <a:noFill/>
        </p:spPr>
        <p:txBody>
          <a:bodyPr wrap="square" lIns="0" tIns="0" rIns="0" bIns="0" rtlCol="0">
            <a:noAutofit/>
          </a:bodyPr>
          <a:lstStyle/>
          <a:p>
            <a:pPr algn="r"/>
            <a:r>
              <a:rPr lang="en-ZA" sz="1200" dirty="0">
                <a:solidFill>
                  <a:schemeClr val="bg1"/>
                </a:solidFill>
                <a:latin typeface="+mn-lt"/>
              </a:rPr>
              <a:t>  | </a:t>
            </a:r>
            <a:fld id="{882604DD-62DE-44FC-86BB-EC8F3B8D8AE8}" type="slidenum">
              <a:rPr lang="en-ZA" sz="1200" b="1" smtClean="0">
                <a:solidFill>
                  <a:schemeClr val="bg1"/>
                </a:solidFill>
                <a:latin typeface="+mn-lt"/>
              </a:rPr>
              <a:t>‹#›</a:t>
            </a:fld>
            <a:endParaRPr lang="en-ZA" sz="1200" b="1" dirty="0">
              <a:solidFill>
                <a:schemeClr val="bg1"/>
              </a:solidFill>
              <a:latin typeface="+mn-lt"/>
            </a:endParaRPr>
          </a:p>
        </p:txBody>
      </p:sp>
      <p:cxnSp>
        <p:nvCxnSpPr>
          <p:cNvPr id="15" name="Straight Connector 14">
            <a:extLst>
              <a:ext uri="{FF2B5EF4-FFF2-40B4-BE49-F238E27FC236}">
                <a16:creationId xmlns:a16="http://schemas.microsoft.com/office/drawing/2014/main" id="{5E1B0641-B677-4BEF-B80C-B0D32925C78C}"/>
              </a:ext>
            </a:extLst>
          </p:cNvPr>
          <p:cNvCxnSpPr/>
          <p:nvPr userDrawn="1"/>
        </p:nvCxnSpPr>
        <p:spPr bwMode="auto">
          <a:xfrm>
            <a:off x="361950" y="6139076"/>
            <a:ext cx="11458575" cy="0"/>
          </a:xfrm>
          <a:prstGeom prst="line">
            <a:avLst/>
          </a:pr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514243C-3052-4825-94C0-B5E84CF82478}"/>
              </a:ext>
            </a:extLst>
          </p:cNvPr>
          <p:cNvSpPr>
            <a:spLocks noGrp="1"/>
          </p:cNvSpPr>
          <p:nvPr>
            <p:ph type="ctrTitle" hasCustomPrompt="1"/>
          </p:nvPr>
        </p:nvSpPr>
        <p:spPr>
          <a:xfrm>
            <a:off x="336550" y="330673"/>
            <a:ext cx="4099648" cy="430887"/>
          </a:xfrm>
          <a:prstGeom prst="rect">
            <a:avLst/>
          </a:prstGeom>
          <a:solidFill>
            <a:schemeClr val="accent2">
              <a:alpha val="85000"/>
            </a:schemeClr>
          </a:solidFill>
        </p:spPr>
        <p:txBody>
          <a:bodyPr wrap="none" lIns="72000" tIns="0" rIns="72000" bIns="0" anchor="ctr">
            <a:spAutoFit/>
          </a:bodyPr>
          <a:lstStyle>
            <a:lvl1pPr marL="0" indent="0" algn="l">
              <a:lnSpc>
                <a:spcPct val="100000"/>
              </a:lnSpc>
              <a:spcBef>
                <a:spcPts val="0"/>
              </a:spcBef>
              <a:buFont typeface="Arial" panose="020B0604020202020204" pitchFamily="34" charset="0"/>
              <a:buNone/>
              <a:defRPr sz="2800" b="0" i="0" cap="none" baseline="0">
                <a:solidFill>
                  <a:schemeClr val="bg1"/>
                </a:solidFill>
              </a:defRPr>
            </a:lvl1pPr>
          </a:lstStyle>
          <a:p>
            <a:r>
              <a:rPr lang="en-US" dirty="0"/>
              <a:t>Pull out text goes here over</a:t>
            </a:r>
            <a:endParaRPr lang="en-ZA" dirty="0"/>
          </a:p>
        </p:txBody>
      </p:sp>
      <p:sp>
        <p:nvSpPr>
          <p:cNvPr id="16" name="Text Placeholder 10">
            <a:extLst>
              <a:ext uri="{FF2B5EF4-FFF2-40B4-BE49-F238E27FC236}">
                <a16:creationId xmlns:a16="http://schemas.microsoft.com/office/drawing/2014/main" id="{0C1A5D9A-CD18-4D00-90BA-F0859B8AE754}"/>
              </a:ext>
            </a:extLst>
          </p:cNvPr>
          <p:cNvSpPr>
            <a:spLocks noGrp="1"/>
          </p:cNvSpPr>
          <p:nvPr>
            <p:ph type="body" sz="quarter" idx="11" hasCustomPrompt="1"/>
          </p:nvPr>
        </p:nvSpPr>
        <p:spPr>
          <a:xfrm>
            <a:off x="336550" y="904827"/>
            <a:ext cx="1514243" cy="430887"/>
          </a:xfrm>
          <a:prstGeom prst="rect">
            <a:avLst/>
          </a:prstGeom>
          <a:solidFill>
            <a:schemeClr val="accent2">
              <a:alpha val="85000"/>
            </a:schemeClr>
          </a:solidFill>
        </p:spPr>
        <p:txBody>
          <a:bodyPr wrap="none" lIns="72000" tIns="0" rIns="72000" bIns="0" anchor="ctr">
            <a:spAutoFit/>
          </a:bodyPr>
          <a:lstStyle>
            <a:lvl1pPr>
              <a:defRPr lang="en-US" sz="2800" b="0" i="0" cap="none" spc="-30" baseline="0" smtClean="0">
                <a:solidFill>
                  <a:schemeClr val="bg1"/>
                </a:solidFill>
                <a:latin typeface="+mj-lt"/>
                <a:ea typeface="+mj-ea"/>
                <a:cs typeface="+mj-cs"/>
              </a:defRPr>
            </a:lvl1pPr>
            <a:lvl2pPr>
              <a:defRPr lang="en-US" sz="2600" b="1" smtClean="0">
                <a:latin typeface="Imago" pitchFamily="2" charset="0"/>
              </a:defRPr>
            </a:lvl2pPr>
            <a:lvl3pPr>
              <a:defRPr lang="en-US" sz="2600" b="1" smtClean="0">
                <a:latin typeface="Imago" pitchFamily="2" charset="0"/>
              </a:defRPr>
            </a:lvl3pPr>
            <a:lvl4pPr>
              <a:defRPr lang="en-US" sz="2600" b="1" smtClean="0">
                <a:latin typeface="Imago" pitchFamily="2" charset="0"/>
              </a:defRPr>
            </a:lvl4pPr>
            <a:lvl5pPr>
              <a:defRPr lang="en-ZA" sz="2600" b="1">
                <a:latin typeface="Imago" pitchFamily="2" charset="0"/>
              </a:defRPr>
            </a:lvl5pPr>
          </a:lstStyle>
          <a:p>
            <a:pPr marL="0" lvl="0" indent="0">
              <a:lnSpc>
                <a:spcPct val="100000"/>
              </a:lnSpc>
              <a:buNone/>
            </a:pPr>
            <a:r>
              <a:rPr lang="en-US" dirty="0"/>
              <a:t>two lines.</a:t>
            </a:r>
            <a:endParaRPr lang="en-ZA" dirty="0"/>
          </a:p>
        </p:txBody>
      </p:sp>
    </p:spTree>
    <p:extLst>
      <p:ext uri="{BB962C8B-B14F-4D97-AF65-F5344CB8AC3E}">
        <p14:creationId xmlns:p14="http://schemas.microsoft.com/office/powerpoint/2010/main" val="703447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068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Pull out text picture - blue">
    <p:bg>
      <p:bgPr>
        <a:solidFill>
          <a:schemeClr val="bg1"/>
        </a:solidFill>
        <a:effectLst/>
      </p:bgPr>
    </p:bg>
    <p:spTree>
      <p:nvGrpSpPr>
        <p:cNvPr id="1" name=""/>
        <p:cNvGrpSpPr/>
        <p:nvPr/>
      </p:nvGrpSpPr>
      <p:grpSpPr>
        <a:xfrm>
          <a:off x="0" y="0"/>
          <a:ext cx="0" cy="0"/>
          <a:chOff x="0" y="0"/>
          <a:chExt cx="0" cy="0"/>
        </a:xfrm>
      </p:grpSpPr>
      <p:pic>
        <p:nvPicPr>
          <p:cNvPr id="3" name="Picture 2" descr="A house with a large pool of water&#10;&#10;Description automatically generated">
            <a:extLst>
              <a:ext uri="{FF2B5EF4-FFF2-40B4-BE49-F238E27FC236}">
                <a16:creationId xmlns:a16="http://schemas.microsoft.com/office/drawing/2014/main" id="{5A431FB7-3FE3-4541-BF16-19CF29E693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close up of a sign&#10;&#10;Description automatically generated">
            <a:extLst>
              <a:ext uri="{FF2B5EF4-FFF2-40B4-BE49-F238E27FC236}">
                <a16:creationId xmlns:a16="http://schemas.microsoft.com/office/drawing/2014/main" id="{3A365FF2-5F7C-4392-A2EC-111B68410851}"/>
              </a:ext>
            </a:extLst>
          </p:cNvPr>
          <p:cNvPicPr>
            <a:picLocks noChangeAspect="1"/>
          </p:cNvPicPr>
          <p:nvPr userDrawn="1"/>
        </p:nvPicPr>
        <p:blipFill>
          <a:blip r:embed="rId3"/>
          <a:stretch>
            <a:fillRect/>
          </a:stretch>
        </p:blipFill>
        <p:spPr>
          <a:xfrm>
            <a:off x="363708" y="6272912"/>
            <a:ext cx="669600" cy="225626"/>
          </a:xfrm>
          <a:prstGeom prst="rect">
            <a:avLst/>
          </a:prstGeom>
        </p:spPr>
      </p:pic>
      <p:sp>
        <p:nvSpPr>
          <p:cNvPr id="13" name="TextBox 12">
            <a:extLst>
              <a:ext uri="{FF2B5EF4-FFF2-40B4-BE49-F238E27FC236}">
                <a16:creationId xmlns:a16="http://schemas.microsoft.com/office/drawing/2014/main" id="{B741337B-3D14-4B5C-B59F-E5E18CFB595A}"/>
              </a:ext>
            </a:extLst>
          </p:cNvPr>
          <p:cNvSpPr txBox="1"/>
          <p:nvPr userDrawn="1"/>
        </p:nvSpPr>
        <p:spPr>
          <a:xfrm>
            <a:off x="9895437" y="6239107"/>
            <a:ext cx="1947785" cy="288442"/>
          </a:xfrm>
          <a:prstGeom prst="rect">
            <a:avLst/>
          </a:prstGeom>
          <a:noFill/>
        </p:spPr>
        <p:txBody>
          <a:bodyPr wrap="square" lIns="0" tIns="0" rIns="0" bIns="0" rtlCol="0">
            <a:noAutofit/>
          </a:bodyPr>
          <a:lstStyle/>
          <a:p>
            <a:pPr algn="r"/>
            <a:r>
              <a:rPr lang="en-ZA" sz="1200" dirty="0">
                <a:solidFill>
                  <a:schemeClr val="bg1"/>
                </a:solidFill>
                <a:latin typeface="+mn-lt"/>
              </a:rPr>
              <a:t>| </a:t>
            </a:r>
            <a:fld id="{882604DD-62DE-44FC-86BB-EC8F3B8D8AE8}" type="slidenum">
              <a:rPr lang="en-ZA" sz="1200" b="1" smtClean="0">
                <a:solidFill>
                  <a:schemeClr val="bg1"/>
                </a:solidFill>
                <a:latin typeface="+mn-lt"/>
              </a:rPr>
              <a:t>‹#›</a:t>
            </a:fld>
            <a:endParaRPr lang="en-ZA" sz="1200" b="1" dirty="0">
              <a:solidFill>
                <a:schemeClr val="bg1"/>
              </a:solidFill>
              <a:latin typeface="+mn-lt"/>
            </a:endParaRPr>
          </a:p>
        </p:txBody>
      </p:sp>
      <p:cxnSp>
        <p:nvCxnSpPr>
          <p:cNvPr id="15" name="Straight Connector 14">
            <a:extLst>
              <a:ext uri="{FF2B5EF4-FFF2-40B4-BE49-F238E27FC236}">
                <a16:creationId xmlns:a16="http://schemas.microsoft.com/office/drawing/2014/main" id="{5E1B0641-B677-4BEF-B80C-B0D32925C78C}"/>
              </a:ext>
            </a:extLst>
          </p:cNvPr>
          <p:cNvCxnSpPr/>
          <p:nvPr userDrawn="1"/>
        </p:nvCxnSpPr>
        <p:spPr bwMode="auto">
          <a:xfrm>
            <a:off x="361950" y="6139076"/>
            <a:ext cx="11458575" cy="0"/>
          </a:xfrm>
          <a:prstGeom prst="line">
            <a:avLst/>
          </a:pr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514243C-3052-4825-94C0-B5E84CF82478}"/>
              </a:ext>
            </a:extLst>
          </p:cNvPr>
          <p:cNvSpPr>
            <a:spLocks noGrp="1"/>
          </p:cNvSpPr>
          <p:nvPr>
            <p:ph type="ctrTitle" hasCustomPrompt="1"/>
          </p:nvPr>
        </p:nvSpPr>
        <p:spPr>
          <a:xfrm>
            <a:off x="336550" y="330673"/>
            <a:ext cx="4099648" cy="430887"/>
          </a:xfrm>
          <a:prstGeom prst="rect">
            <a:avLst/>
          </a:prstGeom>
          <a:solidFill>
            <a:schemeClr val="bg1">
              <a:alpha val="85000"/>
            </a:schemeClr>
          </a:solidFill>
        </p:spPr>
        <p:txBody>
          <a:bodyPr wrap="none" lIns="72000" tIns="0" rIns="72000" bIns="0" anchor="ctr">
            <a:spAutoFit/>
          </a:bodyPr>
          <a:lstStyle>
            <a:lvl1pPr marL="0" indent="0" algn="l">
              <a:lnSpc>
                <a:spcPct val="100000"/>
              </a:lnSpc>
              <a:spcBef>
                <a:spcPts val="0"/>
              </a:spcBef>
              <a:buFont typeface="Arial" panose="020B0604020202020204" pitchFamily="34" charset="0"/>
              <a:buNone/>
              <a:defRPr sz="2800" b="0" i="0" cap="none" baseline="0">
                <a:solidFill>
                  <a:schemeClr val="tx2"/>
                </a:solidFill>
              </a:defRPr>
            </a:lvl1pPr>
          </a:lstStyle>
          <a:p>
            <a:r>
              <a:rPr lang="en-US" dirty="0"/>
              <a:t>Pull out text goes here over</a:t>
            </a:r>
            <a:endParaRPr lang="en-ZA" dirty="0"/>
          </a:p>
        </p:txBody>
      </p:sp>
      <p:sp>
        <p:nvSpPr>
          <p:cNvPr id="16" name="Text Placeholder 10">
            <a:extLst>
              <a:ext uri="{FF2B5EF4-FFF2-40B4-BE49-F238E27FC236}">
                <a16:creationId xmlns:a16="http://schemas.microsoft.com/office/drawing/2014/main" id="{0C1A5D9A-CD18-4D00-90BA-F0859B8AE754}"/>
              </a:ext>
            </a:extLst>
          </p:cNvPr>
          <p:cNvSpPr>
            <a:spLocks noGrp="1"/>
          </p:cNvSpPr>
          <p:nvPr>
            <p:ph type="body" sz="quarter" idx="11" hasCustomPrompt="1"/>
          </p:nvPr>
        </p:nvSpPr>
        <p:spPr>
          <a:xfrm>
            <a:off x="336550" y="904827"/>
            <a:ext cx="1514243" cy="430887"/>
          </a:xfrm>
          <a:prstGeom prst="rect">
            <a:avLst/>
          </a:prstGeom>
          <a:solidFill>
            <a:schemeClr val="bg1">
              <a:alpha val="85000"/>
            </a:schemeClr>
          </a:solidFill>
        </p:spPr>
        <p:txBody>
          <a:bodyPr wrap="none" lIns="72000" tIns="0" rIns="72000" bIns="0" anchor="ctr">
            <a:spAutoFit/>
          </a:bodyPr>
          <a:lstStyle>
            <a:lvl1pPr>
              <a:defRPr lang="en-US" sz="2800" b="0" i="0" cap="none" spc="-30" baseline="0" smtClean="0">
                <a:solidFill>
                  <a:schemeClr val="tx2"/>
                </a:solidFill>
                <a:latin typeface="+mj-lt"/>
                <a:ea typeface="+mj-ea"/>
                <a:cs typeface="+mj-cs"/>
              </a:defRPr>
            </a:lvl1pPr>
            <a:lvl2pPr>
              <a:defRPr lang="en-US" sz="2600" b="1" smtClean="0">
                <a:latin typeface="Imago" pitchFamily="2" charset="0"/>
              </a:defRPr>
            </a:lvl2pPr>
            <a:lvl3pPr>
              <a:defRPr lang="en-US" sz="2600" b="1" smtClean="0">
                <a:latin typeface="Imago" pitchFamily="2" charset="0"/>
              </a:defRPr>
            </a:lvl3pPr>
            <a:lvl4pPr>
              <a:defRPr lang="en-US" sz="2600" b="1" smtClean="0">
                <a:latin typeface="Imago" pitchFamily="2" charset="0"/>
              </a:defRPr>
            </a:lvl4pPr>
            <a:lvl5pPr>
              <a:defRPr lang="en-ZA" sz="2600" b="1">
                <a:latin typeface="Imago" pitchFamily="2" charset="0"/>
              </a:defRPr>
            </a:lvl5pPr>
          </a:lstStyle>
          <a:p>
            <a:pPr marL="0" lvl="0" indent="0">
              <a:lnSpc>
                <a:spcPct val="100000"/>
              </a:lnSpc>
              <a:buNone/>
            </a:pPr>
            <a:r>
              <a:rPr lang="en-US" dirty="0"/>
              <a:t>two lines.</a:t>
            </a:r>
            <a:endParaRPr lang="en-ZA" dirty="0"/>
          </a:p>
        </p:txBody>
      </p:sp>
    </p:spTree>
    <p:extLst>
      <p:ext uri="{BB962C8B-B14F-4D97-AF65-F5344CB8AC3E}">
        <p14:creationId xmlns:p14="http://schemas.microsoft.com/office/powerpoint/2010/main" val="1518767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top, title and 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4461747"/>
            <a:ext cx="11467438" cy="490499"/>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0" y="0"/>
            <a:ext cx="12188825" cy="419100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5042201"/>
            <a:ext cx="5600794" cy="842962"/>
          </a:xfrm>
        </p:spPr>
        <p:txBody>
          <a:bodyPr/>
          <a:lstStyle>
            <a:lvl1pPr marL="0" indent="0">
              <a:buNone/>
              <a:defRPr sz="1400"/>
            </a:lvl1pPr>
          </a:lstStyle>
          <a:p>
            <a:pPr lvl="0"/>
            <a:r>
              <a:rPr lang="en-GB" dirty="0"/>
              <a:t>Enter text here.</a:t>
            </a:r>
            <a:endParaRPr lang="en-ZA" dirty="0"/>
          </a:p>
        </p:txBody>
      </p:sp>
      <p:sp>
        <p:nvSpPr>
          <p:cNvPr id="9" name="Text Placeholder 7">
            <a:extLst>
              <a:ext uri="{FF2B5EF4-FFF2-40B4-BE49-F238E27FC236}">
                <a16:creationId xmlns:a16="http://schemas.microsoft.com/office/drawing/2014/main" id="{48E8172C-47CD-459B-BEB3-A68456BFA925}"/>
              </a:ext>
            </a:extLst>
          </p:cNvPr>
          <p:cNvSpPr>
            <a:spLocks noGrp="1"/>
          </p:cNvSpPr>
          <p:nvPr>
            <p:ph type="body" sz="quarter" idx="12" hasCustomPrompt="1"/>
          </p:nvPr>
        </p:nvSpPr>
        <p:spPr>
          <a:xfrm>
            <a:off x="6219731" y="5042201"/>
            <a:ext cx="5600794" cy="842962"/>
          </a:xfrm>
        </p:spPr>
        <p:txBody>
          <a:bodyPr/>
          <a:lstStyle>
            <a:lvl1pPr marL="0" indent="0">
              <a:buNone/>
              <a:defRPr sz="1400"/>
            </a:lvl1pPr>
          </a:lstStyle>
          <a:p>
            <a:pPr lvl="0"/>
            <a:r>
              <a:rPr lang="en-GB" dirty="0"/>
              <a:t>Enter text here.</a:t>
            </a:r>
            <a:endParaRPr lang="en-ZA" dirty="0"/>
          </a:p>
        </p:txBody>
      </p:sp>
    </p:spTree>
    <p:extLst>
      <p:ext uri="{BB962C8B-B14F-4D97-AF65-F5344CB8AC3E}">
        <p14:creationId xmlns:p14="http://schemas.microsoft.com/office/powerpoint/2010/main" val="739973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righ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4303572" y="353085"/>
            <a:ext cx="7535342"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3666652" cy="4555002"/>
          </a:xfrm>
        </p:spPr>
        <p:txBody>
          <a:bodyPr/>
          <a:lstStyle>
            <a:lvl1pPr marL="0" indent="0">
              <a:buNone/>
              <a:defRPr sz="1400"/>
            </a:lvl1pPr>
          </a:lstStyle>
          <a:p>
            <a:pPr lvl="0"/>
            <a:r>
              <a:rPr lang="en-GB" dirty="0"/>
              <a:t>Enter text here.</a:t>
            </a:r>
            <a:endParaRPr lang="en-ZA" dirty="0"/>
          </a:p>
        </p:txBody>
      </p:sp>
    </p:spTree>
    <p:extLst>
      <p:ext uri="{BB962C8B-B14F-4D97-AF65-F5344CB8AC3E}">
        <p14:creationId xmlns:p14="http://schemas.microsoft.com/office/powerpoint/2010/main" val="1216572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icture righ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4303572" y="2860895"/>
            <a:ext cx="7535342" cy="302426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3666652" cy="4555002"/>
          </a:xfrm>
        </p:spPr>
        <p:txBody>
          <a:bodyPr vert="horz" lIns="0" tIns="0" rIns="0" bIns="0" rtlCol="0">
            <a:noAutofit/>
          </a:bodyPr>
          <a:lstStyle>
            <a:lvl1pPr>
              <a:defRPr lang="en-ZA" sz="1400" dirty="0"/>
            </a:lvl1pPr>
          </a:lstStyle>
          <a:p>
            <a:pPr lvl="0"/>
            <a:r>
              <a:rPr lang="en-GB" dirty="0"/>
              <a:t>Enter text here.</a:t>
            </a:r>
            <a:endParaRPr lang="en-ZA" dirty="0"/>
          </a:p>
        </p:txBody>
      </p:sp>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4303572" y="366871"/>
            <a:ext cx="3666652" cy="2303901"/>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9" name="Picture Placeholder 5">
            <a:extLst>
              <a:ext uri="{FF2B5EF4-FFF2-40B4-BE49-F238E27FC236}">
                <a16:creationId xmlns:a16="http://schemas.microsoft.com/office/drawing/2014/main" id="{A732CCC3-8C4F-49E1-BD7A-D0492B61C5F1}"/>
              </a:ext>
            </a:extLst>
          </p:cNvPr>
          <p:cNvSpPr>
            <a:spLocks noGrp="1"/>
          </p:cNvSpPr>
          <p:nvPr>
            <p:ph type="pic" sz="quarter" idx="13" hasCustomPrompt="1"/>
          </p:nvPr>
        </p:nvSpPr>
        <p:spPr>
          <a:xfrm>
            <a:off x="8172261" y="366871"/>
            <a:ext cx="3666652" cy="2303901"/>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Tree>
    <p:extLst>
      <p:ext uri="{BB962C8B-B14F-4D97-AF65-F5344CB8AC3E}">
        <p14:creationId xmlns:p14="http://schemas.microsoft.com/office/powerpoint/2010/main" val="1996275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right, 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8172260" y="353085"/>
            <a:ext cx="3666653"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7343020" cy="1701797"/>
          </a:xfrm>
        </p:spPr>
        <p:txBody>
          <a:bodyPr/>
          <a:lstStyle>
            <a:lvl1pPr marL="0" indent="0">
              <a:buNone/>
              <a:defRPr sz="1400"/>
            </a:lvl1pPr>
          </a:lstStyle>
          <a:p>
            <a:pPr lvl="0"/>
            <a:r>
              <a:rPr lang="en-GB" dirty="0"/>
              <a:t>Enter text here.</a:t>
            </a:r>
            <a:endParaRPr lang="en-ZA" dirty="0"/>
          </a:p>
        </p:txBody>
      </p:sp>
      <p:sp>
        <p:nvSpPr>
          <p:cNvPr id="7" name="Text Placeholder 6">
            <a:extLst>
              <a:ext uri="{FF2B5EF4-FFF2-40B4-BE49-F238E27FC236}">
                <a16:creationId xmlns:a16="http://schemas.microsoft.com/office/drawing/2014/main" id="{2E88747C-DF77-4537-9F94-4FC91097BF17}"/>
              </a:ext>
            </a:extLst>
          </p:cNvPr>
          <p:cNvSpPr>
            <a:spLocks noGrp="1"/>
          </p:cNvSpPr>
          <p:nvPr>
            <p:ph type="body" sz="quarter" idx="12" hasCustomPrompt="1"/>
          </p:nvPr>
        </p:nvSpPr>
        <p:spPr>
          <a:xfrm>
            <a:off x="352425" y="3232083"/>
            <a:ext cx="7343775" cy="271608"/>
          </a:xfrm>
        </p:spPr>
        <p:txBody>
          <a:bodyPr/>
          <a:lstStyle>
            <a:lvl1pPr marL="0" indent="0">
              <a:buNone/>
              <a:defRPr sz="1600" b="1">
                <a:solidFill>
                  <a:schemeClr val="tx2"/>
                </a:solidFill>
                <a:latin typeface="+mj-lt"/>
              </a:defRPr>
            </a:lvl1pPr>
            <a:lvl2pPr marL="361950" indent="0">
              <a:buNone/>
              <a:defRPr b="1">
                <a:solidFill>
                  <a:schemeClr val="tx2"/>
                </a:solidFill>
              </a:defRPr>
            </a:lvl2pPr>
            <a:lvl3pPr marL="503238" indent="0">
              <a:buNone/>
              <a:defRPr b="1">
                <a:solidFill>
                  <a:schemeClr val="tx2"/>
                </a:solidFill>
              </a:defRPr>
            </a:lvl3pPr>
            <a:lvl4pPr marL="720725" indent="0">
              <a:buNone/>
              <a:defRPr b="1">
                <a:solidFill>
                  <a:schemeClr val="tx2"/>
                </a:solidFill>
              </a:defRPr>
            </a:lvl4pPr>
            <a:lvl5pPr marL="971550" indent="0">
              <a:buNone/>
              <a:defRPr b="1">
                <a:solidFill>
                  <a:schemeClr val="tx2"/>
                </a:solidFill>
              </a:defRPr>
            </a:lvl5pPr>
          </a:lstStyle>
          <a:p>
            <a:pPr lvl="0"/>
            <a:r>
              <a:rPr lang="en-US" dirty="0"/>
              <a:t>Chart title</a:t>
            </a:r>
            <a:endParaRPr lang="en-ZA" dirty="0"/>
          </a:p>
        </p:txBody>
      </p:sp>
      <p:sp>
        <p:nvSpPr>
          <p:cNvPr id="10" name="Chart Placeholder 9">
            <a:extLst>
              <a:ext uri="{FF2B5EF4-FFF2-40B4-BE49-F238E27FC236}">
                <a16:creationId xmlns:a16="http://schemas.microsoft.com/office/drawing/2014/main" id="{201122CD-902D-4487-82A0-341C4A0E5840}"/>
              </a:ext>
            </a:extLst>
          </p:cNvPr>
          <p:cNvSpPr>
            <a:spLocks noGrp="1"/>
          </p:cNvSpPr>
          <p:nvPr>
            <p:ph type="chart" sz="quarter" idx="13" hasCustomPrompt="1"/>
          </p:nvPr>
        </p:nvSpPr>
        <p:spPr>
          <a:xfrm>
            <a:off x="361950" y="3567113"/>
            <a:ext cx="3395663" cy="2317750"/>
          </a:xfrm>
        </p:spPr>
        <p:txBody>
          <a:bodyPr anchor="ctr"/>
          <a:lstStyle>
            <a:lvl1pPr marL="0" indent="0" algn="ctr">
              <a:buFontTx/>
              <a:buNone/>
              <a:defRPr sz="1400"/>
            </a:lvl1pPr>
          </a:lstStyle>
          <a:p>
            <a:r>
              <a:rPr lang="en-GB" dirty="0"/>
              <a:t>Click icon to insert chart</a:t>
            </a:r>
            <a:endParaRPr lang="en-ZA" dirty="0"/>
          </a:p>
        </p:txBody>
      </p:sp>
      <p:sp>
        <p:nvSpPr>
          <p:cNvPr id="11" name="Chart Placeholder 9">
            <a:extLst>
              <a:ext uri="{FF2B5EF4-FFF2-40B4-BE49-F238E27FC236}">
                <a16:creationId xmlns:a16="http://schemas.microsoft.com/office/drawing/2014/main" id="{84D5C65F-7BFF-44A9-BC30-933F8C5D9A7F}"/>
              </a:ext>
            </a:extLst>
          </p:cNvPr>
          <p:cNvSpPr>
            <a:spLocks noGrp="1"/>
          </p:cNvSpPr>
          <p:nvPr>
            <p:ph type="chart" sz="quarter" idx="14" hasCustomPrompt="1"/>
          </p:nvPr>
        </p:nvSpPr>
        <p:spPr>
          <a:xfrm>
            <a:off x="3956365" y="3567113"/>
            <a:ext cx="3739082" cy="2317750"/>
          </a:xfrm>
        </p:spPr>
        <p:txBody>
          <a:bodyPr anchor="ctr"/>
          <a:lstStyle>
            <a:lvl1pPr marL="0" indent="0" algn="ctr">
              <a:buFontTx/>
              <a:buNone/>
              <a:defRPr sz="1400"/>
            </a:lvl1pPr>
          </a:lstStyle>
          <a:p>
            <a:r>
              <a:rPr lang="en-GB" dirty="0"/>
              <a:t>Click icon to insert chart</a:t>
            </a:r>
            <a:endParaRPr lang="en-ZA" dirty="0"/>
          </a:p>
        </p:txBody>
      </p:sp>
    </p:spTree>
    <p:extLst>
      <p:ext uri="{BB962C8B-B14F-4D97-AF65-F5344CB8AC3E}">
        <p14:creationId xmlns:p14="http://schemas.microsoft.com/office/powerpoint/2010/main" val="1189128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6636849" cy="4576627"/>
          </a:xfrm>
        </p:spPr>
        <p:txBody>
          <a:bodyPr/>
          <a:lstStyle>
            <a:lvl1pPr marL="0" indent="0">
              <a:buNone/>
              <a:defRPr sz="1400"/>
            </a:lvl1pPr>
          </a:lstStyle>
          <a:p>
            <a:pPr lvl="0"/>
            <a:r>
              <a:rPr lang="en-GB" dirty="0"/>
              <a:t>Enter text here.</a:t>
            </a:r>
            <a:endParaRPr lang="en-ZA" dirty="0"/>
          </a:p>
        </p:txBody>
      </p:sp>
      <p:sp>
        <p:nvSpPr>
          <p:cNvPr id="7" name="Text Placeholder 6">
            <a:extLst>
              <a:ext uri="{FF2B5EF4-FFF2-40B4-BE49-F238E27FC236}">
                <a16:creationId xmlns:a16="http://schemas.microsoft.com/office/drawing/2014/main" id="{2E88747C-DF77-4537-9F94-4FC91097BF17}"/>
              </a:ext>
            </a:extLst>
          </p:cNvPr>
          <p:cNvSpPr>
            <a:spLocks noGrp="1"/>
          </p:cNvSpPr>
          <p:nvPr>
            <p:ph type="body" sz="quarter" idx="12" hasCustomPrompt="1"/>
          </p:nvPr>
        </p:nvSpPr>
        <p:spPr>
          <a:xfrm>
            <a:off x="7794374" y="1126440"/>
            <a:ext cx="4026151" cy="271608"/>
          </a:xfrm>
        </p:spPr>
        <p:txBody>
          <a:bodyPr/>
          <a:lstStyle>
            <a:lvl1pPr marL="0" indent="0">
              <a:buNone/>
              <a:defRPr sz="1600" b="1">
                <a:solidFill>
                  <a:schemeClr val="tx2"/>
                </a:solidFill>
                <a:latin typeface="+mj-lt"/>
              </a:defRPr>
            </a:lvl1pPr>
            <a:lvl2pPr marL="361950" indent="0">
              <a:buNone/>
              <a:defRPr b="1">
                <a:solidFill>
                  <a:schemeClr val="tx2"/>
                </a:solidFill>
              </a:defRPr>
            </a:lvl2pPr>
            <a:lvl3pPr marL="503238" indent="0">
              <a:buNone/>
              <a:defRPr b="1">
                <a:solidFill>
                  <a:schemeClr val="tx2"/>
                </a:solidFill>
              </a:defRPr>
            </a:lvl3pPr>
            <a:lvl4pPr marL="720725" indent="0">
              <a:buNone/>
              <a:defRPr b="1">
                <a:solidFill>
                  <a:schemeClr val="tx2"/>
                </a:solidFill>
              </a:defRPr>
            </a:lvl4pPr>
            <a:lvl5pPr marL="971550" indent="0">
              <a:buNone/>
              <a:defRPr b="1">
                <a:solidFill>
                  <a:schemeClr val="tx2"/>
                </a:solidFill>
              </a:defRPr>
            </a:lvl5pPr>
          </a:lstStyle>
          <a:p>
            <a:pPr lvl="0"/>
            <a:r>
              <a:rPr lang="en-US" dirty="0"/>
              <a:t>Chart title</a:t>
            </a:r>
            <a:endParaRPr lang="en-ZA" dirty="0"/>
          </a:p>
        </p:txBody>
      </p:sp>
      <p:sp>
        <p:nvSpPr>
          <p:cNvPr id="10" name="Chart Placeholder 9">
            <a:extLst>
              <a:ext uri="{FF2B5EF4-FFF2-40B4-BE49-F238E27FC236}">
                <a16:creationId xmlns:a16="http://schemas.microsoft.com/office/drawing/2014/main" id="{201122CD-902D-4487-82A0-341C4A0E5840}"/>
              </a:ext>
            </a:extLst>
          </p:cNvPr>
          <p:cNvSpPr>
            <a:spLocks noGrp="1"/>
          </p:cNvSpPr>
          <p:nvPr>
            <p:ph type="chart" sz="quarter" idx="13" hasCustomPrompt="1"/>
          </p:nvPr>
        </p:nvSpPr>
        <p:spPr>
          <a:xfrm>
            <a:off x="7785981" y="1461470"/>
            <a:ext cx="4044070" cy="2199992"/>
          </a:xfrm>
        </p:spPr>
        <p:txBody>
          <a:bodyPr anchor="ctr"/>
          <a:lstStyle>
            <a:lvl1pPr marL="0" indent="0" algn="ctr">
              <a:buFontTx/>
              <a:buNone/>
              <a:defRPr sz="1400"/>
            </a:lvl1pPr>
          </a:lstStyle>
          <a:p>
            <a:r>
              <a:rPr lang="en-GB" dirty="0"/>
              <a:t>Click icon to insert chart</a:t>
            </a:r>
            <a:endParaRPr lang="en-ZA" dirty="0"/>
          </a:p>
        </p:txBody>
      </p:sp>
      <p:sp>
        <p:nvSpPr>
          <p:cNvPr id="12" name="Chart Placeholder 9">
            <a:extLst>
              <a:ext uri="{FF2B5EF4-FFF2-40B4-BE49-F238E27FC236}">
                <a16:creationId xmlns:a16="http://schemas.microsoft.com/office/drawing/2014/main" id="{D2F59F9E-9FAA-4483-8EE4-1B3EEEFEF483}"/>
              </a:ext>
            </a:extLst>
          </p:cNvPr>
          <p:cNvSpPr>
            <a:spLocks noGrp="1"/>
          </p:cNvSpPr>
          <p:nvPr>
            <p:ph type="chart" sz="quarter" idx="15" hasCustomPrompt="1"/>
          </p:nvPr>
        </p:nvSpPr>
        <p:spPr>
          <a:xfrm>
            <a:off x="7785981" y="3793406"/>
            <a:ext cx="4044070" cy="2113382"/>
          </a:xfrm>
        </p:spPr>
        <p:txBody>
          <a:bodyPr anchor="ctr"/>
          <a:lstStyle>
            <a:lvl1pPr marL="0" indent="0" algn="ctr">
              <a:buFontTx/>
              <a:buNone/>
              <a:defRPr sz="1400"/>
            </a:lvl1pPr>
          </a:lstStyle>
          <a:p>
            <a:r>
              <a:rPr lang="en-GB" dirty="0"/>
              <a:t>Click icon to insert chart</a:t>
            </a:r>
            <a:endParaRPr lang="en-ZA" dirty="0"/>
          </a:p>
        </p:txBody>
      </p:sp>
    </p:spTree>
    <p:extLst>
      <p:ext uri="{BB962C8B-B14F-4D97-AF65-F5344CB8AC3E}">
        <p14:creationId xmlns:p14="http://schemas.microsoft.com/office/powerpoint/2010/main" val="3416771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0" y="1337974"/>
            <a:ext cx="11458575" cy="4215102"/>
          </a:xfrm>
        </p:spPr>
        <p:txBody>
          <a:bodyPr/>
          <a:lstStyle>
            <a:lvl1pPr>
              <a:defRPr sz="1400"/>
            </a:lvl1pPr>
          </a:lstStyle>
          <a:p>
            <a:pPr lvl="0"/>
            <a:r>
              <a:rPr lang="en-US" dirty="0"/>
              <a:t>Add text here.</a:t>
            </a:r>
            <a:endParaRPr lang="en-ZA" dirty="0"/>
          </a:p>
        </p:txBody>
      </p:sp>
      <p:sp>
        <p:nvSpPr>
          <p:cNvPr id="9" name="Title 1">
            <a:extLst>
              <a:ext uri="{FF2B5EF4-FFF2-40B4-BE49-F238E27FC236}">
                <a16:creationId xmlns:a16="http://schemas.microsoft.com/office/drawing/2014/main" id="{D275A37C-29B3-4885-B0B7-3562BB5A7AB7}"/>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Tree>
    <p:extLst>
      <p:ext uri="{BB962C8B-B14F-4D97-AF65-F5344CB8AC3E}">
        <p14:creationId xmlns:p14="http://schemas.microsoft.com/office/powerpoint/2010/main" val="2697835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eading and 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04F1-FD34-4D6B-83F2-D80B71975259}"/>
              </a:ext>
            </a:extLst>
          </p:cNvPr>
          <p:cNvSpPr>
            <a:spLocks noGrp="1"/>
          </p:cNvSpPr>
          <p:nvPr>
            <p:ph type="title" hasCustomPrompt="1"/>
          </p:nvPr>
        </p:nvSpPr>
        <p:spPr>
          <a:xfrm>
            <a:off x="353087" y="279046"/>
            <a:ext cx="5097099" cy="825477"/>
          </a:xfrm>
        </p:spPr>
        <p:txBody>
          <a:bodyPr/>
          <a:lstStyle>
            <a:lvl1pPr>
              <a:defRPr/>
            </a:lvl1pPr>
          </a:lstStyle>
          <a:p>
            <a:r>
              <a:rPr lang="en-US" dirty="0"/>
              <a:t>Add title.</a:t>
            </a:r>
            <a:endParaRPr lang="en-ZA" dirty="0"/>
          </a:p>
        </p:txBody>
      </p:sp>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2" y="2027974"/>
            <a:ext cx="5455940" cy="3525101"/>
          </a:xfrm>
        </p:spPr>
        <p:txBody>
          <a:bodyPr/>
          <a:lstStyle>
            <a:lvl1pPr>
              <a:defRPr sz="1400"/>
            </a:lvl1pPr>
          </a:lstStyle>
          <a:p>
            <a:pPr lvl="0"/>
            <a:r>
              <a:rPr lang="en-US" dirty="0"/>
              <a:t>Add text here.</a:t>
            </a:r>
            <a:endParaRPr lang="en-ZA" dirty="0"/>
          </a:p>
        </p:txBody>
      </p:sp>
      <p:sp>
        <p:nvSpPr>
          <p:cNvPr id="6" name="Text Placeholder 3">
            <a:extLst>
              <a:ext uri="{FF2B5EF4-FFF2-40B4-BE49-F238E27FC236}">
                <a16:creationId xmlns:a16="http://schemas.microsoft.com/office/drawing/2014/main" id="{99D607C4-E3C4-4BB4-87E5-BF1C205C987F}"/>
              </a:ext>
            </a:extLst>
          </p:cNvPr>
          <p:cNvSpPr>
            <a:spLocks noGrp="1"/>
          </p:cNvSpPr>
          <p:nvPr>
            <p:ph type="body" sz="quarter" idx="11" hasCustomPrompt="1"/>
          </p:nvPr>
        </p:nvSpPr>
        <p:spPr>
          <a:xfrm>
            <a:off x="6364586" y="1350122"/>
            <a:ext cx="5455939" cy="4202953"/>
          </a:xfrm>
        </p:spPr>
        <p:txBody>
          <a:bodyPr/>
          <a:lstStyle>
            <a:lvl1pPr>
              <a:defRPr sz="1400"/>
            </a:lvl1pPr>
          </a:lstStyle>
          <a:p>
            <a:pPr lvl="0"/>
            <a:r>
              <a:rPr lang="en-US" dirty="0"/>
              <a:t>Add text here.</a:t>
            </a:r>
            <a:endParaRPr lang="en-ZA" dirty="0"/>
          </a:p>
        </p:txBody>
      </p:sp>
      <p:sp>
        <p:nvSpPr>
          <p:cNvPr id="8" name="Text Placeholder 7">
            <a:extLst>
              <a:ext uri="{FF2B5EF4-FFF2-40B4-BE49-F238E27FC236}">
                <a16:creationId xmlns:a16="http://schemas.microsoft.com/office/drawing/2014/main" id="{12CCA064-7755-4897-820C-DC4EB2252C55}"/>
              </a:ext>
            </a:extLst>
          </p:cNvPr>
          <p:cNvSpPr>
            <a:spLocks noGrp="1"/>
          </p:cNvSpPr>
          <p:nvPr>
            <p:ph type="body" sz="quarter" idx="12" hasCustomPrompt="1"/>
          </p:nvPr>
        </p:nvSpPr>
        <p:spPr>
          <a:xfrm>
            <a:off x="371475" y="1325563"/>
            <a:ext cx="5456238" cy="557212"/>
          </a:xfrm>
        </p:spPr>
        <p:txBody>
          <a:bodyPr/>
          <a:lstStyle>
            <a:lvl1pPr>
              <a:defRPr sz="1600" b="1"/>
            </a:lvl1pPr>
          </a:lstStyle>
          <a:p>
            <a:pPr lvl="0"/>
            <a:r>
              <a:rPr lang="en-US" dirty="0"/>
              <a:t>Add heading</a:t>
            </a:r>
            <a:endParaRPr lang="en-ZA" dirty="0"/>
          </a:p>
        </p:txBody>
      </p:sp>
    </p:spTree>
    <p:extLst>
      <p:ext uri="{BB962C8B-B14F-4D97-AF65-F5344CB8AC3E}">
        <p14:creationId xmlns:p14="http://schemas.microsoft.com/office/powerpoint/2010/main" val="1688496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text and three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5" y="1330161"/>
            <a:ext cx="11486487" cy="593993"/>
          </a:xfrm>
        </p:spPr>
        <p:txBody>
          <a:bodyPr/>
          <a:lstStyle>
            <a:lvl1pPr marL="0" indent="0">
              <a:buNone/>
              <a:defRPr sz="1400"/>
            </a:lvl1pPr>
          </a:lstStyle>
          <a:p>
            <a:pPr lvl="0"/>
            <a:r>
              <a:rPr lang="en-GB" dirty="0"/>
              <a:t>Add text here.</a:t>
            </a:r>
            <a:endParaRPr lang="en-ZA" dirty="0"/>
          </a:p>
        </p:txBody>
      </p:sp>
      <p:sp>
        <p:nvSpPr>
          <p:cNvPr id="10" name="Title 1">
            <a:extLst>
              <a:ext uri="{FF2B5EF4-FFF2-40B4-BE49-F238E27FC236}">
                <a16:creationId xmlns:a16="http://schemas.microsoft.com/office/drawing/2014/main" id="{407FC2EA-D12E-40C2-823A-F63202D1EE0B}"/>
              </a:ext>
            </a:extLst>
          </p:cNvPr>
          <p:cNvSpPr txBox="1">
            <a:spLocks/>
          </p:cNvSpPr>
          <p:nvPr userDrawn="1"/>
        </p:nvSpPr>
        <p:spPr>
          <a:xfrm>
            <a:off x="352425"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2" name="Title 1">
            <a:extLst>
              <a:ext uri="{FF2B5EF4-FFF2-40B4-BE49-F238E27FC236}">
                <a16:creationId xmlns:a16="http://schemas.microsoft.com/office/drawing/2014/main" id="{001037FB-3A36-49C2-82D6-4DB50E8CEC9F}"/>
              </a:ext>
            </a:extLst>
          </p:cNvPr>
          <p:cNvSpPr txBox="1">
            <a:spLocks/>
          </p:cNvSpPr>
          <p:nvPr userDrawn="1"/>
        </p:nvSpPr>
        <p:spPr>
          <a:xfrm>
            <a:off x="4235183"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4" name="Title 1">
            <a:extLst>
              <a:ext uri="{FF2B5EF4-FFF2-40B4-BE49-F238E27FC236}">
                <a16:creationId xmlns:a16="http://schemas.microsoft.com/office/drawing/2014/main" id="{E673900F-6571-4C81-9F24-B9E944FE84B9}"/>
              </a:ext>
            </a:extLst>
          </p:cNvPr>
          <p:cNvSpPr txBox="1">
            <a:spLocks/>
          </p:cNvSpPr>
          <p:nvPr userDrawn="1"/>
        </p:nvSpPr>
        <p:spPr>
          <a:xfrm>
            <a:off x="8098891"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Tree>
    <p:extLst>
      <p:ext uri="{BB962C8B-B14F-4D97-AF65-F5344CB8AC3E}">
        <p14:creationId xmlns:p14="http://schemas.microsoft.com/office/powerpoint/2010/main" val="4106798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0" name="Title 1">
            <a:extLst>
              <a:ext uri="{FF2B5EF4-FFF2-40B4-BE49-F238E27FC236}">
                <a16:creationId xmlns:a16="http://schemas.microsoft.com/office/drawing/2014/main" id="{407FC2EA-D12E-40C2-823A-F63202D1EE0B}"/>
              </a:ext>
            </a:extLst>
          </p:cNvPr>
          <p:cNvSpPr txBox="1">
            <a:spLocks/>
          </p:cNvSpPr>
          <p:nvPr userDrawn="1"/>
        </p:nvSpPr>
        <p:spPr>
          <a:xfrm>
            <a:off x="352425"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2" name="Title 1">
            <a:extLst>
              <a:ext uri="{FF2B5EF4-FFF2-40B4-BE49-F238E27FC236}">
                <a16:creationId xmlns:a16="http://schemas.microsoft.com/office/drawing/2014/main" id="{001037FB-3A36-49C2-82D6-4DB50E8CEC9F}"/>
              </a:ext>
            </a:extLst>
          </p:cNvPr>
          <p:cNvSpPr txBox="1">
            <a:spLocks/>
          </p:cNvSpPr>
          <p:nvPr userDrawn="1"/>
        </p:nvSpPr>
        <p:spPr>
          <a:xfrm>
            <a:off x="4235183"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4" name="Title 1">
            <a:extLst>
              <a:ext uri="{FF2B5EF4-FFF2-40B4-BE49-F238E27FC236}">
                <a16:creationId xmlns:a16="http://schemas.microsoft.com/office/drawing/2014/main" id="{E673900F-6571-4C81-9F24-B9E944FE84B9}"/>
              </a:ext>
            </a:extLst>
          </p:cNvPr>
          <p:cNvSpPr txBox="1">
            <a:spLocks/>
          </p:cNvSpPr>
          <p:nvPr userDrawn="1"/>
        </p:nvSpPr>
        <p:spPr>
          <a:xfrm>
            <a:off x="8098891"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Tree>
    <p:extLst>
      <p:ext uri="{BB962C8B-B14F-4D97-AF65-F5344CB8AC3E}">
        <p14:creationId xmlns:p14="http://schemas.microsoft.com/office/powerpoint/2010/main" val="307202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0863" y="54404"/>
            <a:ext cx="10515600" cy="558153"/>
          </a:xfrm>
        </p:spPr>
        <p:txBody>
          <a:bodyPr>
            <a:normAutofit/>
          </a:bodyPr>
          <a:lstStyle>
            <a:lvl1pPr>
              <a:defRPr sz="2800" b="1">
                <a:solidFill>
                  <a:schemeClr val="tx1">
                    <a:lumMod val="50000"/>
                    <a:lumOff val="50000"/>
                  </a:schemeClr>
                </a:solidFill>
                <a:latin typeface="+mn-lt"/>
              </a:defRPr>
            </a:lvl1pPr>
          </a:lstStyle>
          <a:p>
            <a:r>
              <a:rPr lang="en-US" dirty="0"/>
              <a:t>Click to edit Master title style</a:t>
            </a:r>
          </a:p>
        </p:txBody>
      </p:sp>
      <p:sp>
        <p:nvSpPr>
          <p:cNvPr id="3" name="Content Placeholder 2"/>
          <p:cNvSpPr>
            <a:spLocks noGrp="1"/>
          </p:cNvSpPr>
          <p:nvPr>
            <p:ph idx="1"/>
          </p:nvPr>
        </p:nvSpPr>
        <p:spPr>
          <a:xfrm>
            <a:off x="838200" y="1047565"/>
            <a:ext cx="10515600" cy="5129398"/>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436227" y="6560541"/>
            <a:ext cx="2743200" cy="297459"/>
          </a:xfrm>
          <a:prstGeom prst="rect">
            <a:avLst/>
          </a:prstGeom>
        </p:spPr>
        <p:txBody>
          <a:bodyPr/>
          <a:lstStyle>
            <a:lvl1pPr algn="r">
              <a:defRPr sz="1400"/>
            </a:lvl1pPr>
          </a:lstStyle>
          <a:p>
            <a:fld id="{31A1B90B-C5B9-49A7-BA31-714282E05296}" type="slidenum">
              <a:rPr lang="en-US" smtClean="0"/>
              <a:pPr/>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01" t="27712" r="12201" b="28826"/>
          <a:stretch/>
        </p:blipFill>
        <p:spPr>
          <a:xfrm>
            <a:off x="11212496" y="164499"/>
            <a:ext cx="793811" cy="322486"/>
          </a:xfrm>
          <a:prstGeom prst="rect">
            <a:avLst/>
          </a:prstGeom>
        </p:spPr>
      </p:pic>
      <p:cxnSp>
        <p:nvCxnSpPr>
          <p:cNvPr id="10" name="Straight Connector 9"/>
          <p:cNvCxnSpPr/>
          <p:nvPr userDrawn="1"/>
        </p:nvCxnSpPr>
        <p:spPr>
          <a:xfrm>
            <a:off x="-26634" y="621437"/>
            <a:ext cx="12218634" cy="0"/>
          </a:xfrm>
          <a:prstGeom prst="line">
            <a:avLst/>
          </a:prstGeom>
          <a:ln w="28575">
            <a:solidFill>
              <a:schemeClr val="accent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801375"/>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pictures with titles and tex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5" y="4959082"/>
            <a:ext cx="3721634" cy="998098"/>
          </a:xfrm>
        </p:spPr>
        <p:txBody>
          <a:bodyPr/>
          <a:lstStyle>
            <a:lvl1pPr marL="0" indent="0">
              <a:buNone/>
              <a:defRPr sz="1400"/>
            </a:lvl1pPr>
          </a:lstStyle>
          <a:p>
            <a:pPr lvl="0"/>
            <a:r>
              <a:rPr lang="en-GB" dirty="0"/>
              <a:t>Add text here.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5" name="Text Placeholder 7">
            <a:extLst>
              <a:ext uri="{FF2B5EF4-FFF2-40B4-BE49-F238E27FC236}">
                <a16:creationId xmlns:a16="http://schemas.microsoft.com/office/drawing/2014/main" id="{1B08AF9B-B902-42CB-B018-9E89D0547CB2}"/>
              </a:ext>
            </a:extLst>
          </p:cNvPr>
          <p:cNvSpPr>
            <a:spLocks noGrp="1"/>
          </p:cNvSpPr>
          <p:nvPr>
            <p:ph type="body" sz="quarter" idx="15" hasCustomPrompt="1"/>
          </p:nvPr>
        </p:nvSpPr>
        <p:spPr>
          <a:xfrm>
            <a:off x="4235183" y="4959082"/>
            <a:ext cx="3721634" cy="998098"/>
          </a:xfrm>
        </p:spPr>
        <p:txBody>
          <a:bodyPr/>
          <a:lstStyle>
            <a:lvl1pPr marL="0" indent="0">
              <a:buNone/>
              <a:defRPr sz="1400"/>
            </a:lvl1pPr>
          </a:lstStyle>
          <a:p>
            <a:pPr lvl="0"/>
            <a:r>
              <a:rPr lang="en-GB" dirty="0"/>
              <a:t>Add text here.</a:t>
            </a:r>
            <a:endParaRPr lang="en-ZA" dirty="0"/>
          </a:p>
        </p:txBody>
      </p:sp>
      <p:sp>
        <p:nvSpPr>
          <p:cNvPr id="16" name="Text Placeholder 7">
            <a:extLst>
              <a:ext uri="{FF2B5EF4-FFF2-40B4-BE49-F238E27FC236}">
                <a16:creationId xmlns:a16="http://schemas.microsoft.com/office/drawing/2014/main" id="{0988FED4-95FA-44A5-905A-EFCA66DBECCB}"/>
              </a:ext>
            </a:extLst>
          </p:cNvPr>
          <p:cNvSpPr>
            <a:spLocks noGrp="1"/>
          </p:cNvSpPr>
          <p:nvPr>
            <p:ph type="body" sz="quarter" idx="16" hasCustomPrompt="1"/>
          </p:nvPr>
        </p:nvSpPr>
        <p:spPr>
          <a:xfrm>
            <a:off x="8098891" y="4959082"/>
            <a:ext cx="3721634" cy="998098"/>
          </a:xfrm>
        </p:spPr>
        <p:txBody>
          <a:bodyPr/>
          <a:lstStyle>
            <a:lvl1pPr marL="0" indent="0">
              <a:buNone/>
              <a:defRPr sz="1400"/>
            </a:lvl1pPr>
          </a:lstStyle>
          <a:p>
            <a:pPr lvl="0"/>
            <a:r>
              <a:rPr lang="en-GB" dirty="0"/>
              <a:t>Add text here.</a:t>
            </a:r>
            <a:endParaRPr lang="en-ZA" dirty="0"/>
          </a:p>
        </p:txBody>
      </p:sp>
      <p:sp>
        <p:nvSpPr>
          <p:cNvPr id="17" name="Text Placeholder 7">
            <a:extLst>
              <a:ext uri="{FF2B5EF4-FFF2-40B4-BE49-F238E27FC236}">
                <a16:creationId xmlns:a16="http://schemas.microsoft.com/office/drawing/2014/main" id="{D75CDE1D-DF39-40CD-A6EB-F2E2A6BE3E74}"/>
              </a:ext>
            </a:extLst>
          </p:cNvPr>
          <p:cNvSpPr>
            <a:spLocks noGrp="1"/>
          </p:cNvSpPr>
          <p:nvPr>
            <p:ph type="body" sz="quarter" idx="17" hasCustomPrompt="1"/>
          </p:nvPr>
        </p:nvSpPr>
        <p:spPr>
          <a:xfrm>
            <a:off x="352425"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
        <p:nvSpPr>
          <p:cNvPr id="18" name="Text Placeholder 7">
            <a:extLst>
              <a:ext uri="{FF2B5EF4-FFF2-40B4-BE49-F238E27FC236}">
                <a16:creationId xmlns:a16="http://schemas.microsoft.com/office/drawing/2014/main" id="{B6944910-1BD1-4D64-B915-7A83876A47AF}"/>
              </a:ext>
            </a:extLst>
          </p:cNvPr>
          <p:cNvSpPr>
            <a:spLocks noGrp="1"/>
          </p:cNvSpPr>
          <p:nvPr>
            <p:ph type="body" sz="quarter" idx="18" hasCustomPrompt="1"/>
          </p:nvPr>
        </p:nvSpPr>
        <p:spPr>
          <a:xfrm>
            <a:off x="4235183"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
        <p:nvSpPr>
          <p:cNvPr id="19" name="Text Placeholder 7">
            <a:extLst>
              <a:ext uri="{FF2B5EF4-FFF2-40B4-BE49-F238E27FC236}">
                <a16:creationId xmlns:a16="http://schemas.microsoft.com/office/drawing/2014/main" id="{4E5C56BF-6E2A-4BAC-AA2A-F373F593E9D4}"/>
              </a:ext>
            </a:extLst>
          </p:cNvPr>
          <p:cNvSpPr>
            <a:spLocks noGrp="1"/>
          </p:cNvSpPr>
          <p:nvPr>
            <p:ph type="body" sz="quarter" idx="19" hasCustomPrompt="1"/>
          </p:nvPr>
        </p:nvSpPr>
        <p:spPr>
          <a:xfrm>
            <a:off x="8098891"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Tree>
    <p:extLst>
      <p:ext uri="{BB962C8B-B14F-4D97-AF65-F5344CB8AC3E}">
        <p14:creationId xmlns:p14="http://schemas.microsoft.com/office/powerpoint/2010/main" val="152118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4" name="Picture Placeholder 5">
            <a:extLst>
              <a:ext uri="{FF2B5EF4-FFF2-40B4-BE49-F238E27FC236}">
                <a16:creationId xmlns:a16="http://schemas.microsoft.com/office/drawing/2014/main" id="{283342B2-E9D6-43F5-9B6D-6C58EFB8CF33}"/>
              </a:ext>
            </a:extLst>
          </p:cNvPr>
          <p:cNvSpPr>
            <a:spLocks noGrp="1"/>
          </p:cNvSpPr>
          <p:nvPr>
            <p:ph type="pic" sz="quarter" idx="15" hasCustomPrompt="1"/>
          </p:nvPr>
        </p:nvSpPr>
        <p:spPr>
          <a:xfrm>
            <a:off x="352425"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0" name="Picture Placeholder 5">
            <a:extLst>
              <a:ext uri="{FF2B5EF4-FFF2-40B4-BE49-F238E27FC236}">
                <a16:creationId xmlns:a16="http://schemas.microsoft.com/office/drawing/2014/main" id="{EBACC76F-7BBE-4DCE-9944-86ACA34B88B4}"/>
              </a:ext>
            </a:extLst>
          </p:cNvPr>
          <p:cNvSpPr>
            <a:spLocks noGrp="1"/>
          </p:cNvSpPr>
          <p:nvPr>
            <p:ph type="pic" sz="quarter" idx="16" hasCustomPrompt="1"/>
          </p:nvPr>
        </p:nvSpPr>
        <p:spPr>
          <a:xfrm>
            <a:off x="4235183"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1" name="Picture Placeholder 5">
            <a:extLst>
              <a:ext uri="{FF2B5EF4-FFF2-40B4-BE49-F238E27FC236}">
                <a16:creationId xmlns:a16="http://schemas.microsoft.com/office/drawing/2014/main" id="{0B84D24D-5FBA-4127-A296-32FA2203B081}"/>
              </a:ext>
            </a:extLst>
          </p:cNvPr>
          <p:cNvSpPr>
            <a:spLocks noGrp="1"/>
          </p:cNvSpPr>
          <p:nvPr>
            <p:ph type="pic" sz="quarter" idx="17" hasCustomPrompt="1"/>
          </p:nvPr>
        </p:nvSpPr>
        <p:spPr>
          <a:xfrm>
            <a:off x="8098891"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Tree>
    <p:extLst>
      <p:ext uri="{BB962C8B-B14F-4D97-AF65-F5344CB8AC3E}">
        <p14:creationId xmlns:p14="http://schemas.microsoft.com/office/powerpoint/2010/main" val="1597223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right, text and bulleted lis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6" y="274376"/>
            <a:ext cx="4961297"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5595042" y="353085"/>
            <a:ext cx="6243872"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248450"/>
            <a:ext cx="4961958" cy="4636713"/>
          </a:xfrm>
        </p:spPr>
        <p:txBody>
          <a:bodyPr/>
          <a:lstStyle>
            <a:lvl1pPr marL="285750" indent="-285750">
              <a:lnSpc>
                <a:spcPct val="170000"/>
              </a:lnSpc>
              <a:buFont typeface="Arial" panose="020B0604020202020204" pitchFamily="34" charset="0"/>
              <a:buChar char="•"/>
              <a:defRPr sz="1400"/>
            </a:lvl1pPr>
          </a:lstStyle>
          <a:p>
            <a:pPr lvl="0"/>
            <a:r>
              <a:rPr lang="en-GB" dirty="0"/>
              <a:t>Add text here.</a:t>
            </a:r>
            <a:endParaRPr lang="en-ZA" dirty="0"/>
          </a:p>
          <a:p>
            <a:pPr lvl="0"/>
            <a:r>
              <a:rPr lang="en-GB" dirty="0"/>
              <a:t>Add text here.</a:t>
            </a:r>
            <a:endParaRPr lang="en-ZA" dirty="0"/>
          </a:p>
        </p:txBody>
      </p:sp>
    </p:spTree>
    <p:extLst>
      <p:ext uri="{BB962C8B-B14F-4D97-AF65-F5344CB8AC3E}">
        <p14:creationId xmlns:p14="http://schemas.microsoft.com/office/powerpoint/2010/main" val="3902611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66C9-7D9E-4B23-A22D-8CEF614A0387}"/>
              </a:ext>
            </a:extLst>
          </p:cNvPr>
          <p:cNvSpPr>
            <a:spLocks noGrp="1"/>
          </p:cNvSpPr>
          <p:nvPr>
            <p:ph type="title" hasCustomPrompt="1"/>
          </p:nvPr>
        </p:nvSpPr>
        <p:spPr/>
        <p:txBody>
          <a:bodyPr/>
          <a:lstStyle>
            <a:lvl1pPr>
              <a:defRPr/>
            </a:lvl1pPr>
          </a:lstStyle>
          <a:p>
            <a:r>
              <a:rPr lang="en-US" dirty="0"/>
              <a:t>Add title.</a:t>
            </a:r>
            <a:endParaRPr lang="en-ZA" dirty="0"/>
          </a:p>
        </p:txBody>
      </p:sp>
    </p:spTree>
    <p:extLst>
      <p:ext uri="{BB962C8B-B14F-4D97-AF65-F5344CB8AC3E}">
        <p14:creationId xmlns:p14="http://schemas.microsoft.com/office/powerpoint/2010/main" val="4013351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 cent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71D5-D2C7-442A-9C33-B83634B56384}"/>
              </a:ext>
            </a:extLst>
          </p:cNvPr>
          <p:cNvSpPr>
            <a:spLocks noGrp="1"/>
          </p:cNvSpPr>
          <p:nvPr>
            <p:ph type="title" hasCustomPrompt="1"/>
          </p:nvPr>
        </p:nvSpPr>
        <p:spPr>
          <a:xfrm>
            <a:off x="361950" y="614025"/>
            <a:ext cx="11431416" cy="472391"/>
          </a:xfrm>
        </p:spPr>
        <p:txBody>
          <a:bodyPr/>
          <a:lstStyle>
            <a:lvl1pPr algn="ctr">
              <a:defRPr sz="3100"/>
            </a:lvl1pPr>
          </a:lstStyle>
          <a:p>
            <a:r>
              <a:rPr lang="en-US" dirty="0"/>
              <a:t>Add title.</a:t>
            </a:r>
            <a:endParaRPr lang="en-ZA" dirty="0"/>
          </a:p>
        </p:txBody>
      </p:sp>
    </p:spTree>
    <p:extLst>
      <p:ext uri="{BB962C8B-B14F-4D97-AF65-F5344CB8AC3E}">
        <p14:creationId xmlns:p14="http://schemas.microsoft.com/office/powerpoint/2010/main" val="3698873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 centred with blue blo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F512A9-7E80-4F07-AF36-C415996F390A}"/>
              </a:ext>
            </a:extLst>
          </p:cNvPr>
          <p:cNvSpPr/>
          <p:nvPr userDrawn="1"/>
        </p:nvSpPr>
        <p:spPr>
          <a:xfrm>
            <a:off x="361950" y="353085"/>
            <a:ext cx="11468100" cy="5513561"/>
          </a:xfrm>
          <a:prstGeom prst="rect">
            <a:avLst/>
          </a:prstGeom>
          <a:solidFill>
            <a:schemeClr val="accent2"/>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sp>
        <p:nvSpPr>
          <p:cNvPr id="2" name="Title 1">
            <a:extLst>
              <a:ext uri="{FF2B5EF4-FFF2-40B4-BE49-F238E27FC236}">
                <a16:creationId xmlns:a16="http://schemas.microsoft.com/office/drawing/2014/main" id="{168771D5-D2C7-442A-9C33-B83634B56384}"/>
              </a:ext>
            </a:extLst>
          </p:cNvPr>
          <p:cNvSpPr>
            <a:spLocks noGrp="1"/>
          </p:cNvSpPr>
          <p:nvPr>
            <p:ph type="title" hasCustomPrompt="1"/>
          </p:nvPr>
        </p:nvSpPr>
        <p:spPr>
          <a:xfrm>
            <a:off x="361950" y="614025"/>
            <a:ext cx="11431416" cy="472391"/>
          </a:xfrm>
        </p:spPr>
        <p:txBody>
          <a:bodyPr/>
          <a:lstStyle>
            <a:lvl1pPr algn="ctr">
              <a:defRPr sz="3100">
                <a:solidFill>
                  <a:schemeClr val="bg1"/>
                </a:solidFill>
              </a:defRPr>
            </a:lvl1pPr>
          </a:lstStyle>
          <a:p>
            <a:r>
              <a:rPr lang="en-US" dirty="0"/>
              <a:t>Add title</a:t>
            </a:r>
            <a:endParaRPr lang="en-ZA" dirty="0"/>
          </a:p>
        </p:txBody>
      </p:sp>
    </p:spTree>
    <p:extLst>
      <p:ext uri="{BB962C8B-B14F-4D97-AF65-F5344CB8AC3E}">
        <p14:creationId xmlns:p14="http://schemas.microsoft.com/office/powerpoint/2010/main" val="3186953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Logo slide -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5D7E0F9-0592-4828-8552-C8E74CF1AC97}"/>
              </a:ext>
            </a:extLst>
          </p:cNvPr>
          <p:cNvGrpSpPr/>
          <p:nvPr userDrawn="1"/>
        </p:nvGrpSpPr>
        <p:grpSpPr>
          <a:xfrm>
            <a:off x="-1234" y="0"/>
            <a:ext cx="12193234" cy="6858000"/>
            <a:chOff x="-1234" y="0"/>
            <a:chExt cx="12193234" cy="6858000"/>
          </a:xfrm>
        </p:grpSpPr>
        <p:sp>
          <p:nvSpPr>
            <p:cNvPr id="11" name="Rectangle 10">
              <a:extLst>
                <a:ext uri="{FF2B5EF4-FFF2-40B4-BE49-F238E27FC236}">
                  <a16:creationId xmlns:a16="http://schemas.microsoft.com/office/drawing/2014/main" id="{F0F78B90-EC76-4855-8B56-E8F979C019D6}"/>
                </a:ext>
              </a:extLst>
            </p:cNvPr>
            <p:cNvSpPr/>
            <p:nvPr userDrawn="1"/>
          </p:nvSpPr>
          <p:spPr>
            <a:xfrm>
              <a:off x="-1234" y="0"/>
              <a:ext cx="12193234" cy="6858000"/>
            </a:xfrm>
            <a:prstGeom prst="rect">
              <a:avLst/>
            </a:prstGeom>
            <a:solidFill>
              <a:schemeClr val="accent2">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13" name="Picture 12" descr="A screenshot of a cell phone&#10;&#10;Description automatically generated">
              <a:extLst>
                <a:ext uri="{FF2B5EF4-FFF2-40B4-BE49-F238E27FC236}">
                  <a16:creationId xmlns:a16="http://schemas.microsoft.com/office/drawing/2014/main" id="{4D4F275A-890D-424F-8A39-036A92526372}"/>
                </a:ext>
              </a:extLst>
            </p:cNvPr>
            <p:cNvPicPr>
              <a:picLocks noChangeAspect="1"/>
            </p:cNvPicPr>
            <p:nvPr userDrawn="1"/>
          </p:nvPicPr>
          <p:blipFill>
            <a:blip r:embed="rId3"/>
            <a:stretch>
              <a:fillRect/>
            </a:stretch>
          </p:blipFill>
          <p:spPr>
            <a:xfrm>
              <a:off x="3101086" y="1872306"/>
              <a:ext cx="5988594" cy="3113388"/>
            </a:xfrm>
            <a:prstGeom prst="rect">
              <a:avLst/>
            </a:prstGeom>
          </p:spPr>
        </p:pic>
      </p:grpSp>
    </p:spTree>
    <p:extLst>
      <p:ext uri="{BB962C8B-B14F-4D97-AF65-F5344CB8AC3E}">
        <p14:creationId xmlns:p14="http://schemas.microsoft.com/office/powerpoint/2010/main" val="3981802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ogo slide - gre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1612812-C33D-490B-ADBA-79B5B3888712}"/>
              </a:ext>
            </a:extLst>
          </p:cNvPr>
          <p:cNvGrpSpPr/>
          <p:nvPr userDrawn="1"/>
        </p:nvGrpSpPr>
        <p:grpSpPr>
          <a:xfrm>
            <a:off x="0" y="0"/>
            <a:ext cx="12192000" cy="6858000"/>
            <a:chOff x="0" y="0"/>
            <a:chExt cx="12192000" cy="6858000"/>
          </a:xfrm>
        </p:grpSpPr>
        <p:sp>
          <p:nvSpPr>
            <p:cNvPr id="2" name="Rectangle 1">
              <a:extLst>
                <a:ext uri="{FF2B5EF4-FFF2-40B4-BE49-F238E27FC236}">
                  <a16:creationId xmlns:a16="http://schemas.microsoft.com/office/drawing/2014/main" id="{1DDF2680-4A7B-4868-80DA-2037F6B31D0B}"/>
                </a:ext>
              </a:extLst>
            </p:cNvPr>
            <p:cNvSpPr/>
            <p:nvPr userDrawn="1"/>
          </p:nvSpPr>
          <p:spPr>
            <a:xfrm>
              <a:off x="0" y="0"/>
              <a:ext cx="12192000" cy="6858000"/>
            </a:xfrm>
            <a:prstGeom prst="rect">
              <a:avLst/>
            </a:prstGeom>
            <a:solidFill>
              <a:schemeClr val="accent1">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5" name="Picture 4" descr="A screenshot of a cell phone&#10;&#10;Description automatically generated">
              <a:extLst>
                <a:ext uri="{FF2B5EF4-FFF2-40B4-BE49-F238E27FC236}">
                  <a16:creationId xmlns:a16="http://schemas.microsoft.com/office/drawing/2014/main" id="{24EB8F01-00DF-422E-AEBA-A50DEB146389}"/>
                </a:ext>
              </a:extLst>
            </p:cNvPr>
            <p:cNvPicPr>
              <a:picLocks noChangeAspect="1"/>
            </p:cNvPicPr>
            <p:nvPr userDrawn="1"/>
          </p:nvPicPr>
          <p:blipFill>
            <a:blip r:embed="rId3"/>
            <a:stretch>
              <a:fillRect/>
            </a:stretch>
          </p:blipFill>
          <p:spPr>
            <a:xfrm>
              <a:off x="3101086" y="1872306"/>
              <a:ext cx="5988594" cy="3113388"/>
            </a:xfrm>
            <a:prstGeom prst="rect">
              <a:avLst/>
            </a:prstGeom>
          </p:spPr>
        </p:pic>
      </p:grpSp>
    </p:spTree>
    <p:extLst>
      <p:ext uri="{BB962C8B-B14F-4D97-AF65-F5344CB8AC3E}">
        <p14:creationId xmlns:p14="http://schemas.microsoft.com/office/powerpoint/2010/main" val="1969228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ogo slide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836608E-E66A-4CD4-86F4-976654B607C7}"/>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85913EDD-5852-44D1-ACE3-A6A5F1B3F979}"/>
                </a:ext>
              </a:extLst>
            </p:cNvPr>
            <p:cNvSpPr/>
            <p:nvPr userDrawn="1"/>
          </p:nvSpPr>
          <p:spPr>
            <a:xfrm>
              <a:off x="0" y="0"/>
              <a:ext cx="12192000" cy="6858000"/>
            </a:xfrm>
            <a:prstGeom prst="rect">
              <a:avLst/>
            </a:prstGeom>
            <a:solidFill>
              <a:schemeClr val="bg2">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12" name="Picture 11" descr="A close up of text on a white background&#10;&#10;Description automatically generated">
              <a:extLst>
                <a:ext uri="{FF2B5EF4-FFF2-40B4-BE49-F238E27FC236}">
                  <a16:creationId xmlns:a16="http://schemas.microsoft.com/office/drawing/2014/main" id="{1E2A5AC5-134F-4212-959F-2F1BB3518B2B}"/>
                </a:ext>
              </a:extLst>
            </p:cNvPr>
            <p:cNvPicPr>
              <a:picLocks noChangeAspect="1"/>
            </p:cNvPicPr>
            <p:nvPr userDrawn="1"/>
          </p:nvPicPr>
          <p:blipFill>
            <a:blip r:embed="rId3"/>
            <a:stretch>
              <a:fillRect/>
            </a:stretch>
          </p:blipFill>
          <p:spPr>
            <a:xfrm>
              <a:off x="3090573" y="1877578"/>
              <a:ext cx="6017213" cy="3128266"/>
            </a:xfrm>
            <a:prstGeom prst="rect">
              <a:avLst/>
            </a:prstGeom>
          </p:spPr>
        </p:pic>
      </p:grpSp>
    </p:spTree>
    <p:extLst>
      <p:ext uri="{BB962C8B-B14F-4D97-AF65-F5344CB8AC3E}">
        <p14:creationId xmlns:p14="http://schemas.microsoft.com/office/powerpoint/2010/main" val="4265350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1" y="1337974"/>
            <a:ext cx="11458575" cy="4215102"/>
          </a:xfrm>
        </p:spPr>
        <p:txBody>
          <a:bodyPr/>
          <a:lstStyle>
            <a:lvl1pPr>
              <a:defRPr sz="1050"/>
            </a:lvl1pPr>
          </a:lstStyle>
          <a:p>
            <a:pPr lvl="0"/>
            <a:r>
              <a:rPr lang="en-US" dirty="0"/>
              <a:t>Add text here.</a:t>
            </a:r>
            <a:endParaRPr lang="en-ZA" dirty="0"/>
          </a:p>
        </p:txBody>
      </p:sp>
      <p:sp>
        <p:nvSpPr>
          <p:cNvPr id="9" name="Title 1">
            <a:extLst>
              <a:ext uri="{FF2B5EF4-FFF2-40B4-BE49-F238E27FC236}">
                <a16:creationId xmlns:a16="http://schemas.microsoft.com/office/drawing/2014/main" id="{D275A37C-29B3-4885-B0B7-3562BB5A7AB7}"/>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
        <p:nvSpPr>
          <p:cNvPr id="5" name="Text Placeholder 2">
            <a:extLst>
              <a:ext uri="{FF2B5EF4-FFF2-40B4-BE49-F238E27FC236}">
                <a16:creationId xmlns:a16="http://schemas.microsoft.com/office/drawing/2014/main" id="{1A71218B-2CE9-45D8-AA5C-F382CDD7239D}"/>
              </a:ext>
            </a:extLst>
          </p:cNvPr>
          <p:cNvSpPr>
            <a:spLocks noGrp="1"/>
          </p:cNvSpPr>
          <p:nvPr>
            <p:ph type="body" sz="quarter" idx="13" hasCustomPrompt="1"/>
          </p:nvPr>
        </p:nvSpPr>
        <p:spPr>
          <a:xfrm>
            <a:off x="8976947" y="6227788"/>
            <a:ext cx="2546716" cy="225622"/>
          </a:xfrm>
        </p:spPr>
        <p:txBody>
          <a:bodyPr>
            <a:noAutofit/>
          </a:bodyPr>
          <a:lstStyle>
            <a:lvl1pPr algn="r">
              <a:defRPr lang="en-ZA" sz="900" kern="1200" dirty="0">
                <a:solidFill>
                  <a:schemeClr val="tx2"/>
                </a:solidFill>
                <a:latin typeface="+mn-lt"/>
                <a:ea typeface="+mn-ea"/>
                <a:cs typeface="+mn-cs"/>
              </a:defRPr>
            </a:lvl1pPr>
          </a:lstStyle>
          <a:p>
            <a:pPr lvl="0"/>
            <a:r>
              <a:rPr lang="en-US" dirty="0"/>
              <a:t>Section reference</a:t>
            </a:r>
            <a:endParaRPr lang="en-ZA" dirty="0"/>
          </a:p>
        </p:txBody>
      </p:sp>
    </p:spTree>
    <p:extLst>
      <p:ext uri="{BB962C8B-B14F-4D97-AF65-F5344CB8AC3E}">
        <p14:creationId xmlns:p14="http://schemas.microsoft.com/office/powerpoint/2010/main" val="3429857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lide layout">
  <p:cSld name="Cover Slide layout">
    <p:bg>
      <p:bgPr>
        <a:blipFill rotWithShape="1">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subTitle" idx="1"/>
          </p:nvPr>
        </p:nvSpPr>
        <p:spPr>
          <a:xfrm>
            <a:off x="4317067" y="3984887"/>
            <a:ext cx="3557600" cy="13512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
        <p:nvSpPr>
          <p:cNvPr id="53" name="Google Shape;53;p14"/>
          <p:cNvSpPr txBox="1">
            <a:spLocks noGrp="1"/>
          </p:cNvSpPr>
          <p:nvPr>
            <p:ph type="title"/>
          </p:nvPr>
        </p:nvSpPr>
        <p:spPr>
          <a:xfrm>
            <a:off x="3968643" y="1520792"/>
            <a:ext cx="4314400" cy="2630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None/>
              <a:defRPr sz="4800">
                <a:solidFill>
                  <a:schemeClr val="lt1"/>
                </a:solidFill>
              </a:defRPr>
            </a:lvl1pPr>
            <a:lvl2pPr lvl="1" algn="ctr" rtl="0">
              <a:spcBef>
                <a:spcPts val="0"/>
              </a:spcBef>
              <a:spcAft>
                <a:spcPts val="0"/>
              </a:spcAft>
              <a:buNone/>
              <a:defRPr sz="4800">
                <a:solidFill>
                  <a:schemeClr val="lt1"/>
                </a:solidFill>
              </a:defRPr>
            </a:lvl2pPr>
            <a:lvl3pPr lvl="2" algn="ctr" rtl="0">
              <a:spcBef>
                <a:spcPts val="0"/>
              </a:spcBef>
              <a:spcAft>
                <a:spcPts val="0"/>
              </a:spcAft>
              <a:buNone/>
              <a:defRPr sz="4800">
                <a:solidFill>
                  <a:schemeClr val="lt1"/>
                </a:solidFill>
              </a:defRPr>
            </a:lvl3pPr>
            <a:lvl4pPr lvl="3" algn="ctr" rtl="0">
              <a:spcBef>
                <a:spcPts val="0"/>
              </a:spcBef>
              <a:spcAft>
                <a:spcPts val="0"/>
              </a:spcAft>
              <a:buNone/>
              <a:defRPr sz="4800">
                <a:solidFill>
                  <a:schemeClr val="lt1"/>
                </a:solidFill>
              </a:defRPr>
            </a:lvl4pPr>
            <a:lvl5pPr lvl="4" algn="ctr" rtl="0">
              <a:spcBef>
                <a:spcPts val="0"/>
              </a:spcBef>
              <a:spcAft>
                <a:spcPts val="0"/>
              </a:spcAft>
              <a:buNone/>
              <a:defRPr sz="4800">
                <a:solidFill>
                  <a:schemeClr val="lt1"/>
                </a:solidFill>
              </a:defRPr>
            </a:lvl5pPr>
            <a:lvl6pPr lvl="5" algn="ctr" rtl="0">
              <a:spcBef>
                <a:spcPts val="0"/>
              </a:spcBef>
              <a:spcAft>
                <a:spcPts val="0"/>
              </a:spcAft>
              <a:buNone/>
              <a:defRPr sz="4800">
                <a:solidFill>
                  <a:schemeClr val="lt1"/>
                </a:solidFill>
              </a:defRPr>
            </a:lvl6pPr>
            <a:lvl7pPr lvl="6" algn="ctr" rtl="0">
              <a:spcBef>
                <a:spcPts val="0"/>
              </a:spcBef>
              <a:spcAft>
                <a:spcPts val="0"/>
              </a:spcAft>
              <a:buNone/>
              <a:defRPr sz="4800">
                <a:solidFill>
                  <a:schemeClr val="lt1"/>
                </a:solidFill>
              </a:defRPr>
            </a:lvl7pPr>
            <a:lvl8pPr lvl="7" algn="ctr" rtl="0">
              <a:spcBef>
                <a:spcPts val="0"/>
              </a:spcBef>
              <a:spcAft>
                <a:spcPts val="0"/>
              </a:spcAft>
              <a:buNone/>
              <a:defRPr sz="4800">
                <a:solidFill>
                  <a:schemeClr val="lt1"/>
                </a:solidFill>
              </a:defRPr>
            </a:lvl8pPr>
            <a:lvl9pPr lvl="8" algn="ctr" rtl="0">
              <a:spcBef>
                <a:spcPts val="0"/>
              </a:spcBef>
              <a:spcAft>
                <a:spcPts val="0"/>
              </a:spcAft>
              <a:buNone/>
              <a:defRPr sz="4800">
                <a:solidFill>
                  <a:schemeClr val="lt1"/>
                </a:solidFill>
              </a:defRPr>
            </a:lvl9pPr>
          </a:lstStyle>
          <a:p>
            <a:endParaRPr/>
          </a:p>
        </p:txBody>
      </p:sp>
    </p:spTree>
    <p:extLst>
      <p:ext uri="{BB962C8B-B14F-4D97-AF65-F5344CB8AC3E}">
        <p14:creationId xmlns:p14="http://schemas.microsoft.com/office/powerpoint/2010/main" val="33812451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10" name="Rectangle 9"/>
          <p:cNvSpPr/>
          <p:nvPr userDrawn="1"/>
        </p:nvSpPr>
        <p:spPr>
          <a:xfrm>
            <a:off x="298841" y="312747"/>
            <a:ext cx="11582400" cy="79032"/>
          </a:xfrm>
          <a:prstGeom prst="rect">
            <a:avLst/>
          </a:prstGeom>
          <a:solidFill>
            <a:srgbClr val="183C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092240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Section divider - icon">
    <p:bg>
      <p:bgPr>
        <a:solidFill>
          <a:schemeClr val="accent2"/>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93C7ADA-C64E-BA42-8E35-E487612FAE09}"/>
              </a:ext>
            </a:extLst>
          </p:cNvPr>
          <p:cNvSpPr>
            <a:spLocks noGrp="1"/>
          </p:cNvSpPr>
          <p:nvPr>
            <p:ph type="ctrTitle" hasCustomPrompt="1"/>
          </p:nvPr>
        </p:nvSpPr>
        <p:spPr>
          <a:xfrm>
            <a:off x="4689696" y="3066856"/>
            <a:ext cx="4575990" cy="826134"/>
          </a:xfrm>
          <a:prstGeom prst="rect">
            <a:avLst/>
          </a:prstGeom>
        </p:spPr>
        <p:txBody>
          <a:bodyPr lIns="0" tIns="0" rIns="0" bIns="0" anchor="ctr">
            <a:noAutofit/>
          </a:bodyPr>
          <a:lstStyle>
            <a:lvl1pPr marL="0" indent="0" algn="l">
              <a:lnSpc>
                <a:spcPct val="80000"/>
              </a:lnSpc>
              <a:spcBef>
                <a:spcPts val="0"/>
              </a:spcBef>
              <a:buFont typeface="Arial" panose="020B0604020202020204" pitchFamily="34" charset="0"/>
              <a:buNone/>
              <a:defRPr sz="3000" b="0" i="0" cap="none" baseline="0">
                <a:solidFill>
                  <a:schemeClr val="bg1"/>
                </a:solidFill>
              </a:defRPr>
            </a:lvl1pPr>
          </a:lstStyle>
          <a:p>
            <a:r>
              <a:rPr lang="en-US" dirty="0"/>
              <a:t>Divider text goes here.</a:t>
            </a:r>
            <a:endParaRPr lang="en-ZA" dirty="0"/>
          </a:p>
        </p:txBody>
      </p:sp>
      <p:cxnSp>
        <p:nvCxnSpPr>
          <p:cNvPr id="5" name="Straight Connector 4">
            <a:extLst>
              <a:ext uri="{FF2B5EF4-FFF2-40B4-BE49-F238E27FC236}">
                <a16:creationId xmlns:a16="http://schemas.microsoft.com/office/drawing/2014/main" id="{5332EF5A-33A1-485B-9133-ABB7281E5217}"/>
              </a:ext>
            </a:extLst>
          </p:cNvPr>
          <p:cNvCxnSpPr/>
          <p:nvPr userDrawn="1"/>
        </p:nvCxnSpPr>
        <p:spPr bwMode="auto">
          <a:xfrm>
            <a:off x="4336614" y="2688879"/>
            <a:ext cx="0" cy="1520982"/>
          </a:xfrm>
          <a:prstGeom prst="line">
            <a:avLst/>
          </a:prstGeom>
          <a:noFill/>
          <a:ln w="127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006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Rectangle 2"/>
          <p:cNvSpPr/>
          <p:nvPr userDrawn="1"/>
        </p:nvSpPr>
        <p:spPr>
          <a:xfrm>
            <a:off x="298841" y="312747"/>
            <a:ext cx="11582400" cy="79032"/>
          </a:xfrm>
          <a:prstGeom prst="rect">
            <a:avLst/>
          </a:prstGeom>
          <a:solidFill>
            <a:srgbClr val="183C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4" name="Rectangle 3"/>
          <p:cNvSpPr/>
          <p:nvPr userDrawn="1"/>
        </p:nvSpPr>
        <p:spPr>
          <a:xfrm>
            <a:off x="298841" y="6291809"/>
            <a:ext cx="11582400" cy="36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6" name="Text Placeholder 3"/>
          <p:cNvSpPr>
            <a:spLocks noGrp="1"/>
          </p:cNvSpPr>
          <p:nvPr>
            <p:ph type="body" sz="quarter" idx="10" hasCustomPrompt="1"/>
          </p:nvPr>
        </p:nvSpPr>
        <p:spPr>
          <a:xfrm>
            <a:off x="3829052" y="606334"/>
            <a:ext cx="4514849" cy="296509"/>
          </a:xfrm>
          <a:prstGeom prst="rect">
            <a:avLst/>
          </a:prstGeom>
        </p:spPr>
        <p:txBody>
          <a:bodyPr vert="horz"/>
          <a:lstStyle>
            <a:lvl1pPr marL="0" indent="0" algn="ctr">
              <a:buNone/>
              <a:defRPr sz="1800">
                <a:solidFill>
                  <a:srgbClr val="183C92"/>
                </a:solidFill>
                <a:latin typeface="Calibri"/>
                <a:cs typeface="Calibri"/>
              </a:defRPr>
            </a:lvl1pPr>
            <a:lvl2pPr algn="ctr">
              <a:defRPr sz="1200">
                <a:latin typeface="Gravur-Condensed"/>
                <a:cs typeface="Gravur-Condensed"/>
              </a:defRPr>
            </a:lvl2pPr>
            <a:lvl3pPr algn="ctr">
              <a:defRPr sz="1200">
                <a:latin typeface="Gravur-Condensed"/>
                <a:cs typeface="Gravur-Condensed"/>
              </a:defRPr>
            </a:lvl3pPr>
            <a:lvl4pPr algn="ctr">
              <a:defRPr sz="1200">
                <a:latin typeface="Gravur-Condensed"/>
                <a:cs typeface="Gravur-Condensed"/>
              </a:defRPr>
            </a:lvl4pPr>
            <a:lvl5pPr algn="ctr">
              <a:defRPr sz="1200">
                <a:latin typeface="Gravur-Condensed"/>
                <a:cs typeface="Gravur-Condensed"/>
              </a:defRPr>
            </a:lvl5pPr>
          </a:lstStyle>
          <a:p>
            <a:pPr lvl="0"/>
            <a:r>
              <a:rPr lang="en-US" dirty="0"/>
              <a:t>HEADLINE</a:t>
            </a:r>
          </a:p>
        </p:txBody>
      </p:sp>
      <p:sp>
        <p:nvSpPr>
          <p:cNvPr id="7" name="Text Placeholder 3"/>
          <p:cNvSpPr>
            <a:spLocks noGrp="1"/>
          </p:cNvSpPr>
          <p:nvPr>
            <p:ph type="body" sz="quarter" idx="12" hasCustomPrompt="1"/>
          </p:nvPr>
        </p:nvSpPr>
        <p:spPr>
          <a:xfrm>
            <a:off x="3829052" y="941794"/>
            <a:ext cx="4514849" cy="296509"/>
          </a:xfrm>
          <a:prstGeom prst="rect">
            <a:avLst/>
          </a:prstGeom>
        </p:spPr>
        <p:txBody>
          <a:bodyPr vert="horz"/>
          <a:lstStyle>
            <a:lvl1pPr marL="0" indent="0" algn="ctr">
              <a:buNone/>
              <a:defRPr sz="1200">
                <a:solidFill>
                  <a:srgbClr val="687177"/>
                </a:solidFill>
                <a:latin typeface="Calibri"/>
                <a:cs typeface="Calibri"/>
              </a:defRPr>
            </a:lvl1pPr>
            <a:lvl2pPr algn="ctr">
              <a:defRPr sz="1200">
                <a:latin typeface="Gravur-Condensed"/>
                <a:cs typeface="Gravur-Condensed"/>
              </a:defRPr>
            </a:lvl2pPr>
            <a:lvl3pPr algn="ctr">
              <a:defRPr sz="1200">
                <a:latin typeface="Gravur-Condensed"/>
                <a:cs typeface="Gravur-Condensed"/>
              </a:defRPr>
            </a:lvl3pPr>
            <a:lvl4pPr algn="ctr">
              <a:defRPr sz="1200">
                <a:latin typeface="Gravur-Condensed"/>
                <a:cs typeface="Gravur-Condensed"/>
              </a:defRPr>
            </a:lvl4pPr>
            <a:lvl5pPr algn="ctr">
              <a:defRPr sz="1200">
                <a:latin typeface="Gravur-Condensed"/>
                <a:cs typeface="Gravur-Condensed"/>
              </a:defRPr>
            </a:lvl5pPr>
          </a:lstStyle>
          <a:p>
            <a:pPr lvl="0"/>
            <a:r>
              <a:rPr lang="en-US" dirty="0"/>
              <a:t>SUB HEADLINE</a:t>
            </a:r>
          </a:p>
        </p:txBody>
      </p:sp>
      <p:sp>
        <p:nvSpPr>
          <p:cNvPr id="8" name="Text Placeholder 3"/>
          <p:cNvSpPr>
            <a:spLocks noGrp="1"/>
          </p:cNvSpPr>
          <p:nvPr>
            <p:ph type="body" sz="quarter" idx="13" hasCustomPrompt="1"/>
          </p:nvPr>
        </p:nvSpPr>
        <p:spPr>
          <a:xfrm>
            <a:off x="304801" y="1545168"/>
            <a:ext cx="11576441" cy="1185333"/>
          </a:xfrm>
          <a:prstGeom prst="rect">
            <a:avLst/>
          </a:prstGeom>
        </p:spPr>
        <p:txBody>
          <a:bodyPr vert="horz" numCol="1" spcCol="91440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b="0">
                <a:solidFill>
                  <a:srgbClr val="687177"/>
                </a:solidFill>
                <a:effectLst/>
                <a:latin typeface="Calibri"/>
                <a:ea typeface="Gravur-Condensed"/>
                <a:cs typeface="Gravur-Condensed"/>
              </a:defRPr>
            </a:lvl1pPr>
            <a:lvl2pPr algn="ctr">
              <a:defRPr sz="1200">
                <a:latin typeface="Gravur-Condensed"/>
                <a:cs typeface="Gravur-Condensed"/>
              </a:defRPr>
            </a:lvl2pPr>
            <a:lvl3pPr algn="ctr">
              <a:defRPr sz="1200">
                <a:latin typeface="Gravur-Condensed"/>
                <a:cs typeface="Gravur-Condensed"/>
              </a:defRPr>
            </a:lvl3pPr>
            <a:lvl4pPr algn="ctr">
              <a:defRPr sz="1200">
                <a:latin typeface="Gravur-Condensed"/>
                <a:cs typeface="Gravur-Condensed"/>
              </a:defRPr>
            </a:lvl4pPr>
            <a:lvl5pPr algn="ctr">
              <a:defRPr sz="1200">
                <a:latin typeface="Gravur-Condensed"/>
                <a:cs typeface="Gravur-Condensed"/>
              </a:defRPr>
            </a:lvl5pPr>
          </a:lstStyle>
          <a:p>
            <a:r>
              <a:rPr lang="en-US" sz="1100" b="1" dirty="0" err="1">
                <a:solidFill>
                  <a:srgbClr val="687177"/>
                </a:solidFill>
                <a:effectLst/>
                <a:latin typeface="Gravur-Condensed"/>
                <a:ea typeface="Times New Roman"/>
                <a:cs typeface="Times New Roman"/>
              </a:rPr>
              <a:t>Lorem</a:t>
            </a:r>
            <a:r>
              <a:rPr lang="en-US" sz="1100" b="1" dirty="0">
                <a:solidFill>
                  <a:srgbClr val="687177"/>
                </a:solidFill>
                <a:effectLst/>
                <a:latin typeface="Gravur-Condensed"/>
                <a:ea typeface="Times New Roman"/>
                <a:cs typeface="Times New Roman"/>
              </a:rPr>
              <a:t> </a:t>
            </a:r>
            <a:r>
              <a:rPr lang="en-US" sz="1100" b="1" dirty="0" err="1">
                <a:solidFill>
                  <a:srgbClr val="687177"/>
                </a:solidFill>
                <a:effectLst/>
                <a:latin typeface="Gravur-Condensed"/>
                <a:ea typeface="Times New Roman"/>
                <a:cs typeface="Times New Roman"/>
              </a:rPr>
              <a:t>Ipsum</a:t>
            </a:r>
            <a:r>
              <a:rPr lang="en-US" sz="1100" dirty="0">
                <a:solidFill>
                  <a:srgbClr val="687177"/>
                </a:solidFill>
                <a:effectLst/>
                <a:latin typeface="Gravur-Condensed"/>
                <a:ea typeface="Times New Roman"/>
                <a:cs typeface="Times New Roman"/>
              </a:rPr>
              <a:t> is simply dummy text of the printing and typesetting industry. </a:t>
            </a:r>
            <a:r>
              <a:rPr lang="en-US" sz="1100" dirty="0" err="1">
                <a:solidFill>
                  <a:srgbClr val="687177"/>
                </a:solidFill>
                <a:effectLst/>
                <a:latin typeface="Gravur-Condensed"/>
                <a:ea typeface="Times New Roman"/>
                <a:cs typeface="Times New Roman"/>
              </a:rPr>
              <a:t>Lorem</a:t>
            </a:r>
            <a:r>
              <a:rPr lang="en-US" sz="1100" dirty="0">
                <a:solidFill>
                  <a:srgbClr val="687177"/>
                </a:solidFill>
                <a:effectLst/>
                <a:latin typeface="Gravur-Condensed"/>
                <a:ea typeface="Times New Roman"/>
                <a:cs typeface="Times New Roman"/>
              </a:rPr>
              <a:t> </a:t>
            </a:r>
            <a:r>
              <a:rPr lang="en-US" sz="1100" dirty="0" err="1">
                <a:solidFill>
                  <a:srgbClr val="687177"/>
                </a:solidFill>
                <a:effectLst/>
                <a:latin typeface="Gravur-Condensed"/>
                <a:ea typeface="Times New Roman"/>
                <a:cs typeface="Times New Roman"/>
              </a:rPr>
              <a:t>Ipsum</a:t>
            </a:r>
            <a:r>
              <a:rPr lang="en-US" sz="1100" dirty="0">
                <a:solidFill>
                  <a:srgbClr val="687177"/>
                </a:solidFill>
                <a:effectLst/>
                <a:latin typeface="Gravur-Condensed"/>
                <a:ea typeface="Times New Roman"/>
                <a:cs typeface="Times New Roman"/>
              </a:rPr>
              <a:t>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100" dirty="0" err="1">
                <a:solidFill>
                  <a:srgbClr val="687177"/>
                </a:solidFill>
                <a:effectLst/>
                <a:latin typeface="Gravur-Condensed"/>
                <a:ea typeface="Times New Roman"/>
                <a:cs typeface="Times New Roman"/>
              </a:rPr>
              <a:t>popularised</a:t>
            </a:r>
            <a:r>
              <a:rPr lang="en-US" sz="1100" dirty="0">
                <a:solidFill>
                  <a:srgbClr val="687177"/>
                </a:solidFill>
                <a:effectLst/>
                <a:latin typeface="Gravur-Condensed"/>
                <a:ea typeface="Times New Roman"/>
                <a:cs typeface="Times New Roman"/>
              </a:rPr>
              <a:t> in the 1960s with the release of </a:t>
            </a:r>
            <a:r>
              <a:rPr lang="en-US" sz="1100" dirty="0" err="1">
                <a:solidFill>
                  <a:srgbClr val="687177"/>
                </a:solidFill>
                <a:effectLst/>
                <a:latin typeface="Gravur-Condensed"/>
                <a:ea typeface="Times New Roman"/>
                <a:cs typeface="Times New Roman"/>
              </a:rPr>
              <a:t>Letraset</a:t>
            </a:r>
            <a:r>
              <a:rPr lang="en-US" sz="1100" dirty="0">
                <a:solidFill>
                  <a:srgbClr val="687177"/>
                </a:solidFill>
                <a:effectLst/>
                <a:latin typeface="Gravur-Condensed"/>
                <a:ea typeface="Times New Roman"/>
                <a:cs typeface="Times New Roman"/>
              </a:rPr>
              <a:t> sheets containing </a:t>
            </a:r>
            <a:r>
              <a:rPr lang="en-US" sz="1100" dirty="0" err="1">
                <a:solidFill>
                  <a:srgbClr val="687177"/>
                </a:solidFill>
                <a:effectLst/>
                <a:latin typeface="Gravur-Condensed"/>
                <a:ea typeface="Times New Roman"/>
                <a:cs typeface="Times New Roman"/>
              </a:rPr>
              <a:t>Lorem</a:t>
            </a:r>
            <a:r>
              <a:rPr lang="en-US" sz="1100" dirty="0">
                <a:solidFill>
                  <a:srgbClr val="687177"/>
                </a:solidFill>
                <a:effectLst/>
                <a:latin typeface="Gravur-Condensed"/>
                <a:ea typeface="Times New Roman"/>
                <a:cs typeface="Times New Roman"/>
              </a:rPr>
              <a:t> </a:t>
            </a:r>
            <a:r>
              <a:rPr lang="en-US" sz="1100" dirty="0" err="1">
                <a:solidFill>
                  <a:srgbClr val="687177"/>
                </a:solidFill>
                <a:effectLst/>
                <a:latin typeface="Gravur-Condensed"/>
                <a:ea typeface="Times New Roman"/>
                <a:cs typeface="Times New Roman"/>
              </a:rPr>
              <a:t>Ipsum</a:t>
            </a:r>
            <a:r>
              <a:rPr lang="en-US" sz="1100" dirty="0">
                <a:solidFill>
                  <a:srgbClr val="687177"/>
                </a:solidFill>
                <a:effectLst/>
                <a:latin typeface="Gravur-Condensed"/>
                <a:ea typeface="Times New Roman"/>
                <a:cs typeface="Times New Roman"/>
              </a:rPr>
              <a:t> passages, and more recently with desktop publishing software like Aldus PageMaker including versions of </a:t>
            </a:r>
            <a:r>
              <a:rPr lang="en-US" sz="1100" dirty="0" err="1">
                <a:solidFill>
                  <a:srgbClr val="687177"/>
                </a:solidFill>
                <a:effectLst/>
                <a:latin typeface="Gravur-Condensed"/>
                <a:ea typeface="Times New Roman"/>
                <a:cs typeface="Times New Roman"/>
              </a:rPr>
              <a:t>Lorem</a:t>
            </a:r>
            <a:r>
              <a:rPr lang="en-US" sz="1100" dirty="0">
                <a:solidFill>
                  <a:srgbClr val="687177"/>
                </a:solidFill>
                <a:effectLst/>
                <a:latin typeface="Gravur-Condensed"/>
                <a:ea typeface="Times New Roman"/>
                <a:cs typeface="Times New Roman"/>
              </a:rPr>
              <a:t> </a:t>
            </a:r>
            <a:r>
              <a:rPr lang="en-US" sz="1100" dirty="0" err="1">
                <a:solidFill>
                  <a:srgbClr val="687177"/>
                </a:solidFill>
                <a:effectLst/>
                <a:latin typeface="Gravur-Condensed"/>
                <a:ea typeface="Times New Roman"/>
                <a:cs typeface="Times New Roman"/>
              </a:rPr>
              <a:t>Ipsum</a:t>
            </a:r>
            <a:r>
              <a:rPr lang="en-US" sz="1100" dirty="0">
                <a:solidFill>
                  <a:srgbClr val="687177"/>
                </a:solidFill>
                <a:effectLst/>
                <a:latin typeface="Gravur-Condensed"/>
                <a:ea typeface="Times New Roman"/>
                <a:cs typeface="Times New Roman"/>
              </a:rPr>
              <a:t>.</a:t>
            </a:r>
            <a:br>
              <a:rPr lang="en-US" sz="1100" dirty="0">
                <a:effectLst/>
                <a:latin typeface="Cambria"/>
                <a:ea typeface="ＭＳ 明朝"/>
                <a:cs typeface="Times New Roman"/>
              </a:rPr>
            </a:br>
            <a:endParaRPr lang="en-US" sz="1200" dirty="0">
              <a:effectLst/>
              <a:latin typeface="Cambria"/>
              <a:ea typeface="ＭＳ 明朝"/>
              <a:cs typeface="Times New Roman"/>
            </a:endParaRPr>
          </a:p>
        </p:txBody>
      </p:sp>
      <p:pic>
        <p:nvPicPr>
          <p:cNvPr id="10" name="Picture 9" descr="MH Logo 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8842" y="6422210"/>
            <a:ext cx="1026357" cy="30248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92465" y="6094768"/>
            <a:ext cx="5195487" cy="910383"/>
          </a:xfrm>
          <a:prstGeom prst="rect">
            <a:avLst/>
          </a:prstGeom>
        </p:spPr>
      </p:pic>
    </p:spTree>
    <p:extLst>
      <p:ext uri="{BB962C8B-B14F-4D97-AF65-F5344CB8AC3E}">
        <p14:creationId xmlns:p14="http://schemas.microsoft.com/office/powerpoint/2010/main" val="26847937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288556" y="6525345"/>
            <a:ext cx="911424" cy="221109"/>
          </a:xfrm>
          <a:prstGeom prst="rect">
            <a:avLst/>
          </a:prstGeom>
        </p:spPr>
        <p:txBody>
          <a:bodyPr/>
          <a:lstStyle>
            <a:lvl1pPr algn="r">
              <a:defRPr sz="1000"/>
            </a:lvl1pPr>
          </a:lstStyle>
          <a:p>
            <a:pPr defTabSz="457200"/>
            <a:endParaRPr lang="en-US">
              <a:solidFill>
                <a:prstClr val="black"/>
              </a:solidFill>
            </a:endParaRPr>
          </a:p>
          <a:p>
            <a:pPr defTabSz="457200"/>
            <a:fld id="{17E09D2A-DB87-4B18-9DB5-5C4D37D24EE6}" type="slidenum">
              <a:rPr lang="th-TH" smtClean="0">
                <a:solidFill>
                  <a:prstClr val="black"/>
                </a:solidFill>
              </a:rPr>
              <a:pPr defTabSz="457200"/>
              <a:t>‹#›</a:t>
            </a:fld>
            <a:endParaRPr lang="th-TH" dirty="0">
              <a:solidFill>
                <a:prstClr val="black"/>
              </a:solidFill>
            </a:endParaRPr>
          </a:p>
        </p:txBody>
      </p:sp>
      <p:sp>
        <p:nvSpPr>
          <p:cNvPr id="7" name="Text Placeholder 3"/>
          <p:cNvSpPr>
            <a:spLocks noGrp="1"/>
          </p:cNvSpPr>
          <p:nvPr>
            <p:ph type="body" sz="quarter" idx="13" hasCustomPrompt="1"/>
          </p:nvPr>
        </p:nvSpPr>
        <p:spPr>
          <a:xfrm>
            <a:off x="3791745" y="116633"/>
            <a:ext cx="4514849" cy="296509"/>
          </a:xfrm>
          <a:prstGeom prst="rect">
            <a:avLst/>
          </a:prstGeom>
        </p:spPr>
        <p:txBody>
          <a:bodyPr vert="horz"/>
          <a:lstStyle>
            <a:lvl1pPr marL="0" indent="0" algn="ctr">
              <a:buNone/>
              <a:defRPr sz="1800">
                <a:solidFill>
                  <a:srgbClr val="063E8E"/>
                </a:solidFill>
                <a:latin typeface="Calibri"/>
                <a:cs typeface="Calibri"/>
              </a:defRPr>
            </a:lvl1pPr>
            <a:lvl2pPr algn="ctr">
              <a:defRPr sz="1200">
                <a:latin typeface="Gravur-Condensed"/>
                <a:cs typeface="Gravur-Condensed"/>
              </a:defRPr>
            </a:lvl2pPr>
            <a:lvl3pPr algn="ctr">
              <a:defRPr sz="1200">
                <a:latin typeface="Gravur-Condensed"/>
                <a:cs typeface="Gravur-Condensed"/>
              </a:defRPr>
            </a:lvl3pPr>
            <a:lvl4pPr algn="ctr">
              <a:defRPr sz="1200">
                <a:latin typeface="Gravur-Condensed"/>
                <a:cs typeface="Gravur-Condensed"/>
              </a:defRPr>
            </a:lvl4pPr>
            <a:lvl5pPr algn="ctr">
              <a:defRPr sz="1200">
                <a:latin typeface="Gravur-Condensed"/>
                <a:cs typeface="Gravur-Condensed"/>
              </a:defRPr>
            </a:lvl5pPr>
          </a:lstStyle>
          <a:p>
            <a:pPr lvl="0"/>
            <a:r>
              <a:rPr lang="en-US" dirty="0"/>
              <a:t>HEADLINE</a:t>
            </a:r>
          </a:p>
        </p:txBody>
      </p:sp>
    </p:spTree>
    <p:extLst>
      <p:ext uri="{BB962C8B-B14F-4D97-AF65-F5344CB8AC3E}">
        <p14:creationId xmlns:p14="http://schemas.microsoft.com/office/powerpoint/2010/main" val="647207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top, title and 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4461747"/>
            <a:ext cx="11467438" cy="490499"/>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0" y="0"/>
            <a:ext cx="12188825" cy="419100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5042201"/>
            <a:ext cx="5600794" cy="842962"/>
          </a:xfrm>
        </p:spPr>
        <p:txBody>
          <a:bodyPr/>
          <a:lstStyle>
            <a:lvl1pPr marL="0" indent="0">
              <a:buNone/>
              <a:defRPr sz="1400"/>
            </a:lvl1pPr>
          </a:lstStyle>
          <a:p>
            <a:pPr lvl="0"/>
            <a:r>
              <a:rPr lang="en-GB" dirty="0"/>
              <a:t>Enter text here.</a:t>
            </a:r>
            <a:endParaRPr lang="en-ZA" dirty="0"/>
          </a:p>
        </p:txBody>
      </p:sp>
      <p:sp>
        <p:nvSpPr>
          <p:cNvPr id="9" name="Text Placeholder 7">
            <a:extLst>
              <a:ext uri="{FF2B5EF4-FFF2-40B4-BE49-F238E27FC236}">
                <a16:creationId xmlns:a16="http://schemas.microsoft.com/office/drawing/2014/main" id="{48E8172C-47CD-459B-BEB3-A68456BFA925}"/>
              </a:ext>
            </a:extLst>
          </p:cNvPr>
          <p:cNvSpPr>
            <a:spLocks noGrp="1"/>
          </p:cNvSpPr>
          <p:nvPr>
            <p:ph type="body" sz="quarter" idx="12" hasCustomPrompt="1"/>
          </p:nvPr>
        </p:nvSpPr>
        <p:spPr>
          <a:xfrm>
            <a:off x="6219731" y="5042201"/>
            <a:ext cx="5600794" cy="842962"/>
          </a:xfrm>
        </p:spPr>
        <p:txBody>
          <a:bodyPr/>
          <a:lstStyle>
            <a:lvl1pPr marL="0" indent="0">
              <a:buNone/>
              <a:defRPr sz="1400"/>
            </a:lvl1pPr>
          </a:lstStyle>
          <a:p>
            <a:pPr lvl="0"/>
            <a:r>
              <a:rPr lang="en-GB" dirty="0"/>
              <a:t>Enter text here.</a:t>
            </a:r>
            <a:endParaRPr lang="en-ZA" dirty="0"/>
          </a:p>
        </p:txBody>
      </p:sp>
    </p:spTree>
    <p:extLst>
      <p:ext uri="{BB962C8B-B14F-4D97-AF65-F5344CB8AC3E}">
        <p14:creationId xmlns:p14="http://schemas.microsoft.com/office/powerpoint/2010/main" val="22988228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righ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4303572" y="353085"/>
            <a:ext cx="7535342"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3666652" cy="4555002"/>
          </a:xfrm>
        </p:spPr>
        <p:txBody>
          <a:bodyPr/>
          <a:lstStyle>
            <a:lvl1pPr marL="0" indent="0">
              <a:buNone/>
              <a:defRPr sz="1400"/>
            </a:lvl1pPr>
          </a:lstStyle>
          <a:p>
            <a:pPr lvl="0"/>
            <a:r>
              <a:rPr lang="en-GB" dirty="0"/>
              <a:t>Enter text here.</a:t>
            </a:r>
            <a:endParaRPr lang="en-ZA" dirty="0"/>
          </a:p>
        </p:txBody>
      </p:sp>
    </p:spTree>
    <p:extLst>
      <p:ext uri="{BB962C8B-B14F-4D97-AF65-F5344CB8AC3E}">
        <p14:creationId xmlns:p14="http://schemas.microsoft.com/office/powerpoint/2010/main" val="2843792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Picture righ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4303572" y="2860895"/>
            <a:ext cx="7535342" cy="302426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3666652" cy="4555002"/>
          </a:xfrm>
        </p:spPr>
        <p:txBody>
          <a:bodyPr vert="horz" lIns="0" tIns="0" rIns="0" bIns="0" rtlCol="0">
            <a:noAutofit/>
          </a:bodyPr>
          <a:lstStyle>
            <a:lvl1pPr>
              <a:defRPr lang="en-ZA" sz="1400" dirty="0"/>
            </a:lvl1pPr>
          </a:lstStyle>
          <a:p>
            <a:pPr lvl="0"/>
            <a:r>
              <a:rPr lang="en-GB" dirty="0"/>
              <a:t>Enter text here.</a:t>
            </a:r>
            <a:endParaRPr lang="en-ZA" dirty="0"/>
          </a:p>
        </p:txBody>
      </p:sp>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4303572" y="366871"/>
            <a:ext cx="3666652" cy="2303901"/>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9" name="Picture Placeholder 5">
            <a:extLst>
              <a:ext uri="{FF2B5EF4-FFF2-40B4-BE49-F238E27FC236}">
                <a16:creationId xmlns:a16="http://schemas.microsoft.com/office/drawing/2014/main" id="{A732CCC3-8C4F-49E1-BD7A-D0492B61C5F1}"/>
              </a:ext>
            </a:extLst>
          </p:cNvPr>
          <p:cNvSpPr>
            <a:spLocks noGrp="1"/>
          </p:cNvSpPr>
          <p:nvPr>
            <p:ph type="pic" sz="quarter" idx="13" hasCustomPrompt="1"/>
          </p:nvPr>
        </p:nvSpPr>
        <p:spPr>
          <a:xfrm>
            <a:off x="8172261" y="366871"/>
            <a:ext cx="3666652" cy="2303901"/>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Tree>
    <p:extLst>
      <p:ext uri="{BB962C8B-B14F-4D97-AF65-F5344CB8AC3E}">
        <p14:creationId xmlns:p14="http://schemas.microsoft.com/office/powerpoint/2010/main" val="2975600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right, title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8172260" y="353085"/>
            <a:ext cx="3666653"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7343020" cy="1701797"/>
          </a:xfrm>
        </p:spPr>
        <p:txBody>
          <a:bodyPr/>
          <a:lstStyle>
            <a:lvl1pPr marL="0" indent="0">
              <a:buNone/>
              <a:defRPr sz="1400"/>
            </a:lvl1pPr>
          </a:lstStyle>
          <a:p>
            <a:pPr lvl="0"/>
            <a:r>
              <a:rPr lang="en-GB" dirty="0"/>
              <a:t>Enter text here.</a:t>
            </a:r>
            <a:endParaRPr lang="en-ZA" dirty="0"/>
          </a:p>
        </p:txBody>
      </p:sp>
      <p:sp>
        <p:nvSpPr>
          <p:cNvPr id="7" name="Text Placeholder 6">
            <a:extLst>
              <a:ext uri="{FF2B5EF4-FFF2-40B4-BE49-F238E27FC236}">
                <a16:creationId xmlns:a16="http://schemas.microsoft.com/office/drawing/2014/main" id="{2E88747C-DF77-4537-9F94-4FC91097BF17}"/>
              </a:ext>
            </a:extLst>
          </p:cNvPr>
          <p:cNvSpPr>
            <a:spLocks noGrp="1"/>
          </p:cNvSpPr>
          <p:nvPr>
            <p:ph type="body" sz="quarter" idx="12" hasCustomPrompt="1"/>
          </p:nvPr>
        </p:nvSpPr>
        <p:spPr>
          <a:xfrm>
            <a:off x="352425" y="3232083"/>
            <a:ext cx="7343775" cy="271608"/>
          </a:xfrm>
        </p:spPr>
        <p:txBody>
          <a:bodyPr/>
          <a:lstStyle>
            <a:lvl1pPr marL="0" indent="0">
              <a:buNone/>
              <a:defRPr sz="1600" b="1">
                <a:solidFill>
                  <a:schemeClr val="tx2"/>
                </a:solidFill>
                <a:latin typeface="+mj-lt"/>
              </a:defRPr>
            </a:lvl1pPr>
            <a:lvl2pPr marL="361950" indent="0">
              <a:buNone/>
              <a:defRPr b="1">
                <a:solidFill>
                  <a:schemeClr val="tx2"/>
                </a:solidFill>
              </a:defRPr>
            </a:lvl2pPr>
            <a:lvl3pPr marL="503238" indent="0">
              <a:buNone/>
              <a:defRPr b="1">
                <a:solidFill>
                  <a:schemeClr val="tx2"/>
                </a:solidFill>
              </a:defRPr>
            </a:lvl3pPr>
            <a:lvl4pPr marL="720725" indent="0">
              <a:buNone/>
              <a:defRPr b="1">
                <a:solidFill>
                  <a:schemeClr val="tx2"/>
                </a:solidFill>
              </a:defRPr>
            </a:lvl4pPr>
            <a:lvl5pPr marL="971550" indent="0">
              <a:buNone/>
              <a:defRPr b="1">
                <a:solidFill>
                  <a:schemeClr val="tx2"/>
                </a:solidFill>
              </a:defRPr>
            </a:lvl5pPr>
          </a:lstStyle>
          <a:p>
            <a:pPr lvl="0"/>
            <a:r>
              <a:rPr lang="en-US" dirty="0"/>
              <a:t>Chart title</a:t>
            </a:r>
            <a:endParaRPr lang="en-ZA" dirty="0"/>
          </a:p>
        </p:txBody>
      </p:sp>
      <p:sp>
        <p:nvSpPr>
          <p:cNvPr id="10" name="Chart Placeholder 9">
            <a:extLst>
              <a:ext uri="{FF2B5EF4-FFF2-40B4-BE49-F238E27FC236}">
                <a16:creationId xmlns:a16="http://schemas.microsoft.com/office/drawing/2014/main" id="{201122CD-902D-4487-82A0-341C4A0E5840}"/>
              </a:ext>
            </a:extLst>
          </p:cNvPr>
          <p:cNvSpPr>
            <a:spLocks noGrp="1"/>
          </p:cNvSpPr>
          <p:nvPr>
            <p:ph type="chart" sz="quarter" idx="13" hasCustomPrompt="1"/>
          </p:nvPr>
        </p:nvSpPr>
        <p:spPr>
          <a:xfrm>
            <a:off x="361950" y="3567113"/>
            <a:ext cx="3395663" cy="2317750"/>
          </a:xfrm>
        </p:spPr>
        <p:txBody>
          <a:bodyPr anchor="ctr"/>
          <a:lstStyle>
            <a:lvl1pPr marL="0" indent="0" algn="ctr">
              <a:buFontTx/>
              <a:buNone/>
              <a:defRPr sz="1400"/>
            </a:lvl1pPr>
          </a:lstStyle>
          <a:p>
            <a:r>
              <a:rPr lang="en-GB" dirty="0"/>
              <a:t>Click icon to insert chart</a:t>
            </a:r>
            <a:endParaRPr lang="en-ZA" dirty="0"/>
          </a:p>
        </p:txBody>
      </p:sp>
      <p:sp>
        <p:nvSpPr>
          <p:cNvPr id="11" name="Chart Placeholder 9">
            <a:extLst>
              <a:ext uri="{FF2B5EF4-FFF2-40B4-BE49-F238E27FC236}">
                <a16:creationId xmlns:a16="http://schemas.microsoft.com/office/drawing/2014/main" id="{84D5C65F-7BFF-44A9-BC30-933F8C5D9A7F}"/>
              </a:ext>
            </a:extLst>
          </p:cNvPr>
          <p:cNvSpPr>
            <a:spLocks noGrp="1"/>
          </p:cNvSpPr>
          <p:nvPr>
            <p:ph type="chart" sz="quarter" idx="14" hasCustomPrompt="1"/>
          </p:nvPr>
        </p:nvSpPr>
        <p:spPr>
          <a:xfrm>
            <a:off x="3956365" y="3567113"/>
            <a:ext cx="3739082" cy="2317750"/>
          </a:xfrm>
        </p:spPr>
        <p:txBody>
          <a:bodyPr anchor="ctr"/>
          <a:lstStyle>
            <a:lvl1pPr marL="0" indent="0" algn="ctr">
              <a:buFontTx/>
              <a:buNone/>
              <a:defRPr sz="1400"/>
            </a:lvl1pPr>
          </a:lstStyle>
          <a:p>
            <a:r>
              <a:rPr lang="en-GB" dirty="0"/>
              <a:t>Click icon to insert chart</a:t>
            </a:r>
            <a:endParaRPr lang="en-ZA" dirty="0"/>
          </a:p>
        </p:txBody>
      </p:sp>
    </p:spTree>
    <p:extLst>
      <p:ext uri="{BB962C8B-B14F-4D97-AF65-F5344CB8AC3E}">
        <p14:creationId xmlns:p14="http://schemas.microsoft.com/office/powerpoint/2010/main" val="31006402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and two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330161"/>
            <a:ext cx="6636849" cy="4576627"/>
          </a:xfrm>
        </p:spPr>
        <p:txBody>
          <a:bodyPr/>
          <a:lstStyle>
            <a:lvl1pPr marL="0" indent="0">
              <a:buNone/>
              <a:defRPr sz="1400"/>
            </a:lvl1pPr>
          </a:lstStyle>
          <a:p>
            <a:pPr lvl="0"/>
            <a:r>
              <a:rPr lang="en-GB" dirty="0"/>
              <a:t>Enter text here.</a:t>
            </a:r>
            <a:endParaRPr lang="en-ZA" dirty="0"/>
          </a:p>
        </p:txBody>
      </p:sp>
      <p:sp>
        <p:nvSpPr>
          <p:cNvPr id="7" name="Text Placeholder 6">
            <a:extLst>
              <a:ext uri="{FF2B5EF4-FFF2-40B4-BE49-F238E27FC236}">
                <a16:creationId xmlns:a16="http://schemas.microsoft.com/office/drawing/2014/main" id="{2E88747C-DF77-4537-9F94-4FC91097BF17}"/>
              </a:ext>
            </a:extLst>
          </p:cNvPr>
          <p:cNvSpPr>
            <a:spLocks noGrp="1"/>
          </p:cNvSpPr>
          <p:nvPr>
            <p:ph type="body" sz="quarter" idx="12" hasCustomPrompt="1"/>
          </p:nvPr>
        </p:nvSpPr>
        <p:spPr>
          <a:xfrm>
            <a:off x="7794374" y="1126440"/>
            <a:ext cx="4026151" cy="271608"/>
          </a:xfrm>
        </p:spPr>
        <p:txBody>
          <a:bodyPr/>
          <a:lstStyle>
            <a:lvl1pPr marL="0" indent="0">
              <a:buNone/>
              <a:defRPr sz="1600" b="1">
                <a:solidFill>
                  <a:schemeClr val="tx2"/>
                </a:solidFill>
                <a:latin typeface="+mj-lt"/>
              </a:defRPr>
            </a:lvl1pPr>
            <a:lvl2pPr marL="361950" indent="0">
              <a:buNone/>
              <a:defRPr b="1">
                <a:solidFill>
                  <a:schemeClr val="tx2"/>
                </a:solidFill>
              </a:defRPr>
            </a:lvl2pPr>
            <a:lvl3pPr marL="503238" indent="0">
              <a:buNone/>
              <a:defRPr b="1">
                <a:solidFill>
                  <a:schemeClr val="tx2"/>
                </a:solidFill>
              </a:defRPr>
            </a:lvl3pPr>
            <a:lvl4pPr marL="720725" indent="0">
              <a:buNone/>
              <a:defRPr b="1">
                <a:solidFill>
                  <a:schemeClr val="tx2"/>
                </a:solidFill>
              </a:defRPr>
            </a:lvl4pPr>
            <a:lvl5pPr marL="971550" indent="0">
              <a:buNone/>
              <a:defRPr b="1">
                <a:solidFill>
                  <a:schemeClr val="tx2"/>
                </a:solidFill>
              </a:defRPr>
            </a:lvl5pPr>
          </a:lstStyle>
          <a:p>
            <a:pPr lvl="0"/>
            <a:r>
              <a:rPr lang="en-US" dirty="0"/>
              <a:t>Chart title</a:t>
            </a:r>
            <a:endParaRPr lang="en-ZA" dirty="0"/>
          </a:p>
        </p:txBody>
      </p:sp>
      <p:sp>
        <p:nvSpPr>
          <p:cNvPr id="10" name="Chart Placeholder 9">
            <a:extLst>
              <a:ext uri="{FF2B5EF4-FFF2-40B4-BE49-F238E27FC236}">
                <a16:creationId xmlns:a16="http://schemas.microsoft.com/office/drawing/2014/main" id="{201122CD-902D-4487-82A0-341C4A0E5840}"/>
              </a:ext>
            </a:extLst>
          </p:cNvPr>
          <p:cNvSpPr>
            <a:spLocks noGrp="1"/>
          </p:cNvSpPr>
          <p:nvPr>
            <p:ph type="chart" sz="quarter" idx="13" hasCustomPrompt="1"/>
          </p:nvPr>
        </p:nvSpPr>
        <p:spPr>
          <a:xfrm>
            <a:off x="7785981" y="1461470"/>
            <a:ext cx="4044070" cy="2199992"/>
          </a:xfrm>
        </p:spPr>
        <p:txBody>
          <a:bodyPr anchor="ctr"/>
          <a:lstStyle>
            <a:lvl1pPr marL="0" indent="0" algn="ctr">
              <a:buFontTx/>
              <a:buNone/>
              <a:defRPr sz="1400"/>
            </a:lvl1pPr>
          </a:lstStyle>
          <a:p>
            <a:r>
              <a:rPr lang="en-GB" dirty="0"/>
              <a:t>Click icon to insert chart</a:t>
            </a:r>
            <a:endParaRPr lang="en-ZA" dirty="0"/>
          </a:p>
        </p:txBody>
      </p:sp>
      <p:sp>
        <p:nvSpPr>
          <p:cNvPr id="12" name="Chart Placeholder 9">
            <a:extLst>
              <a:ext uri="{FF2B5EF4-FFF2-40B4-BE49-F238E27FC236}">
                <a16:creationId xmlns:a16="http://schemas.microsoft.com/office/drawing/2014/main" id="{D2F59F9E-9FAA-4483-8EE4-1B3EEEFEF483}"/>
              </a:ext>
            </a:extLst>
          </p:cNvPr>
          <p:cNvSpPr>
            <a:spLocks noGrp="1"/>
          </p:cNvSpPr>
          <p:nvPr>
            <p:ph type="chart" sz="quarter" idx="15" hasCustomPrompt="1"/>
          </p:nvPr>
        </p:nvSpPr>
        <p:spPr>
          <a:xfrm>
            <a:off x="7785981" y="3793406"/>
            <a:ext cx="4044070" cy="2113382"/>
          </a:xfrm>
        </p:spPr>
        <p:txBody>
          <a:bodyPr anchor="ctr"/>
          <a:lstStyle>
            <a:lvl1pPr marL="0" indent="0" algn="ctr">
              <a:buFontTx/>
              <a:buNone/>
              <a:defRPr sz="1400"/>
            </a:lvl1pPr>
          </a:lstStyle>
          <a:p>
            <a:r>
              <a:rPr lang="en-GB" dirty="0"/>
              <a:t>Click icon to insert chart</a:t>
            </a:r>
            <a:endParaRPr lang="en-ZA" dirty="0"/>
          </a:p>
        </p:txBody>
      </p:sp>
    </p:spTree>
    <p:extLst>
      <p:ext uri="{BB962C8B-B14F-4D97-AF65-F5344CB8AC3E}">
        <p14:creationId xmlns:p14="http://schemas.microsoft.com/office/powerpoint/2010/main" val="31346222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0" y="1337974"/>
            <a:ext cx="11458575" cy="4215102"/>
          </a:xfrm>
        </p:spPr>
        <p:txBody>
          <a:bodyPr/>
          <a:lstStyle>
            <a:lvl1pPr>
              <a:defRPr sz="1400"/>
            </a:lvl1pPr>
          </a:lstStyle>
          <a:p>
            <a:pPr lvl="0"/>
            <a:r>
              <a:rPr lang="en-US" dirty="0"/>
              <a:t>Add text here.</a:t>
            </a:r>
            <a:endParaRPr lang="en-ZA" dirty="0"/>
          </a:p>
        </p:txBody>
      </p:sp>
      <p:sp>
        <p:nvSpPr>
          <p:cNvPr id="9" name="Title 1">
            <a:extLst>
              <a:ext uri="{FF2B5EF4-FFF2-40B4-BE49-F238E27FC236}">
                <a16:creationId xmlns:a16="http://schemas.microsoft.com/office/drawing/2014/main" id="{D275A37C-29B3-4885-B0B7-3562BB5A7AB7}"/>
              </a:ext>
            </a:extLst>
          </p:cNvPr>
          <p:cNvSpPr>
            <a:spLocks noGrp="1"/>
          </p:cNvSpPr>
          <p:nvPr>
            <p:ph type="title" hasCustomPrompt="1"/>
          </p:nvPr>
        </p:nvSpPr>
        <p:spPr>
          <a:xfrm>
            <a:off x="353087" y="274376"/>
            <a:ext cx="4508624" cy="842962"/>
          </a:xfrm>
        </p:spPr>
        <p:txBody>
          <a:bodyPr/>
          <a:lstStyle>
            <a:lvl1pPr>
              <a:defRPr/>
            </a:lvl1pPr>
          </a:lstStyle>
          <a:p>
            <a:r>
              <a:rPr lang="en-US" dirty="0"/>
              <a:t>Add title.</a:t>
            </a:r>
            <a:endParaRPr lang="en-ZA" dirty="0"/>
          </a:p>
        </p:txBody>
      </p:sp>
    </p:spTree>
    <p:extLst>
      <p:ext uri="{BB962C8B-B14F-4D97-AF65-F5344CB8AC3E}">
        <p14:creationId xmlns:p14="http://schemas.microsoft.com/office/powerpoint/2010/main" val="1302420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r Use Layout">
  <p:cSld name="For Use Layout">
    <p:spTree>
      <p:nvGrpSpPr>
        <p:cNvPr id="1" name="Shape 54"/>
        <p:cNvGrpSpPr/>
        <p:nvPr/>
      </p:nvGrpSpPr>
      <p:grpSpPr>
        <a:xfrm>
          <a:off x="0" y="0"/>
          <a:ext cx="0" cy="0"/>
          <a:chOff x="0" y="0"/>
          <a:chExt cx="0" cy="0"/>
        </a:xfrm>
      </p:grpSpPr>
      <p:sp>
        <p:nvSpPr>
          <p:cNvPr id="55" name="Google Shape;55;p15"/>
          <p:cNvSpPr/>
          <p:nvPr/>
        </p:nvSpPr>
        <p:spPr>
          <a:xfrm>
            <a:off x="0" y="3429000"/>
            <a:ext cx="12192000" cy="3429000"/>
          </a:xfrm>
          <a:prstGeom prst="rect">
            <a:avLst/>
          </a:prstGeom>
          <a:solidFill>
            <a:srgbClr val="E36C0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pic>
        <p:nvPicPr>
          <p:cNvPr id="56" name="Google Shape;56;p15" descr="E:\002-KIMS BUSINESS\007-02-Googleslidesppt\02-GSppt-Contents-Kim\20170215\02-abs\businessman-with-city-vew-png.png"/>
          <p:cNvPicPr preferRelativeResize="0"/>
          <p:nvPr/>
        </p:nvPicPr>
        <p:blipFill rotWithShape="1">
          <a:blip r:embed="rId2">
            <a:alphaModFix/>
          </a:blip>
          <a:srcRect/>
          <a:stretch/>
        </p:blipFill>
        <p:spPr>
          <a:xfrm>
            <a:off x="132050" y="944012"/>
            <a:ext cx="2391284" cy="4967493"/>
          </a:xfrm>
          <a:prstGeom prst="rect">
            <a:avLst/>
          </a:prstGeom>
          <a:noFill/>
          <a:ln>
            <a:noFill/>
          </a:ln>
        </p:spPr>
      </p:pic>
      <p:sp>
        <p:nvSpPr>
          <p:cNvPr id="57" name="Google Shape;57;p15"/>
          <p:cNvSpPr txBox="1">
            <a:spLocks noGrp="1"/>
          </p:cNvSpPr>
          <p:nvPr>
            <p:ph type="title"/>
          </p:nvPr>
        </p:nvSpPr>
        <p:spPr>
          <a:xfrm>
            <a:off x="2523333" y="567867"/>
            <a:ext cx="96688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Tree>
    <p:extLst>
      <p:ext uri="{BB962C8B-B14F-4D97-AF65-F5344CB8AC3E}">
        <p14:creationId xmlns:p14="http://schemas.microsoft.com/office/powerpoint/2010/main" val="2566747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heading and tw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04F1-FD34-4D6B-83F2-D80B71975259}"/>
              </a:ext>
            </a:extLst>
          </p:cNvPr>
          <p:cNvSpPr>
            <a:spLocks noGrp="1"/>
          </p:cNvSpPr>
          <p:nvPr>
            <p:ph type="title" hasCustomPrompt="1"/>
          </p:nvPr>
        </p:nvSpPr>
        <p:spPr>
          <a:xfrm>
            <a:off x="353087" y="279046"/>
            <a:ext cx="5097099" cy="825477"/>
          </a:xfrm>
        </p:spPr>
        <p:txBody>
          <a:bodyPr/>
          <a:lstStyle>
            <a:lvl1pPr>
              <a:defRPr/>
            </a:lvl1pPr>
          </a:lstStyle>
          <a:p>
            <a:r>
              <a:rPr lang="en-US" dirty="0"/>
              <a:t>Add title.</a:t>
            </a:r>
            <a:endParaRPr lang="en-ZA" dirty="0"/>
          </a:p>
        </p:txBody>
      </p:sp>
      <p:sp>
        <p:nvSpPr>
          <p:cNvPr id="4" name="Text Placeholder 3">
            <a:extLst>
              <a:ext uri="{FF2B5EF4-FFF2-40B4-BE49-F238E27FC236}">
                <a16:creationId xmlns:a16="http://schemas.microsoft.com/office/drawing/2014/main" id="{0EBB8F75-E2B8-4738-B733-CA2EEE0A0553}"/>
              </a:ext>
            </a:extLst>
          </p:cNvPr>
          <p:cNvSpPr>
            <a:spLocks noGrp="1"/>
          </p:cNvSpPr>
          <p:nvPr>
            <p:ph type="body" sz="quarter" idx="10" hasCustomPrompt="1"/>
          </p:nvPr>
        </p:nvSpPr>
        <p:spPr>
          <a:xfrm>
            <a:off x="361952" y="2027974"/>
            <a:ext cx="5455940" cy="3525101"/>
          </a:xfrm>
        </p:spPr>
        <p:txBody>
          <a:bodyPr/>
          <a:lstStyle>
            <a:lvl1pPr>
              <a:defRPr sz="1400"/>
            </a:lvl1pPr>
          </a:lstStyle>
          <a:p>
            <a:pPr lvl="0"/>
            <a:r>
              <a:rPr lang="en-US" dirty="0"/>
              <a:t>Add text here.</a:t>
            </a:r>
            <a:endParaRPr lang="en-ZA" dirty="0"/>
          </a:p>
        </p:txBody>
      </p:sp>
      <p:sp>
        <p:nvSpPr>
          <p:cNvPr id="6" name="Text Placeholder 3">
            <a:extLst>
              <a:ext uri="{FF2B5EF4-FFF2-40B4-BE49-F238E27FC236}">
                <a16:creationId xmlns:a16="http://schemas.microsoft.com/office/drawing/2014/main" id="{99D607C4-E3C4-4BB4-87E5-BF1C205C987F}"/>
              </a:ext>
            </a:extLst>
          </p:cNvPr>
          <p:cNvSpPr>
            <a:spLocks noGrp="1"/>
          </p:cNvSpPr>
          <p:nvPr>
            <p:ph type="body" sz="quarter" idx="11" hasCustomPrompt="1"/>
          </p:nvPr>
        </p:nvSpPr>
        <p:spPr>
          <a:xfrm>
            <a:off x="6364586" y="1350122"/>
            <a:ext cx="5455939" cy="4202953"/>
          </a:xfrm>
        </p:spPr>
        <p:txBody>
          <a:bodyPr/>
          <a:lstStyle>
            <a:lvl1pPr>
              <a:defRPr sz="1400"/>
            </a:lvl1pPr>
          </a:lstStyle>
          <a:p>
            <a:pPr lvl="0"/>
            <a:r>
              <a:rPr lang="en-US" dirty="0"/>
              <a:t>Add text here.</a:t>
            </a:r>
            <a:endParaRPr lang="en-ZA" dirty="0"/>
          </a:p>
        </p:txBody>
      </p:sp>
      <p:sp>
        <p:nvSpPr>
          <p:cNvPr id="8" name="Text Placeholder 7">
            <a:extLst>
              <a:ext uri="{FF2B5EF4-FFF2-40B4-BE49-F238E27FC236}">
                <a16:creationId xmlns:a16="http://schemas.microsoft.com/office/drawing/2014/main" id="{12CCA064-7755-4897-820C-DC4EB2252C55}"/>
              </a:ext>
            </a:extLst>
          </p:cNvPr>
          <p:cNvSpPr>
            <a:spLocks noGrp="1"/>
          </p:cNvSpPr>
          <p:nvPr>
            <p:ph type="body" sz="quarter" idx="12" hasCustomPrompt="1"/>
          </p:nvPr>
        </p:nvSpPr>
        <p:spPr>
          <a:xfrm>
            <a:off x="371475" y="1325563"/>
            <a:ext cx="5456238" cy="557212"/>
          </a:xfrm>
        </p:spPr>
        <p:txBody>
          <a:bodyPr/>
          <a:lstStyle>
            <a:lvl1pPr>
              <a:defRPr sz="1600" b="1"/>
            </a:lvl1pPr>
          </a:lstStyle>
          <a:p>
            <a:pPr lvl="0"/>
            <a:r>
              <a:rPr lang="en-US" dirty="0"/>
              <a:t>Add heading</a:t>
            </a:r>
            <a:endParaRPr lang="en-ZA" dirty="0"/>
          </a:p>
        </p:txBody>
      </p:sp>
    </p:spTree>
    <p:extLst>
      <p:ext uri="{BB962C8B-B14F-4D97-AF65-F5344CB8AC3E}">
        <p14:creationId xmlns:p14="http://schemas.microsoft.com/office/powerpoint/2010/main" val="3936114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text and three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7" y="274376"/>
            <a:ext cx="3666652" cy="842962"/>
          </a:xfrm>
        </p:spPr>
        <p:txBody>
          <a:bodyPr/>
          <a:lstStyle>
            <a:lvl1pPr>
              <a:defRPr/>
            </a:lvl1pPr>
          </a:lstStyle>
          <a:p>
            <a:r>
              <a:rPr lang="en-US" dirty="0"/>
              <a:t>Add title.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5" y="1330161"/>
            <a:ext cx="11486487" cy="593993"/>
          </a:xfrm>
        </p:spPr>
        <p:txBody>
          <a:bodyPr/>
          <a:lstStyle>
            <a:lvl1pPr marL="0" indent="0">
              <a:buNone/>
              <a:defRPr sz="1400"/>
            </a:lvl1pPr>
          </a:lstStyle>
          <a:p>
            <a:pPr lvl="0"/>
            <a:r>
              <a:rPr lang="en-GB" dirty="0"/>
              <a:t>Add text here.</a:t>
            </a:r>
            <a:endParaRPr lang="en-ZA" dirty="0"/>
          </a:p>
        </p:txBody>
      </p:sp>
      <p:sp>
        <p:nvSpPr>
          <p:cNvPr id="10" name="Title 1">
            <a:extLst>
              <a:ext uri="{FF2B5EF4-FFF2-40B4-BE49-F238E27FC236}">
                <a16:creationId xmlns:a16="http://schemas.microsoft.com/office/drawing/2014/main" id="{407FC2EA-D12E-40C2-823A-F63202D1EE0B}"/>
              </a:ext>
            </a:extLst>
          </p:cNvPr>
          <p:cNvSpPr txBox="1">
            <a:spLocks/>
          </p:cNvSpPr>
          <p:nvPr userDrawn="1"/>
        </p:nvSpPr>
        <p:spPr>
          <a:xfrm>
            <a:off x="352425"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2" name="Title 1">
            <a:extLst>
              <a:ext uri="{FF2B5EF4-FFF2-40B4-BE49-F238E27FC236}">
                <a16:creationId xmlns:a16="http://schemas.microsoft.com/office/drawing/2014/main" id="{001037FB-3A36-49C2-82D6-4DB50E8CEC9F}"/>
              </a:ext>
            </a:extLst>
          </p:cNvPr>
          <p:cNvSpPr txBox="1">
            <a:spLocks/>
          </p:cNvSpPr>
          <p:nvPr userDrawn="1"/>
        </p:nvSpPr>
        <p:spPr>
          <a:xfrm>
            <a:off x="4235183"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2069129"/>
            <a:ext cx="3721634" cy="380546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4" name="Title 1">
            <a:extLst>
              <a:ext uri="{FF2B5EF4-FFF2-40B4-BE49-F238E27FC236}">
                <a16:creationId xmlns:a16="http://schemas.microsoft.com/office/drawing/2014/main" id="{E673900F-6571-4C81-9F24-B9E944FE84B9}"/>
              </a:ext>
            </a:extLst>
          </p:cNvPr>
          <p:cNvSpPr txBox="1">
            <a:spLocks/>
          </p:cNvSpPr>
          <p:nvPr userDrawn="1"/>
        </p:nvSpPr>
        <p:spPr>
          <a:xfrm>
            <a:off x="8098891"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5" name="Rectangle 14">
            <a:extLst>
              <a:ext uri="{FF2B5EF4-FFF2-40B4-BE49-F238E27FC236}">
                <a16:creationId xmlns:a16="http://schemas.microsoft.com/office/drawing/2014/main" id="{5BAF8772-9205-45D6-909E-03654B6E7997}"/>
              </a:ext>
            </a:extLst>
          </p:cNvPr>
          <p:cNvSpPr/>
          <p:nvPr userDrawn="1"/>
        </p:nvSpPr>
        <p:spPr>
          <a:xfrm>
            <a:off x="12621126" y="0"/>
            <a:ext cx="2545605" cy="1616927"/>
          </a:xfrm>
          <a:prstGeom prst="rect">
            <a:avLst/>
          </a:prstGeom>
          <a:solidFill>
            <a:schemeClr val="tx2"/>
          </a:solidFill>
          <a:ln>
            <a:solidFill>
              <a:schemeClr val="bg1">
                <a:lumMod val="75000"/>
              </a:schemeClr>
            </a:solidFill>
          </a:ln>
        </p:spPr>
        <p:txBody>
          <a:bodyPr vert="horz" wrap="square" lIns="91440" tIns="90000" rIns="91440" bIns="90000" numCol="1" rtlCol="0" anchor="ctr" anchorCtr="0" compatLnSpc="1">
            <a:prstTxWarp prst="textNoShape">
              <a:avLst/>
            </a:prstTxWarp>
            <a:noAutofit/>
          </a:bodyPr>
          <a:lstStyle/>
          <a:p>
            <a:pPr lvl="0">
              <a:spcBef>
                <a:spcPts val="0"/>
              </a:spcBef>
            </a:pPr>
            <a:r>
              <a:rPr lang="en-ZA" sz="1400" dirty="0">
                <a:solidFill>
                  <a:schemeClr val="bg1"/>
                </a:solidFill>
                <a:latin typeface="+mn-lt"/>
              </a:rPr>
              <a:t>TO CHANGE IMAGE:</a:t>
            </a:r>
          </a:p>
          <a:p>
            <a:pPr lvl="0">
              <a:spcBef>
                <a:spcPts val="0"/>
              </a:spcBef>
            </a:pPr>
            <a:r>
              <a:rPr lang="en-ZA" sz="1400" dirty="0">
                <a:solidFill>
                  <a:schemeClr val="bg1"/>
                </a:solidFill>
                <a:latin typeface="+mn-lt"/>
              </a:rPr>
              <a:t>Delete the current image.</a:t>
            </a:r>
          </a:p>
          <a:p>
            <a:pPr lvl="0">
              <a:spcBef>
                <a:spcPts val="0"/>
              </a:spcBef>
            </a:pPr>
            <a:r>
              <a:rPr lang="en-ZA" sz="1400" dirty="0">
                <a:solidFill>
                  <a:schemeClr val="bg1"/>
                </a:solidFill>
                <a:latin typeface="+mn-lt"/>
              </a:rPr>
              <a:t>Click the icon to insert a new image.</a:t>
            </a:r>
          </a:p>
          <a:p>
            <a:pPr lvl="0">
              <a:spcBef>
                <a:spcPts val="0"/>
              </a:spcBef>
            </a:pPr>
            <a:r>
              <a:rPr lang="en-ZA" sz="1400" dirty="0">
                <a:solidFill>
                  <a:schemeClr val="bg1"/>
                </a:solidFill>
                <a:latin typeface="+mn-lt"/>
              </a:rPr>
              <a:t>Right click the image &gt; ‘send to back’.</a:t>
            </a:r>
          </a:p>
        </p:txBody>
      </p:sp>
    </p:spTree>
    <p:extLst>
      <p:ext uri="{BB962C8B-B14F-4D97-AF65-F5344CB8AC3E}">
        <p14:creationId xmlns:p14="http://schemas.microsoft.com/office/powerpoint/2010/main" val="1386630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2139"/>
            <a:ext cx="3721634" cy="5512450"/>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0" name="Title 1">
            <a:extLst>
              <a:ext uri="{FF2B5EF4-FFF2-40B4-BE49-F238E27FC236}">
                <a16:creationId xmlns:a16="http://schemas.microsoft.com/office/drawing/2014/main" id="{407FC2EA-D12E-40C2-823A-F63202D1EE0B}"/>
              </a:ext>
            </a:extLst>
          </p:cNvPr>
          <p:cNvSpPr txBox="1">
            <a:spLocks/>
          </p:cNvSpPr>
          <p:nvPr userDrawn="1"/>
        </p:nvSpPr>
        <p:spPr>
          <a:xfrm>
            <a:off x="352425"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2" name="Title 1">
            <a:extLst>
              <a:ext uri="{FF2B5EF4-FFF2-40B4-BE49-F238E27FC236}">
                <a16:creationId xmlns:a16="http://schemas.microsoft.com/office/drawing/2014/main" id="{001037FB-3A36-49C2-82D6-4DB50E8CEC9F}"/>
              </a:ext>
            </a:extLst>
          </p:cNvPr>
          <p:cNvSpPr txBox="1">
            <a:spLocks/>
          </p:cNvSpPr>
          <p:nvPr userDrawn="1"/>
        </p:nvSpPr>
        <p:spPr>
          <a:xfrm>
            <a:off x="4235183"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4" name="Title 1">
            <a:extLst>
              <a:ext uri="{FF2B5EF4-FFF2-40B4-BE49-F238E27FC236}">
                <a16:creationId xmlns:a16="http://schemas.microsoft.com/office/drawing/2014/main" id="{E673900F-6571-4C81-9F24-B9E944FE84B9}"/>
              </a:ext>
            </a:extLst>
          </p:cNvPr>
          <p:cNvSpPr txBox="1">
            <a:spLocks/>
          </p:cNvSpPr>
          <p:nvPr userDrawn="1"/>
        </p:nvSpPr>
        <p:spPr>
          <a:xfrm>
            <a:off x="8098891" y="5450186"/>
            <a:ext cx="3721634" cy="424402"/>
          </a:xfrm>
          <a:prstGeom prst="rect">
            <a:avLst/>
          </a:prstGeom>
          <a:solidFill>
            <a:schemeClr val="accent2">
              <a:alpha val="85000"/>
            </a:schemeClr>
          </a:solidFill>
        </p:spPr>
        <p:txBody>
          <a:bodyPr wrap="square" lIns="108000" tIns="72000" rIns="72000" bIns="72000" anchor="ctr" anchorCtr="0">
            <a:noAutofit/>
          </a:bodyPr>
          <a:lstStyle>
            <a:lvl1pPr marL="0" indent="0" algn="l" rtl="0" eaLnBrk="0" fontAlgn="base" hangingPunct="0">
              <a:lnSpc>
                <a:spcPct val="100000"/>
              </a:lnSpc>
              <a:spcBef>
                <a:spcPts val="0"/>
              </a:spcBef>
              <a:spcAft>
                <a:spcPct val="0"/>
              </a:spcAft>
              <a:buFont typeface="Arial" panose="020B0604020202020204" pitchFamily="34" charset="0"/>
              <a:buNone/>
              <a:defRPr lang="en-ZA" sz="2800" b="0" i="0" kern="1200" cap="none" spc="-30" baseline="0">
                <a:solidFill>
                  <a:schemeClr val="bg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r>
              <a:rPr lang="en-ZA" sz="1600" dirty="0"/>
              <a:t>Picture title</a:t>
            </a:r>
          </a:p>
        </p:txBody>
      </p:sp>
      <p:sp>
        <p:nvSpPr>
          <p:cNvPr id="16" name="Rectangle 15">
            <a:extLst>
              <a:ext uri="{FF2B5EF4-FFF2-40B4-BE49-F238E27FC236}">
                <a16:creationId xmlns:a16="http://schemas.microsoft.com/office/drawing/2014/main" id="{C143DF3B-8432-4BAE-A286-8C0F7EE394B0}"/>
              </a:ext>
            </a:extLst>
          </p:cNvPr>
          <p:cNvSpPr/>
          <p:nvPr userDrawn="1"/>
        </p:nvSpPr>
        <p:spPr>
          <a:xfrm>
            <a:off x="12621126" y="0"/>
            <a:ext cx="2545605" cy="1616927"/>
          </a:xfrm>
          <a:prstGeom prst="rect">
            <a:avLst/>
          </a:prstGeom>
          <a:solidFill>
            <a:schemeClr val="tx2"/>
          </a:solidFill>
          <a:ln>
            <a:solidFill>
              <a:schemeClr val="bg1">
                <a:lumMod val="75000"/>
              </a:schemeClr>
            </a:solidFill>
          </a:ln>
        </p:spPr>
        <p:txBody>
          <a:bodyPr vert="horz" wrap="square" lIns="91440" tIns="90000" rIns="91440" bIns="90000" numCol="1" rtlCol="0" anchor="ctr" anchorCtr="0" compatLnSpc="1">
            <a:prstTxWarp prst="textNoShape">
              <a:avLst/>
            </a:prstTxWarp>
            <a:noAutofit/>
          </a:bodyPr>
          <a:lstStyle/>
          <a:p>
            <a:pPr lvl="0">
              <a:spcBef>
                <a:spcPts val="0"/>
              </a:spcBef>
            </a:pPr>
            <a:r>
              <a:rPr lang="en-ZA" sz="1400" dirty="0">
                <a:solidFill>
                  <a:schemeClr val="bg1"/>
                </a:solidFill>
                <a:latin typeface="+mn-lt"/>
              </a:rPr>
              <a:t>TO CHANGE IMAGE:</a:t>
            </a:r>
          </a:p>
          <a:p>
            <a:pPr lvl="0">
              <a:spcBef>
                <a:spcPts val="0"/>
              </a:spcBef>
            </a:pPr>
            <a:r>
              <a:rPr lang="en-ZA" sz="1400" dirty="0">
                <a:solidFill>
                  <a:schemeClr val="bg1"/>
                </a:solidFill>
                <a:latin typeface="+mn-lt"/>
              </a:rPr>
              <a:t>Delete the current image.</a:t>
            </a:r>
          </a:p>
          <a:p>
            <a:pPr lvl="0">
              <a:spcBef>
                <a:spcPts val="0"/>
              </a:spcBef>
            </a:pPr>
            <a:r>
              <a:rPr lang="en-ZA" sz="1400" dirty="0">
                <a:solidFill>
                  <a:schemeClr val="bg1"/>
                </a:solidFill>
                <a:latin typeface="+mn-lt"/>
              </a:rPr>
              <a:t>Click the icon to insert a new image.</a:t>
            </a:r>
          </a:p>
          <a:p>
            <a:pPr lvl="0">
              <a:spcBef>
                <a:spcPts val="0"/>
              </a:spcBef>
            </a:pPr>
            <a:r>
              <a:rPr lang="en-ZA" sz="1400" dirty="0">
                <a:solidFill>
                  <a:schemeClr val="bg1"/>
                </a:solidFill>
                <a:latin typeface="+mn-lt"/>
              </a:rPr>
              <a:t>Right click the image &gt; ‘send to back’.</a:t>
            </a:r>
          </a:p>
        </p:txBody>
      </p:sp>
    </p:spTree>
    <p:extLst>
      <p:ext uri="{BB962C8B-B14F-4D97-AF65-F5344CB8AC3E}">
        <p14:creationId xmlns:p14="http://schemas.microsoft.com/office/powerpoint/2010/main" val="3916917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pictures with titles and tex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5" y="4959082"/>
            <a:ext cx="3721634" cy="998098"/>
          </a:xfrm>
        </p:spPr>
        <p:txBody>
          <a:bodyPr/>
          <a:lstStyle>
            <a:lvl1pPr marL="0" indent="0">
              <a:buNone/>
              <a:defRPr sz="1400"/>
            </a:lvl1pPr>
          </a:lstStyle>
          <a:p>
            <a:pPr lvl="0"/>
            <a:r>
              <a:rPr lang="en-GB" dirty="0"/>
              <a:t>Add text here.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7077"/>
            <a:ext cx="3721634" cy="4114387"/>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5" name="Text Placeholder 7">
            <a:extLst>
              <a:ext uri="{FF2B5EF4-FFF2-40B4-BE49-F238E27FC236}">
                <a16:creationId xmlns:a16="http://schemas.microsoft.com/office/drawing/2014/main" id="{1B08AF9B-B902-42CB-B018-9E89D0547CB2}"/>
              </a:ext>
            </a:extLst>
          </p:cNvPr>
          <p:cNvSpPr>
            <a:spLocks noGrp="1"/>
          </p:cNvSpPr>
          <p:nvPr>
            <p:ph type="body" sz="quarter" idx="15" hasCustomPrompt="1"/>
          </p:nvPr>
        </p:nvSpPr>
        <p:spPr>
          <a:xfrm>
            <a:off x="4235183" y="4959082"/>
            <a:ext cx="3721634" cy="998098"/>
          </a:xfrm>
        </p:spPr>
        <p:txBody>
          <a:bodyPr/>
          <a:lstStyle>
            <a:lvl1pPr marL="0" indent="0">
              <a:buNone/>
              <a:defRPr sz="1400"/>
            </a:lvl1pPr>
          </a:lstStyle>
          <a:p>
            <a:pPr lvl="0"/>
            <a:r>
              <a:rPr lang="en-GB" dirty="0"/>
              <a:t>Add text here.</a:t>
            </a:r>
            <a:endParaRPr lang="en-ZA" dirty="0"/>
          </a:p>
        </p:txBody>
      </p:sp>
      <p:sp>
        <p:nvSpPr>
          <p:cNvPr id="16" name="Text Placeholder 7">
            <a:extLst>
              <a:ext uri="{FF2B5EF4-FFF2-40B4-BE49-F238E27FC236}">
                <a16:creationId xmlns:a16="http://schemas.microsoft.com/office/drawing/2014/main" id="{0988FED4-95FA-44A5-905A-EFCA66DBECCB}"/>
              </a:ext>
            </a:extLst>
          </p:cNvPr>
          <p:cNvSpPr>
            <a:spLocks noGrp="1"/>
          </p:cNvSpPr>
          <p:nvPr>
            <p:ph type="body" sz="quarter" idx="16" hasCustomPrompt="1"/>
          </p:nvPr>
        </p:nvSpPr>
        <p:spPr>
          <a:xfrm>
            <a:off x="8098891" y="4959082"/>
            <a:ext cx="3721634" cy="998098"/>
          </a:xfrm>
        </p:spPr>
        <p:txBody>
          <a:bodyPr/>
          <a:lstStyle>
            <a:lvl1pPr marL="0" indent="0">
              <a:buNone/>
              <a:defRPr sz="1400"/>
            </a:lvl1pPr>
          </a:lstStyle>
          <a:p>
            <a:pPr lvl="0"/>
            <a:r>
              <a:rPr lang="en-GB" dirty="0"/>
              <a:t>Add text here.</a:t>
            </a:r>
            <a:endParaRPr lang="en-ZA" dirty="0"/>
          </a:p>
        </p:txBody>
      </p:sp>
      <p:sp>
        <p:nvSpPr>
          <p:cNvPr id="17" name="Text Placeholder 7">
            <a:extLst>
              <a:ext uri="{FF2B5EF4-FFF2-40B4-BE49-F238E27FC236}">
                <a16:creationId xmlns:a16="http://schemas.microsoft.com/office/drawing/2014/main" id="{D75CDE1D-DF39-40CD-A6EB-F2E2A6BE3E74}"/>
              </a:ext>
            </a:extLst>
          </p:cNvPr>
          <p:cNvSpPr>
            <a:spLocks noGrp="1"/>
          </p:cNvSpPr>
          <p:nvPr>
            <p:ph type="body" sz="quarter" idx="17" hasCustomPrompt="1"/>
          </p:nvPr>
        </p:nvSpPr>
        <p:spPr>
          <a:xfrm>
            <a:off x="352425"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
        <p:nvSpPr>
          <p:cNvPr id="18" name="Text Placeholder 7">
            <a:extLst>
              <a:ext uri="{FF2B5EF4-FFF2-40B4-BE49-F238E27FC236}">
                <a16:creationId xmlns:a16="http://schemas.microsoft.com/office/drawing/2014/main" id="{B6944910-1BD1-4D64-B915-7A83876A47AF}"/>
              </a:ext>
            </a:extLst>
          </p:cNvPr>
          <p:cNvSpPr>
            <a:spLocks noGrp="1"/>
          </p:cNvSpPr>
          <p:nvPr>
            <p:ph type="body" sz="quarter" idx="18" hasCustomPrompt="1"/>
          </p:nvPr>
        </p:nvSpPr>
        <p:spPr>
          <a:xfrm>
            <a:off x="4235183"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
        <p:nvSpPr>
          <p:cNvPr id="19" name="Text Placeholder 7">
            <a:extLst>
              <a:ext uri="{FF2B5EF4-FFF2-40B4-BE49-F238E27FC236}">
                <a16:creationId xmlns:a16="http://schemas.microsoft.com/office/drawing/2014/main" id="{4E5C56BF-6E2A-4BAC-AA2A-F373F593E9D4}"/>
              </a:ext>
            </a:extLst>
          </p:cNvPr>
          <p:cNvSpPr>
            <a:spLocks noGrp="1"/>
          </p:cNvSpPr>
          <p:nvPr>
            <p:ph type="body" sz="quarter" idx="19" hasCustomPrompt="1"/>
          </p:nvPr>
        </p:nvSpPr>
        <p:spPr>
          <a:xfrm>
            <a:off x="8098891" y="4591190"/>
            <a:ext cx="3721634" cy="275457"/>
          </a:xfrm>
        </p:spPr>
        <p:txBody>
          <a:bodyPr/>
          <a:lstStyle>
            <a:lvl1pPr marL="0" indent="0">
              <a:buNone/>
              <a:defRPr sz="1800" b="1">
                <a:solidFill>
                  <a:schemeClr val="tx2"/>
                </a:solidFill>
                <a:latin typeface="+mj-lt"/>
              </a:defRPr>
            </a:lvl1pPr>
          </a:lstStyle>
          <a:p>
            <a:pPr lvl="0"/>
            <a:r>
              <a:rPr lang="en-GB" dirty="0"/>
              <a:t>Add heading.</a:t>
            </a:r>
            <a:endParaRPr lang="en-ZA" dirty="0"/>
          </a:p>
        </p:txBody>
      </p:sp>
    </p:spTree>
    <p:extLst>
      <p:ext uri="{BB962C8B-B14F-4D97-AF65-F5344CB8AC3E}">
        <p14:creationId xmlns:p14="http://schemas.microsoft.com/office/powerpoint/2010/main" val="2008505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CD1CB298-F5FB-459D-87B3-A13ED9279DCE}"/>
              </a:ext>
            </a:extLst>
          </p:cNvPr>
          <p:cNvSpPr>
            <a:spLocks noGrp="1"/>
          </p:cNvSpPr>
          <p:nvPr>
            <p:ph type="pic" sz="quarter" idx="12" hasCustomPrompt="1"/>
          </p:nvPr>
        </p:nvSpPr>
        <p:spPr>
          <a:xfrm>
            <a:off x="352425"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1" name="Picture Placeholder 5">
            <a:extLst>
              <a:ext uri="{FF2B5EF4-FFF2-40B4-BE49-F238E27FC236}">
                <a16:creationId xmlns:a16="http://schemas.microsoft.com/office/drawing/2014/main" id="{E77780F0-B5A0-43BC-B1EC-DFA58ECEAF4B}"/>
              </a:ext>
            </a:extLst>
          </p:cNvPr>
          <p:cNvSpPr>
            <a:spLocks noGrp="1"/>
          </p:cNvSpPr>
          <p:nvPr>
            <p:ph type="pic" sz="quarter" idx="13" hasCustomPrompt="1"/>
          </p:nvPr>
        </p:nvSpPr>
        <p:spPr>
          <a:xfrm>
            <a:off x="4235183"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3" name="Picture Placeholder 5">
            <a:extLst>
              <a:ext uri="{FF2B5EF4-FFF2-40B4-BE49-F238E27FC236}">
                <a16:creationId xmlns:a16="http://schemas.microsoft.com/office/drawing/2014/main" id="{150779E6-D556-467E-9D36-9941069EC85C}"/>
              </a:ext>
            </a:extLst>
          </p:cNvPr>
          <p:cNvSpPr>
            <a:spLocks noGrp="1"/>
          </p:cNvSpPr>
          <p:nvPr>
            <p:ph type="pic" sz="quarter" idx="14" hasCustomPrompt="1"/>
          </p:nvPr>
        </p:nvSpPr>
        <p:spPr>
          <a:xfrm>
            <a:off x="8098891" y="367078"/>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14" name="Picture Placeholder 5">
            <a:extLst>
              <a:ext uri="{FF2B5EF4-FFF2-40B4-BE49-F238E27FC236}">
                <a16:creationId xmlns:a16="http://schemas.microsoft.com/office/drawing/2014/main" id="{283342B2-E9D6-43F5-9B6D-6C58EFB8CF33}"/>
              </a:ext>
            </a:extLst>
          </p:cNvPr>
          <p:cNvSpPr>
            <a:spLocks noGrp="1"/>
          </p:cNvSpPr>
          <p:nvPr>
            <p:ph type="pic" sz="quarter" idx="15" hasCustomPrompt="1"/>
          </p:nvPr>
        </p:nvSpPr>
        <p:spPr>
          <a:xfrm>
            <a:off x="352425"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0" name="Picture Placeholder 5">
            <a:extLst>
              <a:ext uri="{FF2B5EF4-FFF2-40B4-BE49-F238E27FC236}">
                <a16:creationId xmlns:a16="http://schemas.microsoft.com/office/drawing/2014/main" id="{EBACC76F-7BBE-4DCE-9944-86ACA34B88B4}"/>
              </a:ext>
            </a:extLst>
          </p:cNvPr>
          <p:cNvSpPr>
            <a:spLocks noGrp="1"/>
          </p:cNvSpPr>
          <p:nvPr>
            <p:ph type="pic" sz="quarter" idx="16" hasCustomPrompt="1"/>
          </p:nvPr>
        </p:nvSpPr>
        <p:spPr>
          <a:xfrm>
            <a:off x="4235183"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21" name="Picture Placeholder 5">
            <a:extLst>
              <a:ext uri="{FF2B5EF4-FFF2-40B4-BE49-F238E27FC236}">
                <a16:creationId xmlns:a16="http://schemas.microsoft.com/office/drawing/2014/main" id="{0B84D24D-5FBA-4127-A296-32FA2203B081}"/>
              </a:ext>
            </a:extLst>
          </p:cNvPr>
          <p:cNvSpPr>
            <a:spLocks noGrp="1"/>
          </p:cNvSpPr>
          <p:nvPr>
            <p:ph type="pic" sz="quarter" idx="17" hasCustomPrompt="1"/>
          </p:nvPr>
        </p:nvSpPr>
        <p:spPr>
          <a:xfrm>
            <a:off x="8098891" y="3209866"/>
            <a:ext cx="3721634" cy="2665834"/>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Tree>
    <p:extLst>
      <p:ext uri="{BB962C8B-B14F-4D97-AF65-F5344CB8AC3E}">
        <p14:creationId xmlns:p14="http://schemas.microsoft.com/office/powerpoint/2010/main" val="1678198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cture right, text and bulleted lis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CB77-23CF-4D55-9840-9E95BAEB3280}"/>
              </a:ext>
            </a:extLst>
          </p:cNvPr>
          <p:cNvSpPr>
            <a:spLocks noGrp="1"/>
          </p:cNvSpPr>
          <p:nvPr>
            <p:ph type="title" hasCustomPrompt="1"/>
          </p:nvPr>
        </p:nvSpPr>
        <p:spPr>
          <a:xfrm>
            <a:off x="353086" y="274376"/>
            <a:ext cx="4961297" cy="842962"/>
          </a:xfrm>
        </p:spPr>
        <p:txBody>
          <a:bodyPr/>
          <a:lstStyle>
            <a:lvl1pPr>
              <a:defRPr/>
            </a:lvl1pPr>
          </a:lstStyle>
          <a:p>
            <a:r>
              <a:rPr lang="en-US" dirty="0"/>
              <a:t>Add title.</a:t>
            </a:r>
            <a:endParaRPr lang="en-ZA" dirty="0"/>
          </a:p>
        </p:txBody>
      </p:sp>
      <p:sp>
        <p:nvSpPr>
          <p:cNvPr id="6" name="Picture Placeholder 5">
            <a:extLst>
              <a:ext uri="{FF2B5EF4-FFF2-40B4-BE49-F238E27FC236}">
                <a16:creationId xmlns:a16="http://schemas.microsoft.com/office/drawing/2014/main" id="{A89B0DD3-83A7-41BD-90D6-AEE654F69382}"/>
              </a:ext>
            </a:extLst>
          </p:cNvPr>
          <p:cNvSpPr>
            <a:spLocks noGrp="1"/>
          </p:cNvSpPr>
          <p:nvPr>
            <p:ph type="pic" sz="quarter" idx="10" hasCustomPrompt="1"/>
          </p:nvPr>
        </p:nvSpPr>
        <p:spPr>
          <a:xfrm>
            <a:off x="5595042" y="353085"/>
            <a:ext cx="6243872" cy="5532078"/>
          </a:xfrm>
          <a:solidFill>
            <a:schemeClr val="bg1">
              <a:lumMod val="85000"/>
            </a:schemeClr>
          </a:solidFill>
        </p:spPr>
        <p:txBody>
          <a:bodyPr anchor="ctr"/>
          <a:lstStyle>
            <a:lvl1pPr marL="0" indent="0" algn="ctr">
              <a:buNone/>
              <a:defRPr sz="1400"/>
            </a:lvl1pPr>
          </a:lstStyle>
          <a:p>
            <a:r>
              <a:rPr lang="en-GB" dirty="0"/>
              <a:t>Click icon to insert picture</a:t>
            </a:r>
            <a:endParaRPr lang="en-ZA" dirty="0"/>
          </a:p>
        </p:txBody>
      </p:sp>
      <p:sp>
        <p:nvSpPr>
          <p:cNvPr id="8" name="Text Placeholder 7">
            <a:extLst>
              <a:ext uri="{FF2B5EF4-FFF2-40B4-BE49-F238E27FC236}">
                <a16:creationId xmlns:a16="http://schemas.microsoft.com/office/drawing/2014/main" id="{6F3699AB-3F59-4DFA-A63D-C4ED7BA59B8F}"/>
              </a:ext>
            </a:extLst>
          </p:cNvPr>
          <p:cNvSpPr>
            <a:spLocks noGrp="1"/>
          </p:cNvSpPr>
          <p:nvPr>
            <p:ph type="body" sz="quarter" idx="11" hasCustomPrompt="1"/>
          </p:nvPr>
        </p:nvSpPr>
        <p:spPr>
          <a:xfrm>
            <a:off x="352426" y="1248450"/>
            <a:ext cx="4961958" cy="4636713"/>
          </a:xfrm>
        </p:spPr>
        <p:txBody>
          <a:bodyPr/>
          <a:lstStyle>
            <a:lvl1pPr marL="285750" indent="-285750">
              <a:lnSpc>
                <a:spcPct val="170000"/>
              </a:lnSpc>
              <a:buFont typeface="Arial" panose="020B0604020202020204" pitchFamily="34" charset="0"/>
              <a:buChar char="•"/>
              <a:defRPr sz="1400"/>
            </a:lvl1pPr>
          </a:lstStyle>
          <a:p>
            <a:pPr lvl="0"/>
            <a:r>
              <a:rPr lang="en-GB" dirty="0"/>
              <a:t>Add text here.</a:t>
            </a:r>
            <a:endParaRPr lang="en-ZA" dirty="0"/>
          </a:p>
          <a:p>
            <a:pPr lvl="0"/>
            <a:r>
              <a:rPr lang="en-GB" dirty="0"/>
              <a:t>Add text here.</a:t>
            </a:r>
            <a:endParaRPr lang="en-ZA" dirty="0"/>
          </a:p>
        </p:txBody>
      </p:sp>
    </p:spTree>
    <p:extLst>
      <p:ext uri="{BB962C8B-B14F-4D97-AF65-F5344CB8AC3E}">
        <p14:creationId xmlns:p14="http://schemas.microsoft.com/office/powerpoint/2010/main" val="2335389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66C9-7D9E-4B23-A22D-8CEF614A0387}"/>
              </a:ext>
            </a:extLst>
          </p:cNvPr>
          <p:cNvSpPr>
            <a:spLocks noGrp="1"/>
          </p:cNvSpPr>
          <p:nvPr>
            <p:ph type="title" hasCustomPrompt="1"/>
          </p:nvPr>
        </p:nvSpPr>
        <p:spPr/>
        <p:txBody>
          <a:bodyPr/>
          <a:lstStyle>
            <a:lvl1pPr>
              <a:defRPr/>
            </a:lvl1pPr>
          </a:lstStyle>
          <a:p>
            <a:r>
              <a:rPr lang="en-US" dirty="0"/>
              <a:t>Add title.</a:t>
            </a:r>
            <a:endParaRPr lang="en-ZA" dirty="0"/>
          </a:p>
        </p:txBody>
      </p:sp>
    </p:spTree>
    <p:extLst>
      <p:ext uri="{BB962C8B-B14F-4D97-AF65-F5344CB8AC3E}">
        <p14:creationId xmlns:p14="http://schemas.microsoft.com/office/powerpoint/2010/main" val="1360656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 cent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71D5-D2C7-442A-9C33-B83634B56384}"/>
              </a:ext>
            </a:extLst>
          </p:cNvPr>
          <p:cNvSpPr>
            <a:spLocks noGrp="1"/>
          </p:cNvSpPr>
          <p:nvPr>
            <p:ph type="title" hasCustomPrompt="1"/>
          </p:nvPr>
        </p:nvSpPr>
        <p:spPr>
          <a:xfrm>
            <a:off x="361950" y="614025"/>
            <a:ext cx="11431416" cy="472391"/>
          </a:xfrm>
        </p:spPr>
        <p:txBody>
          <a:bodyPr/>
          <a:lstStyle>
            <a:lvl1pPr algn="ctr">
              <a:defRPr sz="3100"/>
            </a:lvl1pPr>
          </a:lstStyle>
          <a:p>
            <a:r>
              <a:rPr lang="en-US" dirty="0"/>
              <a:t>Add title.</a:t>
            </a:r>
            <a:endParaRPr lang="en-ZA" dirty="0"/>
          </a:p>
        </p:txBody>
      </p:sp>
    </p:spTree>
    <p:extLst>
      <p:ext uri="{BB962C8B-B14F-4D97-AF65-F5344CB8AC3E}">
        <p14:creationId xmlns:p14="http://schemas.microsoft.com/office/powerpoint/2010/main" val="28217298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 centred with blue blo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F512A9-7E80-4F07-AF36-C415996F390A}"/>
              </a:ext>
            </a:extLst>
          </p:cNvPr>
          <p:cNvSpPr/>
          <p:nvPr userDrawn="1"/>
        </p:nvSpPr>
        <p:spPr>
          <a:xfrm>
            <a:off x="361950" y="353085"/>
            <a:ext cx="11468100" cy="5513561"/>
          </a:xfrm>
          <a:prstGeom prst="rect">
            <a:avLst/>
          </a:prstGeom>
          <a:solidFill>
            <a:schemeClr val="accent2"/>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sp>
        <p:nvSpPr>
          <p:cNvPr id="2" name="Title 1">
            <a:extLst>
              <a:ext uri="{FF2B5EF4-FFF2-40B4-BE49-F238E27FC236}">
                <a16:creationId xmlns:a16="http://schemas.microsoft.com/office/drawing/2014/main" id="{168771D5-D2C7-442A-9C33-B83634B56384}"/>
              </a:ext>
            </a:extLst>
          </p:cNvPr>
          <p:cNvSpPr>
            <a:spLocks noGrp="1"/>
          </p:cNvSpPr>
          <p:nvPr>
            <p:ph type="title" hasCustomPrompt="1"/>
          </p:nvPr>
        </p:nvSpPr>
        <p:spPr>
          <a:xfrm>
            <a:off x="361950" y="614025"/>
            <a:ext cx="11431416" cy="472391"/>
          </a:xfrm>
        </p:spPr>
        <p:txBody>
          <a:bodyPr/>
          <a:lstStyle>
            <a:lvl1pPr algn="ctr">
              <a:defRPr sz="3100">
                <a:solidFill>
                  <a:schemeClr val="bg1"/>
                </a:solidFill>
              </a:defRPr>
            </a:lvl1pPr>
          </a:lstStyle>
          <a:p>
            <a:r>
              <a:rPr lang="en-US" dirty="0"/>
              <a:t>Add title</a:t>
            </a:r>
            <a:endParaRPr lang="en-ZA" dirty="0"/>
          </a:p>
        </p:txBody>
      </p:sp>
    </p:spTree>
    <p:extLst>
      <p:ext uri="{BB962C8B-B14F-4D97-AF65-F5344CB8AC3E}">
        <p14:creationId xmlns:p14="http://schemas.microsoft.com/office/powerpoint/2010/main" val="13292930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Logo slide -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5D7E0F9-0592-4828-8552-C8E74CF1AC97}"/>
              </a:ext>
            </a:extLst>
          </p:cNvPr>
          <p:cNvGrpSpPr/>
          <p:nvPr userDrawn="1"/>
        </p:nvGrpSpPr>
        <p:grpSpPr>
          <a:xfrm>
            <a:off x="-1234" y="0"/>
            <a:ext cx="12193234" cy="6858000"/>
            <a:chOff x="-1234" y="0"/>
            <a:chExt cx="12193234" cy="6858000"/>
          </a:xfrm>
        </p:grpSpPr>
        <p:sp>
          <p:nvSpPr>
            <p:cNvPr id="11" name="Rectangle 10">
              <a:extLst>
                <a:ext uri="{FF2B5EF4-FFF2-40B4-BE49-F238E27FC236}">
                  <a16:creationId xmlns:a16="http://schemas.microsoft.com/office/drawing/2014/main" id="{F0F78B90-EC76-4855-8B56-E8F979C019D6}"/>
                </a:ext>
              </a:extLst>
            </p:cNvPr>
            <p:cNvSpPr/>
            <p:nvPr userDrawn="1"/>
          </p:nvSpPr>
          <p:spPr>
            <a:xfrm>
              <a:off x="-1234" y="0"/>
              <a:ext cx="12193234" cy="6858000"/>
            </a:xfrm>
            <a:prstGeom prst="rect">
              <a:avLst/>
            </a:prstGeom>
            <a:solidFill>
              <a:schemeClr val="accent2">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13" name="Picture 12" descr="A screenshot of a cell phone&#10;&#10;Description automatically generated">
              <a:extLst>
                <a:ext uri="{FF2B5EF4-FFF2-40B4-BE49-F238E27FC236}">
                  <a16:creationId xmlns:a16="http://schemas.microsoft.com/office/drawing/2014/main" id="{4D4F275A-890D-424F-8A39-036A92526372}"/>
                </a:ext>
              </a:extLst>
            </p:cNvPr>
            <p:cNvPicPr>
              <a:picLocks noChangeAspect="1"/>
            </p:cNvPicPr>
            <p:nvPr userDrawn="1"/>
          </p:nvPicPr>
          <p:blipFill>
            <a:blip r:embed="rId3"/>
            <a:stretch>
              <a:fillRect/>
            </a:stretch>
          </p:blipFill>
          <p:spPr>
            <a:xfrm>
              <a:off x="3101086" y="1872306"/>
              <a:ext cx="5988594" cy="3113388"/>
            </a:xfrm>
            <a:prstGeom prst="rect">
              <a:avLst/>
            </a:prstGeom>
          </p:spPr>
        </p:pic>
      </p:grpSp>
      <p:sp>
        <p:nvSpPr>
          <p:cNvPr id="8" name="Rectangle 7">
            <a:extLst>
              <a:ext uri="{FF2B5EF4-FFF2-40B4-BE49-F238E27FC236}">
                <a16:creationId xmlns:a16="http://schemas.microsoft.com/office/drawing/2014/main" id="{F5256B38-FEE8-C44A-9B77-93AA06543AF7}"/>
              </a:ext>
            </a:extLst>
          </p:cNvPr>
          <p:cNvSpPr/>
          <p:nvPr userDrawn="1"/>
        </p:nvSpPr>
        <p:spPr>
          <a:xfrm>
            <a:off x="12621126" y="-1"/>
            <a:ext cx="2605622" cy="4830417"/>
          </a:xfrm>
          <a:prstGeom prst="rect">
            <a:avLst/>
          </a:prstGeom>
          <a:solidFill>
            <a:schemeClr val="tx2"/>
          </a:solidFill>
          <a:ln>
            <a:solidFill>
              <a:schemeClr val="bg1">
                <a:lumMod val="75000"/>
              </a:schemeClr>
            </a:solidFill>
          </a:ln>
        </p:spPr>
        <p:txBody>
          <a:bodyPr vert="horz" wrap="square" lIns="91440" tIns="90000" rIns="91440" bIns="90000" numCol="1" rtlCol="0" anchor="ctr" anchorCtr="0" compatLnSpc="1">
            <a:prstTxWarp prst="textNoShape">
              <a:avLst/>
            </a:prstTxWarp>
            <a:noAutofit/>
          </a:bodyPr>
          <a:lstStyle/>
          <a:p>
            <a:pPr lvl="0">
              <a:spcBef>
                <a:spcPts val="0"/>
              </a:spcBef>
            </a:pPr>
            <a:r>
              <a:rPr lang="en-ZA" sz="1400" dirty="0">
                <a:solidFill>
                  <a:schemeClr val="bg1"/>
                </a:solidFill>
                <a:latin typeface="+mn-lt"/>
              </a:rPr>
              <a:t>TO CHANGE BACKGROUND IMAGE: </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TASK BAR – VIEW – SLIDE MASTER:</a:t>
            </a:r>
          </a:p>
          <a:p>
            <a:pPr lvl="0">
              <a:spcBef>
                <a:spcPts val="0"/>
              </a:spcBef>
            </a:pPr>
            <a:r>
              <a:rPr lang="en-ZA" sz="1400" dirty="0">
                <a:solidFill>
                  <a:schemeClr val="bg1"/>
                </a:solidFill>
                <a:latin typeface="+mn-lt"/>
              </a:rPr>
              <a:t>Right click on the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Click -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Right click on the image &gt; change picture &gt; from a file.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Select your new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Adjust image to fit screen size</a:t>
            </a:r>
          </a:p>
          <a:p>
            <a:pPr lvl="0">
              <a:spcBef>
                <a:spcPts val="0"/>
              </a:spcBef>
            </a:pPr>
            <a:r>
              <a:rPr lang="en-ZA" sz="1400" dirty="0">
                <a:solidFill>
                  <a:schemeClr val="bg1"/>
                </a:solidFill>
                <a:latin typeface="+mn-lt"/>
              </a:rPr>
              <a:t> </a:t>
            </a:r>
          </a:p>
          <a:p>
            <a:pPr lvl="0">
              <a:spcBef>
                <a:spcPts val="0"/>
              </a:spcBef>
            </a:pPr>
            <a:r>
              <a:rPr lang="en-ZA" sz="1400" dirty="0">
                <a:solidFill>
                  <a:schemeClr val="bg1"/>
                </a:solidFill>
                <a:latin typeface="+mn-lt"/>
              </a:rPr>
              <a:t>Right click,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the SLIDE MASTER task bar – CLOSE MASTER VIEW</a:t>
            </a:r>
          </a:p>
        </p:txBody>
      </p:sp>
    </p:spTree>
    <p:extLst>
      <p:ext uri="{BB962C8B-B14F-4D97-AF65-F5344CB8AC3E}">
        <p14:creationId xmlns:p14="http://schemas.microsoft.com/office/powerpoint/2010/main" val="390710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Layout">
  <p:cSld name="Agenda Layout">
    <p:spTree>
      <p:nvGrpSpPr>
        <p:cNvPr id="1" name="Shape 58"/>
        <p:cNvGrpSpPr/>
        <p:nvPr/>
      </p:nvGrpSpPr>
      <p:grpSpPr>
        <a:xfrm>
          <a:off x="0" y="0"/>
          <a:ext cx="0" cy="0"/>
          <a:chOff x="0" y="0"/>
          <a:chExt cx="0" cy="0"/>
        </a:xfrm>
      </p:grpSpPr>
      <p:sp>
        <p:nvSpPr>
          <p:cNvPr id="59" name="Google Shape;59;p16"/>
          <p:cNvSpPr/>
          <p:nvPr/>
        </p:nvSpPr>
        <p:spPr>
          <a:xfrm>
            <a:off x="0" y="3429000"/>
            <a:ext cx="12192000" cy="3429000"/>
          </a:xfrm>
          <a:prstGeom prst="rect">
            <a:avLst/>
          </a:prstGeom>
          <a:solidFill>
            <a:srgbClr val="E36C0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60" name="Google Shape;60;p16" descr="E:\002-KIMS BUSINESS\007-02-Googleslidesppt\02-GSppt-Contents-Kim\20170215\02-abs\businessman-with-city-vew-png.png"/>
          <p:cNvPicPr preferRelativeResize="0"/>
          <p:nvPr/>
        </p:nvPicPr>
        <p:blipFill rotWithShape="1">
          <a:blip r:embed="rId2">
            <a:alphaModFix/>
          </a:blip>
          <a:srcRect/>
          <a:stretch/>
        </p:blipFill>
        <p:spPr>
          <a:xfrm>
            <a:off x="615247" y="452670"/>
            <a:ext cx="2807248" cy="5831589"/>
          </a:xfrm>
          <a:prstGeom prst="rect">
            <a:avLst/>
          </a:prstGeom>
          <a:noFill/>
          <a:ln>
            <a:noFill/>
          </a:ln>
        </p:spPr>
      </p:pic>
      <p:sp>
        <p:nvSpPr>
          <p:cNvPr id="61" name="Google Shape;61;p16"/>
          <p:cNvSpPr txBox="1">
            <a:spLocks noGrp="1"/>
          </p:cNvSpPr>
          <p:nvPr>
            <p:ph type="title"/>
          </p:nvPr>
        </p:nvSpPr>
        <p:spPr>
          <a:xfrm>
            <a:off x="3422500" y="466267"/>
            <a:ext cx="8769600" cy="730800"/>
          </a:xfrm>
          <a:prstGeom prst="rect">
            <a:avLst/>
          </a:prstGeom>
          <a:noFill/>
          <a:ln>
            <a:noFill/>
          </a:ln>
        </p:spPr>
        <p:txBody>
          <a:bodyPr spcFirstLastPara="1" wrap="square" lIns="91425" tIns="91425" rIns="91425" bIns="91425" anchor="ctr" anchorCtr="0"/>
          <a:lstStyle>
            <a:lvl1pPr lvl="0" rtl="0">
              <a:spcBef>
                <a:spcPts val="0"/>
              </a:spcBef>
              <a:spcAft>
                <a:spcPts val="0"/>
              </a:spcAft>
              <a:buNone/>
              <a:defRPr sz="4800"/>
            </a:lvl1pPr>
            <a:lvl2pPr lvl="1" rtl="0">
              <a:spcBef>
                <a:spcPts val="0"/>
              </a:spcBef>
              <a:spcAft>
                <a:spcPts val="0"/>
              </a:spcAft>
              <a:buNone/>
              <a:defRPr sz="4800"/>
            </a:lvl2pPr>
            <a:lvl3pPr lvl="2" rtl="0">
              <a:spcBef>
                <a:spcPts val="0"/>
              </a:spcBef>
              <a:spcAft>
                <a:spcPts val="0"/>
              </a:spcAft>
              <a:buNone/>
              <a:defRPr sz="4800"/>
            </a:lvl3pPr>
            <a:lvl4pPr lvl="3" rtl="0">
              <a:spcBef>
                <a:spcPts val="0"/>
              </a:spcBef>
              <a:spcAft>
                <a:spcPts val="0"/>
              </a:spcAft>
              <a:buNone/>
              <a:defRPr sz="4800"/>
            </a:lvl4pPr>
            <a:lvl5pPr lvl="4" rtl="0">
              <a:spcBef>
                <a:spcPts val="0"/>
              </a:spcBef>
              <a:spcAft>
                <a:spcPts val="0"/>
              </a:spcAft>
              <a:buNone/>
              <a:defRPr sz="4800"/>
            </a:lvl5pPr>
            <a:lvl6pPr lvl="5" rtl="0">
              <a:spcBef>
                <a:spcPts val="0"/>
              </a:spcBef>
              <a:spcAft>
                <a:spcPts val="0"/>
              </a:spcAft>
              <a:buNone/>
              <a:defRPr sz="4800"/>
            </a:lvl6pPr>
            <a:lvl7pPr lvl="6" rtl="0">
              <a:spcBef>
                <a:spcPts val="0"/>
              </a:spcBef>
              <a:spcAft>
                <a:spcPts val="0"/>
              </a:spcAft>
              <a:buNone/>
              <a:defRPr sz="4800"/>
            </a:lvl7pPr>
            <a:lvl8pPr lvl="7" rtl="0">
              <a:spcBef>
                <a:spcPts val="0"/>
              </a:spcBef>
              <a:spcAft>
                <a:spcPts val="0"/>
              </a:spcAft>
              <a:buNone/>
              <a:defRPr sz="4800"/>
            </a:lvl8pPr>
            <a:lvl9pPr lvl="8" rtl="0">
              <a:spcBef>
                <a:spcPts val="0"/>
              </a:spcBef>
              <a:spcAft>
                <a:spcPts val="0"/>
              </a:spcAft>
              <a:buNone/>
              <a:defRPr sz="4800"/>
            </a:lvl9pPr>
          </a:lstStyle>
          <a:p>
            <a:endParaRPr/>
          </a:p>
        </p:txBody>
      </p:sp>
    </p:spTree>
    <p:extLst>
      <p:ext uri="{BB962C8B-B14F-4D97-AF65-F5344CB8AC3E}">
        <p14:creationId xmlns:p14="http://schemas.microsoft.com/office/powerpoint/2010/main" val="221995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Logo slide - gre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1612812-C33D-490B-ADBA-79B5B3888712}"/>
              </a:ext>
            </a:extLst>
          </p:cNvPr>
          <p:cNvGrpSpPr/>
          <p:nvPr userDrawn="1"/>
        </p:nvGrpSpPr>
        <p:grpSpPr>
          <a:xfrm>
            <a:off x="0" y="0"/>
            <a:ext cx="12192000" cy="6858000"/>
            <a:chOff x="0" y="0"/>
            <a:chExt cx="12192000" cy="6858000"/>
          </a:xfrm>
        </p:grpSpPr>
        <p:sp>
          <p:nvSpPr>
            <p:cNvPr id="2" name="Rectangle 1">
              <a:extLst>
                <a:ext uri="{FF2B5EF4-FFF2-40B4-BE49-F238E27FC236}">
                  <a16:creationId xmlns:a16="http://schemas.microsoft.com/office/drawing/2014/main" id="{1DDF2680-4A7B-4868-80DA-2037F6B31D0B}"/>
                </a:ext>
              </a:extLst>
            </p:cNvPr>
            <p:cNvSpPr/>
            <p:nvPr userDrawn="1"/>
          </p:nvSpPr>
          <p:spPr>
            <a:xfrm>
              <a:off x="0" y="0"/>
              <a:ext cx="12192000" cy="6858000"/>
            </a:xfrm>
            <a:prstGeom prst="rect">
              <a:avLst/>
            </a:prstGeom>
            <a:solidFill>
              <a:schemeClr val="accent1">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5" name="Picture 4" descr="A screenshot of a cell phone&#10;&#10;Description automatically generated">
              <a:extLst>
                <a:ext uri="{FF2B5EF4-FFF2-40B4-BE49-F238E27FC236}">
                  <a16:creationId xmlns:a16="http://schemas.microsoft.com/office/drawing/2014/main" id="{24EB8F01-00DF-422E-AEBA-A50DEB146389}"/>
                </a:ext>
              </a:extLst>
            </p:cNvPr>
            <p:cNvPicPr>
              <a:picLocks noChangeAspect="1"/>
            </p:cNvPicPr>
            <p:nvPr userDrawn="1"/>
          </p:nvPicPr>
          <p:blipFill>
            <a:blip r:embed="rId3"/>
            <a:stretch>
              <a:fillRect/>
            </a:stretch>
          </p:blipFill>
          <p:spPr>
            <a:xfrm>
              <a:off x="3101086" y="1872306"/>
              <a:ext cx="5988594" cy="3113388"/>
            </a:xfrm>
            <a:prstGeom prst="rect">
              <a:avLst/>
            </a:prstGeom>
          </p:spPr>
        </p:pic>
      </p:grpSp>
      <p:sp>
        <p:nvSpPr>
          <p:cNvPr id="8" name="Rectangle 7">
            <a:extLst>
              <a:ext uri="{FF2B5EF4-FFF2-40B4-BE49-F238E27FC236}">
                <a16:creationId xmlns:a16="http://schemas.microsoft.com/office/drawing/2014/main" id="{0DA6F83C-254A-C940-AACD-4C852912BB2C}"/>
              </a:ext>
            </a:extLst>
          </p:cNvPr>
          <p:cNvSpPr/>
          <p:nvPr userDrawn="1"/>
        </p:nvSpPr>
        <p:spPr>
          <a:xfrm>
            <a:off x="12621126" y="-1"/>
            <a:ext cx="2605622" cy="4830417"/>
          </a:xfrm>
          <a:prstGeom prst="rect">
            <a:avLst/>
          </a:prstGeom>
          <a:solidFill>
            <a:schemeClr val="tx2"/>
          </a:solidFill>
          <a:ln>
            <a:solidFill>
              <a:schemeClr val="bg1">
                <a:lumMod val="75000"/>
              </a:schemeClr>
            </a:solidFill>
          </a:ln>
        </p:spPr>
        <p:txBody>
          <a:bodyPr vert="horz" wrap="square" lIns="91440" tIns="90000" rIns="91440" bIns="90000" numCol="1" rtlCol="0" anchor="ctr" anchorCtr="0" compatLnSpc="1">
            <a:prstTxWarp prst="textNoShape">
              <a:avLst/>
            </a:prstTxWarp>
            <a:noAutofit/>
          </a:bodyPr>
          <a:lstStyle/>
          <a:p>
            <a:pPr lvl="0">
              <a:spcBef>
                <a:spcPts val="0"/>
              </a:spcBef>
            </a:pPr>
            <a:r>
              <a:rPr lang="en-ZA" sz="1400" dirty="0">
                <a:solidFill>
                  <a:schemeClr val="bg1"/>
                </a:solidFill>
                <a:latin typeface="+mn-lt"/>
              </a:rPr>
              <a:t>TO CHANGE BACKGROUND IMAGE: </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TASK BAR – VIEW – SLIDE MASTER:</a:t>
            </a:r>
          </a:p>
          <a:p>
            <a:pPr lvl="0">
              <a:spcBef>
                <a:spcPts val="0"/>
              </a:spcBef>
            </a:pPr>
            <a:r>
              <a:rPr lang="en-ZA" sz="1400" dirty="0">
                <a:solidFill>
                  <a:schemeClr val="bg1"/>
                </a:solidFill>
                <a:latin typeface="+mn-lt"/>
              </a:rPr>
              <a:t>Right click on the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Click -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Right click on the image &gt; change picture &gt; from a file.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Select your new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Adjust image to fit screen size</a:t>
            </a:r>
          </a:p>
          <a:p>
            <a:pPr lvl="0">
              <a:spcBef>
                <a:spcPts val="0"/>
              </a:spcBef>
            </a:pPr>
            <a:r>
              <a:rPr lang="en-ZA" sz="1400" dirty="0">
                <a:solidFill>
                  <a:schemeClr val="bg1"/>
                </a:solidFill>
                <a:latin typeface="+mn-lt"/>
              </a:rPr>
              <a:t> </a:t>
            </a:r>
          </a:p>
          <a:p>
            <a:pPr lvl="0">
              <a:spcBef>
                <a:spcPts val="0"/>
              </a:spcBef>
            </a:pPr>
            <a:r>
              <a:rPr lang="en-ZA" sz="1400" dirty="0">
                <a:solidFill>
                  <a:schemeClr val="bg1"/>
                </a:solidFill>
                <a:latin typeface="+mn-lt"/>
              </a:rPr>
              <a:t>Right click,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the SLIDE MASTER task bar – CLOSE MASTER VIEW</a:t>
            </a:r>
          </a:p>
        </p:txBody>
      </p:sp>
    </p:spTree>
    <p:extLst>
      <p:ext uri="{BB962C8B-B14F-4D97-AF65-F5344CB8AC3E}">
        <p14:creationId xmlns:p14="http://schemas.microsoft.com/office/powerpoint/2010/main" val="2709058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ogo slide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45DD3-558E-4F86-BB4F-014017C64C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836608E-E66A-4CD4-86F4-976654B607C7}"/>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85913EDD-5852-44D1-ACE3-A6A5F1B3F979}"/>
                </a:ext>
              </a:extLst>
            </p:cNvPr>
            <p:cNvSpPr/>
            <p:nvPr userDrawn="1"/>
          </p:nvSpPr>
          <p:spPr>
            <a:xfrm>
              <a:off x="0" y="0"/>
              <a:ext cx="12192000" cy="6858000"/>
            </a:xfrm>
            <a:prstGeom prst="rect">
              <a:avLst/>
            </a:prstGeom>
            <a:solidFill>
              <a:schemeClr val="bg2">
                <a:alpha val="85000"/>
              </a:schemeClr>
            </a:solidFill>
            <a:ln>
              <a:noFill/>
            </a:ln>
          </p:spPr>
          <p:txBody>
            <a:bodyPr vert="horz" wrap="square" lIns="91440" tIns="90000" rIns="91440" bIns="90000" numCol="1" rtlCol="0" anchor="ctr" anchorCtr="0" compatLnSpc="1">
              <a:prstTxWarp prst="textNoShape">
                <a:avLst/>
              </a:prstTxWarp>
              <a:noAutofit/>
            </a:bodyPr>
            <a:lstStyle/>
            <a:p>
              <a:pPr algn="ctr">
                <a:spcBef>
                  <a:spcPts val="0"/>
                </a:spcBef>
              </a:pPr>
              <a:endParaRPr lang="en-ZA" sz="1400" dirty="0">
                <a:solidFill>
                  <a:schemeClr val="bg1"/>
                </a:solidFill>
                <a:latin typeface="+mn-lt"/>
              </a:endParaRPr>
            </a:p>
          </p:txBody>
        </p:sp>
        <p:pic>
          <p:nvPicPr>
            <p:cNvPr id="12" name="Picture 11" descr="A close up of text on a white background&#10;&#10;Description automatically generated">
              <a:extLst>
                <a:ext uri="{FF2B5EF4-FFF2-40B4-BE49-F238E27FC236}">
                  <a16:creationId xmlns:a16="http://schemas.microsoft.com/office/drawing/2014/main" id="{1E2A5AC5-134F-4212-959F-2F1BB3518B2B}"/>
                </a:ext>
              </a:extLst>
            </p:cNvPr>
            <p:cNvPicPr>
              <a:picLocks noChangeAspect="1"/>
            </p:cNvPicPr>
            <p:nvPr userDrawn="1"/>
          </p:nvPicPr>
          <p:blipFill>
            <a:blip r:embed="rId3"/>
            <a:stretch>
              <a:fillRect/>
            </a:stretch>
          </p:blipFill>
          <p:spPr>
            <a:xfrm>
              <a:off x="3090573" y="1877578"/>
              <a:ext cx="6017213" cy="3128266"/>
            </a:xfrm>
            <a:prstGeom prst="rect">
              <a:avLst/>
            </a:prstGeom>
          </p:spPr>
        </p:pic>
      </p:grpSp>
      <p:sp>
        <p:nvSpPr>
          <p:cNvPr id="8" name="Rectangle 7">
            <a:extLst>
              <a:ext uri="{FF2B5EF4-FFF2-40B4-BE49-F238E27FC236}">
                <a16:creationId xmlns:a16="http://schemas.microsoft.com/office/drawing/2014/main" id="{DC11637E-1767-DC48-AA3D-2EB896BD4CB1}"/>
              </a:ext>
            </a:extLst>
          </p:cNvPr>
          <p:cNvSpPr/>
          <p:nvPr userDrawn="1"/>
        </p:nvSpPr>
        <p:spPr>
          <a:xfrm>
            <a:off x="12621126" y="-1"/>
            <a:ext cx="2605622" cy="4830417"/>
          </a:xfrm>
          <a:prstGeom prst="rect">
            <a:avLst/>
          </a:prstGeom>
          <a:solidFill>
            <a:schemeClr val="tx2"/>
          </a:solidFill>
          <a:ln>
            <a:solidFill>
              <a:schemeClr val="bg1">
                <a:lumMod val="75000"/>
              </a:schemeClr>
            </a:solidFill>
          </a:ln>
        </p:spPr>
        <p:txBody>
          <a:bodyPr vert="horz" wrap="square" lIns="91440" tIns="90000" rIns="91440" bIns="90000" numCol="1" rtlCol="0" anchor="ctr" anchorCtr="0" compatLnSpc="1">
            <a:prstTxWarp prst="textNoShape">
              <a:avLst/>
            </a:prstTxWarp>
            <a:noAutofit/>
          </a:bodyPr>
          <a:lstStyle/>
          <a:p>
            <a:pPr lvl="0">
              <a:spcBef>
                <a:spcPts val="0"/>
              </a:spcBef>
            </a:pPr>
            <a:r>
              <a:rPr lang="en-ZA" sz="1400" dirty="0">
                <a:solidFill>
                  <a:schemeClr val="bg1"/>
                </a:solidFill>
                <a:latin typeface="+mn-lt"/>
              </a:rPr>
              <a:t>TO CHANGE BACKGROUND IMAGE: </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TASK BAR – VIEW – SLIDE MASTER:</a:t>
            </a:r>
          </a:p>
          <a:p>
            <a:pPr lvl="0">
              <a:spcBef>
                <a:spcPts val="0"/>
              </a:spcBef>
            </a:pPr>
            <a:r>
              <a:rPr lang="en-ZA" sz="1400" dirty="0">
                <a:solidFill>
                  <a:schemeClr val="bg1"/>
                </a:solidFill>
                <a:latin typeface="+mn-lt"/>
              </a:rPr>
              <a:t>Right click on the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Click -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Right click on the image &gt; change picture &gt; from a file.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Select your new image.</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Adjust image to fit screen size</a:t>
            </a:r>
          </a:p>
          <a:p>
            <a:pPr lvl="0">
              <a:spcBef>
                <a:spcPts val="0"/>
              </a:spcBef>
            </a:pPr>
            <a:r>
              <a:rPr lang="en-ZA" sz="1400" dirty="0">
                <a:solidFill>
                  <a:schemeClr val="bg1"/>
                </a:solidFill>
                <a:latin typeface="+mn-lt"/>
              </a:rPr>
              <a:t> </a:t>
            </a:r>
          </a:p>
          <a:p>
            <a:pPr lvl="0">
              <a:spcBef>
                <a:spcPts val="0"/>
              </a:spcBef>
            </a:pPr>
            <a:r>
              <a:rPr lang="en-ZA" sz="1400" dirty="0">
                <a:solidFill>
                  <a:schemeClr val="bg1"/>
                </a:solidFill>
                <a:latin typeface="+mn-lt"/>
              </a:rPr>
              <a:t>Right click, send to back.</a:t>
            </a:r>
          </a:p>
          <a:p>
            <a:pPr lvl="0">
              <a:spcBef>
                <a:spcPts val="0"/>
              </a:spcBef>
            </a:pPr>
            <a:endParaRPr lang="en-ZA" sz="1400" dirty="0">
              <a:solidFill>
                <a:schemeClr val="bg1"/>
              </a:solidFill>
              <a:latin typeface="+mn-lt"/>
            </a:endParaRPr>
          </a:p>
          <a:p>
            <a:pPr lvl="0">
              <a:spcBef>
                <a:spcPts val="0"/>
              </a:spcBef>
            </a:pPr>
            <a:r>
              <a:rPr lang="en-ZA" sz="1400" dirty="0">
                <a:solidFill>
                  <a:schemeClr val="bg1"/>
                </a:solidFill>
                <a:latin typeface="+mn-lt"/>
              </a:rPr>
              <a:t>Go to the SLIDE MASTER task bar – CLOSE MASTER VIEW</a:t>
            </a:r>
          </a:p>
        </p:txBody>
      </p:sp>
    </p:spTree>
    <p:extLst>
      <p:ext uri="{BB962C8B-B14F-4D97-AF65-F5344CB8AC3E}">
        <p14:creationId xmlns:p14="http://schemas.microsoft.com/office/powerpoint/2010/main" val="298314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8422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2468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2590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59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9895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8947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25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0184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theme" Target="../theme/theme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19.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6.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image" Target="../media/image19.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9.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59302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57666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589294175"/>
      </p:ext>
    </p:extLst>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499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ECCE0-D362-4B37-AB8A-AE4ED4945695}" type="datetimeFigureOut">
              <a:rPr lang="en-SG" smtClean="0"/>
              <a:t>9/5/2019</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FD0BB-D714-4999-B61E-D154B818BB57}" type="slidenum">
              <a:rPr lang="en-SG" smtClean="0"/>
              <a:t>‹#›</a:t>
            </a:fld>
            <a:endParaRPr lang="en-SG"/>
          </a:p>
        </p:txBody>
      </p:sp>
    </p:spTree>
    <p:extLst>
      <p:ext uri="{BB962C8B-B14F-4D97-AF65-F5344CB8AC3E}">
        <p14:creationId xmlns:p14="http://schemas.microsoft.com/office/powerpoint/2010/main" val="1904751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1000" name="shpGridNormal" hidden="1"/>
          <p:cNvGrpSpPr>
            <a:grpSpLocks/>
          </p:cNvGrpSpPr>
          <p:nvPr userDrawn="1"/>
        </p:nvGrpSpPr>
        <p:grpSpPr bwMode="auto">
          <a:xfrm>
            <a:off x="529494" y="514350"/>
            <a:ext cx="11138876" cy="6005513"/>
            <a:chOff x="271" y="324"/>
            <a:chExt cx="5701" cy="3783"/>
          </a:xfrm>
        </p:grpSpPr>
        <p:sp>
          <p:nvSpPr>
            <p:cNvPr id="40993"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4"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8"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grpSp>
      <p:sp>
        <p:nvSpPr>
          <p:cNvPr id="2" name="Text Placeholder 1">
            <a:extLst>
              <a:ext uri="{FF2B5EF4-FFF2-40B4-BE49-F238E27FC236}">
                <a16:creationId xmlns:a16="http://schemas.microsoft.com/office/drawing/2014/main" id="{7EA6A3E5-2C69-4EFA-BBB7-74DE0162F3C9}"/>
              </a:ext>
            </a:extLst>
          </p:cNvPr>
          <p:cNvSpPr>
            <a:spLocks noGrp="1"/>
          </p:cNvSpPr>
          <p:nvPr>
            <p:ph type="body" idx="1"/>
          </p:nvPr>
        </p:nvSpPr>
        <p:spPr>
          <a:xfrm>
            <a:off x="507999" y="1012825"/>
            <a:ext cx="11172825" cy="5334000"/>
          </a:xfrm>
          <a:prstGeom prst="rect">
            <a:avLst/>
          </a:prstGeom>
        </p:spPr>
        <p:txBody>
          <a:bodyPr vert="horz" lIns="0" tIns="0" rIns="0" bIns="0" rtlCol="0">
            <a:normAutofit/>
          </a:bodyPr>
          <a:lstStyle/>
          <a:p>
            <a:pPr lvl="0"/>
            <a:r>
              <a:rPr lang="en-US" dirty="0"/>
              <a:t>Add text.</a:t>
            </a:r>
          </a:p>
        </p:txBody>
      </p:sp>
    </p:spTree>
    <p:extLst>
      <p:ext uri="{BB962C8B-B14F-4D97-AF65-F5344CB8AC3E}">
        <p14:creationId xmlns:p14="http://schemas.microsoft.com/office/powerpoint/2010/main" val="411544544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marL="0" indent="0" algn="l" rtl="0" eaLnBrk="0" fontAlgn="base" hangingPunct="0">
        <a:spcBef>
          <a:spcPct val="0"/>
        </a:spcBef>
        <a:spcAft>
          <a:spcPct val="0"/>
        </a:spcAft>
        <a:buFont typeface="Arial" panose="020B0604020202020204" pitchFamily="34" charset="0"/>
        <a:buNone/>
        <a:defRPr lang="en-ZA" sz="1800" b="1" i="0" kern="1200" cap="none" spc="-30" baseline="0" dirty="0">
          <a:solidFill>
            <a:srgbClr val="00634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p:titleStyle>
    <p:bodyStyle>
      <a:lvl1pPr marL="0" indent="0" algn="l" rtl="0" eaLnBrk="0" fontAlgn="base" hangingPunct="0">
        <a:lnSpc>
          <a:spcPct val="120000"/>
        </a:lnSpc>
        <a:spcBef>
          <a:spcPts val="0"/>
        </a:spcBef>
        <a:spcAft>
          <a:spcPct val="0"/>
        </a:spcAft>
        <a:buSzPct val="120000"/>
        <a:buFontTx/>
        <a:buNone/>
        <a:defRPr lang="en-US" sz="1400" kern="1200" dirty="0">
          <a:solidFill>
            <a:schemeClr val="tx1"/>
          </a:solidFill>
          <a:latin typeface="+mn-lt"/>
          <a:ea typeface="+mn-ea"/>
          <a:cs typeface="+mn-cs"/>
        </a:defRPr>
      </a:lvl1pPr>
      <a:lvl2pPr marL="361950" indent="0" algn="l" rtl="0" eaLnBrk="0" fontAlgn="base" hangingPunct="0">
        <a:lnSpc>
          <a:spcPct val="120000"/>
        </a:lnSpc>
        <a:spcBef>
          <a:spcPts val="0"/>
        </a:spcBef>
        <a:spcAft>
          <a:spcPct val="0"/>
        </a:spcAft>
        <a:buSzPct val="100000"/>
        <a:buFontTx/>
        <a:buNone/>
        <a:defRPr lang="en-ZA" sz="1400" kern="1200" dirty="0">
          <a:solidFill>
            <a:schemeClr val="tx1"/>
          </a:solidFill>
          <a:latin typeface="+mn-lt"/>
          <a:ea typeface="+mn-ea"/>
          <a:cs typeface="+mn-cs"/>
        </a:defRPr>
      </a:lvl2pPr>
      <a:lvl3pPr marL="503238" indent="0" algn="l" rtl="0" eaLnBrk="0" fontAlgn="base" hangingPunct="0">
        <a:lnSpc>
          <a:spcPct val="120000"/>
        </a:lnSpc>
        <a:spcBef>
          <a:spcPts val="0"/>
        </a:spcBef>
        <a:spcAft>
          <a:spcPct val="0"/>
        </a:spcAft>
        <a:buSzPct val="90000"/>
        <a:buFontTx/>
        <a:buNone/>
        <a:defRPr lang="en-US" sz="1400" kern="1200" dirty="0">
          <a:solidFill>
            <a:schemeClr val="tx1"/>
          </a:solidFill>
          <a:latin typeface="+mn-lt"/>
          <a:ea typeface="+mn-ea"/>
          <a:cs typeface="+mn-cs"/>
        </a:defRPr>
      </a:lvl3pPr>
      <a:lvl4pPr marL="1006475" indent="-285750" algn="l" rtl="0" eaLnBrk="0" fontAlgn="base" hangingPunct="0">
        <a:lnSpc>
          <a:spcPct val="120000"/>
        </a:lnSpc>
        <a:spcBef>
          <a:spcPts val="0"/>
        </a:spcBef>
        <a:spcAft>
          <a:spcPct val="0"/>
        </a:spcAft>
        <a:buSzPct val="100000"/>
        <a:buFont typeface=".AppleSystemUIFont"/>
        <a:buChar char="—"/>
        <a:defRPr lang="en-US" sz="1400" kern="1200" dirty="0">
          <a:solidFill>
            <a:schemeClr val="tx1"/>
          </a:solidFill>
          <a:latin typeface="+mn-lt"/>
          <a:ea typeface="+mn-ea"/>
          <a:cs typeface="+mn-cs"/>
        </a:defRPr>
      </a:lvl4pPr>
      <a:lvl5pPr marL="1257300" indent="-285750" algn="l" rtl="0" eaLnBrk="0" fontAlgn="base" hangingPunct="0">
        <a:lnSpc>
          <a:spcPct val="120000"/>
        </a:lnSpc>
        <a:spcBef>
          <a:spcPts val="0"/>
        </a:spcBef>
        <a:spcAft>
          <a:spcPct val="0"/>
        </a:spcAft>
        <a:buSzPct val="90000"/>
        <a:buFont typeface="Courier New" panose="02070309020205020404" pitchFamily="49" charset="0"/>
        <a:buChar char="o"/>
        <a:defRPr lang="en-US" sz="1400" kern="1200" dirty="0">
          <a:solidFill>
            <a:schemeClr val="tx1"/>
          </a:solidFill>
          <a:latin typeface="+mn-lt"/>
          <a:ea typeface="+mn-ea"/>
          <a:cs typeface="+mn-cs"/>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38">
          <p15:clr>
            <a:srgbClr val="F26B43"/>
          </p15:clr>
        </p15:guide>
        <p15:guide id="2" pos="7466">
          <p15:clr>
            <a:srgbClr val="F26B43"/>
          </p15:clr>
        </p15:guide>
        <p15:guide id="4" pos="212">
          <p15:clr>
            <a:srgbClr val="F26B43"/>
          </p15:clr>
        </p15:guide>
        <p15:guide id="7" orient="horz" pos="746">
          <p15:clr>
            <a:srgbClr val="F26B43"/>
          </p15:clr>
        </p15:guide>
        <p15:guide id="8" orient="horz" pos="426">
          <p15:clr>
            <a:srgbClr val="F26B43"/>
          </p15:clr>
        </p15:guide>
        <p15:guide id="9" orient="horz" pos="318">
          <p15:clr>
            <a:srgbClr val="F26B43"/>
          </p15:clr>
        </p15:guide>
        <p15:guide id="10" orient="horz" pos="3672">
          <p15:clr>
            <a:srgbClr val="F26B43"/>
          </p15:clr>
        </p15:guide>
        <p15:guide id="11" orient="horz" pos="212">
          <p15:clr>
            <a:srgbClr val="F26B43"/>
          </p15:clr>
        </p15:guide>
        <p15:guide id="12" orient="horz" pos="4106">
          <p15:clr>
            <a:srgbClr val="F26B43"/>
          </p15:clr>
        </p15:guide>
        <p15:guide id="13" orient="horz" pos="3786">
          <p15:clr>
            <a:srgbClr val="F26B43"/>
          </p15:clr>
        </p15:guide>
        <p15:guide id="15" pos="320">
          <p15:clr>
            <a:srgbClr val="F26B43"/>
          </p15:clr>
        </p15:guide>
        <p15:guide id="16" orient="horz" pos="3998">
          <p15:clr>
            <a:srgbClr val="F26B43"/>
          </p15:clr>
        </p15:guide>
        <p15:guide id="18" pos="6506">
          <p15:clr>
            <a:srgbClr val="F26B43"/>
          </p15:clr>
        </p15:guide>
        <p15:guide id="20" pos="73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1000" name="shpGridNormal" hidden="1"/>
          <p:cNvGrpSpPr>
            <a:grpSpLocks/>
          </p:cNvGrpSpPr>
          <p:nvPr userDrawn="1"/>
        </p:nvGrpSpPr>
        <p:grpSpPr bwMode="auto">
          <a:xfrm>
            <a:off x="529494" y="514350"/>
            <a:ext cx="11138876" cy="6005513"/>
            <a:chOff x="271" y="324"/>
            <a:chExt cx="5701" cy="3783"/>
          </a:xfrm>
        </p:grpSpPr>
        <p:sp>
          <p:nvSpPr>
            <p:cNvPr id="40993"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4"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8"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grpSp>
      <p:sp>
        <p:nvSpPr>
          <p:cNvPr id="13" name="Text Placeholder 2">
            <a:extLst>
              <a:ext uri="{FF2B5EF4-FFF2-40B4-BE49-F238E27FC236}">
                <a16:creationId xmlns:a16="http://schemas.microsoft.com/office/drawing/2014/main" id="{40B96A7D-A790-BC4A-9C1C-F9B4E7B20303}"/>
              </a:ext>
            </a:extLst>
          </p:cNvPr>
          <p:cNvSpPr>
            <a:spLocks noGrp="1"/>
          </p:cNvSpPr>
          <p:nvPr>
            <p:ph type="body" idx="1"/>
          </p:nvPr>
        </p:nvSpPr>
        <p:spPr>
          <a:xfrm>
            <a:off x="371475" y="1291667"/>
            <a:ext cx="11449050" cy="4273439"/>
          </a:xfrm>
          <a:prstGeom prst="rect">
            <a:avLst/>
          </a:prstGeom>
        </p:spPr>
        <p:txBody>
          <a:bodyPr vert="horz" lIns="0" tIns="0" rIns="0" bIns="0" rtlCol="0">
            <a:noAutofit/>
          </a:bodyPr>
          <a:lstStyle/>
          <a:p>
            <a:pPr lvl="0"/>
            <a:r>
              <a:rPr lang="en-US" dirty="0"/>
              <a:t>First level no bullet</a:t>
            </a:r>
          </a:p>
          <a:p>
            <a:pPr lvl="0"/>
            <a:r>
              <a:rPr lang="en-US" dirty="0"/>
              <a:t>Add bullets here</a:t>
            </a:r>
          </a:p>
          <a:p>
            <a:pPr lvl="1"/>
            <a:r>
              <a:rPr lang="en-ZA" dirty="0"/>
              <a:t>First level bullet</a:t>
            </a:r>
          </a:p>
          <a:p>
            <a:pPr lvl="2"/>
            <a:r>
              <a:rPr lang="en-US" dirty="0"/>
              <a:t>Second level</a:t>
            </a:r>
          </a:p>
          <a:p>
            <a:pPr lvl="3"/>
            <a:r>
              <a:rPr lang="en-US" dirty="0"/>
              <a:t>Third level</a:t>
            </a:r>
          </a:p>
        </p:txBody>
      </p:sp>
      <p:sp>
        <p:nvSpPr>
          <p:cNvPr id="16" name="Title Placeholder 3">
            <a:extLst>
              <a:ext uri="{FF2B5EF4-FFF2-40B4-BE49-F238E27FC236}">
                <a16:creationId xmlns:a16="http://schemas.microsoft.com/office/drawing/2014/main" id="{8559B4CC-9E1F-3A41-9FD1-62A60D453C57}"/>
              </a:ext>
            </a:extLst>
          </p:cNvPr>
          <p:cNvSpPr>
            <a:spLocks noGrp="1"/>
          </p:cNvSpPr>
          <p:nvPr>
            <p:ph type="title"/>
          </p:nvPr>
        </p:nvSpPr>
        <p:spPr>
          <a:xfrm>
            <a:off x="353087" y="279046"/>
            <a:ext cx="5097099" cy="722699"/>
          </a:xfrm>
          <a:prstGeom prst="rect">
            <a:avLst/>
          </a:prstGeom>
        </p:spPr>
        <p:txBody>
          <a:bodyPr lIns="0" tIns="0" rIns="0" bIns="0" anchor="t" anchorCtr="0"/>
          <a:lstStyle/>
          <a:p>
            <a:r>
              <a:rPr lang="en-US" dirty="0"/>
              <a:t>Page title goes here.</a:t>
            </a:r>
          </a:p>
        </p:txBody>
      </p:sp>
      <p:sp>
        <p:nvSpPr>
          <p:cNvPr id="15" name="TextBox 14">
            <a:extLst>
              <a:ext uri="{FF2B5EF4-FFF2-40B4-BE49-F238E27FC236}">
                <a16:creationId xmlns:a16="http://schemas.microsoft.com/office/drawing/2014/main" id="{FB0BFF54-9F67-42C5-B857-D52C993EA21B}"/>
              </a:ext>
            </a:extLst>
          </p:cNvPr>
          <p:cNvSpPr txBox="1"/>
          <p:nvPr userDrawn="1"/>
        </p:nvSpPr>
        <p:spPr>
          <a:xfrm>
            <a:off x="9895437" y="6239107"/>
            <a:ext cx="1947785" cy="288442"/>
          </a:xfrm>
          <a:prstGeom prst="rect">
            <a:avLst/>
          </a:prstGeom>
          <a:noFill/>
        </p:spPr>
        <p:txBody>
          <a:bodyPr wrap="square" lIns="0" tIns="0" rIns="0" bIns="0" rtlCol="0">
            <a:noAutofit/>
          </a:bodyPr>
          <a:lstStyle/>
          <a:p>
            <a:pPr algn="r"/>
            <a:r>
              <a:rPr lang="en-ZA" sz="1200" dirty="0">
                <a:solidFill>
                  <a:schemeClr val="tx2"/>
                </a:solidFill>
                <a:latin typeface="+mn-lt"/>
              </a:rPr>
              <a:t>| </a:t>
            </a:r>
            <a:fld id="{882604DD-62DE-44FC-86BB-EC8F3B8D8AE8}" type="slidenum">
              <a:rPr lang="en-ZA" sz="1200" b="1" smtClean="0">
                <a:solidFill>
                  <a:schemeClr val="tx2"/>
                </a:solidFill>
                <a:latin typeface="+mn-lt"/>
              </a:rPr>
              <a:t>‹#›</a:t>
            </a:fld>
            <a:endParaRPr lang="en-ZA" sz="1200" b="1" dirty="0">
              <a:solidFill>
                <a:schemeClr val="tx2"/>
              </a:solidFill>
              <a:latin typeface="+mn-lt"/>
            </a:endParaRPr>
          </a:p>
        </p:txBody>
      </p:sp>
      <p:pic>
        <p:nvPicPr>
          <p:cNvPr id="6" name="Picture 5" descr="A close up of a sign&#10;&#10;Description automatically generated">
            <a:extLst>
              <a:ext uri="{FF2B5EF4-FFF2-40B4-BE49-F238E27FC236}">
                <a16:creationId xmlns:a16="http://schemas.microsoft.com/office/drawing/2014/main" id="{619F5A27-04C3-46A3-94A1-6B47C7B51541}"/>
              </a:ext>
            </a:extLst>
          </p:cNvPr>
          <p:cNvPicPr>
            <a:picLocks noChangeAspect="1"/>
          </p:cNvPicPr>
          <p:nvPr userDrawn="1"/>
        </p:nvPicPr>
        <p:blipFill>
          <a:blip r:embed="rId25"/>
          <a:stretch>
            <a:fillRect/>
          </a:stretch>
        </p:blipFill>
        <p:spPr>
          <a:xfrm>
            <a:off x="361950" y="6266266"/>
            <a:ext cx="670145" cy="225431"/>
          </a:xfrm>
          <a:prstGeom prst="rect">
            <a:avLst/>
          </a:prstGeom>
        </p:spPr>
      </p:pic>
      <p:cxnSp>
        <p:nvCxnSpPr>
          <p:cNvPr id="8" name="Straight Connector 7">
            <a:extLst>
              <a:ext uri="{FF2B5EF4-FFF2-40B4-BE49-F238E27FC236}">
                <a16:creationId xmlns:a16="http://schemas.microsoft.com/office/drawing/2014/main" id="{521D26F1-C5F9-4DAC-BF09-C0DC765EE6CB}"/>
              </a:ext>
            </a:extLst>
          </p:cNvPr>
          <p:cNvCxnSpPr/>
          <p:nvPr userDrawn="1"/>
        </p:nvCxnSpPr>
        <p:spPr bwMode="auto">
          <a:xfrm>
            <a:off x="361950" y="6139076"/>
            <a:ext cx="11458575" cy="0"/>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67583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Lst>
  <p:txStyles>
    <p:titleStyle>
      <a:lvl1pPr marL="0" indent="0" algn="l" rtl="0" eaLnBrk="0" fontAlgn="base" hangingPunct="0">
        <a:spcBef>
          <a:spcPct val="0"/>
        </a:spcBef>
        <a:spcAft>
          <a:spcPct val="0"/>
        </a:spcAft>
        <a:buFont typeface="Arial" panose="020B0604020202020204" pitchFamily="34" charset="0"/>
        <a:buNone/>
        <a:defRPr lang="en-ZA" sz="2700" b="0" i="0" kern="1200" cap="none" spc="-30" baseline="0" dirty="0">
          <a:solidFill>
            <a:schemeClr val="tx2"/>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p:titleStyle>
    <p:bodyStyle>
      <a:lvl1pPr marL="0" indent="0" algn="l" rtl="0" eaLnBrk="0" fontAlgn="base" hangingPunct="0">
        <a:lnSpc>
          <a:spcPct val="114000"/>
        </a:lnSpc>
        <a:spcBef>
          <a:spcPts val="0"/>
        </a:spcBef>
        <a:spcAft>
          <a:spcPts val="0"/>
        </a:spcAft>
        <a:buSzPct val="100000"/>
        <a:buFontTx/>
        <a:buNone/>
        <a:defRPr lang="en-US" sz="1800" kern="1200" dirty="0">
          <a:solidFill>
            <a:schemeClr val="tx1"/>
          </a:solidFill>
          <a:latin typeface="+mn-lt"/>
          <a:ea typeface="+mn-ea"/>
          <a:cs typeface="+mn-cs"/>
        </a:defRPr>
      </a:lvl1pPr>
      <a:lvl2pPr marL="271463" indent="-271463" algn="l" rtl="0" eaLnBrk="0" fontAlgn="base" hangingPunct="0">
        <a:lnSpc>
          <a:spcPct val="114000"/>
        </a:lnSpc>
        <a:spcBef>
          <a:spcPts val="0"/>
        </a:spcBef>
        <a:spcAft>
          <a:spcPts val="0"/>
        </a:spcAft>
        <a:buSzPct val="120000"/>
        <a:buFont typeface="Arial" panose="020B0604020202020204" pitchFamily="34" charset="0"/>
        <a:buChar char="•"/>
        <a:defRPr lang="en-US" sz="1600" kern="1200" dirty="0">
          <a:solidFill>
            <a:schemeClr val="tx1"/>
          </a:solidFill>
          <a:latin typeface="+mn-lt"/>
          <a:ea typeface="+mn-ea"/>
          <a:cs typeface="+mn-cs"/>
        </a:defRPr>
      </a:lvl2pPr>
      <a:lvl3pPr marL="533400" indent="-261938" algn="l" rtl="0" eaLnBrk="0" fontAlgn="base" hangingPunct="0">
        <a:lnSpc>
          <a:spcPct val="114000"/>
        </a:lnSpc>
        <a:spcBef>
          <a:spcPts val="0"/>
        </a:spcBef>
        <a:spcAft>
          <a:spcPts val="0"/>
        </a:spcAft>
        <a:buSzPct val="90000"/>
        <a:buFont typeface="Calibri Light" panose="020F0302020204030204" pitchFamily="34" charset="0"/>
        <a:buChar char="-"/>
        <a:defRPr lang="en-US" sz="1600" kern="1200" dirty="0">
          <a:solidFill>
            <a:schemeClr val="tx1"/>
          </a:solidFill>
          <a:latin typeface="+mn-lt"/>
          <a:ea typeface="+mn-ea"/>
          <a:cs typeface="+mn-cs"/>
        </a:defRPr>
      </a:lvl3pPr>
      <a:lvl4pPr marL="806450" indent="-273050" algn="l" defTabSz="987425" rtl="0" eaLnBrk="0" fontAlgn="base" hangingPunct="0">
        <a:lnSpc>
          <a:spcPct val="114000"/>
        </a:lnSpc>
        <a:spcBef>
          <a:spcPts val="0"/>
        </a:spcBef>
        <a:spcAft>
          <a:spcPts val="0"/>
        </a:spcAft>
        <a:buSzPct val="100000"/>
        <a:buFont typeface="Arial" panose="020B0604020202020204" pitchFamily="34" charset="0"/>
        <a:buChar char="•"/>
        <a:defRPr lang="en-US" sz="1600" kern="1200" dirty="0">
          <a:solidFill>
            <a:schemeClr val="tx1"/>
          </a:solidFill>
          <a:latin typeface="+mn-lt"/>
          <a:ea typeface="+mn-ea"/>
          <a:cs typeface="+mn-cs"/>
        </a:defRPr>
      </a:lvl4pPr>
      <a:lvl5pPr marL="1168400" indent="-196850" algn="l" rtl="0" eaLnBrk="0" fontAlgn="base" hangingPunct="0">
        <a:lnSpc>
          <a:spcPct val="100000"/>
        </a:lnSpc>
        <a:spcBef>
          <a:spcPts val="0"/>
        </a:spcBef>
        <a:spcAft>
          <a:spcPts val="0"/>
        </a:spcAft>
        <a:buSzPct val="90000"/>
        <a:buFont typeface="Arial" panose="020B0604020202020204" pitchFamily="34" charset="0"/>
        <a:buChar char="•"/>
        <a:defRPr lang="en-ZA" sz="1600" kern="1200" dirty="0">
          <a:solidFill>
            <a:schemeClr val="tx1"/>
          </a:solidFill>
          <a:latin typeface="+mn-lt"/>
          <a:ea typeface="+mn-ea"/>
          <a:cs typeface="+mn-cs"/>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952">
          <p15:clr>
            <a:srgbClr val="F26B43"/>
          </p15:clr>
        </p15:guide>
        <p15:guide id="8" orient="horz" pos="459">
          <p15:clr>
            <a:srgbClr val="F26B43"/>
          </p15:clr>
        </p15:guide>
        <p15:guide id="10" orient="horz" pos="3498">
          <p15:clr>
            <a:srgbClr val="F26B43"/>
          </p15:clr>
        </p15:guide>
        <p15:guide id="15" pos="228">
          <p15:clr>
            <a:srgbClr val="F26B43"/>
          </p15:clr>
        </p15:guide>
        <p15:guide id="16" orient="horz" pos="4015">
          <p15:clr>
            <a:srgbClr val="F26B43"/>
          </p15:clr>
        </p15:guide>
        <p15:guide id="20" pos="7446">
          <p15:clr>
            <a:srgbClr val="F26B43"/>
          </p15:clr>
        </p15:guide>
        <p15:guide id="21" pos="38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1000" name="shpGridNormal" hidden="1"/>
          <p:cNvGrpSpPr>
            <a:grpSpLocks/>
          </p:cNvGrpSpPr>
          <p:nvPr userDrawn="1"/>
        </p:nvGrpSpPr>
        <p:grpSpPr bwMode="auto">
          <a:xfrm>
            <a:off x="529494" y="514350"/>
            <a:ext cx="11138876" cy="6005513"/>
            <a:chOff x="271" y="324"/>
            <a:chExt cx="5701" cy="3783"/>
          </a:xfrm>
        </p:grpSpPr>
        <p:sp>
          <p:nvSpPr>
            <p:cNvPr id="40993"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4"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sp>
          <p:nvSpPr>
            <p:cNvPr id="40998"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Verdana" panose="020B0604030504040204" pitchFamily="34" charset="0"/>
              </a:endParaRPr>
            </a:p>
          </p:txBody>
        </p:sp>
      </p:grpSp>
      <p:sp>
        <p:nvSpPr>
          <p:cNvPr id="13" name="Text Placeholder 2">
            <a:extLst>
              <a:ext uri="{FF2B5EF4-FFF2-40B4-BE49-F238E27FC236}">
                <a16:creationId xmlns:a16="http://schemas.microsoft.com/office/drawing/2014/main" id="{40B96A7D-A790-BC4A-9C1C-F9B4E7B20303}"/>
              </a:ext>
            </a:extLst>
          </p:cNvPr>
          <p:cNvSpPr>
            <a:spLocks noGrp="1"/>
          </p:cNvSpPr>
          <p:nvPr>
            <p:ph type="body" idx="1"/>
          </p:nvPr>
        </p:nvSpPr>
        <p:spPr>
          <a:xfrm>
            <a:off x="371475" y="1291667"/>
            <a:ext cx="11449050" cy="4273439"/>
          </a:xfrm>
          <a:prstGeom prst="rect">
            <a:avLst/>
          </a:prstGeom>
        </p:spPr>
        <p:txBody>
          <a:bodyPr vert="horz" lIns="0" tIns="0" rIns="0" bIns="0" rtlCol="0">
            <a:noAutofit/>
          </a:bodyPr>
          <a:lstStyle/>
          <a:p>
            <a:pPr lvl="0"/>
            <a:r>
              <a:rPr lang="en-US" dirty="0"/>
              <a:t>First level no bullet</a:t>
            </a:r>
          </a:p>
          <a:p>
            <a:pPr lvl="0"/>
            <a:r>
              <a:rPr lang="en-US" dirty="0"/>
              <a:t>Add bullets here</a:t>
            </a:r>
          </a:p>
          <a:p>
            <a:pPr lvl="1"/>
            <a:r>
              <a:rPr lang="en-ZA" dirty="0"/>
              <a:t>First level bullet</a:t>
            </a:r>
          </a:p>
          <a:p>
            <a:pPr lvl="2"/>
            <a:r>
              <a:rPr lang="en-US" dirty="0"/>
              <a:t>Second level</a:t>
            </a:r>
          </a:p>
          <a:p>
            <a:pPr lvl="3"/>
            <a:r>
              <a:rPr lang="en-US" dirty="0"/>
              <a:t>Third level</a:t>
            </a:r>
          </a:p>
        </p:txBody>
      </p:sp>
      <p:sp>
        <p:nvSpPr>
          <p:cNvPr id="16" name="Title Placeholder 3">
            <a:extLst>
              <a:ext uri="{FF2B5EF4-FFF2-40B4-BE49-F238E27FC236}">
                <a16:creationId xmlns:a16="http://schemas.microsoft.com/office/drawing/2014/main" id="{8559B4CC-9E1F-3A41-9FD1-62A60D453C57}"/>
              </a:ext>
            </a:extLst>
          </p:cNvPr>
          <p:cNvSpPr>
            <a:spLocks noGrp="1"/>
          </p:cNvSpPr>
          <p:nvPr>
            <p:ph type="title"/>
          </p:nvPr>
        </p:nvSpPr>
        <p:spPr>
          <a:xfrm>
            <a:off x="353087" y="279046"/>
            <a:ext cx="5097099" cy="722699"/>
          </a:xfrm>
          <a:prstGeom prst="rect">
            <a:avLst/>
          </a:prstGeom>
        </p:spPr>
        <p:txBody>
          <a:bodyPr lIns="0" tIns="0" rIns="0" bIns="0" anchor="t" anchorCtr="0"/>
          <a:lstStyle/>
          <a:p>
            <a:r>
              <a:rPr lang="en-US" dirty="0"/>
              <a:t>Page title goes here.</a:t>
            </a:r>
          </a:p>
        </p:txBody>
      </p:sp>
      <p:sp>
        <p:nvSpPr>
          <p:cNvPr id="15" name="TextBox 14">
            <a:extLst>
              <a:ext uri="{FF2B5EF4-FFF2-40B4-BE49-F238E27FC236}">
                <a16:creationId xmlns:a16="http://schemas.microsoft.com/office/drawing/2014/main" id="{FB0BFF54-9F67-42C5-B857-D52C993EA21B}"/>
              </a:ext>
            </a:extLst>
          </p:cNvPr>
          <p:cNvSpPr txBox="1"/>
          <p:nvPr userDrawn="1"/>
        </p:nvSpPr>
        <p:spPr>
          <a:xfrm>
            <a:off x="9895437" y="6239107"/>
            <a:ext cx="1947785" cy="288442"/>
          </a:xfrm>
          <a:prstGeom prst="rect">
            <a:avLst/>
          </a:prstGeom>
          <a:noFill/>
        </p:spPr>
        <p:txBody>
          <a:bodyPr wrap="square" lIns="0" tIns="0" rIns="0" bIns="0" rtlCol="0">
            <a:noAutofit/>
          </a:bodyPr>
          <a:lstStyle/>
          <a:p>
            <a:pPr algn="r"/>
            <a:r>
              <a:rPr lang="en-ZA" sz="1200" dirty="0">
                <a:solidFill>
                  <a:schemeClr val="tx2"/>
                </a:solidFill>
                <a:latin typeface="+mn-lt"/>
              </a:rPr>
              <a:t>| </a:t>
            </a:r>
            <a:fld id="{882604DD-62DE-44FC-86BB-EC8F3B8D8AE8}" type="slidenum">
              <a:rPr lang="en-ZA" sz="1200" b="1" smtClean="0">
                <a:solidFill>
                  <a:schemeClr val="tx2"/>
                </a:solidFill>
                <a:latin typeface="+mn-lt"/>
              </a:rPr>
              <a:t>‹#›</a:t>
            </a:fld>
            <a:endParaRPr lang="en-ZA" sz="1200" b="1" dirty="0">
              <a:solidFill>
                <a:schemeClr val="tx2"/>
              </a:solidFill>
              <a:latin typeface="+mn-lt"/>
            </a:endParaRPr>
          </a:p>
        </p:txBody>
      </p:sp>
      <p:pic>
        <p:nvPicPr>
          <p:cNvPr id="6" name="Picture 5" descr="A close up of a sign&#10;&#10;Description automatically generated">
            <a:extLst>
              <a:ext uri="{FF2B5EF4-FFF2-40B4-BE49-F238E27FC236}">
                <a16:creationId xmlns:a16="http://schemas.microsoft.com/office/drawing/2014/main" id="{619F5A27-04C3-46A3-94A1-6B47C7B51541}"/>
              </a:ext>
            </a:extLst>
          </p:cNvPr>
          <p:cNvPicPr>
            <a:picLocks noChangeAspect="1"/>
          </p:cNvPicPr>
          <p:nvPr userDrawn="1"/>
        </p:nvPicPr>
        <p:blipFill>
          <a:blip r:embed="rId21"/>
          <a:stretch>
            <a:fillRect/>
          </a:stretch>
        </p:blipFill>
        <p:spPr>
          <a:xfrm>
            <a:off x="361950" y="6266266"/>
            <a:ext cx="670145" cy="225431"/>
          </a:xfrm>
          <a:prstGeom prst="rect">
            <a:avLst/>
          </a:prstGeom>
        </p:spPr>
      </p:pic>
      <p:cxnSp>
        <p:nvCxnSpPr>
          <p:cNvPr id="8" name="Straight Connector 7">
            <a:extLst>
              <a:ext uri="{FF2B5EF4-FFF2-40B4-BE49-F238E27FC236}">
                <a16:creationId xmlns:a16="http://schemas.microsoft.com/office/drawing/2014/main" id="{521D26F1-C5F9-4DAC-BF09-C0DC765EE6CB}"/>
              </a:ext>
            </a:extLst>
          </p:cNvPr>
          <p:cNvCxnSpPr/>
          <p:nvPr userDrawn="1"/>
        </p:nvCxnSpPr>
        <p:spPr bwMode="auto">
          <a:xfrm>
            <a:off x="361950" y="6139076"/>
            <a:ext cx="11458575" cy="0"/>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03876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txStyles>
    <p:titleStyle>
      <a:lvl1pPr marL="0" indent="0" algn="l" rtl="0" eaLnBrk="0" fontAlgn="base" hangingPunct="0">
        <a:spcBef>
          <a:spcPct val="0"/>
        </a:spcBef>
        <a:spcAft>
          <a:spcPct val="0"/>
        </a:spcAft>
        <a:buFont typeface="Arial" panose="020B0604020202020204" pitchFamily="34" charset="0"/>
        <a:buNone/>
        <a:defRPr lang="en-ZA" sz="2700" b="0" i="0" kern="1200" cap="none" spc="-30" baseline="0" dirty="0">
          <a:solidFill>
            <a:schemeClr val="tx2"/>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p:titleStyle>
    <p:bodyStyle>
      <a:lvl1pPr marL="0" indent="0" algn="l" rtl="0" eaLnBrk="0" fontAlgn="base" hangingPunct="0">
        <a:lnSpc>
          <a:spcPct val="114000"/>
        </a:lnSpc>
        <a:spcBef>
          <a:spcPts val="0"/>
        </a:spcBef>
        <a:spcAft>
          <a:spcPts val="0"/>
        </a:spcAft>
        <a:buSzPct val="100000"/>
        <a:buFontTx/>
        <a:buNone/>
        <a:defRPr lang="en-US" sz="1800" kern="1200" dirty="0">
          <a:solidFill>
            <a:schemeClr val="tx1"/>
          </a:solidFill>
          <a:latin typeface="+mn-lt"/>
          <a:ea typeface="+mn-ea"/>
          <a:cs typeface="+mn-cs"/>
        </a:defRPr>
      </a:lvl1pPr>
      <a:lvl2pPr marL="271463" indent="-271463" algn="l" rtl="0" eaLnBrk="0" fontAlgn="base" hangingPunct="0">
        <a:lnSpc>
          <a:spcPct val="114000"/>
        </a:lnSpc>
        <a:spcBef>
          <a:spcPts val="0"/>
        </a:spcBef>
        <a:spcAft>
          <a:spcPts val="0"/>
        </a:spcAft>
        <a:buSzPct val="120000"/>
        <a:buFont typeface="Arial" panose="020B0604020202020204" pitchFamily="34" charset="0"/>
        <a:buChar char="•"/>
        <a:defRPr lang="en-US" sz="1600" kern="1200" dirty="0">
          <a:solidFill>
            <a:schemeClr val="tx1"/>
          </a:solidFill>
          <a:latin typeface="+mn-lt"/>
          <a:ea typeface="+mn-ea"/>
          <a:cs typeface="+mn-cs"/>
        </a:defRPr>
      </a:lvl2pPr>
      <a:lvl3pPr marL="533400" indent="-261938" algn="l" rtl="0" eaLnBrk="0" fontAlgn="base" hangingPunct="0">
        <a:lnSpc>
          <a:spcPct val="114000"/>
        </a:lnSpc>
        <a:spcBef>
          <a:spcPts val="0"/>
        </a:spcBef>
        <a:spcAft>
          <a:spcPts val="0"/>
        </a:spcAft>
        <a:buSzPct val="90000"/>
        <a:buFont typeface="Calibri Light" panose="020F0302020204030204" pitchFamily="34" charset="0"/>
        <a:buChar char="-"/>
        <a:defRPr lang="en-US" sz="1600" kern="1200" dirty="0">
          <a:solidFill>
            <a:schemeClr val="tx1"/>
          </a:solidFill>
          <a:latin typeface="+mn-lt"/>
          <a:ea typeface="+mn-ea"/>
          <a:cs typeface="+mn-cs"/>
        </a:defRPr>
      </a:lvl3pPr>
      <a:lvl4pPr marL="806450" indent="-273050" algn="l" defTabSz="987425" rtl="0" eaLnBrk="0" fontAlgn="base" hangingPunct="0">
        <a:lnSpc>
          <a:spcPct val="114000"/>
        </a:lnSpc>
        <a:spcBef>
          <a:spcPts val="0"/>
        </a:spcBef>
        <a:spcAft>
          <a:spcPts val="0"/>
        </a:spcAft>
        <a:buSzPct val="100000"/>
        <a:buFont typeface="Arial" panose="020B0604020202020204" pitchFamily="34" charset="0"/>
        <a:buChar char="•"/>
        <a:defRPr lang="en-US" sz="1600" kern="1200" dirty="0">
          <a:solidFill>
            <a:schemeClr val="tx1"/>
          </a:solidFill>
          <a:latin typeface="+mn-lt"/>
          <a:ea typeface="+mn-ea"/>
          <a:cs typeface="+mn-cs"/>
        </a:defRPr>
      </a:lvl4pPr>
      <a:lvl5pPr marL="1168400" indent="-196850" algn="l" rtl="0" eaLnBrk="0" fontAlgn="base" hangingPunct="0">
        <a:lnSpc>
          <a:spcPct val="100000"/>
        </a:lnSpc>
        <a:spcBef>
          <a:spcPts val="0"/>
        </a:spcBef>
        <a:spcAft>
          <a:spcPts val="0"/>
        </a:spcAft>
        <a:buSzPct val="90000"/>
        <a:buFont typeface="Arial" panose="020B0604020202020204" pitchFamily="34" charset="0"/>
        <a:buChar char="•"/>
        <a:defRPr lang="en-ZA" sz="1600" kern="1200" dirty="0">
          <a:solidFill>
            <a:schemeClr val="tx1"/>
          </a:solidFill>
          <a:latin typeface="+mn-lt"/>
          <a:ea typeface="+mn-ea"/>
          <a:cs typeface="+mn-cs"/>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952">
          <p15:clr>
            <a:srgbClr val="F26B43"/>
          </p15:clr>
        </p15:guide>
        <p15:guide id="8" orient="horz" pos="459">
          <p15:clr>
            <a:srgbClr val="F26B43"/>
          </p15:clr>
        </p15:guide>
        <p15:guide id="10" orient="horz" pos="3498">
          <p15:clr>
            <a:srgbClr val="F26B43"/>
          </p15:clr>
        </p15:guide>
        <p15:guide id="15" pos="228">
          <p15:clr>
            <a:srgbClr val="F26B43"/>
          </p15:clr>
        </p15:guide>
        <p15:guide id="16" orient="horz" pos="4015">
          <p15:clr>
            <a:srgbClr val="F26B43"/>
          </p15:clr>
        </p15:guide>
        <p15:guide id="20" pos="7446">
          <p15:clr>
            <a:srgbClr val="F26B43"/>
          </p15:clr>
        </p15:guide>
        <p15:guide id="21" pos="38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F98C2-3DD8-49BA-B613-E577D0BB606B}" type="datetimeFigureOut">
              <a:rPr lang="en-US" smtClean="0">
                <a:solidFill>
                  <a:prstClr val="black">
                    <a:tint val="75000"/>
                  </a:prstClr>
                </a:solidFill>
              </a:rPr>
              <a:pPr/>
              <a:t>5/9/2019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0AEBD-70C8-4A94-99C3-5FB2766CD28E}" type="slidenum">
              <a:rPr lang="en-US" smtClean="0">
                <a:solidFill>
                  <a:prstClr val="black">
                    <a:tint val="75000"/>
                  </a:prstClr>
                </a:solidFill>
              </a:rPr>
              <a:pPr/>
              <a:t>‹#›</a:t>
            </a:fld>
            <a:endParaRPr lang="en-US">
              <a:solidFill>
                <a:prstClr val="black">
                  <a:tint val="75000"/>
                </a:prstClr>
              </a:solidFill>
            </a:endParaRPr>
          </a:p>
        </p:txBody>
      </p:sp>
      <p:grpSp>
        <p:nvGrpSpPr>
          <p:cNvPr id="7" name="shpGridNormal" hidden="1"/>
          <p:cNvGrpSpPr>
            <a:grpSpLocks/>
          </p:cNvGrpSpPr>
          <p:nvPr userDrawn="1"/>
        </p:nvGrpSpPr>
        <p:grpSpPr bwMode="auto">
          <a:xfrm>
            <a:off x="529494" y="514350"/>
            <a:ext cx="11138876" cy="6005513"/>
            <a:chOff x="271" y="324"/>
            <a:chExt cx="5701" cy="3783"/>
          </a:xfrm>
        </p:grpSpPr>
        <p:sp>
          <p:nvSpPr>
            <p:cNvPr id="8"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solidFill>
                  <a:prstClr val="black"/>
                </a:solidFill>
                <a:latin typeface="Verdana" panose="020B0604030504040204" pitchFamily="34" charset="0"/>
              </a:endParaRPr>
            </a:p>
          </p:txBody>
        </p:sp>
        <p:sp>
          <p:nvSpPr>
            <p:cNvPr id="9"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solidFill>
                  <a:prstClr val="black"/>
                </a:solidFill>
                <a:latin typeface="Verdana" panose="020B0604030504040204" pitchFamily="34" charset="0"/>
              </a:endParaRPr>
            </a:p>
          </p:txBody>
        </p:sp>
        <p:sp>
          <p:nvSpPr>
            <p:cNvPr id="10"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solidFill>
                  <a:prstClr val="black"/>
                </a:solidFill>
                <a:latin typeface="Verdana" panose="020B0604030504040204" pitchFamily="34" charset="0"/>
              </a:endParaRPr>
            </a:p>
          </p:txBody>
        </p:sp>
      </p:grpSp>
      <p:sp>
        <p:nvSpPr>
          <p:cNvPr id="11" name="TextBox 10">
            <a:extLst>
              <a:ext uri="{FF2B5EF4-FFF2-40B4-BE49-F238E27FC236}">
                <a16:creationId xmlns:a16="http://schemas.microsoft.com/office/drawing/2014/main" id="{FB0BFF54-9F67-42C5-B857-D52C993EA21B}"/>
              </a:ext>
            </a:extLst>
          </p:cNvPr>
          <p:cNvSpPr txBox="1"/>
          <p:nvPr userDrawn="1"/>
        </p:nvSpPr>
        <p:spPr>
          <a:xfrm>
            <a:off x="9895437" y="6239107"/>
            <a:ext cx="1947785" cy="288442"/>
          </a:xfrm>
          <a:prstGeom prst="rect">
            <a:avLst/>
          </a:prstGeom>
          <a:noFill/>
        </p:spPr>
        <p:txBody>
          <a:bodyPr wrap="square" lIns="0" tIns="0" rIns="0" bIns="0" rtlCol="0">
            <a:noAutofit/>
          </a:bodyPr>
          <a:lstStyle/>
          <a:p>
            <a:pPr algn="r"/>
            <a:r>
              <a:rPr lang="en-ZA" sz="1200" dirty="0">
                <a:solidFill>
                  <a:srgbClr val="44546A"/>
                </a:solidFill>
                <a:latin typeface="Calibri" panose="020F0502020204030204"/>
              </a:rPr>
              <a:t>| </a:t>
            </a:r>
            <a:fld id="{882604DD-62DE-44FC-86BB-EC8F3B8D8AE8}" type="slidenum">
              <a:rPr lang="en-ZA" sz="1200" b="1" smtClean="0">
                <a:solidFill>
                  <a:srgbClr val="44546A"/>
                </a:solidFill>
                <a:latin typeface="Calibri" panose="020F0502020204030204"/>
              </a:rPr>
              <a:pPr algn="r"/>
              <a:t>‹#›</a:t>
            </a:fld>
            <a:endParaRPr lang="en-ZA" sz="1200" b="1" dirty="0">
              <a:solidFill>
                <a:srgbClr val="44546A"/>
              </a:solidFill>
              <a:latin typeface="Calibri" panose="020F0502020204030204"/>
            </a:endParaRPr>
          </a:p>
        </p:txBody>
      </p:sp>
      <p:pic>
        <p:nvPicPr>
          <p:cNvPr id="12" name="Picture 11" descr="A close up of a sign&#10;&#10;Description automatically generated">
            <a:extLst>
              <a:ext uri="{FF2B5EF4-FFF2-40B4-BE49-F238E27FC236}">
                <a16:creationId xmlns:a16="http://schemas.microsoft.com/office/drawing/2014/main" id="{619F5A27-04C3-46A3-94A1-6B47C7B51541}"/>
              </a:ext>
            </a:extLst>
          </p:cNvPr>
          <p:cNvPicPr>
            <a:picLocks noChangeAspect="1"/>
          </p:cNvPicPr>
          <p:nvPr userDrawn="1"/>
        </p:nvPicPr>
        <p:blipFill>
          <a:blip r:embed="rId15"/>
          <a:stretch>
            <a:fillRect/>
          </a:stretch>
        </p:blipFill>
        <p:spPr>
          <a:xfrm>
            <a:off x="361950" y="6266266"/>
            <a:ext cx="670145" cy="225431"/>
          </a:xfrm>
          <a:prstGeom prst="rect">
            <a:avLst/>
          </a:prstGeom>
        </p:spPr>
      </p:pic>
      <p:cxnSp>
        <p:nvCxnSpPr>
          <p:cNvPr id="13" name="Straight Connector 12">
            <a:extLst>
              <a:ext uri="{FF2B5EF4-FFF2-40B4-BE49-F238E27FC236}">
                <a16:creationId xmlns:a16="http://schemas.microsoft.com/office/drawing/2014/main" id="{521D26F1-C5F9-4DAC-BF09-C0DC765EE6CB}"/>
              </a:ext>
            </a:extLst>
          </p:cNvPr>
          <p:cNvCxnSpPr/>
          <p:nvPr userDrawn="1"/>
        </p:nvCxnSpPr>
        <p:spPr bwMode="auto">
          <a:xfrm>
            <a:off x="361950" y="6139076"/>
            <a:ext cx="11458575" cy="0"/>
          </a:xfrm>
          <a:prstGeom prst="line">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41540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2">
          <p15:clr>
            <a:srgbClr val="F26B43"/>
          </p15:clr>
        </p15:guide>
        <p15:guide id="2" orient="horz" pos="459">
          <p15:clr>
            <a:srgbClr val="F26B43"/>
          </p15:clr>
        </p15:guide>
        <p15:guide id="3" orient="horz" pos="3498">
          <p15:clr>
            <a:srgbClr val="F26B43"/>
          </p15:clr>
        </p15:guide>
        <p15:guide id="4" pos="228">
          <p15:clr>
            <a:srgbClr val="F26B43"/>
          </p15:clr>
        </p15:guide>
        <p15:guide id="5" orient="horz" pos="4015">
          <p15:clr>
            <a:srgbClr val="F26B43"/>
          </p15:clr>
        </p15:guide>
        <p15:guide id="6" pos="7446">
          <p15:clr>
            <a:srgbClr val="F26B43"/>
          </p15:clr>
        </p15:guide>
        <p15:guide id="7" pos="38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hyperlink" Target="http://www.tivolihotels.com/br/home.aspx" TargetMode="External"/><Relationship Id="rId18" Type="http://schemas.openxmlformats.org/officeDocument/2006/relationships/image" Target="../media/image81.png"/><Relationship Id="rId3" Type="http://schemas.openxmlformats.org/officeDocument/2006/relationships/image" Target="../media/image109.png"/><Relationship Id="rId21" Type="http://schemas.openxmlformats.org/officeDocument/2006/relationships/image" Target="../media/image119.png"/><Relationship Id="rId7" Type="http://schemas.openxmlformats.org/officeDocument/2006/relationships/image" Target="../media/image113.png"/><Relationship Id="rId12" Type="http://schemas.openxmlformats.org/officeDocument/2006/relationships/image" Target="../media/image54.jpeg"/><Relationship Id="rId17" Type="http://schemas.openxmlformats.org/officeDocument/2006/relationships/image" Target="../media/image118.jpeg"/><Relationship Id="rId2" Type="http://schemas.openxmlformats.org/officeDocument/2006/relationships/notesSlide" Target="../notesSlides/notesSlide4.xml"/><Relationship Id="rId16" Type="http://schemas.openxmlformats.org/officeDocument/2006/relationships/image" Target="../media/image62.gif"/><Relationship Id="rId20"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112.png"/><Relationship Id="rId11" Type="http://schemas.openxmlformats.org/officeDocument/2006/relationships/hyperlink" Target="http://www.google.co.th/url?url=http://www.clashofthevikings.com/img/logos/logo-radisson-blu-png/image_view_fullscreen&amp;rct=j&amp;frm=1&amp;q=&amp;esrc=s&amp;sa=U&amp;ei=JyPsU7fAHoa48gWbsIK4Bw&amp;ved=0CCkQ9QEwAw&amp;usg=AFQjCNE_G4QPpl_PoZLwu0HB1mUI9C8daQ" TargetMode="External"/><Relationship Id="rId5" Type="http://schemas.openxmlformats.org/officeDocument/2006/relationships/image" Target="../media/image111.png"/><Relationship Id="rId15" Type="http://schemas.openxmlformats.org/officeDocument/2006/relationships/image" Target="../media/image117.jpeg"/><Relationship Id="rId10" Type="http://schemas.openxmlformats.org/officeDocument/2006/relationships/image" Target="../media/image116.png"/><Relationship Id="rId19" Type="http://schemas.openxmlformats.org/officeDocument/2006/relationships/image" Target="../media/image80.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58.gif"/></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hyperlink" Target="http://www.tivolihotels.com/br/home.asp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121.png"/><Relationship Id="rId5" Type="http://schemas.openxmlformats.org/officeDocument/2006/relationships/image" Target="../media/image62.gif"/><Relationship Id="rId10" Type="http://schemas.openxmlformats.org/officeDocument/2006/relationships/image" Target="../media/image80.png"/><Relationship Id="rId4" Type="http://schemas.openxmlformats.org/officeDocument/2006/relationships/image" Target="../media/image83.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6.png"/><Relationship Id="rId3" Type="http://schemas.openxmlformats.org/officeDocument/2006/relationships/hyperlink" Target="http://www.breadtalk.com/index.php" TargetMode="External"/><Relationship Id="rId7" Type="http://schemas.openxmlformats.org/officeDocument/2006/relationships/image" Target="../media/image42.png"/><Relationship Id="rId12"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61.png"/><Relationship Id="rId5" Type="http://schemas.openxmlformats.org/officeDocument/2006/relationships/image" Target="../media/image122.png"/><Relationship Id="rId15" Type="http://schemas.openxmlformats.org/officeDocument/2006/relationships/image" Target="../media/image127.png"/><Relationship Id="rId10"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124.png"/><Relationship Id="rId1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png"/></Relationships>
</file>

<file path=ppt/slides/_rels/slide17.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47.png"/><Relationship Id="rId7" Type="http://schemas.openxmlformats.org/officeDocument/2006/relationships/image" Target="../media/image139.png"/><Relationship Id="rId12" Type="http://schemas.openxmlformats.org/officeDocument/2006/relationships/image" Target="../media/image144.jpeg"/><Relationship Id="rId17" Type="http://schemas.openxmlformats.org/officeDocument/2006/relationships/image" Target="../media/image149.jpeg"/><Relationship Id="rId2" Type="http://schemas.openxmlformats.org/officeDocument/2006/relationships/image" Target="../media/image138.jpeg"/><Relationship Id="rId16" Type="http://schemas.openxmlformats.org/officeDocument/2006/relationships/image" Target="../media/image148.png"/><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143.png"/><Relationship Id="rId5" Type="http://schemas.openxmlformats.org/officeDocument/2006/relationships/image" Target="../media/image49.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46.png"/><Relationship Id="rId9" Type="http://schemas.openxmlformats.org/officeDocument/2006/relationships/image" Target="../media/image141.png"/><Relationship Id="rId14" Type="http://schemas.openxmlformats.org/officeDocument/2006/relationships/image" Target="../media/image146.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1.png"/><Relationship Id="rId18" Type="http://schemas.openxmlformats.org/officeDocument/2006/relationships/image" Target="../media/image48.png"/><Relationship Id="rId3" Type="http://schemas.openxmlformats.org/officeDocument/2006/relationships/image" Target="../media/image37.png"/><Relationship Id="rId21" Type="http://schemas.openxmlformats.org/officeDocument/2006/relationships/image" Target="../media/image152.png"/><Relationship Id="rId7" Type="http://schemas.openxmlformats.org/officeDocument/2006/relationships/image" Target="../media/image44.png"/><Relationship Id="rId12" Type="http://schemas.openxmlformats.org/officeDocument/2006/relationships/image" Target="../media/image60.png"/><Relationship Id="rId17" Type="http://schemas.openxmlformats.org/officeDocument/2006/relationships/image" Target="../media/image151.png"/><Relationship Id="rId2" Type="http://schemas.openxmlformats.org/officeDocument/2006/relationships/notesSlide" Target="../notesSlides/notesSlide8.xml"/><Relationship Id="rId16" Type="http://schemas.openxmlformats.org/officeDocument/2006/relationships/image" Target="../media/image80.png"/><Relationship Id="rId20"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58.gif"/><Relationship Id="rId5" Type="http://schemas.openxmlformats.org/officeDocument/2006/relationships/image" Target="../media/image42.png"/><Relationship Id="rId15" Type="http://schemas.openxmlformats.org/officeDocument/2006/relationships/image" Target="../media/image66.png"/><Relationship Id="rId10" Type="http://schemas.openxmlformats.org/officeDocument/2006/relationships/hyperlink" Target="http://www.tivolihotels.com/br/home.aspx" TargetMode="External"/><Relationship Id="rId19" Type="http://schemas.openxmlformats.org/officeDocument/2006/relationships/image" Target="../media/image72.png"/><Relationship Id="rId4" Type="http://schemas.openxmlformats.org/officeDocument/2006/relationships/image" Target="../media/image40.jpeg"/><Relationship Id="rId9" Type="http://schemas.openxmlformats.org/officeDocument/2006/relationships/image" Target="../media/image50.png"/><Relationship Id="rId14" Type="http://schemas.openxmlformats.org/officeDocument/2006/relationships/image" Target="../media/image62.gif"/><Relationship Id="rId22" Type="http://schemas.openxmlformats.org/officeDocument/2006/relationships/image" Target="../media/image1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chart" Target="../charts/chart1.xml"/><Relationship Id="rId7" Type="http://schemas.openxmlformats.org/officeDocument/2006/relationships/image" Target="../media/image158.png"/><Relationship Id="rId2" Type="http://schemas.openxmlformats.org/officeDocument/2006/relationships/image" Target="../media/image154.png"/><Relationship Id="rId1" Type="http://schemas.openxmlformats.org/officeDocument/2006/relationships/slideLayout" Target="../slideLayouts/slideLayout104.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tags" Target="../tags/tag4.xml"/><Relationship Id="rId7" Type="http://schemas.openxmlformats.org/officeDocument/2006/relationships/image" Target="../media/image13.emf"/><Relationship Id="rId12" Type="http://schemas.openxmlformats.org/officeDocument/2006/relationships/image" Target="../media/image166.png"/><Relationship Id="rId17" Type="http://schemas.openxmlformats.org/officeDocument/2006/relationships/image" Target="../media/image171.png"/><Relationship Id="rId2" Type="http://schemas.openxmlformats.org/officeDocument/2006/relationships/tags" Target="../tags/tag3.xml"/><Relationship Id="rId16" Type="http://schemas.openxmlformats.org/officeDocument/2006/relationships/image" Target="../media/image170.png"/><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65.png"/><Relationship Id="rId5" Type="http://schemas.openxmlformats.org/officeDocument/2006/relationships/notesSlide" Target="../notesSlides/notesSlide11.xml"/><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slideLayout" Target="../slideLayouts/slideLayout42.xml"/><Relationship Id="rId9" Type="http://schemas.openxmlformats.org/officeDocument/2006/relationships/image" Target="../media/image163.png"/><Relationship Id="rId14" Type="http://schemas.openxmlformats.org/officeDocument/2006/relationships/image" Target="../media/image168.png"/></Relationships>
</file>

<file path=ppt/slides/_rels/slide2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4" Type="http://schemas.openxmlformats.org/officeDocument/2006/relationships/image" Target="../media/image176.emf"/></Relationships>
</file>

<file path=ppt/slides/_rels/slide32.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hyperlink" Target="https://dfat.gov.au/trade/agreements/in-force/aanzfta/Pages/asean-australia-new-zealand-free-trade-agreement.aspx"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hyperlink" Target="https://www.pc.gov.au/inquiries/completed/trade-agreements/report/trade-agreements-report.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4.jpeg"/><Relationship Id="rId39" Type="http://schemas.openxmlformats.org/officeDocument/2006/relationships/image" Target="../media/image65.jpeg"/><Relationship Id="rId21" Type="http://schemas.openxmlformats.org/officeDocument/2006/relationships/image" Target="../media/image50.png"/><Relationship Id="rId34" Type="http://schemas.openxmlformats.org/officeDocument/2006/relationships/image" Target="../media/image60.png"/><Relationship Id="rId42" Type="http://schemas.openxmlformats.org/officeDocument/2006/relationships/image" Target="../media/image68.jpeg"/><Relationship Id="rId47" Type="http://schemas.openxmlformats.org/officeDocument/2006/relationships/image" Target="../media/image73.emf"/><Relationship Id="rId50" Type="http://schemas.openxmlformats.org/officeDocument/2006/relationships/image" Target="../media/image76.jpeg"/><Relationship Id="rId55" Type="http://schemas.openxmlformats.org/officeDocument/2006/relationships/image" Target="../media/image81.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hyperlink" Target="http://www.google.co.th/url?url=http://www.clashofthevikings.com/img/logos/logo-radisson-blu-png/image_view_fullscreen&amp;rct=j&amp;frm=1&amp;q=&amp;esrc=s&amp;sa=U&amp;ei=JyPsU7fAHoa48gWbsIK4Bw&amp;ved=0CCkQ9QEwAw&amp;usg=AFQjCNE_G4QPpl_PoZLwu0HB1mUI9C8daQ" TargetMode="External"/><Relationship Id="rId33" Type="http://schemas.openxmlformats.org/officeDocument/2006/relationships/image" Target="../media/image59.jpeg"/><Relationship Id="rId38" Type="http://schemas.openxmlformats.org/officeDocument/2006/relationships/image" Target="../media/image64.png"/><Relationship Id="rId46" Type="http://schemas.openxmlformats.org/officeDocument/2006/relationships/image" Target="../media/image72.png"/><Relationship Id="rId59" Type="http://schemas.openxmlformats.org/officeDocument/2006/relationships/image" Target="../media/image85.png"/><Relationship Id="rId2" Type="http://schemas.openxmlformats.org/officeDocument/2006/relationships/notesSlide" Target="../notesSlides/notesSlide2.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7.png"/><Relationship Id="rId41" Type="http://schemas.openxmlformats.org/officeDocument/2006/relationships/image" Target="../media/image67.emf"/><Relationship Id="rId54"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jpeg"/><Relationship Id="rId24" Type="http://schemas.openxmlformats.org/officeDocument/2006/relationships/image" Target="../media/image53.png"/><Relationship Id="rId32" Type="http://schemas.openxmlformats.org/officeDocument/2006/relationships/hyperlink" Target="http://www.breadtalk.com/index.php" TargetMode="External"/><Relationship Id="rId37" Type="http://schemas.openxmlformats.org/officeDocument/2006/relationships/image" Target="../media/image63.gif"/><Relationship Id="rId40" Type="http://schemas.openxmlformats.org/officeDocument/2006/relationships/image" Target="../media/image66.png"/><Relationship Id="rId45" Type="http://schemas.openxmlformats.org/officeDocument/2006/relationships/image" Target="../media/image71.png"/><Relationship Id="rId53" Type="http://schemas.openxmlformats.org/officeDocument/2006/relationships/image" Target="../media/image79.png"/><Relationship Id="rId58" Type="http://schemas.openxmlformats.org/officeDocument/2006/relationships/image" Target="../media/image84.jpe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6.png"/><Relationship Id="rId36" Type="http://schemas.openxmlformats.org/officeDocument/2006/relationships/image" Target="../media/image62.gif"/><Relationship Id="rId49" Type="http://schemas.openxmlformats.org/officeDocument/2006/relationships/image" Target="../media/image75.jpeg"/><Relationship Id="rId57" Type="http://schemas.openxmlformats.org/officeDocument/2006/relationships/image" Target="../media/image83.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58.gif"/><Relationship Id="rId44" Type="http://schemas.openxmlformats.org/officeDocument/2006/relationships/image" Target="../media/image70.emf"/><Relationship Id="rId52" Type="http://schemas.openxmlformats.org/officeDocument/2006/relationships/image" Target="../media/image7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5.png"/><Relationship Id="rId30" Type="http://schemas.openxmlformats.org/officeDocument/2006/relationships/hyperlink" Target="http://www.tivolihotels.com/br/home.aspx" TargetMode="External"/><Relationship Id="rId35" Type="http://schemas.openxmlformats.org/officeDocument/2006/relationships/image" Target="../media/image61.png"/><Relationship Id="rId43" Type="http://schemas.openxmlformats.org/officeDocument/2006/relationships/image" Target="../media/image69.jpeg"/><Relationship Id="rId48" Type="http://schemas.openxmlformats.org/officeDocument/2006/relationships/image" Target="../media/image74.png"/><Relationship Id="rId56" Type="http://schemas.openxmlformats.org/officeDocument/2006/relationships/image" Target="../media/image82.png"/><Relationship Id="rId8" Type="http://schemas.openxmlformats.org/officeDocument/2006/relationships/image" Target="../media/image37.png"/><Relationship Id="rId51" Type="http://schemas.openxmlformats.org/officeDocument/2006/relationships/image" Target="../media/image77.jpeg"/><Relationship Id="rId3"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65.jpeg"/><Relationship Id="rId26" Type="http://schemas.openxmlformats.org/officeDocument/2006/relationships/image" Target="../media/image103.png"/><Relationship Id="rId3" Type="http://schemas.openxmlformats.org/officeDocument/2006/relationships/image" Target="../media/image58.gif"/><Relationship Id="rId21" Type="http://schemas.openxmlformats.org/officeDocument/2006/relationships/image" Target="../media/image98.jpe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61.png"/><Relationship Id="rId25" Type="http://schemas.openxmlformats.org/officeDocument/2006/relationships/image" Target="../media/image102.png"/><Relationship Id="rId2" Type="http://schemas.openxmlformats.org/officeDocument/2006/relationships/hyperlink" Target="http://www.tivolihotels.com/en/home.aspx" TargetMode="External"/><Relationship Id="rId16" Type="http://schemas.openxmlformats.org/officeDocument/2006/relationships/image" Target="../media/image96.png"/><Relationship Id="rId20"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24" Type="http://schemas.openxmlformats.org/officeDocument/2006/relationships/image" Target="../media/image101.png"/><Relationship Id="rId5" Type="http://schemas.openxmlformats.org/officeDocument/2006/relationships/image" Target="../media/image87.png"/><Relationship Id="rId15" Type="http://schemas.openxmlformats.org/officeDocument/2006/relationships/image" Target="../media/image62.gif"/><Relationship Id="rId23" Type="http://schemas.openxmlformats.org/officeDocument/2006/relationships/image" Target="../media/image100.jpeg"/><Relationship Id="rId10" Type="http://schemas.openxmlformats.org/officeDocument/2006/relationships/image" Target="../media/image92.png"/><Relationship Id="rId19" Type="http://schemas.openxmlformats.org/officeDocument/2006/relationships/image" Target="../media/image63.gif"/><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60.png"/><Relationship Id="rId22"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461" y="2495006"/>
            <a:ext cx="5743953" cy="1117989"/>
          </a:xfrm>
        </p:spPr>
        <p:txBody>
          <a:bodyPr/>
          <a:lstStyle/>
          <a:p>
            <a:r>
              <a:rPr lang="en-US" b="1" dirty="0"/>
              <a:t>GLOBAL AND REGIONAL TRADE LANDSCAPE</a:t>
            </a:r>
            <a:br>
              <a:rPr lang="en-US" b="1" dirty="0"/>
            </a:br>
            <a:br>
              <a:rPr lang="en-US" b="1" dirty="0"/>
            </a:br>
            <a:r>
              <a:rPr lang="en-US" b="1" dirty="0"/>
              <a:t>Wayne Williams, CFO</a:t>
            </a:r>
          </a:p>
        </p:txBody>
      </p:sp>
    </p:spTree>
    <p:extLst>
      <p:ext uri="{BB962C8B-B14F-4D97-AF65-F5344CB8AC3E}">
        <p14:creationId xmlns:p14="http://schemas.microsoft.com/office/powerpoint/2010/main" val="2334181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Presence</a:t>
            </a:r>
          </a:p>
        </p:txBody>
      </p:sp>
      <p:sp>
        <p:nvSpPr>
          <p:cNvPr id="4" name="Slide Number Placeholder 3"/>
          <p:cNvSpPr>
            <a:spLocks noGrp="1"/>
          </p:cNvSpPr>
          <p:nvPr>
            <p:ph type="sldNum" sz="quarter" idx="12"/>
          </p:nvPr>
        </p:nvSpPr>
        <p:spPr/>
        <p:txBody>
          <a:bodyPr/>
          <a:lstStyle/>
          <a:p>
            <a:fld id="{31A1B90B-C5B9-49A7-BA31-714282E05296}" type="slidenum">
              <a:rPr lang="en-US" smtClean="0"/>
              <a:pPr/>
              <a:t>10</a:t>
            </a:fld>
            <a:endParaRPr lang="en-US" dirty="0"/>
          </a:p>
        </p:txBody>
      </p:sp>
      <p:sp>
        <p:nvSpPr>
          <p:cNvPr id="5" name="TextBox 4"/>
          <p:cNvSpPr txBox="1"/>
          <p:nvPr/>
        </p:nvSpPr>
        <p:spPr>
          <a:xfrm>
            <a:off x="200863" y="665825"/>
            <a:ext cx="11846135" cy="323165"/>
          </a:xfrm>
          <a:prstGeom prst="rect">
            <a:avLst/>
          </a:prstGeom>
          <a:noFill/>
        </p:spPr>
        <p:txBody>
          <a:bodyPr wrap="square">
            <a:spAutoFit/>
          </a:bodyPr>
          <a:lstStyle/>
          <a:p>
            <a:pPr algn="thaiDist" fontAlgn="auto">
              <a:spcBef>
                <a:spcPts val="0"/>
              </a:spcBef>
              <a:spcAft>
                <a:spcPts val="0"/>
              </a:spcAft>
              <a:defRPr/>
            </a:pPr>
            <a:r>
              <a:rPr lang="en-US" sz="1500" b="1" dirty="0">
                <a:solidFill>
                  <a:schemeClr val="accent5">
                    <a:lumMod val="75000"/>
                  </a:schemeClr>
                </a:solidFill>
              </a:rPr>
              <a:t>With solid diversification strategy, MINT’s footprint was in 62 countries at the end of 2018 across its hospitality and restaurant businesses. </a:t>
            </a:r>
          </a:p>
        </p:txBody>
      </p:sp>
      <p:grpSp>
        <p:nvGrpSpPr>
          <p:cNvPr id="55" name="Group 4"/>
          <p:cNvGrpSpPr>
            <a:grpSpLocks/>
          </p:cNvGrpSpPr>
          <p:nvPr/>
        </p:nvGrpSpPr>
        <p:grpSpPr bwMode="auto">
          <a:xfrm>
            <a:off x="3451322" y="1152525"/>
            <a:ext cx="8426353" cy="5586793"/>
            <a:chOff x="368" y="328"/>
            <a:chExt cx="2180" cy="1482"/>
          </a:xfrm>
        </p:grpSpPr>
        <p:grpSp>
          <p:nvGrpSpPr>
            <p:cNvPr id="314" name="Group 5"/>
            <p:cNvGrpSpPr>
              <a:grpSpLocks/>
            </p:cNvGrpSpPr>
            <p:nvPr/>
          </p:nvGrpSpPr>
          <p:grpSpPr bwMode="auto">
            <a:xfrm>
              <a:off x="368" y="328"/>
              <a:ext cx="788" cy="1482"/>
              <a:chOff x="368" y="328"/>
              <a:chExt cx="788" cy="1482"/>
            </a:xfrm>
          </p:grpSpPr>
          <p:sp>
            <p:nvSpPr>
              <p:cNvPr id="497" name="Freeform 6"/>
              <p:cNvSpPr>
                <a:spLocks/>
              </p:cNvSpPr>
              <p:nvPr/>
            </p:nvSpPr>
            <p:spPr bwMode="auto">
              <a:xfrm>
                <a:off x="819" y="1760"/>
                <a:ext cx="8" cy="12"/>
              </a:xfrm>
              <a:custGeom>
                <a:avLst/>
                <a:gdLst>
                  <a:gd name="T0" fmla="*/ 58 w 64"/>
                  <a:gd name="T1" fmla="*/ 28 h 98"/>
                  <a:gd name="T2" fmla="*/ 64 w 64"/>
                  <a:gd name="T3" fmla="*/ 0 h 98"/>
                  <a:gd name="T4" fmla="*/ 41 w 64"/>
                  <a:gd name="T5" fmla="*/ 5 h 98"/>
                  <a:gd name="T6" fmla="*/ 0 w 64"/>
                  <a:gd name="T7" fmla="*/ 70 h 98"/>
                  <a:gd name="T8" fmla="*/ 24 w 64"/>
                  <a:gd name="T9" fmla="*/ 98 h 98"/>
                  <a:gd name="T10" fmla="*/ 35 w 64"/>
                  <a:gd name="T11" fmla="*/ 87 h 98"/>
                  <a:gd name="T12" fmla="*/ 41 w 64"/>
                  <a:gd name="T13" fmla="*/ 63 h 98"/>
                  <a:gd name="T14" fmla="*/ 58 w 64"/>
                  <a:gd name="T15" fmla="*/ 28 h 9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8"/>
                  <a:gd name="T26" fmla="*/ 64 w 64"/>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8">
                    <a:moveTo>
                      <a:pt x="58" y="28"/>
                    </a:moveTo>
                    <a:lnTo>
                      <a:pt x="64" y="0"/>
                    </a:lnTo>
                    <a:lnTo>
                      <a:pt x="41" y="5"/>
                    </a:lnTo>
                    <a:lnTo>
                      <a:pt x="0" y="70"/>
                    </a:lnTo>
                    <a:lnTo>
                      <a:pt x="24" y="98"/>
                    </a:lnTo>
                    <a:lnTo>
                      <a:pt x="35" y="87"/>
                    </a:lnTo>
                    <a:lnTo>
                      <a:pt x="41" y="63"/>
                    </a:lnTo>
                    <a:lnTo>
                      <a:pt x="5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8" name="Freeform 7"/>
              <p:cNvSpPr>
                <a:spLocks/>
              </p:cNvSpPr>
              <p:nvPr/>
            </p:nvSpPr>
            <p:spPr bwMode="auto">
              <a:xfrm>
                <a:off x="824" y="1762"/>
                <a:ext cx="8" cy="9"/>
              </a:xfrm>
              <a:custGeom>
                <a:avLst/>
                <a:gdLst>
                  <a:gd name="T0" fmla="*/ 40 w 64"/>
                  <a:gd name="T1" fmla="*/ 0 h 70"/>
                  <a:gd name="T2" fmla="*/ 29 w 64"/>
                  <a:gd name="T3" fmla="*/ 11 h 70"/>
                  <a:gd name="T4" fmla="*/ 5 w 64"/>
                  <a:gd name="T5" fmla="*/ 46 h 70"/>
                  <a:gd name="T6" fmla="*/ 0 w 64"/>
                  <a:gd name="T7" fmla="*/ 70 h 70"/>
                  <a:gd name="T8" fmla="*/ 29 w 64"/>
                  <a:gd name="T9" fmla="*/ 64 h 70"/>
                  <a:gd name="T10" fmla="*/ 34 w 64"/>
                  <a:gd name="T11" fmla="*/ 35 h 70"/>
                  <a:gd name="T12" fmla="*/ 64 w 64"/>
                  <a:gd name="T13" fmla="*/ 29 h 70"/>
                  <a:gd name="T14" fmla="*/ 64 w 64"/>
                  <a:gd name="T15" fmla="*/ 18 h 70"/>
                  <a:gd name="T16" fmla="*/ 40 w 64"/>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70"/>
                  <a:gd name="T29" fmla="*/ 64 w 64"/>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70">
                    <a:moveTo>
                      <a:pt x="40" y="0"/>
                    </a:moveTo>
                    <a:lnTo>
                      <a:pt x="29" y="11"/>
                    </a:lnTo>
                    <a:lnTo>
                      <a:pt x="5" y="46"/>
                    </a:lnTo>
                    <a:lnTo>
                      <a:pt x="0" y="70"/>
                    </a:lnTo>
                    <a:lnTo>
                      <a:pt x="29" y="64"/>
                    </a:lnTo>
                    <a:lnTo>
                      <a:pt x="34" y="35"/>
                    </a:lnTo>
                    <a:lnTo>
                      <a:pt x="64" y="29"/>
                    </a:lnTo>
                    <a:lnTo>
                      <a:pt x="64" y="18"/>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9" name="Freeform 8"/>
              <p:cNvSpPr>
                <a:spLocks/>
              </p:cNvSpPr>
              <p:nvPr/>
            </p:nvSpPr>
            <p:spPr bwMode="auto">
              <a:xfrm>
                <a:off x="737" y="1740"/>
                <a:ext cx="4" cy="8"/>
              </a:xfrm>
              <a:custGeom>
                <a:avLst/>
                <a:gdLst>
                  <a:gd name="T0" fmla="*/ 17 w 29"/>
                  <a:gd name="T1" fmla="*/ 0 h 63"/>
                  <a:gd name="T2" fmla="*/ 0 w 29"/>
                  <a:gd name="T3" fmla="*/ 0 h 63"/>
                  <a:gd name="T4" fmla="*/ 0 w 29"/>
                  <a:gd name="T5" fmla="*/ 63 h 63"/>
                  <a:gd name="T6" fmla="*/ 24 w 29"/>
                  <a:gd name="T7" fmla="*/ 40 h 63"/>
                  <a:gd name="T8" fmla="*/ 24 w 29"/>
                  <a:gd name="T9" fmla="*/ 17 h 63"/>
                  <a:gd name="T10" fmla="*/ 29 w 29"/>
                  <a:gd name="T11" fmla="*/ 0 h 63"/>
                  <a:gd name="T12" fmla="*/ 17 w 29"/>
                  <a:gd name="T13" fmla="*/ 0 h 63"/>
                  <a:gd name="T14" fmla="*/ 0 60000 65536"/>
                  <a:gd name="T15" fmla="*/ 0 60000 65536"/>
                  <a:gd name="T16" fmla="*/ 0 60000 65536"/>
                  <a:gd name="T17" fmla="*/ 0 60000 65536"/>
                  <a:gd name="T18" fmla="*/ 0 60000 65536"/>
                  <a:gd name="T19" fmla="*/ 0 60000 65536"/>
                  <a:gd name="T20" fmla="*/ 0 60000 65536"/>
                  <a:gd name="T21" fmla="*/ 0 w 29"/>
                  <a:gd name="T22" fmla="*/ 0 h 63"/>
                  <a:gd name="T23" fmla="*/ 29 w 29"/>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63">
                    <a:moveTo>
                      <a:pt x="17" y="0"/>
                    </a:moveTo>
                    <a:lnTo>
                      <a:pt x="0" y="0"/>
                    </a:lnTo>
                    <a:lnTo>
                      <a:pt x="0" y="63"/>
                    </a:lnTo>
                    <a:lnTo>
                      <a:pt x="24" y="40"/>
                    </a:lnTo>
                    <a:lnTo>
                      <a:pt x="24" y="17"/>
                    </a:lnTo>
                    <a:lnTo>
                      <a:pt x="29"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0" name="Freeform 9"/>
              <p:cNvSpPr>
                <a:spLocks/>
              </p:cNvSpPr>
              <p:nvPr/>
            </p:nvSpPr>
            <p:spPr bwMode="auto">
              <a:xfrm>
                <a:off x="744" y="1770"/>
                <a:ext cx="5" cy="6"/>
              </a:xfrm>
              <a:custGeom>
                <a:avLst/>
                <a:gdLst>
                  <a:gd name="T0" fmla="*/ 29 w 35"/>
                  <a:gd name="T1" fmla="*/ 17 h 46"/>
                  <a:gd name="T2" fmla="*/ 6 w 35"/>
                  <a:gd name="T3" fmla="*/ 0 h 46"/>
                  <a:gd name="T4" fmla="*/ 0 w 35"/>
                  <a:gd name="T5" fmla="*/ 29 h 46"/>
                  <a:gd name="T6" fmla="*/ 24 w 35"/>
                  <a:gd name="T7" fmla="*/ 46 h 46"/>
                  <a:gd name="T8" fmla="*/ 35 w 35"/>
                  <a:gd name="T9" fmla="*/ 23 h 46"/>
                  <a:gd name="T10" fmla="*/ 29 w 35"/>
                  <a:gd name="T11" fmla="*/ 17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9" y="17"/>
                    </a:moveTo>
                    <a:lnTo>
                      <a:pt x="6" y="0"/>
                    </a:lnTo>
                    <a:lnTo>
                      <a:pt x="0" y="29"/>
                    </a:lnTo>
                    <a:lnTo>
                      <a:pt x="24" y="46"/>
                    </a:lnTo>
                    <a:lnTo>
                      <a:pt x="35" y="23"/>
                    </a:lnTo>
                    <a:lnTo>
                      <a:pt x="29"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1" name="Freeform 10"/>
              <p:cNvSpPr>
                <a:spLocks/>
              </p:cNvSpPr>
              <p:nvPr/>
            </p:nvSpPr>
            <p:spPr bwMode="auto">
              <a:xfrm>
                <a:off x="755" y="1786"/>
                <a:ext cx="9" cy="5"/>
              </a:xfrm>
              <a:custGeom>
                <a:avLst/>
                <a:gdLst>
                  <a:gd name="T0" fmla="*/ 41 w 70"/>
                  <a:gd name="T1" fmla="*/ 5 h 34"/>
                  <a:gd name="T2" fmla="*/ 6 w 70"/>
                  <a:gd name="T3" fmla="*/ 0 h 34"/>
                  <a:gd name="T4" fmla="*/ 0 w 70"/>
                  <a:gd name="T5" fmla="*/ 12 h 34"/>
                  <a:gd name="T6" fmla="*/ 17 w 70"/>
                  <a:gd name="T7" fmla="*/ 34 h 34"/>
                  <a:gd name="T8" fmla="*/ 52 w 70"/>
                  <a:gd name="T9" fmla="*/ 29 h 34"/>
                  <a:gd name="T10" fmla="*/ 70 w 70"/>
                  <a:gd name="T11" fmla="*/ 29 h 34"/>
                  <a:gd name="T12" fmla="*/ 70 w 70"/>
                  <a:gd name="T13" fmla="*/ 17 h 34"/>
                  <a:gd name="T14" fmla="*/ 41 w 70"/>
                  <a:gd name="T15" fmla="*/ 5 h 3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34"/>
                  <a:gd name="T26" fmla="*/ 70 w 7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34">
                    <a:moveTo>
                      <a:pt x="41" y="5"/>
                    </a:moveTo>
                    <a:lnTo>
                      <a:pt x="6" y="0"/>
                    </a:lnTo>
                    <a:lnTo>
                      <a:pt x="0" y="12"/>
                    </a:lnTo>
                    <a:lnTo>
                      <a:pt x="17" y="34"/>
                    </a:lnTo>
                    <a:lnTo>
                      <a:pt x="52" y="29"/>
                    </a:lnTo>
                    <a:lnTo>
                      <a:pt x="70" y="29"/>
                    </a:lnTo>
                    <a:lnTo>
                      <a:pt x="70" y="17"/>
                    </a:lnTo>
                    <a:lnTo>
                      <a:pt x="41" y="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2" name="Freeform 11"/>
              <p:cNvSpPr>
                <a:spLocks/>
              </p:cNvSpPr>
              <p:nvPr/>
            </p:nvSpPr>
            <p:spPr bwMode="auto">
              <a:xfrm>
                <a:off x="965" y="1363"/>
                <a:ext cx="3" cy="2"/>
              </a:xfrm>
              <a:custGeom>
                <a:avLst/>
                <a:gdLst>
                  <a:gd name="T0" fmla="*/ 12 w 30"/>
                  <a:gd name="T1" fmla="*/ 0 h 18"/>
                  <a:gd name="T2" fmla="*/ 6 w 30"/>
                  <a:gd name="T3" fmla="*/ 0 h 18"/>
                  <a:gd name="T4" fmla="*/ 0 w 30"/>
                  <a:gd name="T5" fmla="*/ 11 h 18"/>
                  <a:gd name="T6" fmla="*/ 12 w 30"/>
                  <a:gd name="T7" fmla="*/ 18 h 18"/>
                  <a:gd name="T8" fmla="*/ 30 w 30"/>
                  <a:gd name="T9" fmla="*/ 6 h 18"/>
                  <a:gd name="T10" fmla="*/ 12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12" y="0"/>
                    </a:moveTo>
                    <a:lnTo>
                      <a:pt x="6" y="0"/>
                    </a:lnTo>
                    <a:lnTo>
                      <a:pt x="0" y="11"/>
                    </a:lnTo>
                    <a:lnTo>
                      <a:pt x="12" y="18"/>
                    </a:lnTo>
                    <a:lnTo>
                      <a:pt x="30" y="6"/>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3" name="Freeform 12"/>
              <p:cNvSpPr>
                <a:spLocks/>
              </p:cNvSpPr>
              <p:nvPr/>
            </p:nvSpPr>
            <p:spPr bwMode="auto">
              <a:xfrm>
                <a:off x="974" y="1357"/>
                <a:ext cx="7" cy="6"/>
              </a:xfrm>
              <a:custGeom>
                <a:avLst/>
                <a:gdLst>
                  <a:gd name="T0" fmla="*/ 18 w 53"/>
                  <a:gd name="T1" fmla="*/ 0 h 47"/>
                  <a:gd name="T2" fmla="*/ 0 w 53"/>
                  <a:gd name="T3" fmla="*/ 18 h 47"/>
                  <a:gd name="T4" fmla="*/ 0 w 53"/>
                  <a:gd name="T5" fmla="*/ 41 h 47"/>
                  <a:gd name="T6" fmla="*/ 35 w 53"/>
                  <a:gd name="T7" fmla="*/ 47 h 47"/>
                  <a:gd name="T8" fmla="*/ 35 w 53"/>
                  <a:gd name="T9" fmla="*/ 35 h 47"/>
                  <a:gd name="T10" fmla="*/ 53 w 53"/>
                  <a:gd name="T11" fmla="*/ 23 h 47"/>
                  <a:gd name="T12" fmla="*/ 42 w 53"/>
                  <a:gd name="T13" fmla="*/ 6 h 47"/>
                  <a:gd name="T14" fmla="*/ 18 w 53"/>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18" y="0"/>
                    </a:moveTo>
                    <a:lnTo>
                      <a:pt x="0" y="18"/>
                    </a:lnTo>
                    <a:lnTo>
                      <a:pt x="0" y="41"/>
                    </a:lnTo>
                    <a:lnTo>
                      <a:pt x="35" y="47"/>
                    </a:lnTo>
                    <a:lnTo>
                      <a:pt x="35" y="35"/>
                    </a:lnTo>
                    <a:lnTo>
                      <a:pt x="53" y="23"/>
                    </a:lnTo>
                    <a:lnTo>
                      <a:pt x="42" y="6"/>
                    </a:lnTo>
                    <a:lnTo>
                      <a:pt x="18"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4" name="Freeform 13"/>
              <p:cNvSpPr>
                <a:spLocks/>
              </p:cNvSpPr>
              <p:nvPr/>
            </p:nvSpPr>
            <p:spPr bwMode="auto">
              <a:xfrm>
                <a:off x="877" y="1254"/>
                <a:ext cx="9" cy="7"/>
              </a:xfrm>
              <a:custGeom>
                <a:avLst/>
                <a:gdLst>
                  <a:gd name="T0" fmla="*/ 47 w 75"/>
                  <a:gd name="T1" fmla="*/ 0 h 57"/>
                  <a:gd name="T2" fmla="*/ 0 w 75"/>
                  <a:gd name="T3" fmla="*/ 23 h 57"/>
                  <a:gd name="T4" fmla="*/ 0 w 75"/>
                  <a:gd name="T5" fmla="*/ 45 h 57"/>
                  <a:gd name="T6" fmla="*/ 40 w 75"/>
                  <a:gd name="T7" fmla="*/ 40 h 57"/>
                  <a:gd name="T8" fmla="*/ 47 w 75"/>
                  <a:gd name="T9" fmla="*/ 52 h 57"/>
                  <a:gd name="T10" fmla="*/ 75 w 75"/>
                  <a:gd name="T11" fmla="*/ 57 h 57"/>
                  <a:gd name="T12" fmla="*/ 70 w 75"/>
                  <a:gd name="T13" fmla="*/ 17 h 57"/>
                  <a:gd name="T14" fmla="*/ 47 w 7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57"/>
                  <a:gd name="T26" fmla="*/ 75 w 7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57">
                    <a:moveTo>
                      <a:pt x="47" y="0"/>
                    </a:moveTo>
                    <a:lnTo>
                      <a:pt x="0" y="23"/>
                    </a:lnTo>
                    <a:lnTo>
                      <a:pt x="0" y="45"/>
                    </a:lnTo>
                    <a:lnTo>
                      <a:pt x="40" y="40"/>
                    </a:lnTo>
                    <a:lnTo>
                      <a:pt x="47" y="52"/>
                    </a:lnTo>
                    <a:lnTo>
                      <a:pt x="75" y="57"/>
                    </a:lnTo>
                    <a:lnTo>
                      <a:pt x="70" y="17"/>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5" name="Freeform 14"/>
              <p:cNvSpPr>
                <a:spLocks/>
              </p:cNvSpPr>
              <p:nvPr/>
            </p:nvSpPr>
            <p:spPr bwMode="auto">
              <a:xfrm>
                <a:off x="715" y="1234"/>
                <a:ext cx="107" cy="139"/>
              </a:xfrm>
              <a:custGeom>
                <a:avLst/>
                <a:gdLst>
                  <a:gd name="T0" fmla="*/ 157 w 860"/>
                  <a:gd name="T1" fmla="*/ 570 h 1116"/>
                  <a:gd name="T2" fmla="*/ 0 w 860"/>
                  <a:gd name="T3" fmla="*/ 687 h 1116"/>
                  <a:gd name="T4" fmla="*/ 105 w 860"/>
                  <a:gd name="T5" fmla="*/ 744 h 1116"/>
                  <a:gd name="T6" fmla="*/ 99 w 860"/>
                  <a:gd name="T7" fmla="*/ 785 h 1116"/>
                  <a:gd name="T8" fmla="*/ 244 w 860"/>
                  <a:gd name="T9" fmla="*/ 797 h 1116"/>
                  <a:gd name="T10" fmla="*/ 285 w 860"/>
                  <a:gd name="T11" fmla="*/ 802 h 1116"/>
                  <a:gd name="T12" fmla="*/ 354 w 860"/>
                  <a:gd name="T13" fmla="*/ 936 h 1116"/>
                  <a:gd name="T14" fmla="*/ 482 w 860"/>
                  <a:gd name="T15" fmla="*/ 954 h 1116"/>
                  <a:gd name="T16" fmla="*/ 569 w 860"/>
                  <a:gd name="T17" fmla="*/ 994 h 1116"/>
                  <a:gd name="T18" fmla="*/ 558 w 860"/>
                  <a:gd name="T19" fmla="*/ 1111 h 1116"/>
                  <a:gd name="T20" fmla="*/ 581 w 860"/>
                  <a:gd name="T21" fmla="*/ 1116 h 1116"/>
                  <a:gd name="T22" fmla="*/ 674 w 860"/>
                  <a:gd name="T23" fmla="*/ 919 h 1116"/>
                  <a:gd name="T24" fmla="*/ 633 w 860"/>
                  <a:gd name="T25" fmla="*/ 872 h 1116"/>
                  <a:gd name="T26" fmla="*/ 639 w 860"/>
                  <a:gd name="T27" fmla="*/ 832 h 1116"/>
                  <a:gd name="T28" fmla="*/ 698 w 860"/>
                  <a:gd name="T29" fmla="*/ 785 h 1116"/>
                  <a:gd name="T30" fmla="*/ 656 w 860"/>
                  <a:gd name="T31" fmla="*/ 767 h 1116"/>
                  <a:gd name="T32" fmla="*/ 663 w 860"/>
                  <a:gd name="T33" fmla="*/ 739 h 1116"/>
                  <a:gd name="T34" fmla="*/ 698 w 860"/>
                  <a:gd name="T35" fmla="*/ 744 h 1116"/>
                  <a:gd name="T36" fmla="*/ 743 w 860"/>
                  <a:gd name="T37" fmla="*/ 779 h 1116"/>
                  <a:gd name="T38" fmla="*/ 796 w 860"/>
                  <a:gd name="T39" fmla="*/ 779 h 1116"/>
                  <a:gd name="T40" fmla="*/ 825 w 860"/>
                  <a:gd name="T41" fmla="*/ 832 h 1116"/>
                  <a:gd name="T42" fmla="*/ 860 w 860"/>
                  <a:gd name="T43" fmla="*/ 837 h 1116"/>
                  <a:gd name="T44" fmla="*/ 848 w 860"/>
                  <a:gd name="T45" fmla="*/ 797 h 1116"/>
                  <a:gd name="T46" fmla="*/ 855 w 860"/>
                  <a:gd name="T47" fmla="*/ 756 h 1116"/>
                  <a:gd name="T48" fmla="*/ 808 w 860"/>
                  <a:gd name="T49" fmla="*/ 669 h 1116"/>
                  <a:gd name="T50" fmla="*/ 831 w 860"/>
                  <a:gd name="T51" fmla="*/ 605 h 1116"/>
                  <a:gd name="T52" fmla="*/ 813 w 860"/>
                  <a:gd name="T53" fmla="*/ 576 h 1116"/>
                  <a:gd name="T54" fmla="*/ 843 w 860"/>
                  <a:gd name="T55" fmla="*/ 478 h 1116"/>
                  <a:gd name="T56" fmla="*/ 721 w 860"/>
                  <a:gd name="T57" fmla="*/ 471 h 1116"/>
                  <a:gd name="T58" fmla="*/ 541 w 860"/>
                  <a:gd name="T59" fmla="*/ 361 h 1116"/>
                  <a:gd name="T60" fmla="*/ 499 w 860"/>
                  <a:gd name="T61" fmla="*/ 274 h 1116"/>
                  <a:gd name="T62" fmla="*/ 453 w 860"/>
                  <a:gd name="T63" fmla="*/ 279 h 1116"/>
                  <a:gd name="T64" fmla="*/ 511 w 860"/>
                  <a:gd name="T65" fmla="*/ 192 h 1116"/>
                  <a:gd name="T66" fmla="*/ 494 w 860"/>
                  <a:gd name="T67" fmla="*/ 122 h 1116"/>
                  <a:gd name="T68" fmla="*/ 541 w 860"/>
                  <a:gd name="T69" fmla="*/ 105 h 1116"/>
                  <a:gd name="T70" fmla="*/ 593 w 860"/>
                  <a:gd name="T71" fmla="*/ 18 h 1116"/>
                  <a:gd name="T72" fmla="*/ 552 w 860"/>
                  <a:gd name="T73" fmla="*/ 0 h 1116"/>
                  <a:gd name="T74" fmla="*/ 523 w 860"/>
                  <a:gd name="T75" fmla="*/ 24 h 1116"/>
                  <a:gd name="T76" fmla="*/ 302 w 860"/>
                  <a:gd name="T77" fmla="*/ 94 h 1116"/>
                  <a:gd name="T78" fmla="*/ 290 w 860"/>
                  <a:gd name="T79" fmla="*/ 134 h 1116"/>
                  <a:gd name="T80" fmla="*/ 232 w 860"/>
                  <a:gd name="T81" fmla="*/ 244 h 1116"/>
                  <a:gd name="T82" fmla="*/ 180 w 860"/>
                  <a:gd name="T83" fmla="*/ 262 h 1116"/>
                  <a:gd name="T84" fmla="*/ 157 w 860"/>
                  <a:gd name="T85" fmla="*/ 326 h 1116"/>
                  <a:gd name="T86" fmla="*/ 174 w 860"/>
                  <a:gd name="T87" fmla="*/ 478 h 1116"/>
                  <a:gd name="T88" fmla="*/ 140 w 860"/>
                  <a:gd name="T89" fmla="*/ 500 h 1116"/>
                  <a:gd name="T90" fmla="*/ 157 w 860"/>
                  <a:gd name="T91" fmla="*/ 570 h 1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0"/>
                  <a:gd name="T139" fmla="*/ 0 h 1116"/>
                  <a:gd name="T140" fmla="*/ 860 w 860"/>
                  <a:gd name="T141" fmla="*/ 1116 h 1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0" h="1116">
                    <a:moveTo>
                      <a:pt x="157" y="570"/>
                    </a:moveTo>
                    <a:lnTo>
                      <a:pt x="0" y="687"/>
                    </a:lnTo>
                    <a:lnTo>
                      <a:pt x="105" y="744"/>
                    </a:lnTo>
                    <a:lnTo>
                      <a:pt x="99" y="785"/>
                    </a:lnTo>
                    <a:lnTo>
                      <a:pt x="244" y="797"/>
                    </a:lnTo>
                    <a:lnTo>
                      <a:pt x="285" y="802"/>
                    </a:lnTo>
                    <a:lnTo>
                      <a:pt x="354" y="936"/>
                    </a:lnTo>
                    <a:lnTo>
                      <a:pt x="482" y="954"/>
                    </a:lnTo>
                    <a:lnTo>
                      <a:pt x="569" y="994"/>
                    </a:lnTo>
                    <a:lnTo>
                      <a:pt x="558" y="1111"/>
                    </a:lnTo>
                    <a:lnTo>
                      <a:pt x="581" y="1116"/>
                    </a:lnTo>
                    <a:lnTo>
                      <a:pt x="674" y="919"/>
                    </a:lnTo>
                    <a:lnTo>
                      <a:pt x="633" y="872"/>
                    </a:lnTo>
                    <a:lnTo>
                      <a:pt x="639" y="832"/>
                    </a:lnTo>
                    <a:lnTo>
                      <a:pt x="698" y="785"/>
                    </a:lnTo>
                    <a:lnTo>
                      <a:pt x="656" y="767"/>
                    </a:lnTo>
                    <a:lnTo>
                      <a:pt x="663" y="739"/>
                    </a:lnTo>
                    <a:lnTo>
                      <a:pt x="698" y="744"/>
                    </a:lnTo>
                    <a:lnTo>
                      <a:pt x="743" y="779"/>
                    </a:lnTo>
                    <a:lnTo>
                      <a:pt x="796" y="779"/>
                    </a:lnTo>
                    <a:lnTo>
                      <a:pt x="825" y="832"/>
                    </a:lnTo>
                    <a:lnTo>
                      <a:pt x="860" y="837"/>
                    </a:lnTo>
                    <a:lnTo>
                      <a:pt x="848" y="797"/>
                    </a:lnTo>
                    <a:lnTo>
                      <a:pt x="855" y="756"/>
                    </a:lnTo>
                    <a:lnTo>
                      <a:pt x="808" y="669"/>
                    </a:lnTo>
                    <a:lnTo>
                      <a:pt x="831" y="605"/>
                    </a:lnTo>
                    <a:lnTo>
                      <a:pt x="813" y="576"/>
                    </a:lnTo>
                    <a:lnTo>
                      <a:pt x="843" y="478"/>
                    </a:lnTo>
                    <a:lnTo>
                      <a:pt x="721" y="471"/>
                    </a:lnTo>
                    <a:lnTo>
                      <a:pt x="541" y="361"/>
                    </a:lnTo>
                    <a:lnTo>
                      <a:pt x="499" y="274"/>
                    </a:lnTo>
                    <a:lnTo>
                      <a:pt x="453" y="279"/>
                    </a:lnTo>
                    <a:lnTo>
                      <a:pt x="511" y="192"/>
                    </a:lnTo>
                    <a:lnTo>
                      <a:pt x="494" y="122"/>
                    </a:lnTo>
                    <a:lnTo>
                      <a:pt x="541" y="105"/>
                    </a:lnTo>
                    <a:lnTo>
                      <a:pt x="593" y="18"/>
                    </a:lnTo>
                    <a:lnTo>
                      <a:pt x="552" y="0"/>
                    </a:lnTo>
                    <a:lnTo>
                      <a:pt x="523" y="24"/>
                    </a:lnTo>
                    <a:lnTo>
                      <a:pt x="302" y="94"/>
                    </a:lnTo>
                    <a:lnTo>
                      <a:pt x="290" y="134"/>
                    </a:lnTo>
                    <a:lnTo>
                      <a:pt x="232" y="244"/>
                    </a:lnTo>
                    <a:lnTo>
                      <a:pt x="180" y="262"/>
                    </a:lnTo>
                    <a:lnTo>
                      <a:pt x="157" y="326"/>
                    </a:lnTo>
                    <a:lnTo>
                      <a:pt x="174" y="478"/>
                    </a:lnTo>
                    <a:lnTo>
                      <a:pt x="140" y="500"/>
                    </a:lnTo>
                    <a:lnTo>
                      <a:pt x="157" y="57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6" name="Freeform 15"/>
              <p:cNvSpPr>
                <a:spLocks/>
              </p:cNvSpPr>
              <p:nvPr/>
            </p:nvSpPr>
            <p:spPr bwMode="auto">
              <a:xfrm>
                <a:off x="700" y="1320"/>
                <a:ext cx="45" cy="51"/>
              </a:xfrm>
              <a:custGeom>
                <a:avLst/>
                <a:gdLst>
                  <a:gd name="T0" fmla="*/ 123 w 361"/>
                  <a:gd name="T1" fmla="*/ 0 h 412"/>
                  <a:gd name="T2" fmla="*/ 59 w 361"/>
                  <a:gd name="T3" fmla="*/ 45 h 412"/>
                  <a:gd name="T4" fmla="*/ 0 w 361"/>
                  <a:gd name="T5" fmla="*/ 197 h 412"/>
                  <a:gd name="T6" fmla="*/ 0 w 361"/>
                  <a:gd name="T7" fmla="*/ 267 h 412"/>
                  <a:gd name="T8" fmla="*/ 24 w 361"/>
                  <a:gd name="T9" fmla="*/ 272 h 412"/>
                  <a:gd name="T10" fmla="*/ 65 w 361"/>
                  <a:gd name="T11" fmla="*/ 220 h 412"/>
                  <a:gd name="T12" fmla="*/ 70 w 361"/>
                  <a:gd name="T13" fmla="*/ 237 h 412"/>
                  <a:gd name="T14" fmla="*/ 42 w 361"/>
                  <a:gd name="T15" fmla="*/ 336 h 412"/>
                  <a:gd name="T16" fmla="*/ 100 w 361"/>
                  <a:gd name="T17" fmla="*/ 412 h 412"/>
                  <a:gd name="T18" fmla="*/ 216 w 361"/>
                  <a:gd name="T19" fmla="*/ 324 h 412"/>
                  <a:gd name="T20" fmla="*/ 227 w 361"/>
                  <a:gd name="T21" fmla="*/ 272 h 412"/>
                  <a:gd name="T22" fmla="*/ 309 w 361"/>
                  <a:gd name="T23" fmla="*/ 249 h 412"/>
                  <a:gd name="T24" fmla="*/ 361 w 361"/>
                  <a:gd name="T25" fmla="*/ 110 h 412"/>
                  <a:gd name="T26" fmla="*/ 216 w 361"/>
                  <a:gd name="T27" fmla="*/ 98 h 412"/>
                  <a:gd name="T28" fmla="*/ 222 w 361"/>
                  <a:gd name="T29" fmla="*/ 57 h 412"/>
                  <a:gd name="T30" fmla="*/ 123 w 361"/>
                  <a:gd name="T31" fmla="*/ 0 h 4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412"/>
                  <a:gd name="T50" fmla="*/ 361 w 361"/>
                  <a:gd name="T51" fmla="*/ 412 h 4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412">
                    <a:moveTo>
                      <a:pt x="123" y="0"/>
                    </a:moveTo>
                    <a:lnTo>
                      <a:pt x="59" y="45"/>
                    </a:lnTo>
                    <a:lnTo>
                      <a:pt x="0" y="197"/>
                    </a:lnTo>
                    <a:lnTo>
                      <a:pt x="0" y="267"/>
                    </a:lnTo>
                    <a:lnTo>
                      <a:pt x="24" y="272"/>
                    </a:lnTo>
                    <a:lnTo>
                      <a:pt x="65" y="220"/>
                    </a:lnTo>
                    <a:lnTo>
                      <a:pt x="70" y="237"/>
                    </a:lnTo>
                    <a:lnTo>
                      <a:pt x="42" y="336"/>
                    </a:lnTo>
                    <a:lnTo>
                      <a:pt x="100" y="412"/>
                    </a:lnTo>
                    <a:lnTo>
                      <a:pt x="216" y="324"/>
                    </a:lnTo>
                    <a:lnTo>
                      <a:pt x="227" y="272"/>
                    </a:lnTo>
                    <a:lnTo>
                      <a:pt x="309" y="249"/>
                    </a:lnTo>
                    <a:lnTo>
                      <a:pt x="361" y="110"/>
                    </a:lnTo>
                    <a:lnTo>
                      <a:pt x="216" y="98"/>
                    </a:lnTo>
                    <a:lnTo>
                      <a:pt x="222" y="57"/>
                    </a:lnTo>
                    <a:lnTo>
                      <a:pt x="123"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7" name="Freeform 16"/>
              <p:cNvSpPr>
                <a:spLocks/>
              </p:cNvSpPr>
              <p:nvPr/>
            </p:nvSpPr>
            <p:spPr bwMode="auto">
              <a:xfrm>
                <a:off x="772" y="1240"/>
                <a:ext cx="122" cy="101"/>
              </a:xfrm>
              <a:custGeom>
                <a:avLst/>
                <a:gdLst>
                  <a:gd name="T0" fmla="*/ 75 w 977"/>
                  <a:gd name="T1" fmla="*/ 52 h 808"/>
                  <a:gd name="T2" fmla="*/ 93 w 977"/>
                  <a:gd name="T3" fmla="*/ 134 h 808"/>
                  <a:gd name="T4" fmla="*/ 139 w 977"/>
                  <a:gd name="T5" fmla="*/ 180 h 808"/>
                  <a:gd name="T6" fmla="*/ 145 w 977"/>
                  <a:gd name="T7" fmla="*/ 146 h 808"/>
                  <a:gd name="T8" fmla="*/ 127 w 977"/>
                  <a:gd name="T9" fmla="*/ 87 h 808"/>
                  <a:gd name="T10" fmla="*/ 174 w 977"/>
                  <a:gd name="T11" fmla="*/ 64 h 808"/>
                  <a:gd name="T12" fmla="*/ 197 w 977"/>
                  <a:gd name="T13" fmla="*/ 0 h 808"/>
                  <a:gd name="T14" fmla="*/ 319 w 977"/>
                  <a:gd name="T15" fmla="*/ 52 h 808"/>
                  <a:gd name="T16" fmla="*/ 354 w 977"/>
                  <a:gd name="T17" fmla="*/ 111 h 808"/>
                  <a:gd name="T18" fmla="*/ 750 w 977"/>
                  <a:gd name="T19" fmla="*/ 146 h 808"/>
                  <a:gd name="T20" fmla="*/ 750 w 977"/>
                  <a:gd name="T21" fmla="*/ 174 h 808"/>
                  <a:gd name="T22" fmla="*/ 855 w 977"/>
                  <a:gd name="T23" fmla="*/ 238 h 808"/>
                  <a:gd name="T24" fmla="*/ 849 w 977"/>
                  <a:gd name="T25" fmla="*/ 290 h 808"/>
                  <a:gd name="T26" fmla="*/ 977 w 977"/>
                  <a:gd name="T27" fmla="*/ 372 h 808"/>
                  <a:gd name="T28" fmla="*/ 872 w 977"/>
                  <a:gd name="T29" fmla="*/ 395 h 808"/>
                  <a:gd name="T30" fmla="*/ 901 w 977"/>
                  <a:gd name="T31" fmla="*/ 442 h 808"/>
                  <a:gd name="T32" fmla="*/ 872 w 977"/>
                  <a:gd name="T33" fmla="*/ 470 h 808"/>
                  <a:gd name="T34" fmla="*/ 849 w 977"/>
                  <a:gd name="T35" fmla="*/ 470 h 808"/>
                  <a:gd name="T36" fmla="*/ 855 w 977"/>
                  <a:gd name="T37" fmla="*/ 564 h 808"/>
                  <a:gd name="T38" fmla="*/ 820 w 977"/>
                  <a:gd name="T39" fmla="*/ 639 h 808"/>
                  <a:gd name="T40" fmla="*/ 727 w 977"/>
                  <a:gd name="T41" fmla="*/ 627 h 808"/>
                  <a:gd name="T42" fmla="*/ 698 w 977"/>
                  <a:gd name="T43" fmla="*/ 645 h 808"/>
                  <a:gd name="T44" fmla="*/ 570 w 977"/>
                  <a:gd name="T45" fmla="*/ 569 h 808"/>
                  <a:gd name="T46" fmla="*/ 546 w 977"/>
                  <a:gd name="T47" fmla="*/ 592 h 808"/>
                  <a:gd name="T48" fmla="*/ 633 w 977"/>
                  <a:gd name="T49" fmla="*/ 714 h 808"/>
                  <a:gd name="T50" fmla="*/ 511 w 977"/>
                  <a:gd name="T51" fmla="*/ 808 h 808"/>
                  <a:gd name="T52" fmla="*/ 401 w 977"/>
                  <a:gd name="T53" fmla="*/ 784 h 808"/>
                  <a:gd name="T54" fmla="*/ 389 w 977"/>
                  <a:gd name="T55" fmla="*/ 744 h 808"/>
                  <a:gd name="T56" fmla="*/ 396 w 977"/>
                  <a:gd name="T57" fmla="*/ 703 h 808"/>
                  <a:gd name="T58" fmla="*/ 354 w 977"/>
                  <a:gd name="T59" fmla="*/ 622 h 808"/>
                  <a:gd name="T60" fmla="*/ 372 w 977"/>
                  <a:gd name="T61" fmla="*/ 552 h 808"/>
                  <a:gd name="T62" fmla="*/ 354 w 977"/>
                  <a:gd name="T63" fmla="*/ 523 h 808"/>
                  <a:gd name="T64" fmla="*/ 384 w 977"/>
                  <a:gd name="T65" fmla="*/ 425 h 808"/>
                  <a:gd name="T66" fmla="*/ 250 w 977"/>
                  <a:gd name="T67" fmla="*/ 413 h 808"/>
                  <a:gd name="T68" fmla="*/ 70 w 977"/>
                  <a:gd name="T69" fmla="*/ 308 h 808"/>
                  <a:gd name="T70" fmla="*/ 40 w 977"/>
                  <a:gd name="T71" fmla="*/ 221 h 808"/>
                  <a:gd name="T72" fmla="*/ 0 w 977"/>
                  <a:gd name="T73" fmla="*/ 226 h 808"/>
                  <a:gd name="T74" fmla="*/ 52 w 977"/>
                  <a:gd name="T75" fmla="*/ 139 h 808"/>
                  <a:gd name="T76" fmla="*/ 35 w 977"/>
                  <a:gd name="T77" fmla="*/ 69 h 808"/>
                  <a:gd name="T78" fmla="*/ 75 w 977"/>
                  <a:gd name="T79" fmla="*/ 52 h 8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7"/>
                  <a:gd name="T121" fmla="*/ 0 h 808"/>
                  <a:gd name="T122" fmla="*/ 977 w 977"/>
                  <a:gd name="T123" fmla="*/ 808 h 8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7" h="808">
                    <a:moveTo>
                      <a:pt x="75" y="52"/>
                    </a:moveTo>
                    <a:lnTo>
                      <a:pt x="93" y="134"/>
                    </a:lnTo>
                    <a:lnTo>
                      <a:pt x="139" y="180"/>
                    </a:lnTo>
                    <a:lnTo>
                      <a:pt x="145" y="146"/>
                    </a:lnTo>
                    <a:lnTo>
                      <a:pt x="127" y="87"/>
                    </a:lnTo>
                    <a:lnTo>
                      <a:pt x="174" y="64"/>
                    </a:lnTo>
                    <a:lnTo>
                      <a:pt x="197" y="0"/>
                    </a:lnTo>
                    <a:lnTo>
                      <a:pt x="319" y="52"/>
                    </a:lnTo>
                    <a:lnTo>
                      <a:pt x="354" y="111"/>
                    </a:lnTo>
                    <a:lnTo>
                      <a:pt x="750" y="146"/>
                    </a:lnTo>
                    <a:lnTo>
                      <a:pt x="750" y="174"/>
                    </a:lnTo>
                    <a:lnTo>
                      <a:pt x="855" y="238"/>
                    </a:lnTo>
                    <a:lnTo>
                      <a:pt x="849" y="290"/>
                    </a:lnTo>
                    <a:lnTo>
                      <a:pt x="977" y="372"/>
                    </a:lnTo>
                    <a:lnTo>
                      <a:pt x="872" y="395"/>
                    </a:lnTo>
                    <a:lnTo>
                      <a:pt x="901" y="442"/>
                    </a:lnTo>
                    <a:lnTo>
                      <a:pt x="872" y="470"/>
                    </a:lnTo>
                    <a:lnTo>
                      <a:pt x="849" y="470"/>
                    </a:lnTo>
                    <a:lnTo>
                      <a:pt x="855" y="564"/>
                    </a:lnTo>
                    <a:lnTo>
                      <a:pt x="820" y="639"/>
                    </a:lnTo>
                    <a:lnTo>
                      <a:pt x="727" y="627"/>
                    </a:lnTo>
                    <a:lnTo>
                      <a:pt x="698" y="645"/>
                    </a:lnTo>
                    <a:lnTo>
                      <a:pt x="570" y="569"/>
                    </a:lnTo>
                    <a:lnTo>
                      <a:pt x="546" y="592"/>
                    </a:lnTo>
                    <a:lnTo>
                      <a:pt x="633" y="714"/>
                    </a:lnTo>
                    <a:lnTo>
                      <a:pt x="511" y="808"/>
                    </a:lnTo>
                    <a:lnTo>
                      <a:pt x="401" y="784"/>
                    </a:lnTo>
                    <a:lnTo>
                      <a:pt x="389" y="744"/>
                    </a:lnTo>
                    <a:lnTo>
                      <a:pt x="396" y="703"/>
                    </a:lnTo>
                    <a:lnTo>
                      <a:pt x="354" y="622"/>
                    </a:lnTo>
                    <a:lnTo>
                      <a:pt x="372" y="552"/>
                    </a:lnTo>
                    <a:lnTo>
                      <a:pt x="354" y="523"/>
                    </a:lnTo>
                    <a:lnTo>
                      <a:pt x="384" y="425"/>
                    </a:lnTo>
                    <a:lnTo>
                      <a:pt x="250" y="413"/>
                    </a:lnTo>
                    <a:lnTo>
                      <a:pt x="70" y="308"/>
                    </a:lnTo>
                    <a:lnTo>
                      <a:pt x="40" y="221"/>
                    </a:lnTo>
                    <a:lnTo>
                      <a:pt x="0" y="226"/>
                    </a:lnTo>
                    <a:lnTo>
                      <a:pt x="52" y="139"/>
                    </a:lnTo>
                    <a:lnTo>
                      <a:pt x="35" y="69"/>
                    </a:lnTo>
                    <a:lnTo>
                      <a:pt x="75" y="52"/>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8" name="Freeform 17"/>
              <p:cNvSpPr>
                <a:spLocks/>
              </p:cNvSpPr>
              <p:nvPr/>
            </p:nvSpPr>
            <p:spPr bwMode="auto">
              <a:xfrm>
                <a:off x="694" y="1333"/>
                <a:ext cx="104" cy="161"/>
              </a:xfrm>
              <a:custGeom>
                <a:avLst/>
                <a:gdLst>
                  <a:gd name="T0" fmla="*/ 87 w 825"/>
                  <a:gd name="T1" fmla="*/ 226 h 1283"/>
                  <a:gd name="T2" fmla="*/ 0 w 825"/>
                  <a:gd name="T3" fmla="*/ 291 h 1283"/>
                  <a:gd name="T4" fmla="*/ 5 w 825"/>
                  <a:gd name="T5" fmla="*/ 406 h 1283"/>
                  <a:gd name="T6" fmla="*/ 92 w 825"/>
                  <a:gd name="T7" fmla="*/ 470 h 1283"/>
                  <a:gd name="T8" fmla="*/ 104 w 825"/>
                  <a:gd name="T9" fmla="*/ 551 h 1283"/>
                  <a:gd name="T10" fmla="*/ 157 w 825"/>
                  <a:gd name="T11" fmla="*/ 575 h 1283"/>
                  <a:gd name="T12" fmla="*/ 168 w 825"/>
                  <a:gd name="T13" fmla="*/ 725 h 1283"/>
                  <a:gd name="T14" fmla="*/ 284 w 825"/>
                  <a:gd name="T15" fmla="*/ 854 h 1283"/>
                  <a:gd name="T16" fmla="*/ 284 w 825"/>
                  <a:gd name="T17" fmla="*/ 952 h 1283"/>
                  <a:gd name="T18" fmla="*/ 417 w 825"/>
                  <a:gd name="T19" fmla="*/ 1115 h 1283"/>
                  <a:gd name="T20" fmla="*/ 604 w 825"/>
                  <a:gd name="T21" fmla="*/ 1179 h 1283"/>
                  <a:gd name="T22" fmla="*/ 650 w 825"/>
                  <a:gd name="T23" fmla="*/ 1283 h 1283"/>
                  <a:gd name="T24" fmla="*/ 766 w 825"/>
                  <a:gd name="T25" fmla="*/ 1168 h 1283"/>
                  <a:gd name="T26" fmla="*/ 772 w 825"/>
                  <a:gd name="T27" fmla="*/ 1086 h 1283"/>
                  <a:gd name="T28" fmla="*/ 825 w 825"/>
                  <a:gd name="T29" fmla="*/ 976 h 1283"/>
                  <a:gd name="T30" fmla="*/ 755 w 825"/>
                  <a:gd name="T31" fmla="*/ 819 h 1283"/>
                  <a:gd name="T32" fmla="*/ 696 w 825"/>
                  <a:gd name="T33" fmla="*/ 778 h 1283"/>
                  <a:gd name="T34" fmla="*/ 708 w 825"/>
                  <a:gd name="T35" fmla="*/ 714 h 1283"/>
                  <a:gd name="T36" fmla="*/ 673 w 825"/>
                  <a:gd name="T37" fmla="*/ 680 h 1283"/>
                  <a:gd name="T38" fmla="*/ 598 w 825"/>
                  <a:gd name="T39" fmla="*/ 714 h 1283"/>
                  <a:gd name="T40" fmla="*/ 551 w 825"/>
                  <a:gd name="T41" fmla="*/ 650 h 1283"/>
                  <a:gd name="T42" fmla="*/ 493 w 825"/>
                  <a:gd name="T43" fmla="*/ 697 h 1283"/>
                  <a:gd name="T44" fmla="*/ 469 w 825"/>
                  <a:gd name="T45" fmla="*/ 586 h 1283"/>
                  <a:gd name="T46" fmla="*/ 528 w 825"/>
                  <a:gd name="T47" fmla="*/ 488 h 1283"/>
                  <a:gd name="T48" fmla="*/ 534 w 825"/>
                  <a:gd name="T49" fmla="*/ 436 h 1283"/>
                  <a:gd name="T50" fmla="*/ 743 w 825"/>
                  <a:gd name="T51" fmla="*/ 319 h 1283"/>
                  <a:gd name="T52" fmla="*/ 720 w 825"/>
                  <a:gd name="T53" fmla="*/ 314 h 1283"/>
                  <a:gd name="T54" fmla="*/ 731 w 825"/>
                  <a:gd name="T55" fmla="*/ 197 h 1283"/>
                  <a:gd name="T56" fmla="*/ 650 w 825"/>
                  <a:gd name="T57" fmla="*/ 157 h 1283"/>
                  <a:gd name="T58" fmla="*/ 516 w 825"/>
                  <a:gd name="T59" fmla="*/ 139 h 1283"/>
                  <a:gd name="T60" fmla="*/ 447 w 825"/>
                  <a:gd name="T61" fmla="*/ 5 h 1283"/>
                  <a:gd name="T62" fmla="*/ 406 w 825"/>
                  <a:gd name="T63" fmla="*/ 0 h 1283"/>
                  <a:gd name="T64" fmla="*/ 354 w 825"/>
                  <a:gd name="T65" fmla="*/ 139 h 1283"/>
                  <a:gd name="T66" fmla="*/ 272 w 825"/>
                  <a:gd name="T67" fmla="*/ 162 h 1283"/>
                  <a:gd name="T68" fmla="*/ 261 w 825"/>
                  <a:gd name="T69" fmla="*/ 226 h 1283"/>
                  <a:gd name="T70" fmla="*/ 139 w 825"/>
                  <a:gd name="T71" fmla="*/ 308 h 1283"/>
                  <a:gd name="T72" fmla="*/ 87 w 825"/>
                  <a:gd name="T73" fmla="*/ 226 h 1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5"/>
                  <a:gd name="T112" fmla="*/ 0 h 1283"/>
                  <a:gd name="T113" fmla="*/ 825 w 825"/>
                  <a:gd name="T114" fmla="*/ 1283 h 1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5" h="1283">
                    <a:moveTo>
                      <a:pt x="87" y="226"/>
                    </a:moveTo>
                    <a:lnTo>
                      <a:pt x="0" y="291"/>
                    </a:lnTo>
                    <a:lnTo>
                      <a:pt x="5" y="406"/>
                    </a:lnTo>
                    <a:lnTo>
                      <a:pt x="92" y="470"/>
                    </a:lnTo>
                    <a:lnTo>
                      <a:pt x="104" y="551"/>
                    </a:lnTo>
                    <a:lnTo>
                      <a:pt x="157" y="575"/>
                    </a:lnTo>
                    <a:lnTo>
                      <a:pt x="168" y="725"/>
                    </a:lnTo>
                    <a:lnTo>
                      <a:pt x="284" y="854"/>
                    </a:lnTo>
                    <a:lnTo>
                      <a:pt x="284" y="952"/>
                    </a:lnTo>
                    <a:lnTo>
                      <a:pt x="417" y="1115"/>
                    </a:lnTo>
                    <a:lnTo>
                      <a:pt x="604" y="1179"/>
                    </a:lnTo>
                    <a:lnTo>
                      <a:pt x="650" y="1283"/>
                    </a:lnTo>
                    <a:lnTo>
                      <a:pt x="766" y="1168"/>
                    </a:lnTo>
                    <a:lnTo>
                      <a:pt x="772" y="1086"/>
                    </a:lnTo>
                    <a:lnTo>
                      <a:pt x="825" y="976"/>
                    </a:lnTo>
                    <a:lnTo>
                      <a:pt x="755" y="819"/>
                    </a:lnTo>
                    <a:lnTo>
                      <a:pt x="696" y="778"/>
                    </a:lnTo>
                    <a:lnTo>
                      <a:pt x="708" y="714"/>
                    </a:lnTo>
                    <a:lnTo>
                      <a:pt x="673" y="680"/>
                    </a:lnTo>
                    <a:lnTo>
                      <a:pt x="598" y="714"/>
                    </a:lnTo>
                    <a:lnTo>
                      <a:pt x="551" y="650"/>
                    </a:lnTo>
                    <a:lnTo>
                      <a:pt x="493" y="697"/>
                    </a:lnTo>
                    <a:lnTo>
                      <a:pt x="469" y="586"/>
                    </a:lnTo>
                    <a:lnTo>
                      <a:pt x="528" y="488"/>
                    </a:lnTo>
                    <a:lnTo>
                      <a:pt x="534" y="436"/>
                    </a:lnTo>
                    <a:lnTo>
                      <a:pt x="743" y="319"/>
                    </a:lnTo>
                    <a:lnTo>
                      <a:pt x="720" y="314"/>
                    </a:lnTo>
                    <a:lnTo>
                      <a:pt x="731" y="197"/>
                    </a:lnTo>
                    <a:lnTo>
                      <a:pt x="650" y="157"/>
                    </a:lnTo>
                    <a:lnTo>
                      <a:pt x="516" y="139"/>
                    </a:lnTo>
                    <a:lnTo>
                      <a:pt x="447" y="5"/>
                    </a:lnTo>
                    <a:lnTo>
                      <a:pt x="406" y="0"/>
                    </a:lnTo>
                    <a:lnTo>
                      <a:pt x="354" y="139"/>
                    </a:lnTo>
                    <a:lnTo>
                      <a:pt x="272" y="162"/>
                    </a:lnTo>
                    <a:lnTo>
                      <a:pt x="261" y="226"/>
                    </a:lnTo>
                    <a:lnTo>
                      <a:pt x="139" y="308"/>
                    </a:lnTo>
                    <a:lnTo>
                      <a:pt x="87" y="22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9" name="Freeform 18"/>
              <p:cNvSpPr>
                <a:spLocks/>
              </p:cNvSpPr>
              <p:nvPr/>
            </p:nvSpPr>
            <p:spPr bwMode="auto">
              <a:xfrm>
                <a:off x="744" y="1486"/>
                <a:ext cx="59" cy="300"/>
              </a:xfrm>
              <a:custGeom>
                <a:avLst/>
                <a:gdLst>
                  <a:gd name="T0" fmla="*/ 285 w 471"/>
                  <a:gd name="T1" fmla="*/ 133 h 2399"/>
                  <a:gd name="T2" fmla="*/ 268 w 471"/>
                  <a:gd name="T3" fmla="*/ 586 h 2399"/>
                  <a:gd name="T4" fmla="*/ 163 w 471"/>
                  <a:gd name="T5" fmla="*/ 830 h 2399"/>
                  <a:gd name="T6" fmla="*/ 128 w 471"/>
                  <a:gd name="T7" fmla="*/ 1208 h 2399"/>
                  <a:gd name="T8" fmla="*/ 93 w 471"/>
                  <a:gd name="T9" fmla="*/ 1417 h 2399"/>
                  <a:gd name="T10" fmla="*/ 128 w 471"/>
                  <a:gd name="T11" fmla="*/ 1632 h 2399"/>
                  <a:gd name="T12" fmla="*/ 93 w 471"/>
                  <a:gd name="T13" fmla="*/ 1719 h 2399"/>
                  <a:gd name="T14" fmla="*/ 104 w 471"/>
                  <a:gd name="T15" fmla="*/ 1864 h 2399"/>
                  <a:gd name="T16" fmla="*/ 0 w 471"/>
                  <a:gd name="T17" fmla="*/ 1928 h 2399"/>
                  <a:gd name="T18" fmla="*/ 41 w 471"/>
                  <a:gd name="T19" fmla="*/ 1998 h 2399"/>
                  <a:gd name="T20" fmla="*/ 59 w 471"/>
                  <a:gd name="T21" fmla="*/ 2068 h 2399"/>
                  <a:gd name="T22" fmla="*/ 69 w 471"/>
                  <a:gd name="T23" fmla="*/ 2260 h 2399"/>
                  <a:gd name="T24" fmla="*/ 104 w 471"/>
                  <a:gd name="T25" fmla="*/ 2358 h 2399"/>
                  <a:gd name="T26" fmla="*/ 151 w 471"/>
                  <a:gd name="T27" fmla="*/ 2352 h 2399"/>
                  <a:gd name="T28" fmla="*/ 174 w 471"/>
                  <a:gd name="T29" fmla="*/ 2340 h 2399"/>
                  <a:gd name="T30" fmla="*/ 192 w 471"/>
                  <a:gd name="T31" fmla="*/ 2399 h 2399"/>
                  <a:gd name="T32" fmla="*/ 279 w 471"/>
                  <a:gd name="T33" fmla="*/ 2329 h 2399"/>
                  <a:gd name="T34" fmla="*/ 221 w 471"/>
                  <a:gd name="T35" fmla="*/ 2335 h 2399"/>
                  <a:gd name="T36" fmla="*/ 157 w 471"/>
                  <a:gd name="T37" fmla="*/ 2271 h 2399"/>
                  <a:gd name="T38" fmla="*/ 93 w 471"/>
                  <a:gd name="T39" fmla="*/ 2166 h 2399"/>
                  <a:gd name="T40" fmla="*/ 157 w 471"/>
                  <a:gd name="T41" fmla="*/ 2045 h 2399"/>
                  <a:gd name="T42" fmla="*/ 122 w 471"/>
                  <a:gd name="T43" fmla="*/ 1998 h 2399"/>
                  <a:gd name="T44" fmla="*/ 163 w 471"/>
                  <a:gd name="T45" fmla="*/ 1911 h 2399"/>
                  <a:gd name="T46" fmla="*/ 204 w 471"/>
                  <a:gd name="T47" fmla="*/ 1836 h 2399"/>
                  <a:gd name="T48" fmla="*/ 221 w 471"/>
                  <a:gd name="T49" fmla="*/ 1306 h 2399"/>
                  <a:gd name="T50" fmla="*/ 314 w 471"/>
                  <a:gd name="T51" fmla="*/ 1243 h 2399"/>
                  <a:gd name="T52" fmla="*/ 291 w 471"/>
                  <a:gd name="T53" fmla="*/ 1092 h 2399"/>
                  <a:gd name="T54" fmla="*/ 383 w 471"/>
                  <a:gd name="T55" fmla="*/ 621 h 2399"/>
                  <a:gd name="T56" fmla="*/ 418 w 471"/>
                  <a:gd name="T57" fmla="*/ 471 h 2399"/>
                  <a:gd name="T58" fmla="*/ 471 w 471"/>
                  <a:gd name="T59" fmla="*/ 464 h 2399"/>
                  <a:gd name="T60" fmla="*/ 425 w 471"/>
                  <a:gd name="T61" fmla="*/ 354 h 2399"/>
                  <a:gd name="T62" fmla="*/ 314 w 471"/>
                  <a:gd name="T63" fmla="*/ 0 h 2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1"/>
                  <a:gd name="T97" fmla="*/ 0 h 2399"/>
                  <a:gd name="T98" fmla="*/ 471 w 471"/>
                  <a:gd name="T99" fmla="*/ 2399 h 2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1" h="2399">
                    <a:moveTo>
                      <a:pt x="250" y="63"/>
                    </a:moveTo>
                    <a:lnTo>
                      <a:pt x="285" y="133"/>
                    </a:lnTo>
                    <a:lnTo>
                      <a:pt x="233" y="558"/>
                    </a:lnTo>
                    <a:lnTo>
                      <a:pt x="268" y="586"/>
                    </a:lnTo>
                    <a:lnTo>
                      <a:pt x="204" y="650"/>
                    </a:lnTo>
                    <a:lnTo>
                      <a:pt x="163" y="830"/>
                    </a:lnTo>
                    <a:lnTo>
                      <a:pt x="204" y="929"/>
                    </a:lnTo>
                    <a:lnTo>
                      <a:pt x="128" y="1208"/>
                    </a:lnTo>
                    <a:lnTo>
                      <a:pt x="69" y="1324"/>
                    </a:lnTo>
                    <a:lnTo>
                      <a:pt x="93" y="1417"/>
                    </a:lnTo>
                    <a:lnTo>
                      <a:pt x="87" y="1550"/>
                    </a:lnTo>
                    <a:lnTo>
                      <a:pt x="128" y="1632"/>
                    </a:lnTo>
                    <a:lnTo>
                      <a:pt x="139" y="1679"/>
                    </a:lnTo>
                    <a:lnTo>
                      <a:pt x="93" y="1719"/>
                    </a:lnTo>
                    <a:lnTo>
                      <a:pt x="128" y="1812"/>
                    </a:lnTo>
                    <a:lnTo>
                      <a:pt x="104" y="1864"/>
                    </a:lnTo>
                    <a:lnTo>
                      <a:pt x="6" y="1899"/>
                    </a:lnTo>
                    <a:lnTo>
                      <a:pt x="0" y="1928"/>
                    </a:lnTo>
                    <a:lnTo>
                      <a:pt x="52" y="1946"/>
                    </a:lnTo>
                    <a:lnTo>
                      <a:pt x="41" y="1998"/>
                    </a:lnTo>
                    <a:lnTo>
                      <a:pt x="81" y="2021"/>
                    </a:lnTo>
                    <a:lnTo>
                      <a:pt x="59" y="2068"/>
                    </a:lnTo>
                    <a:lnTo>
                      <a:pt x="41" y="2172"/>
                    </a:lnTo>
                    <a:lnTo>
                      <a:pt x="69" y="2260"/>
                    </a:lnTo>
                    <a:lnTo>
                      <a:pt x="93" y="2282"/>
                    </a:lnTo>
                    <a:lnTo>
                      <a:pt x="104" y="2358"/>
                    </a:lnTo>
                    <a:lnTo>
                      <a:pt x="134" y="2364"/>
                    </a:lnTo>
                    <a:lnTo>
                      <a:pt x="151" y="2352"/>
                    </a:lnTo>
                    <a:lnTo>
                      <a:pt x="163" y="2329"/>
                    </a:lnTo>
                    <a:lnTo>
                      <a:pt x="174" y="2340"/>
                    </a:lnTo>
                    <a:lnTo>
                      <a:pt x="157" y="2382"/>
                    </a:lnTo>
                    <a:lnTo>
                      <a:pt x="192" y="2399"/>
                    </a:lnTo>
                    <a:lnTo>
                      <a:pt x="256" y="2364"/>
                    </a:lnTo>
                    <a:lnTo>
                      <a:pt x="279" y="2329"/>
                    </a:lnTo>
                    <a:lnTo>
                      <a:pt x="238" y="2317"/>
                    </a:lnTo>
                    <a:lnTo>
                      <a:pt x="221" y="2335"/>
                    </a:lnTo>
                    <a:lnTo>
                      <a:pt x="169" y="2312"/>
                    </a:lnTo>
                    <a:lnTo>
                      <a:pt x="157" y="2271"/>
                    </a:lnTo>
                    <a:lnTo>
                      <a:pt x="93" y="2248"/>
                    </a:lnTo>
                    <a:lnTo>
                      <a:pt x="93" y="2166"/>
                    </a:lnTo>
                    <a:lnTo>
                      <a:pt x="146" y="2114"/>
                    </a:lnTo>
                    <a:lnTo>
                      <a:pt x="157" y="2045"/>
                    </a:lnTo>
                    <a:lnTo>
                      <a:pt x="122" y="2010"/>
                    </a:lnTo>
                    <a:lnTo>
                      <a:pt x="122" y="1998"/>
                    </a:lnTo>
                    <a:lnTo>
                      <a:pt x="157" y="1963"/>
                    </a:lnTo>
                    <a:lnTo>
                      <a:pt x="163" y="1911"/>
                    </a:lnTo>
                    <a:lnTo>
                      <a:pt x="181" y="1888"/>
                    </a:lnTo>
                    <a:lnTo>
                      <a:pt x="204" y="1836"/>
                    </a:lnTo>
                    <a:lnTo>
                      <a:pt x="198" y="1801"/>
                    </a:lnTo>
                    <a:lnTo>
                      <a:pt x="221" y="1306"/>
                    </a:lnTo>
                    <a:lnTo>
                      <a:pt x="308" y="1278"/>
                    </a:lnTo>
                    <a:lnTo>
                      <a:pt x="314" y="1243"/>
                    </a:lnTo>
                    <a:lnTo>
                      <a:pt x="261" y="1214"/>
                    </a:lnTo>
                    <a:lnTo>
                      <a:pt x="291" y="1092"/>
                    </a:lnTo>
                    <a:lnTo>
                      <a:pt x="261" y="900"/>
                    </a:lnTo>
                    <a:lnTo>
                      <a:pt x="383" y="621"/>
                    </a:lnTo>
                    <a:lnTo>
                      <a:pt x="383" y="511"/>
                    </a:lnTo>
                    <a:lnTo>
                      <a:pt x="418" y="471"/>
                    </a:lnTo>
                    <a:lnTo>
                      <a:pt x="460" y="488"/>
                    </a:lnTo>
                    <a:lnTo>
                      <a:pt x="471" y="464"/>
                    </a:lnTo>
                    <a:lnTo>
                      <a:pt x="471" y="394"/>
                    </a:lnTo>
                    <a:lnTo>
                      <a:pt x="425" y="354"/>
                    </a:lnTo>
                    <a:lnTo>
                      <a:pt x="372" y="11"/>
                    </a:lnTo>
                    <a:lnTo>
                      <a:pt x="314" y="0"/>
                    </a:lnTo>
                    <a:lnTo>
                      <a:pt x="250" y="6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0" name="Freeform 19"/>
              <p:cNvSpPr>
                <a:spLocks/>
              </p:cNvSpPr>
              <p:nvPr/>
            </p:nvSpPr>
            <p:spPr bwMode="auto">
              <a:xfrm>
                <a:off x="744" y="1713"/>
                <a:ext cx="4" cy="4"/>
              </a:xfrm>
              <a:custGeom>
                <a:avLst/>
                <a:gdLst>
                  <a:gd name="T0" fmla="*/ 6 w 29"/>
                  <a:gd name="T1" fmla="*/ 0 h 29"/>
                  <a:gd name="T2" fmla="*/ 0 w 29"/>
                  <a:gd name="T3" fmla="*/ 11 h 29"/>
                  <a:gd name="T4" fmla="*/ 6 w 29"/>
                  <a:gd name="T5" fmla="*/ 29 h 29"/>
                  <a:gd name="T6" fmla="*/ 29 w 29"/>
                  <a:gd name="T7" fmla="*/ 18 h 29"/>
                  <a:gd name="T8" fmla="*/ 17 w 29"/>
                  <a:gd name="T9" fmla="*/ 6 h 29"/>
                  <a:gd name="T10" fmla="*/ 6 w 29"/>
                  <a:gd name="T11" fmla="*/ 0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6" y="0"/>
                    </a:moveTo>
                    <a:lnTo>
                      <a:pt x="0" y="11"/>
                    </a:lnTo>
                    <a:lnTo>
                      <a:pt x="6" y="29"/>
                    </a:lnTo>
                    <a:lnTo>
                      <a:pt x="29" y="18"/>
                    </a:lnTo>
                    <a:lnTo>
                      <a:pt x="17" y="6"/>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1" name="Freeform 20"/>
              <p:cNvSpPr>
                <a:spLocks/>
              </p:cNvSpPr>
              <p:nvPr/>
            </p:nvSpPr>
            <p:spPr bwMode="auto">
              <a:xfrm>
                <a:off x="748" y="1686"/>
                <a:ext cx="5" cy="14"/>
              </a:xfrm>
              <a:custGeom>
                <a:avLst/>
                <a:gdLst>
                  <a:gd name="T0" fmla="*/ 23 w 40"/>
                  <a:gd name="T1" fmla="*/ 0 h 111"/>
                  <a:gd name="T2" fmla="*/ 0 w 40"/>
                  <a:gd name="T3" fmla="*/ 24 h 111"/>
                  <a:gd name="T4" fmla="*/ 6 w 40"/>
                  <a:gd name="T5" fmla="*/ 52 h 111"/>
                  <a:gd name="T6" fmla="*/ 0 w 40"/>
                  <a:gd name="T7" fmla="*/ 93 h 111"/>
                  <a:gd name="T8" fmla="*/ 23 w 40"/>
                  <a:gd name="T9" fmla="*/ 111 h 111"/>
                  <a:gd name="T10" fmla="*/ 40 w 40"/>
                  <a:gd name="T11" fmla="*/ 99 h 111"/>
                  <a:gd name="T12" fmla="*/ 30 w 40"/>
                  <a:gd name="T13" fmla="*/ 69 h 111"/>
                  <a:gd name="T14" fmla="*/ 40 w 40"/>
                  <a:gd name="T15" fmla="*/ 29 h 111"/>
                  <a:gd name="T16" fmla="*/ 23 w 40"/>
                  <a:gd name="T17" fmla="*/ 0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11"/>
                  <a:gd name="T29" fmla="*/ 40 w 40"/>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11">
                    <a:moveTo>
                      <a:pt x="23" y="0"/>
                    </a:moveTo>
                    <a:lnTo>
                      <a:pt x="0" y="24"/>
                    </a:lnTo>
                    <a:lnTo>
                      <a:pt x="6" y="52"/>
                    </a:lnTo>
                    <a:lnTo>
                      <a:pt x="0" y="93"/>
                    </a:lnTo>
                    <a:lnTo>
                      <a:pt x="23" y="111"/>
                    </a:lnTo>
                    <a:lnTo>
                      <a:pt x="40" y="99"/>
                    </a:lnTo>
                    <a:lnTo>
                      <a:pt x="30" y="69"/>
                    </a:lnTo>
                    <a:lnTo>
                      <a:pt x="40" y="29"/>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2" name="Freeform 21"/>
              <p:cNvSpPr>
                <a:spLocks/>
              </p:cNvSpPr>
              <p:nvPr/>
            </p:nvSpPr>
            <p:spPr bwMode="auto">
              <a:xfrm>
                <a:off x="766" y="1785"/>
                <a:ext cx="22" cy="25"/>
              </a:xfrm>
              <a:custGeom>
                <a:avLst/>
                <a:gdLst>
                  <a:gd name="T0" fmla="*/ 139 w 179"/>
                  <a:gd name="T1" fmla="*/ 0 h 198"/>
                  <a:gd name="T2" fmla="*/ 87 w 179"/>
                  <a:gd name="T3" fmla="*/ 29 h 198"/>
                  <a:gd name="T4" fmla="*/ 92 w 179"/>
                  <a:gd name="T5" fmla="*/ 81 h 198"/>
                  <a:gd name="T6" fmla="*/ 23 w 179"/>
                  <a:gd name="T7" fmla="*/ 99 h 198"/>
                  <a:gd name="T8" fmla="*/ 0 w 179"/>
                  <a:gd name="T9" fmla="*/ 134 h 198"/>
                  <a:gd name="T10" fmla="*/ 81 w 179"/>
                  <a:gd name="T11" fmla="*/ 134 h 198"/>
                  <a:gd name="T12" fmla="*/ 104 w 179"/>
                  <a:gd name="T13" fmla="*/ 180 h 198"/>
                  <a:gd name="T14" fmla="*/ 139 w 179"/>
                  <a:gd name="T15" fmla="*/ 198 h 198"/>
                  <a:gd name="T16" fmla="*/ 179 w 179"/>
                  <a:gd name="T17" fmla="*/ 168 h 198"/>
                  <a:gd name="T18" fmla="*/ 157 w 179"/>
                  <a:gd name="T19" fmla="*/ 104 h 198"/>
                  <a:gd name="T20" fmla="*/ 139 w 179"/>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
                  <a:gd name="T34" fmla="*/ 0 h 198"/>
                  <a:gd name="T35" fmla="*/ 179 w 179"/>
                  <a:gd name="T36" fmla="*/ 198 h 1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 h="198">
                    <a:moveTo>
                      <a:pt x="139" y="0"/>
                    </a:moveTo>
                    <a:lnTo>
                      <a:pt x="87" y="29"/>
                    </a:lnTo>
                    <a:lnTo>
                      <a:pt x="92" y="81"/>
                    </a:lnTo>
                    <a:lnTo>
                      <a:pt x="23" y="99"/>
                    </a:lnTo>
                    <a:lnTo>
                      <a:pt x="0" y="134"/>
                    </a:lnTo>
                    <a:lnTo>
                      <a:pt x="81" y="134"/>
                    </a:lnTo>
                    <a:lnTo>
                      <a:pt x="104" y="180"/>
                    </a:lnTo>
                    <a:lnTo>
                      <a:pt x="139" y="198"/>
                    </a:lnTo>
                    <a:lnTo>
                      <a:pt x="179" y="168"/>
                    </a:lnTo>
                    <a:lnTo>
                      <a:pt x="157" y="104"/>
                    </a:lnTo>
                    <a:lnTo>
                      <a:pt x="13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3" name="Freeform 22"/>
              <p:cNvSpPr>
                <a:spLocks/>
              </p:cNvSpPr>
              <p:nvPr/>
            </p:nvSpPr>
            <p:spPr bwMode="auto">
              <a:xfrm>
                <a:off x="783" y="1785"/>
                <a:ext cx="21" cy="23"/>
              </a:xfrm>
              <a:custGeom>
                <a:avLst/>
                <a:gdLst>
                  <a:gd name="T0" fmla="*/ 0 w 169"/>
                  <a:gd name="T1" fmla="*/ 0 h 186"/>
                  <a:gd name="T2" fmla="*/ 18 w 169"/>
                  <a:gd name="T3" fmla="*/ 104 h 186"/>
                  <a:gd name="T4" fmla="*/ 40 w 169"/>
                  <a:gd name="T5" fmla="*/ 168 h 186"/>
                  <a:gd name="T6" fmla="*/ 99 w 169"/>
                  <a:gd name="T7" fmla="*/ 186 h 186"/>
                  <a:gd name="T8" fmla="*/ 169 w 169"/>
                  <a:gd name="T9" fmla="*/ 174 h 186"/>
                  <a:gd name="T10" fmla="*/ 134 w 169"/>
                  <a:gd name="T11" fmla="*/ 122 h 186"/>
                  <a:gd name="T12" fmla="*/ 110 w 169"/>
                  <a:gd name="T13" fmla="*/ 122 h 186"/>
                  <a:gd name="T14" fmla="*/ 70 w 169"/>
                  <a:gd name="T15" fmla="*/ 99 h 186"/>
                  <a:gd name="T16" fmla="*/ 30 w 169"/>
                  <a:gd name="T17" fmla="*/ 12 h 186"/>
                  <a:gd name="T18" fmla="*/ 0 w 169"/>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86"/>
                  <a:gd name="T32" fmla="*/ 169 w 169"/>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86">
                    <a:moveTo>
                      <a:pt x="0" y="0"/>
                    </a:moveTo>
                    <a:lnTo>
                      <a:pt x="18" y="104"/>
                    </a:lnTo>
                    <a:lnTo>
                      <a:pt x="40" y="168"/>
                    </a:lnTo>
                    <a:lnTo>
                      <a:pt x="99" y="186"/>
                    </a:lnTo>
                    <a:lnTo>
                      <a:pt x="169" y="174"/>
                    </a:lnTo>
                    <a:lnTo>
                      <a:pt x="134" y="122"/>
                    </a:lnTo>
                    <a:lnTo>
                      <a:pt x="110" y="122"/>
                    </a:lnTo>
                    <a:lnTo>
                      <a:pt x="70" y="99"/>
                    </a:lnTo>
                    <a:lnTo>
                      <a:pt x="30" y="12"/>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4" name="Freeform 23"/>
              <p:cNvSpPr>
                <a:spLocks/>
              </p:cNvSpPr>
              <p:nvPr/>
            </p:nvSpPr>
            <p:spPr bwMode="auto">
              <a:xfrm>
                <a:off x="756" y="1526"/>
                <a:ext cx="151" cy="252"/>
              </a:xfrm>
              <a:custGeom>
                <a:avLst/>
                <a:gdLst>
                  <a:gd name="T0" fmla="*/ 384 w 1209"/>
                  <a:gd name="T1" fmla="*/ 134 h 2010"/>
                  <a:gd name="T2" fmla="*/ 325 w 1209"/>
                  <a:gd name="T3" fmla="*/ 146 h 2010"/>
                  <a:gd name="T4" fmla="*/ 290 w 1209"/>
                  <a:gd name="T5" fmla="*/ 285 h 2010"/>
                  <a:gd name="T6" fmla="*/ 203 w 1209"/>
                  <a:gd name="T7" fmla="*/ 767 h 2010"/>
                  <a:gd name="T8" fmla="*/ 221 w 1209"/>
                  <a:gd name="T9" fmla="*/ 918 h 2010"/>
                  <a:gd name="T10" fmla="*/ 128 w 1209"/>
                  <a:gd name="T11" fmla="*/ 981 h 2010"/>
                  <a:gd name="T12" fmla="*/ 111 w 1209"/>
                  <a:gd name="T13" fmla="*/ 1511 h 2010"/>
                  <a:gd name="T14" fmla="*/ 64 w 1209"/>
                  <a:gd name="T15" fmla="*/ 1598 h 2010"/>
                  <a:gd name="T16" fmla="*/ 29 w 1209"/>
                  <a:gd name="T17" fmla="*/ 1668 h 2010"/>
                  <a:gd name="T18" fmla="*/ 64 w 1209"/>
                  <a:gd name="T19" fmla="*/ 1720 h 2010"/>
                  <a:gd name="T20" fmla="*/ 0 w 1209"/>
                  <a:gd name="T21" fmla="*/ 1841 h 2010"/>
                  <a:gd name="T22" fmla="*/ 70 w 1209"/>
                  <a:gd name="T23" fmla="*/ 1957 h 2010"/>
                  <a:gd name="T24" fmla="*/ 128 w 1209"/>
                  <a:gd name="T25" fmla="*/ 2010 h 2010"/>
                  <a:gd name="T26" fmla="*/ 186 w 1209"/>
                  <a:gd name="T27" fmla="*/ 2004 h 2010"/>
                  <a:gd name="T28" fmla="*/ 186 w 1209"/>
                  <a:gd name="T29" fmla="*/ 1940 h 2010"/>
                  <a:gd name="T30" fmla="*/ 349 w 1209"/>
                  <a:gd name="T31" fmla="*/ 1778 h 2010"/>
                  <a:gd name="T32" fmla="*/ 285 w 1209"/>
                  <a:gd name="T33" fmla="*/ 1673 h 2010"/>
                  <a:gd name="T34" fmla="*/ 378 w 1209"/>
                  <a:gd name="T35" fmla="*/ 1569 h 2010"/>
                  <a:gd name="T36" fmla="*/ 500 w 1209"/>
                  <a:gd name="T37" fmla="*/ 1417 h 2010"/>
                  <a:gd name="T38" fmla="*/ 459 w 1209"/>
                  <a:gd name="T39" fmla="*/ 1377 h 2010"/>
                  <a:gd name="T40" fmla="*/ 587 w 1209"/>
                  <a:gd name="T41" fmla="*/ 1302 h 2010"/>
                  <a:gd name="T42" fmla="*/ 604 w 1209"/>
                  <a:gd name="T43" fmla="*/ 1208 h 2010"/>
                  <a:gd name="T44" fmla="*/ 883 w 1209"/>
                  <a:gd name="T45" fmla="*/ 1127 h 2010"/>
                  <a:gd name="T46" fmla="*/ 843 w 1209"/>
                  <a:gd name="T47" fmla="*/ 866 h 2010"/>
                  <a:gd name="T48" fmla="*/ 960 w 1209"/>
                  <a:gd name="T49" fmla="*/ 575 h 2010"/>
                  <a:gd name="T50" fmla="*/ 1209 w 1209"/>
                  <a:gd name="T51" fmla="*/ 348 h 2010"/>
                  <a:gd name="T52" fmla="*/ 1117 w 1209"/>
                  <a:gd name="T53" fmla="*/ 401 h 2010"/>
                  <a:gd name="T54" fmla="*/ 883 w 1209"/>
                  <a:gd name="T55" fmla="*/ 441 h 2010"/>
                  <a:gd name="T56" fmla="*/ 960 w 1209"/>
                  <a:gd name="T57" fmla="*/ 308 h 2010"/>
                  <a:gd name="T58" fmla="*/ 826 w 1209"/>
                  <a:gd name="T59" fmla="*/ 221 h 2010"/>
                  <a:gd name="T60" fmla="*/ 726 w 1209"/>
                  <a:gd name="T61" fmla="*/ 151 h 2010"/>
                  <a:gd name="T62" fmla="*/ 611 w 1209"/>
                  <a:gd name="T63" fmla="*/ 29 h 2010"/>
                  <a:gd name="T64" fmla="*/ 564 w 1209"/>
                  <a:gd name="T65" fmla="*/ 69 h 2010"/>
                  <a:gd name="T66" fmla="*/ 459 w 1209"/>
                  <a:gd name="T67" fmla="*/ 0 h 2010"/>
                  <a:gd name="T68" fmla="*/ 372 w 1209"/>
                  <a:gd name="T69" fmla="*/ 69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9"/>
                  <a:gd name="T106" fmla="*/ 0 h 2010"/>
                  <a:gd name="T107" fmla="*/ 1209 w 1209"/>
                  <a:gd name="T108" fmla="*/ 2010 h 20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9" h="2010">
                    <a:moveTo>
                      <a:pt x="372" y="69"/>
                    </a:moveTo>
                    <a:lnTo>
                      <a:pt x="384" y="134"/>
                    </a:lnTo>
                    <a:lnTo>
                      <a:pt x="367" y="163"/>
                    </a:lnTo>
                    <a:lnTo>
                      <a:pt x="325" y="146"/>
                    </a:lnTo>
                    <a:lnTo>
                      <a:pt x="290" y="186"/>
                    </a:lnTo>
                    <a:lnTo>
                      <a:pt x="290" y="285"/>
                    </a:lnTo>
                    <a:lnTo>
                      <a:pt x="168" y="575"/>
                    </a:lnTo>
                    <a:lnTo>
                      <a:pt x="203" y="767"/>
                    </a:lnTo>
                    <a:lnTo>
                      <a:pt x="168" y="889"/>
                    </a:lnTo>
                    <a:lnTo>
                      <a:pt x="221" y="918"/>
                    </a:lnTo>
                    <a:lnTo>
                      <a:pt x="215" y="953"/>
                    </a:lnTo>
                    <a:lnTo>
                      <a:pt x="128" y="981"/>
                    </a:lnTo>
                    <a:lnTo>
                      <a:pt x="105" y="1476"/>
                    </a:lnTo>
                    <a:lnTo>
                      <a:pt x="111" y="1511"/>
                    </a:lnTo>
                    <a:lnTo>
                      <a:pt x="93" y="1563"/>
                    </a:lnTo>
                    <a:lnTo>
                      <a:pt x="64" y="1598"/>
                    </a:lnTo>
                    <a:lnTo>
                      <a:pt x="64" y="1644"/>
                    </a:lnTo>
                    <a:lnTo>
                      <a:pt x="29" y="1668"/>
                    </a:lnTo>
                    <a:lnTo>
                      <a:pt x="29" y="1685"/>
                    </a:lnTo>
                    <a:lnTo>
                      <a:pt x="64" y="1720"/>
                    </a:lnTo>
                    <a:lnTo>
                      <a:pt x="58" y="1783"/>
                    </a:lnTo>
                    <a:lnTo>
                      <a:pt x="0" y="1841"/>
                    </a:lnTo>
                    <a:lnTo>
                      <a:pt x="6" y="1923"/>
                    </a:lnTo>
                    <a:lnTo>
                      <a:pt x="70" y="1957"/>
                    </a:lnTo>
                    <a:lnTo>
                      <a:pt x="76" y="1987"/>
                    </a:lnTo>
                    <a:lnTo>
                      <a:pt x="128" y="2010"/>
                    </a:lnTo>
                    <a:lnTo>
                      <a:pt x="140" y="1998"/>
                    </a:lnTo>
                    <a:lnTo>
                      <a:pt x="186" y="2004"/>
                    </a:lnTo>
                    <a:lnTo>
                      <a:pt x="198" y="1980"/>
                    </a:lnTo>
                    <a:lnTo>
                      <a:pt x="186" y="1940"/>
                    </a:lnTo>
                    <a:lnTo>
                      <a:pt x="198" y="1905"/>
                    </a:lnTo>
                    <a:lnTo>
                      <a:pt x="349" y="1778"/>
                    </a:lnTo>
                    <a:lnTo>
                      <a:pt x="337" y="1691"/>
                    </a:lnTo>
                    <a:lnTo>
                      <a:pt x="285" y="1673"/>
                    </a:lnTo>
                    <a:lnTo>
                      <a:pt x="302" y="1598"/>
                    </a:lnTo>
                    <a:lnTo>
                      <a:pt x="378" y="1569"/>
                    </a:lnTo>
                    <a:lnTo>
                      <a:pt x="419" y="1435"/>
                    </a:lnTo>
                    <a:lnTo>
                      <a:pt x="500" y="1417"/>
                    </a:lnTo>
                    <a:lnTo>
                      <a:pt x="494" y="1389"/>
                    </a:lnTo>
                    <a:lnTo>
                      <a:pt x="459" y="1377"/>
                    </a:lnTo>
                    <a:lnTo>
                      <a:pt x="482" y="1342"/>
                    </a:lnTo>
                    <a:lnTo>
                      <a:pt x="587" y="1302"/>
                    </a:lnTo>
                    <a:lnTo>
                      <a:pt x="611" y="1232"/>
                    </a:lnTo>
                    <a:lnTo>
                      <a:pt x="604" y="1208"/>
                    </a:lnTo>
                    <a:lnTo>
                      <a:pt x="791" y="1185"/>
                    </a:lnTo>
                    <a:lnTo>
                      <a:pt x="883" y="1127"/>
                    </a:lnTo>
                    <a:lnTo>
                      <a:pt x="907" y="999"/>
                    </a:lnTo>
                    <a:lnTo>
                      <a:pt x="843" y="866"/>
                    </a:lnTo>
                    <a:lnTo>
                      <a:pt x="860" y="709"/>
                    </a:lnTo>
                    <a:lnTo>
                      <a:pt x="960" y="575"/>
                    </a:lnTo>
                    <a:lnTo>
                      <a:pt x="1204" y="453"/>
                    </a:lnTo>
                    <a:lnTo>
                      <a:pt x="1209" y="348"/>
                    </a:lnTo>
                    <a:lnTo>
                      <a:pt x="1169" y="343"/>
                    </a:lnTo>
                    <a:lnTo>
                      <a:pt x="1117" y="401"/>
                    </a:lnTo>
                    <a:lnTo>
                      <a:pt x="1005" y="465"/>
                    </a:lnTo>
                    <a:lnTo>
                      <a:pt x="883" y="441"/>
                    </a:lnTo>
                    <a:lnTo>
                      <a:pt x="872" y="401"/>
                    </a:lnTo>
                    <a:lnTo>
                      <a:pt x="960" y="308"/>
                    </a:lnTo>
                    <a:lnTo>
                      <a:pt x="878" y="226"/>
                    </a:lnTo>
                    <a:lnTo>
                      <a:pt x="826" y="221"/>
                    </a:lnTo>
                    <a:lnTo>
                      <a:pt x="808" y="163"/>
                    </a:lnTo>
                    <a:lnTo>
                      <a:pt x="726" y="151"/>
                    </a:lnTo>
                    <a:lnTo>
                      <a:pt x="674" y="41"/>
                    </a:lnTo>
                    <a:lnTo>
                      <a:pt x="611" y="29"/>
                    </a:lnTo>
                    <a:lnTo>
                      <a:pt x="581" y="76"/>
                    </a:lnTo>
                    <a:lnTo>
                      <a:pt x="564" y="69"/>
                    </a:lnTo>
                    <a:lnTo>
                      <a:pt x="512" y="6"/>
                    </a:lnTo>
                    <a:lnTo>
                      <a:pt x="459" y="0"/>
                    </a:lnTo>
                    <a:lnTo>
                      <a:pt x="407" y="58"/>
                    </a:lnTo>
                    <a:lnTo>
                      <a:pt x="372" y="69"/>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5" name="Freeform 24"/>
              <p:cNvSpPr>
                <a:spLocks/>
              </p:cNvSpPr>
              <p:nvPr/>
            </p:nvSpPr>
            <p:spPr bwMode="auto">
              <a:xfrm>
                <a:off x="861" y="1598"/>
                <a:ext cx="43" cy="47"/>
              </a:xfrm>
              <a:custGeom>
                <a:avLst/>
                <a:gdLst>
                  <a:gd name="T0" fmla="*/ 117 w 343"/>
                  <a:gd name="T1" fmla="*/ 0 h 371"/>
                  <a:gd name="T2" fmla="*/ 162 w 343"/>
                  <a:gd name="T3" fmla="*/ 35 h 371"/>
                  <a:gd name="T4" fmla="*/ 169 w 343"/>
                  <a:gd name="T5" fmla="*/ 93 h 371"/>
                  <a:gd name="T6" fmla="*/ 221 w 343"/>
                  <a:gd name="T7" fmla="*/ 99 h 371"/>
                  <a:gd name="T8" fmla="*/ 291 w 343"/>
                  <a:gd name="T9" fmla="*/ 162 h 371"/>
                  <a:gd name="T10" fmla="*/ 284 w 343"/>
                  <a:gd name="T11" fmla="*/ 204 h 371"/>
                  <a:gd name="T12" fmla="*/ 343 w 343"/>
                  <a:gd name="T13" fmla="*/ 279 h 371"/>
                  <a:gd name="T14" fmla="*/ 244 w 343"/>
                  <a:gd name="T15" fmla="*/ 371 h 371"/>
                  <a:gd name="T16" fmla="*/ 87 w 343"/>
                  <a:gd name="T17" fmla="*/ 343 h 371"/>
                  <a:gd name="T18" fmla="*/ 0 w 343"/>
                  <a:gd name="T19" fmla="*/ 291 h 371"/>
                  <a:gd name="T20" fmla="*/ 17 w 343"/>
                  <a:gd name="T21" fmla="*/ 134 h 371"/>
                  <a:gd name="T22" fmla="*/ 117 w 343"/>
                  <a:gd name="T23" fmla="*/ 0 h 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71"/>
                  <a:gd name="T38" fmla="*/ 343 w 343"/>
                  <a:gd name="T39" fmla="*/ 371 h 3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71">
                    <a:moveTo>
                      <a:pt x="117" y="0"/>
                    </a:moveTo>
                    <a:lnTo>
                      <a:pt x="162" y="35"/>
                    </a:lnTo>
                    <a:lnTo>
                      <a:pt x="169" y="93"/>
                    </a:lnTo>
                    <a:lnTo>
                      <a:pt x="221" y="99"/>
                    </a:lnTo>
                    <a:lnTo>
                      <a:pt x="291" y="162"/>
                    </a:lnTo>
                    <a:lnTo>
                      <a:pt x="284" y="204"/>
                    </a:lnTo>
                    <a:lnTo>
                      <a:pt x="343" y="279"/>
                    </a:lnTo>
                    <a:lnTo>
                      <a:pt x="244" y="371"/>
                    </a:lnTo>
                    <a:lnTo>
                      <a:pt x="87" y="343"/>
                    </a:lnTo>
                    <a:lnTo>
                      <a:pt x="0" y="291"/>
                    </a:lnTo>
                    <a:lnTo>
                      <a:pt x="17" y="134"/>
                    </a:lnTo>
                    <a:lnTo>
                      <a:pt x="117"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6" name="Freeform 25"/>
              <p:cNvSpPr>
                <a:spLocks/>
              </p:cNvSpPr>
              <p:nvPr/>
            </p:nvSpPr>
            <p:spPr bwMode="auto">
              <a:xfrm>
                <a:off x="783" y="1428"/>
                <a:ext cx="102" cy="107"/>
              </a:xfrm>
              <a:custGeom>
                <a:avLst/>
                <a:gdLst>
                  <a:gd name="T0" fmla="*/ 0 w 820"/>
                  <a:gd name="T1" fmla="*/ 460 h 854"/>
                  <a:gd name="T2" fmla="*/ 58 w 820"/>
                  <a:gd name="T3" fmla="*/ 471 h 854"/>
                  <a:gd name="T4" fmla="*/ 117 w 820"/>
                  <a:gd name="T5" fmla="*/ 809 h 854"/>
                  <a:gd name="T6" fmla="*/ 157 w 820"/>
                  <a:gd name="T7" fmla="*/ 854 h 854"/>
                  <a:gd name="T8" fmla="*/ 197 w 820"/>
                  <a:gd name="T9" fmla="*/ 843 h 854"/>
                  <a:gd name="T10" fmla="*/ 244 w 820"/>
                  <a:gd name="T11" fmla="*/ 779 h 854"/>
                  <a:gd name="T12" fmla="*/ 297 w 820"/>
                  <a:gd name="T13" fmla="*/ 785 h 854"/>
                  <a:gd name="T14" fmla="*/ 349 w 820"/>
                  <a:gd name="T15" fmla="*/ 854 h 854"/>
                  <a:gd name="T16" fmla="*/ 366 w 820"/>
                  <a:gd name="T17" fmla="*/ 854 h 854"/>
                  <a:gd name="T18" fmla="*/ 396 w 820"/>
                  <a:gd name="T19" fmla="*/ 814 h 854"/>
                  <a:gd name="T20" fmla="*/ 466 w 820"/>
                  <a:gd name="T21" fmla="*/ 826 h 854"/>
                  <a:gd name="T22" fmla="*/ 506 w 820"/>
                  <a:gd name="T23" fmla="*/ 727 h 854"/>
                  <a:gd name="T24" fmla="*/ 611 w 820"/>
                  <a:gd name="T25" fmla="*/ 687 h 854"/>
                  <a:gd name="T26" fmla="*/ 750 w 820"/>
                  <a:gd name="T27" fmla="*/ 687 h 854"/>
                  <a:gd name="T28" fmla="*/ 750 w 820"/>
                  <a:gd name="T29" fmla="*/ 727 h 854"/>
                  <a:gd name="T30" fmla="*/ 785 w 820"/>
                  <a:gd name="T31" fmla="*/ 744 h 854"/>
                  <a:gd name="T32" fmla="*/ 790 w 820"/>
                  <a:gd name="T33" fmla="*/ 704 h 854"/>
                  <a:gd name="T34" fmla="*/ 820 w 820"/>
                  <a:gd name="T35" fmla="*/ 669 h 854"/>
                  <a:gd name="T36" fmla="*/ 779 w 820"/>
                  <a:gd name="T37" fmla="*/ 512 h 854"/>
                  <a:gd name="T38" fmla="*/ 686 w 820"/>
                  <a:gd name="T39" fmla="*/ 483 h 854"/>
                  <a:gd name="T40" fmla="*/ 668 w 820"/>
                  <a:gd name="T41" fmla="*/ 413 h 854"/>
                  <a:gd name="T42" fmla="*/ 640 w 820"/>
                  <a:gd name="T43" fmla="*/ 396 h 854"/>
                  <a:gd name="T44" fmla="*/ 645 w 820"/>
                  <a:gd name="T45" fmla="*/ 373 h 854"/>
                  <a:gd name="T46" fmla="*/ 675 w 820"/>
                  <a:gd name="T47" fmla="*/ 349 h 854"/>
                  <a:gd name="T48" fmla="*/ 500 w 820"/>
                  <a:gd name="T49" fmla="*/ 198 h 854"/>
                  <a:gd name="T50" fmla="*/ 407 w 820"/>
                  <a:gd name="T51" fmla="*/ 181 h 854"/>
                  <a:gd name="T52" fmla="*/ 349 w 820"/>
                  <a:gd name="T53" fmla="*/ 111 h 854"/>
                  <a:gd name="T54" fmla="*/ 396 w 820"/>
                  <a:gd name="T55" fmla="*/ 87 h 854"/>
                  <a:gd name="T56" fmla="*/ 407 w 820"/>
                  <a:gd name="T57" fmla="*/ 7 h 854"/>
                  <a:gd name="T58" fmla="*/ 366 w 820"/>
                  <a:gd name="T59" fmla="*/ 0 h 854"/>
                  <a:gd name="T60" fmla="*/ 197 w 820"/>
                  <a:gd name="T61" fmla="*/ 30 h 854"/>
                  <a:gd name="T62" fmla="*/ 192 w 820"/>
                  <a:gd name="T63" fmla="*/ 18 h 854"/>
                  <a:gd name="T64" fmla="*/ 134 w 820"/>
                  <a:gd name="T65" fmla="*/ 18 h 854"/>
                  <a:gd name="T66" fmla="*/ 110 w 820"/>
                  <a:gd name="T67" fmla="*/ 70 h 854"/>
                  <a:gd name="T68" fmla="*/ 47 w 820"/>
                  <a:gd name="T69" fmla="*/ 59 h 854"/>
                  <a:gd name="T70" fmla="*/ 117 w 820"/>
                  <a:gd name="T71" fmla="*/ 221 h 854"/>
                  <a:gd name="T72" fmla="*/ 58 w 820"/>
                  <a:gd name="T73" fmla="*/ 331 h 854"/>
                  <a:gd name="T74" fmla="*/ 58 w 820"/>
                  <a:gd name="T75" fmla="*/ 408 h 854"/>
                  <a:gd name="T76" fmla="*/ 0 w 820"/>
                  <a:gd name="T77" fmla="*/ 460 h 8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0"/>
                  <a:gd name="T118" fmla="*/ 0 h 854"/>
                  <a:gd name="T119" fmla="*/ 820 w 820"/>
                  <a:gd name="T120" fmla="*/ 854 h 8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0" h="854">
                    <a:moveTo>
                      <a:pt x="0" y="460"/>
                    </a:moveTo>
                    <a:lnTo>
                      <a:pt x="58" y="471"/>
                    </a:lnTo>
                    <a:lnTo>
                      <a:pt x="117" y="809"/>
                    </a:lnTo>
                    <a:lnTo>
                      <a:pt x="157" y="854"/>
                    </a:lnTo>
                    <a:lnTo>
                      <a:pt x="197" y="843"/>
                    </a:lnTo>
                    <a:lnTo>
                      <a:pt x="244" y="779"/>
                    </a:lnTo>
                    <a:lnTo>
                      <a:pt x="297" y="785"/>
                    </a:lnTo>
                    <a:lnTo>
                      <a:pt x="349" y="854"/>
                    </a:lnTo>
                    <a:lnTo>
                      <a:pt x="366" y="854"/>
                    </a:lnTo>
                    <a:lnTo>
                      <a:pt x="396" y="814"/>
                    </a:lnTo>
                    <a:lnTo>
                      <a:pt x="466" y="826"/>
                    </a:lnTo>
                    <a:lnTo>
                      <a:pt x="506" y="727"/>
                    </a:lnTo>
                    <a:lnTo>
                      <a:pt x="611" y="687"/>
                    </a:lnTo>
                    <a:lnTo>
                      <a:pt x="750" y="687"/>
                    </a:lnTo>
                    <a:lnTo>
                      <a:pt x="750" y="727"/>
                    </a:lnTo>
                    <a:lnTo>
                      <a:pt x="785" y="744"/>
                    </a:lnTo>
                    <a:lnTo>
                      <a:pt x="790" y="704"/>
                    </a:lnTo>
                    <a:lnTo>
                      <a:pt x="820" y="669"/>
                    </a:lnTo>
                    <a:lnTo>
                      <a:pt x="779" y="512"/>
                    </a:lnTo>
                    <a:lnTo>
                      <a:pt x="686" y="483"/>
                    </a:lnTo>
                    <a:lnTo>
                      <a:pt x="668" y="413"/>
                    </a:lnTo>
                    <a:lnTo>
                      <a:pt x="640" y="396"/>
                    </a:lnTo>
                    <a:lnTo>
                      <a:pt x="645" y="373"/>
                    </a:lnTo>
                    <a:lnTo>
                      <a:pt x="675" y="349"/>
                    </a:lnTo>
                    <a:lnTo>
                      <a:pt x="500" y="198"/>
                    </a:lnTo>
                    <a:lnTo>
                      <a:pt x="407" y="181"/>
                    </a:lnTo>
                    <a:lnTo>
                      <a:pt x="349" y="111"/>
                    </a:lnTo>
                    <a:lnTo>
                      <a:pt x="396" y="87"/>
                    </a:lnTo>
                    <a:lnTo>
                      <a:pt x="407" y="7"/>
                    </a:lnTo>
                    <a:lnTo>
                      <a:pt x="366" y="0"/>
                    </a:lnTo>
                    <a:lnTo>
                      <a:pt x="197" y="30"/>
                    </a:lnTo>
                    <a:lnTo>
                      <a:pt x="192" y="18"/>
                    </a:lnTo>
                    <a:lnTo>
                      <a:pt x="134" y="18"/>
                    </a:lnTo>
                    <a:lnTo>
                      <a:pt x="110" y="70"/>
                    </a:lnTo>
                    <a:lnTo>
                      <a:pt x="47" y="59"/>
                    </a:lnTo>
                    <a:lnTo>
                      <a:pt x="117" y="221"/>
                    </a:lnTo>
                    <a:lnTo>
                      <a:pt x="58" y="331"/>
                    </a:lnTo>
                    <a:lnTo>
                      <a:pt x="58" y="408"/>
                    </a:lnTo>
                    <a:lnTo>
                      <a:pt x="0" y="4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7" name="Freeform 26"/>
              <p:cNvSpPr>
                <a:spLocks/>
              </p:cNvSpPr>
              <p:nvPr/>
            </p:nvSpPr>
            <p:spPr bwMode="auto">
              <a:xfrm>
                <a:off x="840" y="1514"/>
                <a:ext cx="67" cy="71"/>
              </a:xfrm>
              <a:custGeom>
                <a:avLst/>
                <a:gdLst>
                  <a:gd name="T0" fmla="*/ 326 w 535"/>
                  <a:gd name="T1" fmla="*/ 57 h 563"/>
                  <a:gd name="T2" fmla="*/ 309 w 535"/>
                  <a:gd name="T3" fmla="*/ 162 h 563"/>
                  <a:gd name="T4" fmla="*/ 343 w 535"/>
                  <a:gd name="T5" fmla="*/ 202 h 563"/>
                  <a:gd name="T6" fmla="*/ 384 w 535"/>
                  <a:gd name="T7" fmla="*/ 191 h 563"/>
                  <a:gd name="T8" fmla="*/ 495 w 535"/>
                  <a:gd name="T9" fmla="*/ 267 h 563"/>
                  <a:gd name="T10" fmla="*/ 483 w 535"/>
                  <a:gd name="T11" fmla="*/ 331 h 563"/>
                  <a:gd name="T12" fmla="*/ 535 w 535"/>
                  <a:gd name="T13" fmla="*/ 366 h 563"/>
                  <a:gd name="T14" fmla="*/ 523 w 535"/>
                  <a:gd name="T15" fmla="*/ 446 h 563"/>
                  <a:gd name="T16" fmla="*/ 495 w 535"/>
                  <a:gd name="T17" fmla="*/ 441 h 563"/>
                  <a:gd name="T18" fmla="*/ 443 w 535"/>
                  <a:gd name="T19" fmla="*/ 499 h 563"/>
                  <a:gd name="T20" fmla="*/ 331 w 535"/>
                  <a:gd name="T21" fmla="*/ 563 h 563"/>
                  <a:gd name="T22" fmla="*/ 209 w 535"/>
                  <a:gd name="T23" fmla="*/ 539 h 563"/>
                  <a:gd name="T24" fmla="*/ 198 w 535"/>
                  <a:gd name="T25" fmla="*/ 499 h 563"/>
                  <a:gd name="T26" fmla="*/ 286 w 535"/>
                  <a:gd name="T27" fmla="*/ 411 h 563"/>
                  <a:gd name="T28" fmla="*/ 209 w 535"/>
                  <a:gd name="T29" fmla="*/ 331 h 563"/>
                  <a:gd name="T30" fmla="*/ 152 w 535"/>
                  <a:gd name="T31" fmla="*/ 319 h 563"/>
                  <a:gd name="T32" fmla="*/ 134 w 535"/>
                  <a:gd name="T33" fmla="*/ 267 h 563"/>
                  <a:gd name="T34" fmla="*/ 52 w 535"/>
                  <a:gd name="T35" fmla="*/ 255 h 563"/>
                  <a:gd name="T36" fmla="*/ 0 w 535"/>
                  <a:gd name="T37" fmla="*/ 139 h 563"/>
                  <a:gd name="T38" fmla="*/ 47 w 535"/>
                  <a:gd name="T39" fmla="*/ 40 h 563"/>
                  <a:gd name="T40" fmla="*/ 152 w 535"/>
                  <a:gd name="T41" fmla="*/ 0 h 563"/>
                  <a:gd name="T42" fmla="*/ 291 w 535"/>
                  <a:gd name="T43" fmla="*/ 0 h 563"/>
                  <a:gd name="T44" fmla="*/ 291 w 535"/>
                  <a:gd name="T45" fmla="*/ 40 h 563"/>
                  <a:gd name="T46" fmla="*/ 326 w 535"/>
                  <a:gd name="T47" fmla="*/ 57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5"/>
                  <a:gd name="T73" fmla="*/ 0 h 563"/>
                  <a:gd name="T74" fmla="*/ 535 w 535"/>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5" h="563">
                    <a:moveTo>
                      <a:pt x="326" y="57"/>
                    </a:moveTo>
                    <a:lnTo>
                      <a:pt x="309" y="162"/>
                    </a:lnTo>
                    <a:lnTo>
                      <a:pt x="343" y="202"/>
                    </a:lnTo>
                    <a:lnTo>
                      <a:pt x="384" y="191"/>
                    </a:lnTo>
                    <a:lnTo>
                      <a:pt x="495" y="267"/>
                    </a:lnTo>
                    <a:lnTo>
                      <a:pt x="483" y="331"/>
                    </a:lnTo>
                    <a:lnTo>
                      <a:pt x="535" y="366"/>
                    </a:lnTo>
                    <a:lnTo>
                      <a:pt x="523" y="446"/>
                    </a:lnTo>
                    <a:lnTo>
                      <a:pt x="495" y="441"/>
                    </a:lnTo>
                    <a:lnTo>
                      <a:pt x="443" y="499"/>
                    </a:lnTo>
                    <a:lnTo>
                      <a:pt x="331" y="563"/>
                    </a:lnTo>
                    <a:lnTo>
                      <a:pt x="209" y="539"/>
                    </a:lnTo>
                    <a:lnTo>
                      <a:pt x="198" y="499"/>
                    </a:lnTo>
                    <a:lnTo>
                      <a:pt x="286" y="411"/>
                    </a:lnTo>
                    <a:lnTo>
                      <a:pt x="209" y="331"/>
                    </a:lnTo>
                    <a:lnTo>
                      <a:pt x="152" y="319"/>
                    </a:lnTo>
                    <a:lnTo>
                      <a:pt x="134" y="267"/>
                    </a:lnTo>
                    <a:lnTo>
                      <a:pt x="52" y="255"/>
                    </a:lnTo>
                    <a:lnTo>
                      <a:pt x="0" y="139"/>
                    </a:lnTo>
                    <a:lnTo>
                      <a:pt x="47" y="40"/>
                    </a:lnTo>
                    <a:lnTo>
                      <a:pt x="152" y="0"/>
                    </a:lnTo>
                    <a:lnTo>
                      <a:pt x="291" y="0"/>
                    </a:lnTo>
                    <a:lnTo>
                      <a:pt x="291" y="40"/>
                    </a:lnTo>
                    <a:lnTo>
                      <a:pt x="326" y="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8" name="Freeform 27"/>
              <p:cNvSpPr>
                <a:spLocks/>
              </p:cNvSpPr>
              <p:nvPr/>
            </p:nvSpPr>
            <p:spPr bwMode="auto">
              <a:xfrm>
                <a:off x="877" y="1287"/>
                <a:ext cx="45" cy="59"/>
              </a:xfrm>
              <a:custGeom>
                <a:avLst/>
                <a:gdLst>
                  <a:gd name="T0" fmla="*/ 134 w 354"/>
                  <a:gd name="T1" fmla="*/ 0 h 471"/>
                  <a:gd name="T2" fmla="*/ 69 w 354"/>
                  <a:gd name="T3" fmla="*/ 6 h 471"/>
                  <a:gd name="T4" fmla="*/ 34 w 354"/>
                  <a:gd name="T5" fmla="*/ 23 h 471"/>
                  <a:gd name="T6" fmla="*/ 58 w 354"/>
                  <a:gd name="T7" fmla="*/ 70 h 471"/>
                  <a:gd name="T8" fmla="*/ 29 w 354"/>
                  <a:gd name="T9" fmla="*/ 98 h 471"/>
                  <a:gd name="T10" fmla="*/ 0 w 354"/>
                  <a:gd name="T11" fmla="*/ 98 h 471"/>
                  <a:gd name="T12" fmla="*/ 12 w 354"/>
                  <a:gd name="T13" fmla="*/ 168 h 471"/>
                  <a:gd name="T14" fmla="*/ 69 w 354"/>
                  <a:gd name="T15" fmla="*/ 192 h 471"/>
                  <a:gd name="T16" fmla="*/ 64 w 354"/>
                  <a:gd name="T17" fmla="*/ 232 h 471"/>
                  <a:gd name="T18" fmla="*/ 87 w 354"/>
                  <a:gd name="T19" fmla="*/ 250 h 471"/>
                  <a:gd name="T20" fmla="*/ 87 w 354"/>
                  <a:gd name="T21" fmla="*/ 424 h 471"/>
                  <a:gd name="T22" fmla="*/ 111 w 354"/>
                  <a:gd name="T23" fmla="*/ 471 h 471"/>
                  <a:gd name="T24" fmla="*/ 308 w 354"/>
                  <a:gd name="T25" fmla="*/ 436 h 471"/>
                  <a:gd name="T26" fmla="*/ 285 w 354"/>
                  <a:gd name="T27" fmla="*/ 360 h 471"/>
                  <a:gd name="T28" fmla="*/ 221 w 354"/>
                  <a:gd name="T29" fmla="*/ 325 h 471"/>
                  <a:gd name="T30" fmla="*/ 233 w 354"/>
                  <a:gd name="T31" fmla="*/ 244 h 471"/>
                  <a:gd name="T32" fmla="*/ 354 w 354"/>
                  <a:gd name="T33" fmla="*/ 151 h 471"/>
                  <a:gd name="T34" fmla="*/ 238 w 354"/>
                  <a:gd name="T35" fmla="*/ 145 h 471"/>
                  <a:gd name="T36" fmla="*/ 134 w 354"/>
                  <a:gd name="T37" fmla="*/ 0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
                  <a:gd name="T58" fmla="*/ 0 h 471"/>
                  <a:gd name="T59" fmla="*/ 354 w 354"/>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 h="471">
                    <a:moveTo>
                      <a:pt x="134" y="0"/>
                    </a:moveTo>
                    <a:lnTo>
                      <a:pt x="69" y="6"/>
                    </a:lnTo>
                    <a:lnTo>
                      <a:pt x="34" y="23"/>
                    </a:lnTo>
                    <a:lnTo>
                      <a:pt x="58" y="70"/>
                    </a:lnTo>
                    <a:lnTo>
                      <a:pt x="29" y="98"/>
                    </a:lnTo>
                    <a:lnTo>
                      <a:pt x="0" y="98"/>
                    </a:lnTo>
                    <a:lnTo>
                      <a:pt x="12" y="168"/>
                    </a:lnTo>
                    <a:lnTo>
                      <a:pt x="69" y="192"/>
                    </a:lnTo>
                    <a:lnTo>
                      <a:pt x="64" y="232"/>
                    </a:lnTo>
                    <a:lnTo>
                      <a:pt x="87" y="250"/>
                    </a:lnTo>
                    <a:lnTo>
                      <a:pt x="87" y="424"/>
                    </a:lnTo>
                    <a:lnTo>
                      <a:pt x="111" y="471"/>
                    </a:lnTo>
                    <a:lnTo>
                      <a:pt x="308" y="436"/>
                    </a:lnTo>
                    <a:lnTo>
                      <a:pt x="285" y="360"/>
                    </a:lnTo>
                    <a:lnTo>
                      <a:pt x="221" y="325"/>
                    </a:lnTo>
                    <a:lnTo>
                      <a:pt x="233" y="244"/>
                    </a:lnTo>
                    <a:lnTo>
                      <a:pt x="354" y="151"/>
                    </a:lnTo>
                    <a:lnTo>
                      <a:pt x="238" y="145"/>
                    </a:lnTo>
                    <a:lnTo>
                      <a:pt x="13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9" name="Freeform 28"/>
              <p:cNvSpPr>
                <a:spLocks/>
              </p:cNvSpPr>
              <p:nvPr/>
            </p:nvSpPr>
            <p:spPr bwMode="auto">
              <a:xfrm>
                <a:off x="905" y="1306"/>
                <a:ext cx="38" cy="35"/>
              </a:xfrm>
              <a:custGeom>
                <a:avLst/>
                <a:gdLst>
                  <a:gd name="T0" fmla="*/ 133 w 302"/>
                  <a:gd name="T1" fmla="*/ 0 h 285"/>
                  <a:gd name="T2" fmla="*/ 12 w 302"/>
                  <a:gd name="T3" fmla="*/ 93 h 285"/>
                  <a:gd name="T4" fmla="*/ 0 w 302"/>
                  <a:gd name="T5" fmla="*/ 174 h 285"/>
                  <a:gd name="T6" fmla="*/ 64 w 302"/>
                  <a:gd name="T7" fmla="*/ 209 h 285"/>
                  <a:gd name="T8" fmla="*/ 87 w 302"/>
                  <a:gd name="T9" fmla="*/ 285 h 285"/>
                  <a:gd name="T10" fmla="*/ 133 w 302"/>
                  <a:gd name="T11" fmla="*/ 250 h 285"/>
                  <a:gd name="T12" fmla="*/ 185 w 302"/>
                  <a:gd name="T13" fmla="*/ 285 h 285"/>
                  <a:gd name="T14" fmla="*/ 255 w 302"/>
                  <a:gd name="T15" fmla="*/ 285 h 285"/>
                  <a:gd name="T16" fmla="*/ 296 w 302"/>
                  <a:gd name="T17" fmla="*/ 180 h 285"/>
                  <a:gd name="T18" fmla="*/ 272 w 302"/>
                  <a:gd name="T19" fmla="*/ 134 h 285"/>
                  <a:gd name="T20" fmla="*/ 302 w 302"/>
                  <a:gd name="T21" fmla="*/ 87 h 285"/>
                  <a:gd name="T22" fmla="*/ 244 w 302"/>
                  <a:gd name="T23" fmla="*/ 76 h 285"/>
                  <a:gd name="T24" fmla="*/ 162 w 302"/>
                  <a:gd name="T25" fmla="*/ 6 h 285"/>
                  <a:gd name="T26" fmla="*/ 133 w 302"/>
                  <a:gd name="T27" fmla="*/ 0 h 2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285"/>
                  <a:gd name="T44" fmla="*/ 302 w 302"/>
                  <a:gd name="T45" fmla="*/ 285 h 2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285">
                    <a:moveTo>
                      <a:pt x="133" y="0"/>
                    </a:moveTo>
                    <a:lnTo>
                      <a:pt x="12" y="93"/>
                    </a:lnTo>
                    <a:lnTo>
                      <a:pt x="0" y="174"/>
                    </a:lnTo>
                    <a:lnTo>
                      <a:pt x="64" y="209"/>
                    </a:lnTo>
                    <a:lnTo>
                      <a:pt x="87" y="285"/>
                    </a:lnTo>
                    <a:lnTo>
                      <a:pt x="133" y="250"/>
                    </a:lnTo>
                    <a:lnTo>
                      <a:pt x="185" y="285"/>
                    </a:lnTo>
                    <a:lnTo>
                      <a:pt x="255" y="285"/>
                    </a:lnTo>
                    <a:lnTo>
                      <a:pt x="296" y="180"/>
                    </a:lnTo>
                    <a:lnTo>
                      <a:pt x="272" y="134"/>
                    </a:lnTo>
                    <a:lnTo>
                      <a:pt x="302" y="87"/>
                    </a:lnTo>
                    <a:lnTo>
                      <a:pt x="244" y="76"/>
                    </a:lnTo>
                    <a:lnTo>
                      <a:pt x="162" y="6"/>
                    </a:lnTo>
                    <a:lnTo>
                      <a:pt x="13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0" name="Freeform 29"/>
              <p:cNvSpPr>
                <a:spLocks/>
              </p:cNvSpPr>
              <p:nvPr/>
            </p:nvSpPr>
            <p:spPr bwMode="auto">
              <a:xfrm>
                <a:off x="937" y="1317"/>
                <a:ext cx="20" cy="28"/>
              </a:xfrm>
              <a:custGeom>
                <a:avLst/>
                <a:gdLst>
                  <a:gd name="T0" fmla="*/ 47 w 163"/>
                  <a:gd name="T1" fmla="*/ 0 h 226"/>
                  <a:gd name="T2" fmla="*/ 17 w 163"/>
                  <a:gd name="T3" fmla="*/ 47 h 226"/>
                  <a:gd name="T4" fmla="*/ 41 w 163"/>
                  <a:gd name="T5" fmla="*/ 93 h 226"/>
                  <a:gd name="T6" fmla="*/ 0 w 163"/>
                  <a:gd name="T7" fmla="*/ 198 h 226"/>
                  <a:gd name="T8" fmla="*/ 35 w 163"/>
                  <a:gd name="T9" fmla="*/ 226 h 226"/>
                  <a:gd name="T10" fmla="*/ 76 w 163"/>
                  <a:gd name="T11" fmla="*/ 221 h 226"/>
                  <a:gd name="T12" fmla="*/ 163 w 163"/>
                  <a:gd name="T13" fmla="*/ 93 h 226"/>
                  <a:gd name="T14" fmla="*/ 82 w 163"/>
                  <a:gd name="T15" fmla="*/ 12 h 226"/>
                  <a:gd name="T16" fmla="*/ 47 w 163"/>
                  <a:gd name="T17" fmla="*/ 0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226"/>
                  <a:gd name="T29" fmla="*/ 163 w 163"/>
                  <a:gd name="T30" fmla="*/ 226 h 2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226">
                    <a:moveTo>
                      <a:pt x="47" y="0"/>
                    </a:moveTo>
                    <a:lnTo>
                      <a:pt x="17" y="47"/>
                    </a:lnTo>
                    <a:lnTo>
                      <a:pt x="41" y="93"/>
                    </a:lnTo>
                    <a:lnTo>
                      <a:pt x="0" y="198"/>
                    </a:lnTo>
                    <a:lnTo>
                      <a:pt x="35" y="226"/>
                    </a:lnTo>
                    <a:lnTo>
                      <a:pt x="76" y="221"/>
                    </a:lnTo>
                    <a:lnTo>
                      <a:pt x="163" y="93"/>
                    </a:lnTo>
                    <a:lnTo>
                      <a:pt x="82" y="12"/>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1" name="Freeform 30"/>
              <p:cNvSpPr>
                <a:spLocks/>
              </p:cNvSpPr>
              <p:nvPr/>
            </p:nvSpPr>
            <p:spPr bwMode="auto">
              <a:xfrm>
                <a:off x="754" y="1308"/>
                <a:ext cx="336" cy="325"/>
              </a:xfrm>
              <a:custGeom>
                <a:avLst/>
                <a:gdLst>
                  <a:gd name="T0" fmla="*/ 1662 w 2685"/>
                  <a:gd name="T1" fmla="*/ 192 h 2603"/>
                  <a:gd name="T2" fmla="*/ 1760 w 2685"/>
                  <a:gd name="T3" fmla="*/ 343 h 2603"/>
                  <a:gd name="T4" fmla="*/ 1673 w 2685"/>
                  <a:gd name="T5" fmla="*/ 512 h 2603"/>
                  <a:gd name="T6" fmla="*/ 1790 w 2685"/>
                  <a:gd name="T7" fmla="*/ 488 h 2603"/>
                  <a:gd name="T8" fmla="*/ 1703 w 2685"/>
                  <a:gd name="T9" fmla="*/ 540 h 2603"/>
                  <a:gd name="T10" fmla="*/ 1854 w 2685"/>
                  <a:gd name="T11" fmla="*/ 523 h 2603"/>
                  <a:gd name="T12" fmla="*/ 2028 w 2685"/>
                  <a:gd name="T13" fmla="*/ 570 h 2603"/>
                  <a:gd name="T14" fmla="*/ 2046 w 2685"/>
                  <a:gd name="T15" fmla="*/ 622 h 2603"/>
                  <a:gd name="T16" fmla="*/ 2069 w 2685"/>
                  <a:gd name="T17" fmla="*/ 662 h 2603"/>
                  <a:gd name="T18" fmla="*/ 2284 w 2685"/>
                  <a:gd name="T19" fmla="*/ 721 h 2603"/>
                  <a:gd name="T20" fmla="*/ 2395 w 2685"/>
                  <a:gd name="T21" fmla="*/ 704 h 2603"/>
                  <a:gd name="T22" fmla="*/ 2587 w 2685"/>
                  <a:gd name="T23" fmla="*/ 884 h 2603"/>
                  <a:gd name="T24" fmla="*/ 2679 w 2685"/>
                  <a:gd name="T25" fmla="*/ 894 h 2603"/>
                  <a:gd name="T26" fmla="*/ 2644 w 2685"/>
                  <a:gd name="T27" fmla="*/ 1156 h 2603"/>
                  <a:gd name="T28" fmla="*/ 2400 w 2685"/>
                  <a:gd name="T29" fmla="*/ 1342 h 2603"/>
                  <a:gd name="T30" fmla="*/ 2336 w 2685"/>
                  <a:gd name="T31" fmla="*/ 1494 h 2603"/>
                  <a:gd name="T32" fmla="*/ 2266 w 2685"/>
                  <a:gd name="T33" fmla="*/ 1703 h 2603"/>
                  <a:gd name="T34" fmla="*/ 2004 w 2685"/>
                  <a:gd name="T35" fmla="*/ 1993 h 2603"/>
                  <a:gd name="T36" fmla="*/ 1795 w 2685"/>
                  <a:gd name="T37" fmla="*/ 2045 h 2603"/>
                  <a:gd name="T38" fmla="*/ 1558 w 2685"/>
                  <a:gd name="T39" fmla="*/ 2127 h 2603"/>
                  <a:gd name="T40" fmla="*/ 1319 w 2685"/>
                  <a:gd name="T41" fmla="*/ 2521 h 2603"/>
                  <a:gd name="T42" fmla="*/ 1342 w 2685"/>
                  <a:gd name="T43" fmla="*/ 2382 h 2603"/>
                  <a:gd name="T44" fmla="*/ 1203 w 2685"/>
                  <a:gd name="T45" fmla="*/ 2603 h 2603"/>
                  <a:gd name="T46" fmla="*/ 1151 w 2685"/>
                  <a:gd name="T47" fmla="*/ 2486 h 2603"/>
                  <a:gd name="T48" fmla="*/ 1034 w 2685"/>
                  <a:gd name="T49" fmla="*/ 2417 h 2603"/>
                  <a:gd name="T50" fmla="*/ 977 w 2685"/>
                  <a:gd name="T51" fmla="*/ 2324 h 2603"/>
                  <a:gd name="T52" fmla="*/ 1226 w 2685"/>
                  <a:gd name="T53" fmla="*/ 2104 h 2603"/>
                  <a:gd name="T54" fmla="*/ 1226 w 2685"/>
                  <a:gd name="T55" fmla="*/ 2017 h 2603"/>
                  <a:gd name="T56" fmla="*/ 1186 w 2685"/>
                  <a:gd name="T57" fmla="*/ 1918 h 2603"/>
                  <a:gd name="T58" fmla="*/ 1034 w 2685"/>
                  <a:gd name="T59" fmla="*/ 1853 h 2603"/>
                  <a:gd name="T60" fmla="*/ 1022 w 2685"/>
                  <a:gd name="T61" fmla="*/ 1668 h 2603"/>
                  <a:gd name="T62" fmla="*/ 1011 w 2685"/>
                  <a:gd name="T63" fmla="*/ 1476 h 2603"/>
                  <a:gd name="T64" fmla="*/ 900 w 2685"/>
                  <a:gd name="T65" fmla="*/ 1383 h 2603"/>
                  <a:gd name="T66" fmla="*/ 877 w 2685"/>
                  <a:gd name="T67" fmla="*/ 1342 h 2603"/>
                  <a:gd name="T68" fmla="*/ 726 w 2685"/>
                  <a:gd name="T69" fmla="*/ 1156 h 2603"/>
                  <a:gd name="T70" fmla="*/ 581 w 2685"/>
                  <a:gd name="T71" fmla="*/ 1069 h 2603"/>
                  <a:gd name="T72" fmla="*/ 639 w 2685"/>
                  <a:gd name="T73" fmla="*/ 971 h 2603"/>
                  <a:gd name="T74" fmla="*/ 429 w 2685"/>
                  <a:gd name="T75" fmla="*/ 994 h 2603"/>
                  <a:gd name="T76" fmla="*/ 366 w 2685"/>
                  <a:gd name="T77" fmla="*/ 982 h 2603"/>
                  <a:gd name="T78" fmla="*/ 284 w 2685"/>
                  <a:gd name="T79" fmla="*/ 1023 h 2603"/>
                  <a:gd name="T80" fmla="*/ 232 w 2685"/>
                  <a:gd name="T81" fmla="*/ 918 h 2603"/>
                  <a:gd name="T82" fmla="*/ 122 w 2685"/>
                  <a:gd name="T83" fmla="*/ 918 h 2603"/>
                  <a:gd name="T84" fmla="*/ 23 w 2685"/>
                  <a:gd name="T85" fmla="*/ 901 h 2603"/>
                  <a:gd name="T86" fmla="*/ 52 w 2685"/>
                  <a:gd name="T87" fmla="*/ 692 h 2603"/>
                  <a:gd name="T88" fmla="*/ 262 w 2685"/>
                  <a:gd name="T89" fmla="*/ 529 h 2603"/>
                  <a:gd name="T90" fmla="*/ 314 w 2685"/>
                  <a:gd name="T91" fmla="*/ 285 h 2603"/>
                  <a:gd name="T92" fmla="*/ 384 w 2685"/>
                  <a:gd name="T93" fmla="*/ 192 h 2603"/>
                  <a:gd name="T94" fmla="*/ 342 w 2685"/>
                  <a:gd name="T95" fmla="*/ 174 h 2603"/>
                  <a:gd name="T96" fmla="*/ 377 w 2685"/>
                  <a:gd name="T97" fmla="*/ 151 h 2603"/>
                  <a:gd name="T98" fmla="*/ 476 w 2685"/>
                  <a:gd name="T99" fmla="*/ 186 h 2603"/>
                  <a:gd name="T100" fmla="*/ 656 w 2685"/>
                  <a:gd name="T101" fmla="*/ 268 h 2603"/>
                  <a:gd name="T102" fmla="*/ 691 w 2685"/>
                  <a:gd name="T103" fmla="*/ 52 h 2603"/>
                  <a:gd name="T104" fmla="*/ 843 w 2685"/>
                  <a:gd name="T105" fmla="*/ 105 h 2603"/>
                  <a:gd name="T106" fmla="*/ 965 w 2685"/>
                  <a:gd name="T107" fmla="*/ 99 h 2603"/>
                  <a:gd name="T108" fmla="*/ 1000 w 2685"/>
                  <a:gd name="T109" fmla="*/ 0 h 2603"/>
                  <a:gd name="T110" fmla="*/ 1052 w 2685"/>
                  <a:gd name="T111" fmla="*/ 59 h 2603"/>
                  <a:gd name="T112" fmla="*/ 1075 w 2685"/>
                  <a:gd name="T113" fmla="*/ 256 h 2603"/>
                  <a:gd name="T114" fmla="*/ 1296 w 2685"/>
                  <a:gd name="T115" fmla="*/ 268 h 2603"/>
                  <a:gd name="T116" fmla="*/ 1401 w 2685"/>
                  <a:gd name="T117" fmla="*/ 268 h 2603"/>
                  <a:gd name="T118" fmla="*/ 1499 w 2685"/>
                  <a:gd name="T119" fmla="*/ 296 h 2603"/>
                  <a:gd name="T120" fmla="*/ 1633 w 2685"/>
                  <a:gd name="T121" fmla="*/ 163 h 2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5"/>
                  <a:gd name="T184" fmla="*/ 0 h 2603"/>
                  <a:gd name="T185" fmla="*/ 2685 w 2685"/>
                  <a:gd name="T186" fmla="*/ 2603 h 26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5" h="2603">
                    <a:moveTo>
                      <a:pt x="1633" y="163"/>
                    </a:moveTo>
                    <a:lnTo>
                      <a:pt x="1662" y="192"/>
                    </a:lnTo>
                    <a:lnTo>
                      <a:pt x="1715" y="308"/>
                    </a:lnTo>
                    <a:lnTo>
                      <a:pt x="1760" y="343"/>
                    </a:lnTo>
                    <a:lnTo>
                      <a:pt x="1580" y="523"/>
                    </a:lnTo>
                    <a:lnTo>
                      <a:pt x="1673" y="512"/>
                    </a:lnTo>
                    <a:lnTo>
                      <a:pt x="1737" y="477"/>
                    </a:lnTo>
                    <a:lnTo>
                      <a:pt x="1790" y="488"/>
                    </a:lnTo>
                    <a:lnTo>
                      <a:pt x="1772" y="535"/>
                    </a:lnTo>
                    <a:lnTo>
                      <a:pt x="1703" y="540"/>
                    </a:lnTo>
                    <a:lnTo>
                      <a:pt x="1778" y="582"/>
                    </a:lnTo>
                    <a:lnTo>
                      <a:pt x="1854" y="523"/>
                    </a:lnTo>
                    <a:lnTo>
                      <a:pt x="2022" y="535"/>
                    </a:lnTo>
                    <a:lnTo>
                      <a:pt x="2028" y="570"/>
                    </a:lnTo>
                    <a:lnTo>
                      <a:pt x="2057" y="570"/>
                    </a:lnTo>
                    <a:lnTo>
                      <a:pt x="2046" y="622"/>
                    </a:lnTo>
                    <a:lnTo>
                      <a:pt x="2086" y="640"/>
                    </a:lnTo>
                    <a:lnTo>
                      <a:pt x="2069" y="662"/>
                    </a:lnTo>
                    <a:lnTo>
                      <a:pt x="2191" y="669"/>
                    </a:lnTo>
                    <a:lnTo>
                      <a:pt x="2284" y="721"/>
                    </a:lnTo>
                    <a:lnTo>
                      <a:pt x="2348" y="680"/>
                    </a:lnTo>
                    <a:lnTo>
                      <a:pt x="2395" y="704"/>
                    </a:lnTo>
                    <a:lnTo>
                      <a:pt x="2545" y="872"/>
                    </a:lnTo>
                    <a:lnTo>
                      <a:pt x="2587" y="884"/>
                    </a:lnTo>
                    <a:lnTo>
                      <a:pt x="2644" y="860"/>
                    </a:lnTo>
                    <a:lnTo>
                      <a:pt x="2679" y="894"/>
                    </a:lnTo>
                    <a:lnTo>
                      <a:pt x="2685" y="1081"/>
                    </a:lnTo>
                    <a:lnTo>
                      <a:pt x="2644" y="1156"/>
                    </a:lnTo>
                    <a:lnTo>
                      <a:pt x="2580" y="1180"/>
                    </a:lnTo>
                    <a:lnTo>
                      <a:pt x="2400" y="1342"/>
                    </a:lnTo>
                    <a:lnTo>
                      <a:pt x="2348" y="1372"/>
                    </a:lnTo>
                    <a:lnTo>
                      <a:pt x="2336" y="1494"/>
                    </a:lnTo>
                    <a:lnTo>
                      <a:pt x="2290" y="1592"/>
                    </a:lnTo>
                    <a:lnTo>
                      <a:pt x="2266" y="1703"/>
                    </a:lnTo>
                    <a:lnTo>
                      <a:pt x="2051" y="1975"/>
                    </a:lnTo>
                    <a:lnTo>
                      <a:pt x="2004" y="1993"/>
                    </a:lnTo>
                    <a:lnTo>
                      <a:pt x="1917" y="1982"/>
                    </a:lnTo>
                    <a:lnTo>
                      <a:pt x="1795" y="2045"/>
                    </a:lnTo>
                    <a:lnTo>
                      <a:pt x="1743" y="2034"/>
                    </a:lnTo>
                    <a:lnTo>
                      <a:pt x="1558" y="2127"/>
                    </a:lnTo>
                    <a:lnTo>
                      <a:pt x="1516" y="2306"/>
                    </a:lnTo>
                    <a:lnTo>
                      <a:pt x="1319" y="2521"/>
                    </a:lnTo>
                    <a:lnTo>
                      <a:pt x="1279" y="2521"/>
                    </a:lnTo>
                    <a:lnTo>
                      <a:pt x="1342" y="2382"/>
                    </a:lnTo>
                    <a:lnTo>
                      <a:pt x="1313" y="2394"/>
                    </a:lnTo>
                    <a:lnTo>
                      <a:pt x="1203" y="2603"/>
                    </a:lnTo>
                    <a:lnTo>
                      <a:pt x="1144" y="2528"/>
                    </a:lnTo>
                    <a:lnTo>
                      <a:pt x="1151" y="2486"/>
                    </a:lnTo>
                    <a:lnTo>
                      <a:pt x="1081" y="2423"/>
                    </a:lnTo>
                    <a:lnTo>
                      <a:pt x="1034" y="2417"/>
                    </a:lnTo>
                    <a:lnTo>
                      <a:pt x="1029" y="2359"/>
                    </a:lnTo>
                    <a:lnTo>
                      <a:pt x="977" y="2324"/>
                    </a:lnTo>
                    <a:lnTo>
                      <a:pt x="1226" y="2196"/>
                    </a:lnTo>
                    <a:lnTo>
                      <a:pt x="1226" y="2104"/>
                    </a:lnTo>
                    <a:lnTo>
                      <a:pt x="1214" y="2097"/>
                    </a:lnTo>
                    <a:lnTo>
                      <a:pt x="1226" y="2017"/>
                    </a:lnTo>
                    <a:lnTo>
                      <a:pt x="1174" y="1982"/>
                    </a:lnTo>
                    <a:lnTo>
                      <a:pt x="1186" y="1918"/>
                    </a:lnTo>
                    <a:lnTo>
                      <a:pt x="1075" y="1842"/>
                    </a:lnTo>
                    <a:lnTo>
                      <a:pt x="1034" y="1853"/>
                    </a:lnTo>
                    <a:lnTo>
                      <a:pt x="1000" y="1825"/>
                    </a:lnTo>
                    <a:lnTo>
                      <a:pt x="1022" y="1668"/>
                    </a:lnTo>
                    <a:lnTo>
                      <a:pt x="1052" y="1633"/>
                    </a:lnTo>
                    <a:lnTo>
                      <a:pt x="1011" y="1476"/>
                    </a:lnTo>
                    <a:lnTo>
                      <a:pt x="918" y="1447"/>
                    </a:lnTo>
                    <a:lnTo>
                      <a:pt x="900" y="1383"/>
                    </a:lnTo>
                    <a:lnTo>
                      <a:pt x="877" y="1360"/>
                    </a:lnTo>
                    <a:lnTo>
                      <a:pt x="877" y="1342"/>
                    </a:lnTo>
                    <a:lnTo>
                      <a:pt x="918" y="1313"/>
                    </a:lnTo>
                    <a:lnTo>
                      <a:pt x="726" y="1156"/>
                    </a:lnTo>
                    <a:lnTo>
                      <a:pt x="639" y="1145"/>
                    </a:lnTo>
                    <a:lnTo>
                      <a:pt x="581" y="1069"/>
                    </a:lnTo>
                    <a:lnTo>
                      <a:pt x="628" y="1051"/>
                    </a:lnTo>
                    <a:lnTo>
                      <a:pt x="639" y="971"/>
                    </a:lnTo>
                    <a:lnTo>
                      <a:pt x="598" y="964"/>
                    </a:lnTo>
                    <a:lnTo>
                      <a:pt x="429" y="994"/>
                    </a:lnTo>
                    <a:lnTo>
                      <a:pt x="424" y="976"/>
                    </a:lnTo>
                    <a:lnTo>
                      <a:pt x="366" y="982"/>
                    </a:lnTo>
                    <a:lnTo>
                      <a:pt x="342" y="1034"/>
                    </a:lnTo>
                    <a:lnTo>
                      <a:pt x="284" y="1023"/>
                    </a:lnTo>
                    <a:lnTo>
                      <a:pt x="215" y="988"/>
                    </a:lnTo>
                    <a:lnTo>
                      <a:pt x="232" y="918"/>
                    </a:lnTo>
                    <a:lnTo>
                      <a:pt x="203" y="889"/>
                    </a:lnTo>
                    <a:lnTo>
                      <a:pt x="122" y="918"/>
                    </a:lnTo>
                    <a:lnTo>
                      <a:pt x="87" y="860"/>
                    </a:lnTo>
                    <a:lnTo>
                      <a:pt x="23" y="901"/>
                    </a:lnTo>
                    <a:lnTo>
                      <a:pt x="0" y="784"/>
                    </a:lnTo>
                    <a:lnTo>
                      <a:pt x="52" y="692"/>
                    </a:lnTo>
                    <a:lnTo>
                      <a:pt x="58" y="640"/>
                    </a:lnTo>
                    <a:lnTo>
                      <a:pt x="262" y="529"/>
                    </a:lnTo>
                    <a:lnTo>
                      <a:pt x="360" y="326"/>
                    </a:lnTo>
                    <a:lnTo>
                      <a:pt x="314" y="285"/>
                    </a:lnTo>
                    <a:lnTo>
                      <a:pt x="319" y="239"/>
                    </a:lnTo>
                    <a:lnTo>
                      <a:pt x="384" y="192"/>
                    </a:lnTo>
                    <a:lnTo>
                      <a:pt x="360" y="186"/>
                    </a:lnTo>
                    <a:lnTo>
                      <a:pt x="342" y="174"/>
                    </a:lnTo>
                    <a:lnTo>
                      <a:pt x="349" y="146"/>
                    </a:lnTo>
                    <a:lnTo>
                      <a:pt x="377" y="151"/>
                    </a:lnTo>
                    <a:lnTo>
                      <a:pt x="429" y="186"/>
                    </a:lnTo>
                    <a:lnTo>
                      <a:pt x="476" y="186"/>
                    </a:lnTo>
                    <a:lnTo>
                      <a:pt x="511" y="239"/>
                    </a:lnTo>
                    <a:lnTo>
                      <a:pt x="656" y="268"/>
                    </a:lnTo>
                    <a:lnTo>
                      <a:pt x="778" y="174"/>
                    </a:lnTo>
                    <a:lnTo>
                      <a:pt x="691" y="52"/>
                    </a:lnTo>
                    <a:lnTo>
                      <a:pt x="720" y="29"/>
                    </a:lnTo>
                    <a:lnTo>
                      <a:pt x="843" y="105"/>
                    </a:lnTo>
                    <a:lnTo>
                      <a:pt x="872" y="87"/>
                    </a:lnTo>
                    <a:lnTo>
                      <a:pt x="965" y="99"/>
                    </a:lnTo>
                    <a:lnTo>
                      <a:pt x="1000" y="24"/>
                    </a:lnTo>
                    <a:lnTo>
                      <a:pt x="1000" y="0"/>
                    </a:lnTo>
                    <a:lnTo>
                      <a:pt x="1057" y="24"/>
                    </a:lnTo>
                    <a:lnTo>
                      <a:pt x="1052" y="59"/>
                    </a:lnTo>
                    <a:lnTo>
                      <a:pt x="1075" y="82"/>
                    </a:lnTo>
                    <a:lnTo>
                      <a:pt x="1075" y="256"/>
                    </a:lnTo>
                    <a:lnTo>
                      <a:pt x="1099" y="303"/>
                    </a:lnTo>
                    <a:lnTo>
                      <a:pt x="1296" y="268"/>
                    </a:lnTo>
                    <a:lnTo>
                      <a:pt x="1342" y="233"/>
                    </a:lnTo>
                    <a:lnTo>
                      <a:pt x="1401" y="268"/>
                    </a:lnTo>
                    <a:lnTo>
                      <a:pt x="1470" y="268"/>
                    </a:lnTo>
                    <a:lnTo>
                      <a:pt x="1499" y="296"/>
                    </a:lnTo>
                    <a:lnTo>
                      <a:pt x="1540" y="291"/>
                    </a:lnTo>
                    <a:lnTo>
                      <a:pt x="1633" y="16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2" name="Freeform 31"/>
              <p:cNvSpPr>
                <a:spLocks/>
              </p:cNvSpPr>
              <p:nvPr/>
            </p:nvSpPr>
            <p:spPr bwMode="auto">
              <a:xfrm>
                <a:off x="691" y="1077"/>
                <a:ext cx="111" cy="47"/>
              </a:xfrm>
              <a:custGeom>
                <a:avLst/>
                <a:gdLst>
                  <a:gd name="T0" fmla="*/ 0 w 884"/>
                  <a:gd name="T1" fmla="*/ 87 h 377"/>
                  <a:gd name="T2" fmla="*/ 35 w 884"/>
                  <a:gd name="T3" fmla="*/ 41 h 377"/>
                  <a:gd name="T4" fmla="*/ 238 w 884"/>
                  <a:gd name="T5" fmla="*/ 0 h 377"/>
                  <a:gd name="T6" fmla="*/ 517 w 884"/>
                  <a:gd name="T7" fmla="*/ 98 h 377"/>
                  <a:gd name="T8" fmla="*/ 610 w 884"/>
                  <a:gd name="T9" fmla="*/ 192 h 377"/>
                  <a:gd name="T10" fmla="*/ 802 w 884"/>
                  <a:gd name="T11" fmla="*/ 238 h 377"/>
                  <a:gd name="T12" fmla="*/ 807 w 884"/>
                  <a:gd name="T13" fmla="*/ 279 h 377"/>
                  <a:gd name="T14" fmla="*/ 884 w 884"/>
                  <a:gd name="T15" fmla="*/ 337 h 377"/>
                  <a:gd name="T16" fmla="*/ 837 w 884"/>
                  <a:gd name="T17" fmla="*/ 377 h 377"/>
                  <a:gd name="T18" fmla="*/ 570 w 884"/>
                  <a:gd name="T19" fmla="*/ 354 h 377"/>
                  <a:gd name="T20" fmla="*/ 575 w 884"/>
                  <a:gd name="T21" fmla="*/ 279 h 377"/>
                  <a:gd name="T22" fmla="*/ 483 w 884"/>
                  <a:gd name="T23" fmla="*/ 185 h 377"/>
                  <a:gd name="T24" fmla="*/ 424 w 884"/>
                  <a:gd name="T25" fmla="*/ 180 h 377"/>
                  <a:gd name="T26" fmla="*/ 226 w 884"/>
                  <a:gd name="T27" fmla="*/ 93 h 377"/>
                  <a:gd name="T28" fmla="*/ 198 w 884"/>
                  <a:gd name="T29" fmla="*/ 58 h 377"/>
                  <a:gd name="T30" fmla="*/ 81 w 884"/>
                  <a:gd name="T31" fmla="*/ 105 h 377"/>
                  <a:gd name="T32" fmla="*/ 0 w 884"/>
                  <a:gd name="T33" fmla="*/ 87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4"/>
                  <a:gd name="T52" fmla="*/ 0 h 377"/>
                  <a:gd name="T53" fmla="*/ 884 w 884"/>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4" h="377">
                    <a:moveTo>
                      <a:pt x="0" y="87"/>
                    </a:moveTo>
                    <a:lnTo>
                      <a:pt x="35" y="41"/>
                    </a:lnTo>
                    <a:lnTo>
                      <a:pt x="238" y="0"/>
                    </a:lnTo>
                    <a:lnTo>
                      <a:pt x="517" y="98"/>
                    </a:lnTo>
                    <a:lnTo>
                      <a:pt x="610" y="192"/>
                    </a:lnTo>
                    <a:lnTo>
                      <a:pt x="802" y="238"/>
                    </a:lnTo>
                    <a:lnTo>
                      <a:pt x="807" y="279"/>
                    </a:lnTo>
                    <a:lnTo>
                      <a:pt x="884" y="337"/>
                    </a:lnTo>
                    <a:lnTo>
                      <a:pt x="837" y="377"/>
                    </a:lnTo>
                    <a:lnTo>
                      <a:pt x="570" y="354"/>
                    </a:lnTo>
                    <a:lnTo>
                      <a:pt x="575" y="279"/>
                    </a:lnTo>
                    <a:lnTo>
                      <a:pt x="483" y="185"/>
                    </a:lnTo>
                    <a:lnTo>
                      <a:pt x="424" y="180"/>
                    </a:lnTo>
                    <a:lnTo>
                      <a:pt x="226" y="93"/>
                    </a:lnTo>
                    <a:lnTo>
                      <a:pt x="198" y="58"/>
                    </a:lnTo>
                    <a:lnTo>
                      <a:pt x="81" y="105"/>
                    </a:lnTo>
                    <a:lnTo>
                      <a:pt x="0" y="87"/>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3" name="Freeform 32"/>
              <p:cNvSpPr>
                <a:spLocks/>
              </p:cNvSpPr>
              <p:nvPr/>
            </p:nvSpPr>
            <p:spPr bwMode="auto">
              <a:xfrm>
                <a:off x="867" y="1147"/>
                <a:ext cx="23" cy="8"/>
              </a:xfrm>
              <a:custGeom>
                <a:avLst/>
                <a:gdLst>
                  <a:gd name="T0" fmla="*/ 0 w 180"/>
                  <a:gd name="T1" fmla="*/ 40 h 57"/>
                  <a:gd name="T2" fmla="*/ 17 w 180"/>
                  <a:gd name="T3" fmla="*/ 5 h 57"/>
                  <a:gd name="T4" fmla="*/ 127 w 180"/>
                  <a:gd name="T5" fmla="*/ 5 h 57"/>
                  <a:gd name="T6" fmla="*/ 168 w 180"/>
                  <a:gd name="T7" fmla="*/ 0 h 57"/>
                  <a:gd name="T8" fmla="*/ 180 w 180"/>
                  <a:gd name="T9" fmla="*/ 22 h 57"/>
                  <a:gd name="T10" fmla="*/ 104 w 180"/>
                  <a:gd name="T11" fmla="*/ 57 h 57"/>
                  <a:gd name="T12" fmla="*/ 70 w 180"/>
                  <a:gd name="T13" fmla="*/ 40 h 57"/>
                  <a:gd name="T14" fmla="*/ 0 w 180"/>
                  <a:gd name="T15" fmla="*/ 40 h 57"/>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57"/>
                  <a:gd name="T26" fmla="*/ 180 w 180"/>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57">
                    <a:moveTo>
                      <a:pt x="0" y="40"/>
                    </a:moveTo>
                    <a:lnTo>
                      <a:pt x="17" y="5"/>
                    </a:lnTo>
                    <a:lnTo>
                      <a:pt x="127" y="5"/>
                    </a:lnTo>
                    <a:lnTo>
                      <a:pt x="168" y="0"/>
                    </a:lnTo>
                    <a:lnTo>
                      <a:pt x="180" y="22"/>
                    </a:lnTo>
                    <a:lnTo>
                      <a:pt x="104" y="57"/>
                    </a:lnTo>
                    <a:lnTo>
                      <a:pt x="70"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4" name="Freeform 33"/>
              <p:cNvSpPr>
                <a:spLocks/>
              </p:cNvSpPr>
              <p:nvPr/>
            </p:nvSpPr>
            <p:spPr bwMode="auto">
              <a:xfrm>
                <a:off x="750" y="1135"/>
                <a:ext cx="26" cy="12"/>
              </a:xfrm>
              <a:custGeom>
                <a:avLst/>
                <a:gdLst>
                  <a:gd name="T0" fmla="*/ 0 w 209"/>
                  <a:gd name="T1" fmla="*/ 0 h 94"/>
                  <a:gd name="T2" fmla="*/ 87 w 209"/>
                  <a:gd name="T3" fmla="*/ 82 h 94"/>
                  <a:gd name="T4" fmla="*/ 122 w 209"/>
                  <a:gd name="T5" fmla="*/ 94 h 94"/>
                  <a:gd name="T6" fmla="*/ 197 w 209"/>
                  <a:gd name="T7" fmla="*/ 82 h 94"/>
                  <a:gd name="T8" fmla="*/ 209 w 209"/>
                  <a:gd name="T9" fmla="*/ 53 h 94"/>
                  <a:gd name="T10" fmla="*/ 127 w 209"/>
                  <a:gd name="T11" fmla="*/ 47 h 94"/>
                  <a:gd name="T12" fmla="*/ 92 w 209"/>
                  <a:gd name="T13" fmla="*/ 35 h 94"/>
                  <a:gd name="T14" fmla="*/ 64 w 209"/>
                  <a:gd name="T15" fmla="*/ 0 h 94"/>
                  <a:gd name="T16" fmla="*/ 0 w 209"/>
                  <a:gd name="T17" fmla="*/ 0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94"/>
                  <a:gd name="T29" fmla="*/ 209 w 209"/>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94">
                    <a:moveTo>
                      <a:pt x="0" y="0"/>
                    </a:moveTo>
                    <a:lnTo>
                      <a:pt x="87" y="82"/>
                    </a:lnTo>
                    <a:lnTo>
                      <a:pt x="122" y="94"/>
                    </a:lnTo>
                    <a:lnTo>
                      <a:pt x="197" y="82"/>
                    </a:lnTo>
                    <a:lnTo>
                      <a:pt x="209" y="53"/>
                    </a:lnTo>
                    <a:lnTo>
                      <a:pt x="127" y="47"/>
                    </a:lnTo>
                    <a:lnTo>
                      <a:pt x="92" y="35"/>
                    </a:lnTo>
                    <a:lnTo>
                      <a:pt x="64"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5" name="Freeform 34"/>
              <p:cNvSpPr>
                <a:spLocks/>
              </p:cNvSpPr>
              <p:nvPr/>
            </p:nvSpPr>
            <p:spPr bwMode="auto">
              <a:xfrm>
                <a:off x="703" y="1093"/>
                <a:ext cx="9" cy="5"/>
              </a:xfrm>
              <a:custGeom>
                <a:avLst/>
                <a:gdLst>
                  <a:gd name="T0" fmla="*/ 53 w 70"/>
                  <a:gd name="T1" fmla="*/ 0 h 40"/>
                  <a:gd name="T2" fmla="*/ 35 w 70"/>
                  <a:gd name="T3" fmla="*/ 0 h 40"/>
                  <a:gd name="T4" fmla="*/ 6 w 70"/>
                  <a:gd name="T5" fmla="*/ 12 h 40"/>
                  <a:gd name="T6" fmla="*/ 0 w 70"/>
                  <a:gd name="T7" fmla="*/ 40 h 40"/>
                  <a:gd name="T8" fmla="*/ 70 w 70"/>
                  <a:gd name="T9" fmla="*/ 23 h 40"/>
                  <a:gd name="T10" fmla="*/ 53 w 70"/>
                  <a:gd name="T11" fmla="*/ 0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53" y="0"/>
                    </a:moveTo>
                    <a:lnTo>
                      <a:pt x="35" y="0"/>
                    </a:lnTo>
                    <a:lnTo>
                      <a:pt x="6" y="12"/>
                    </a:lnTo>
                    <a:lnTo>
                      <a:pt x="0" y="40"/>
                    </a:lnTo>
                    <a:lnTo>
                      <a:pt x="70" y="23"/>
                    </a:lnTo>
                    <a:lnTo>
                      <a:pt x="53"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6" name="Freeform 35"/>
              <p:cNvSpPr>
                <a:spLocks/>
              </p:cNvSpPr>
              <p:nvPr/>
            </p:nvSpPr>
            <p:spPr bwMode="auto">
              <a:xfrm>
                <a:off x="763" y="1055"/>
                <a:ext cx="5" cy="7"/>
              </a:xfrm>
              <a:custGeom>
                <a:avLst/>
                <a:gdLst>
                  <a:gd name="T0" fmla="*/ 35 w 41"/>
                  <a:gd name="T1" fmla="*/ 0 h 52"/>
                  <a:gd name="T2" fmla="*/ 0 w 41"/>
                  <a:gd name="T3" fmla="*/ 0 h 52"/>
                  <a:gd name="T4" fmla="*/ 6 w 41"/>
                  <a:gd name="T5" fmla="*/ 52 h 52"/>
                  <a:gd name="T6" fmla="*/ 41 w 41"/>
                  <a:gd name="T7" fmla="*/ 28 h 52"/>
                  <a:gd name="T8" fmla="*/ 35 w 41"/>
                  <a:gd name="T9" fmla="*/ 17 h 52"/>
                  <a:gd name="T10" fmla="*/ 35 w 41"/>
                  <a:gd name="T11" fmla="*/ 0 h 52"/>
                  <a:gd name="T12" fmla="*/ 0 60000 65536"/>
                  <a:gd name="T13" fmla="*/ 0 60000 65536"/>
                  <a:gd name="T14" fmla="*/ 0 60000 65536"/>
                  <a:gd name="T15" fmla="*/ 0 60000 65536"/>
                  <a:gd name="T16" fmla="*/ 0 60000 65536"/>
                  <a:gd name="T17" fmla="*/ 0 60000 65536"/>
                  <a:gd name="T18" fmla="*/ 0 w 41"/>
                  <a:gd name="T19" fmla="*/ 0 h 52"/>
                  <a:gd name="T20" fmla="*/ 41 w 41"/>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1" h="52">
                    <a:moveTo>
                      <a:pt x="35" y="0"/>
                    </a:moveTo>
                    <a:lnTo>
                      <a:pt x="0" y="0"/>
                    </a:lnTo>
                    <a:lnTo>
                      <a:pt x="6" y="52"/>
                    </a:lnTo>
                    <a:lnTo>
                      <a:pt x="41" y="28"/>
                    </a:lnTo>
                    <a:lnTo>
                      <a:pt x="35" y="17"/>
                    </a:lnTo>
                    <a:lnTo>
                      <a:pt x="3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7" name="Freeform 36"/>
              <p:cNvSpPr>
                <a:spLocks/>
              </p:cNvSpPr>
              <p:nvPr/>
            </p:nvSpPr>
            <p:spPr bwMode="auto">
              <a:xfrm>
                <a:off x="766" y="1064"/>
                <a:ext cx="3" cy="4"/>
              </a:xfrm>
              <a:custGeom>
                <a:avLst/>
                <a:gdLst>
                  <a:gd name="T0" fmla="*/ 18 w 24"/>
                  <a:gd name="T1" fmla="*/ 0 h 28"/>
                  <a:gd name="T2" fmla="*/ 12 w 24"/>
                  <a:gd name="T3" fmla="*/ 11 h 28"/>
                  <a:gd name="T4" fmla="*/ 0 w 24"/>
                  <a:gd name="T5" fmla="*/ 28 h 28"/>
                  <a:gd name="T6" fmla="*/ 24 w 24"/>
                  <a:gd name="T7" fmla="*/ 23 h 28"/>
                  <a:gd name="T8" fmla="*/ 18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8" y="0"/>
                    </a:moveTo>
                    <a:lnTo>
                      <a:pt x="12" y="11"/>
                    </a:lnTo>
                    <a:lnTo>
                      <a:pt x="0" y="28"/>
                    </a:lnTo>
                    <a:lnTo>
                      <a:pt x="24" y="23"/>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8" name="Freeform 37"/>
              <p:cNvSpPr>
                <a:spLocks/>
              </p:cNvSpPr>
              <p:nvPr/>
            </p:nvSpPr>
            <p:spPr bwMode="auto">
              <a:xfrm>
                <a:off x="401" y="421"/>
                <a:ext cx="12" cy="5"/>
              </a:xfrm>
              <a:custGeom>
                <a:avLst/>
                <a:gdLst>
                  <a:gd name="T0" fmla="*/ 64 w 99"/>
                  <a:gd name="T1" fmla="*/ 11 h 46"/>
                  <a:gd name="T2" fmla="*/ 12 w 99"/>
                  <a:gd name="T3" fmla="*/ 0 h 46"/>
                  <a:gd name="T4" fmla="*/ 0 w 99"/>
                  <a:gd name="T5" fmla="*/ 11 h 46"/>
                  <a:gd name="T6" fmla="*/ 12 w 99"/>
                  <a:gd name="T7" fmla="*/ 40 h 46"/>
                  <a:gd name="T8" fmla="*/ 64 w 99"/>
                  <a:gd name="T9" fmla="*/ 46 h 46"/>
                  <a:gd name="T10" fmla="*/ 99 w 99"/>
                  <a:gd name="T11" fmla="*/ 17 h 46"/>
                  <a:gd name="T12" fmla="*/ 64 w 99"/>
                  <a:gd name="T13" fmla="*/ 11 h 46"/>
                  <a:gd name="T14" fmla="*/ 0 60000 65536"/>
                  <a:gd name="T15" fmla="*/ 0 60000 65536"/>
                  <a:gd name="T16" fmla="*/ 0 60000 65536"/>
                  <a:gd name="T17" fmla="*/ 0 60000 65536"/>
                  <a:gd name="T18" fmla="*/ 0 60000 65536"/>
                  <a:gd name="T19" fmla="*/ 0 60000 65536"/>
                  <a:gd name="T20" fmla="*/ 0 60000 65536"/>
                  <a:gd name="T21" fmla="*/ 0 w 99"/>
                  <a:gd name="T22" fmla="*/ 0 h 46"/>
                  <a:gd name="T23" fmla="*/ 99 w 99"/>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6">
                    <a:moveTo>
                      <a:pt x="64" y="11"/>
                    </a:moveTo>
                    <a:lnTo>
                      <a:pt x="12" y="0"/>
                    </a:lnTo>
                    <a:lnTo>
                      <a:pt x="0" y="11"/>
                    </a:lnTo>
                    <a:lnTo>
                      <a:pt x="12" y="40"/>
                    </a:lnTo>
                    <a:lnTo>
                      <a:pt x="64" y="46"/>
                    </a:lnTo>
                    <a:lnTo>
                      <a:pt x="99" y="17"/>
                    </a:lnTo>
                    <a:lnTo>
                      <a:pt x="64" y="1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9" name="Freeform 38"/>
              <p:cNvSpPr>
                <a:spLocks/>
              </p:cNvSpPr>
              <p:nvPr/>
            </p:nvSpPr>
            <p:spPr bwMode="auto">
              <a:xfrm>
                <a:off x="368" y="468"/>
                <a:ext cx="14" cy="6"/>
              </a:xfrm>
              <a:custGeom>
                <a:avLst/>
                <a:gdLst>
                  <a:gd name="T0" fmla="*/ 58 w 110"/>
                  <a:gd name="T1" fmla="*/ 0 h 52"/>
                  <a:gd name="T2" fmla="*/ 0 w 110"/>
                  <a:gd name="T3" fmla="*/ 24 h 52"/>
                  <a:gd name="T4" fmla="*/ 23 w 110"/>
                  <a:gd name="T5" fmla="*/ 41 h 52"/>
                  <a:gd name="T6" fmla="*/ 105 w 110"/>
                  <a:gd name="T7" fmla="*/ 52 h 52"/>
                  <a:gd name="T8" fmla="*/ 110 w 110"/>
                  <a:gd name="T9" fmla="*/ 17 h 52"/>
                  <a:gd name="T10" fmla="*/ 81 w 110"/>
                  <a:gd name="T11" fmla="*/ 0 h 52"/>
                  <a:gd name="T12" fmla="*/ 58 w 110"/>
                  <a:gd name="T13" fmla="*/ 0 h 52"/>
                  <a:gd name="T14" fmla="*/ 0 60000 65536"/>
                  <a:gd name="T15" fmla="*/ 0 60000 65536"/>
                  <a:gd name="T16" fmla="*/ 0 60000 65536"/>
                  <a:gd name="T17" fmla="*/ 0 60000 65536"/>
                  <a:gd name="T18" fmla="*/ 0 60000 65536"/>
                  <a:gd name="T19" fmla="*/ 0 60000 65536"/>
                  <a:gd name="T20" fmla="*/ 0 60000 65536"/>
                  <a:gd name="T21" fmla="*/ 0 w 110"/>
                  <a:gd name="T22" fmla="*/ 0 h 52"/>
                  <a:gd name="T23" fmla="*/ 110 w 11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2">
                    <a:moveTo>
                      <a:pt x="58" y="0"/>
                    </a:moveTo>
                    <a:lnTo>
                      <a:pt x="0" y="24"/>
                    </a:lnTo>
                    <a:lnTo>
                      <a:pt x="23" y="41"/>
                    </a:lnTo>
                    <a:lnTo>
                      <a:pt x="105" y="52"/>
                    </a:lnTo>
                    <a:lnTo>
                      <a:pt x="110" y="17"/>
                    </a:lnTo>
                    <a:lnTo>
                      <a:pt x="81" y="0"/>
                    </a:lnTo>
                    <a:lnTo>
                      <a:pt x="5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0" name="Freeform 39"/>
              <p:cNvSpPr>
                <a:spLocks/>
              </p:cNvSpPr>
              <p:nvPr/>
            </p:nvSpPr>
            <p:spPr bwMode="auto">
              <a:xfrm>
                <a:off x="920" y="773"/>
                <a:ext cx="55" cy="53"/>
              </a:xfrm>
              <a:custGeom>
                <a:avLst/>
                <a:gdLst>
                  <a:gd name="T0" fmla="*/ 180 w 436"/>
                  <a:gd name="T1" fmla="*/ 0 h 424"/>
                  <a:gd name="T2" fmla="*/ 105 w 436"/>
                  <a:gd name="T3" fmla="*/ 198 h 424"/>
                  <a:gd name="T4" fmla="*/ 0 w 436"/>
                  <a:gd name="T5" fmla="*/ 250 h 424"/>
                  <a:gd name="T6" fmla="*/ 81 w 436"/>
                  <a:gd name="T7" fmla="*/ 255 h 424"/>
                  <a:gd name="T8" fmla="*/ 81 w 436"/>
                  <a:gd name="T9" fmla="*/ 360 h 424"/>
                  <a:gd name="T10" fmla="*/ 162 w 436"/>
                  <a:gd name="T11" fmla="*/ 389 h 424"/>
                  <a:gd name="T12" fmla="*/ 255 w 436"/>
                  <a:gd name="T13" fmla="*/ 342 h 424"/>
                  <a:gd name="T14" fmla="*/ 279 w 436"/>
                  <a:gd name="T15" fmla="*/ 354 h 424"/>
                  <a:gd name="T16" fmla="*/ 337 w 436"/>
                  <a:gd name="T17" fmla="*/ 401 h 424"/>
                  <a:gd name="T18" fmla="*/ 394 w 436"/>
                  <a:gd name="T19" fmla="*/ 372 h 424"/>
                  <a:gd name="T20" fmla="*/ 412 w 436"/>
                  <a:gd name="T21" fmla="*/ 424 h 424"/>
                  <a:gd name="T22" fmla="*/ 436 w 436"/>
                  <a:gd name="T23" fmla="*/ 255 h 424"/>
                  <a:gd name="T24" fmla="*/ 384 w 436"/>
                  <a:gd name="T25" fmla="*/ 273 h 424"/>
                  <a:gd name="T26" fmla="*/ 412 w 436"/>
                  <a:gd name="T27" fmla="*/ 203 h 424"/>
                  <a:gd name="T28" fmla="*/ 360 w 436"/>
                  <a:gd name="T29" fmla="*/ 163 h 424"/>
                  <a:gd name="T30" fmla="*/ 366 w 436"/>
                  <a:gd name="T31" fmla="*/ 145 h 424"/>
                  <a:gd name="T32" fmla="*/ 255 w 436"/>
                  <a:gd name="T33" fmla="*/ 122 h 424"/>
                  <a:gd name="T34" fmla="*/ 197 w 436"/>
                  <a:gd name="T35" fmla="*/ 151 h 424"/>
                  <a:gd name="T36" fmla="*/ 227 w 436"/>
                  <a:gd name="T37" fmla="*/ 35 h 424"/>
                  <a:gd name="T38" fmla="*/ 180 w 436"/>
                  <a:gd name="T39" fmla="*/ 0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424"/>
                  <a:gd name="T62" fmla="*/ 436 w 436"/>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424">
                    <a:moveTo>
                      <a:pt x="180" y="0"/>
                    </a:moveTo>
                    <a:lnTo>
                      <a:pt x="105" y="198"/>
                    </a:lnTo>
                    <a:lnTo>
                      <a:pt x="0" y="250"/>
                    </a:lnTo>
                    <a:lnTo>
                      <a:pt x="81" y="255"/>
                    </a:lnTo>
                    <a:lnTo>
                      <a:pt x="81" y="360"/>
                    </a:lnTo>
                    <a:lnTo>
                      <a:pt x="162" y="389"/>
                    </a:lnTo>
                    <a:lnTo>
                      <a:pt x="255" y="342"/>
                    </a:lnTo>
                    <a:lnTo>
                      <a:pt x="279" y="354"/>
                    </a:lnTo>
                    <a:lnTo>
                      <a:pt x="337" y="401"/>
                    </a:lnTo>
                    <a:lnTo>
                      <a:pt x="394" y="372"/>
                    </a:lnTo>
                    <a:lnTo>
                      <a:pt x="412" y="424"/>
                    </a:lnTo>
                    <a:lnTo>
                      <a:pt x="436" y="255"/>
                    </a:lnTo>
                    <a:lnTo>
                      <a:pt x="384" y="273"/>
                    </a:lnTo>
                    <a:lnTo>
                      <a:pt x="412" y="203"/>
                    </a:lnTo>
                    <a:lnTo>
                      <a:pt x="360" y="163"/>
                    </a:lnTo>
                    <a:lnTo>
                      <a:pt x="366" y="145"/>
                    </a:lnTo>
                    <a:lnTo>
                      <a:pt x="255" y="122"/>
                    </a:lnTo>
                    <a:lnTo>
                      <a:pt x="197" y="151"/>
                    </a:lnTo>
                    <a:lnTo>
                      <a:pt x="227" y="35"/>
                    </a:lnTo>
                    <a:lnTo>
                      <a:pt x="1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1" name="Freeform 40"/>
              <p:cNvSpPr>
                <a:spLocks/>
              </p:cNvSpPr>
              <p:nvPr/>
            </p:nvSpPr>
            <p:spPr bwMode="auto">
              <a:xfrm>
                <a:off x="892" y="800"/>
                <a:ext cx="15" cy="7"/>
              </a:xfrm>
              <a:custGeom>
                <a:avLst/>
                <a:gdLst>
                  <a:gd name="T0" fmla="*/ 93 w 122"/>
                  <a:gd name="T1" fmla="*/ 0 h 53"/>
                  <a:gd name="T2" fmla="*/ 30 w 122"/>
                  <a:gd name="T3" fmla="*/ 7 h 53"/>
                  <a:gd name="T4" fmla="*/ 0 w 122"/>
                  <a:gd name="T5" fmla="*/ 7 h 53"/>
                  <a:gd name="T6" fmla="*/ 0 w 122"/>
                  <a:gd name="T7" fmla="*/ 24 h 53"/>
                  <a:gd name="T8" fmla="*/ 82 w 122"/>
                  <a:gd name="T9" fmla="*/ 35 h 53"/>
                  <a:gd name="T10" fmla="*/ 99 w 122"/>
                  <a:gd name="T11" fmla="*/ 53 h 53"/>
                  <a:gd name="T12" fmla="*/ 122 w 122"/>
                  <a:gd name="T13" fmla="*/ 30 h 53"/>
                  <a:gd name="T14" fmla="*/ 93 w 122"/>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3"/>
                  <a:gd name="T26" fmla="*/ 122 w 12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3">
                    <a:moveTo>
                      <a:pt x="93" y="0"/>
                    </a:moveTo>
                    <a:lnTo>
                      <a:pt x="30" y="7"/>
                    </a:lnTo>
                    <a:lnTo>
                      <a:pt x="0" y="7"/>
                    </a:lnTo>
                    <a:lnTo>
                      <a:pt x="0" y="24"/>
                    </a:lnTo>
                    <a:lnTo>
                      <a:pt x="82" y="35"/>
                    </a:lnTo>
                    <a:lnTo>
                      <a:pt x="99" y="53"/>
                    </a:lnTo>
                    <a:lnTo>
                      <a:pt x="122" y="30"/>
                    </a:lnTo>
                    <a:lnTo>
                      <a:pt x="9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2" name="Freeform 41"/>
              <p:cNvSpPr>
                <a:spLocks/>
              </p:cNvSpPr>
              <p:nvPr/>
            </p:nvSpPr>
            <p:spPr bwMode="auto">
              <a:xfrm>
                <a:off x="896" y="831"/>
                <a:ext cx="9" cy="6"/>
              </a:xfrm>
              <a:custGeom>
                <a:avLst/>
                <a:gdLst>
                  <a:gd name="T0" fmla="*/ 40 w 75"/>
                  <a:gd name="T1" fmla="*/ 0 h 47"/>
                  <a:gd name="T2" fmla="*/ 0 w 75"/>
                  <a:gd name="T3" fmla="*/ 24 h 47"/>
                  <a:gd name="T4" fmla="*/ 17 w 75"/>
                  <a:gd name="T5" fmla="*/ 42 h 47"/>
                  <a:gd name="T6" fmla="*/ 75 w 75"/>
                  <a:gd name="T7" fmla="*/ 47 h 47"/>
                  <a:gd name="T8" fmla="*/ 69 w 75"/>
                  <a:gd name="T9" fmla="*/ 12 h 47"/>
                  <a:gd name="T10" fmla="*/ 40 w 75"/>
                  <a:gd name="T11" fmla="*/ 0 h 47"/>
                  <a:gd name="T12" fmla="*/ 0 60000 65536"/>
                  <a:gd name="T13" fmla="*/ 0 60000 65536"/>
                  <a:gd name="T14" fmla="*/ 0 60000 65536"/>
                  <a:gd name="T15" fmla="*/ 0 60000 65536"/>
                  <a:gd name="T16" fmla="*/ 0 60000 65536"/>
                  <a:gd name="T17" fmla="*/ 0 60000 65536"/>
                  <a:gd name="T18" fmla="*/ 0 w 75"/>
                  <a:gd name="T19" fmla="*/ 0 h 47"/>
                  <a:gd name="T20" fmla="*/ 75 w 7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5" h="47">
                    <a:moveTo>
                      <a:pt x="40" y="0"/>
                    </a:moveTo>
                    <a:lnTo>
                      <a:pt x="0" y="24"/>
                    </a:lnTo>
                    <a:lnTo>
                      <a:pt x="17" y="42"/>
                    </a:lnTo>
                    <a:lnTo>
                      <a:pt x="75" y="47"/>
                    </a:lnTo>
                    <a:lnTo>
                      <a:pt x="69" y="12"/>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3" name="Freeform 42"/>
              <p:cNvSpPr>
                <a:spLocks/>
              </p:cNvSpPr>
              <p:nvPr/>
            </p:nvSpPr>
            <p:spPr bwMode="auto">
              <a:xfrm>
                <a:off x="916" y="831"/>
                <a:ext cx="11" cy="13"/>
              </a:xfrm>
              <a:custGeom>
                <a:avLst/>
                <a:gdLst>
                  <a:gd name="T0" fmla="*/ 17 w 87"/>
                  <a:gd name="T1" fmla="*/ 100 h 105"/>
                  <a:gd name="T2" fmla="*/ 0 w 87"/>
                  <a:gd name="T3" fmla="*/ 59 h 105"/>
                  <a:gd name="T4" fmla="*/ 28 w 87"/>
                  <a:gd name="T5" fmla="*/ 0 h 105"/>
                  <a:gd name="T6" fmla="*/ 52 w 87"/>
                  <a:gd name="T7" fmla="*/ 12 h 105"/>
                  <a:gd name="T8" fmla="*/ 40 w 87"/>
                  <a:gd name="T9" fmla="*/ 47 h 105"/>
                  <a:gd name="T10" fmla="*/ 87 w 87"/>
                  <a:gd name="T11" fmla="*/ 70 h 105"/>
                  <a:gd name="T12" fmla="*/ 75 w 87"/>
                  <a:gd name="T13" fmla="*/ 105 h 105"/>
                  <a:gd name="T14" fmla="*/ 28 w 87"/>
                  <a:gd name="T15" fmla="*/ 100 h 105"/>
                  <a:gd name="T16" fmla="*/ 17 w 87"/>
                  <a:gd name="T17" fmla="*/ 10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05"/>
                  <a:gd name="T29" fmla="*/ 87 w 87"/>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05">
                    <a:moveTo>
                      <a:pt x="17" y="100"/>
                    </a:moveTo>
                    <a:lnTo>
                      <a:pt x="0" y="59"/>
                    </a:lnTo>
                    <a:lnTo>
                      <a:pt x="28" y="0"/>
                    </a:lnTo>
                    <a:lnTo>
                      <a:pt x="52" y="12"/>
                    </a:lnTo>
                    <a:lnTo>
                      <a:pt x="40" y="47"/>
                    </a:lnTo>
                    <a:lnTo>
                      <a:pt x="87" y="70"/>
                    </a:lnTo>
                    <a:lnTo>
                      <a:pt x="75" y="105"/>
                    </a:lnTo>
                    <a:lnTo>
                      <a:pt x="28" y="100"/>
                    </a:lnTo>
                    <a:lnTo>
                      <a:pt x="17" y="10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4" name="Freeform 43"/>
              <p:cNvSpPr>
                <a:spLocks/>
              </p:cNvSpPr>
              <p:nvPr/>
            </p:nvSpPr>
            <p:spPr bwMode="auto">
              <a:xfrm>
                <a:off x="451" y="661"/>
                <a:ext cx="10" cy="29"/>
              </a:xfrm>
              <a:custGeom>
                <a:avLst/>
                <a:gdLst>
                  <a:gd name="T0" fmla="*/ 70 w 76"/>
                  <a:gd name="T1" fmla="*/ 214 h 232"/>
                  <a:gd name="T2" fmla="*/ 59 w 76"/>
                  <a:gd name="T3" fmla="*/ 157 h 232"/>
                  <a:gd name="T4" fmla="*/ 76 w 76"/>
                  <a:gd name="T5" fmla="*/ 58 h 232"/>
                  <a:gd name="T6" fmla="*/ 59 w 76"/>
                  <a:gd name="T7" fmla="*/ 0 h 232"/>
                  <a:gd name="T8" fmla="*/ 0 w 76"/>
                  <a:gd name="T9" fmla="*/ 0 h 232"/>
                  <a:gd name="T10" fmla="*/ 47 w 76"/>
                  <a:gd name="T11" fmla="*/ 46 h 232"/>
                  <a:gd name="T12" fmla="*/ 0 w 76"/>
                  <a:gd name="T13" fmla="*/ 127 h 232"/>
                  <a:gd name="T14" fmla="*/ 29 w 76"/>
                  <a:gd name="T15" fmla="*/ 174 h 232"/>
                  <a:gd name="T16" fmla="*/ 41 w 76"/>
                  <a:gd name="T17" fmla="*/ 220 h 232"/>
                  <a:gd name="T18" fmla="*/ 64 w 76"/>
                  <a:gd name="T19" fmla="*/ 232 h 232"/>
                  <a:gd name="T20" fmla="*/ 70 w 76"/>
                  <a:gd name="T21" fmla="*/ 214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232"/>
                  <a:gd name="T35" fmla="*/ 76 w 76"/>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232">
                    <a:moveTo>
                      <a:pt x="70" y="214"/>
                    </a:moveTo>
                    <a:lnTo>
                      <a:pt x="59" y="157"/>
                    </a:lnTo>
                    <a:lnTo>
                      <a:pt x="76" y="58"/>
                    </a:lnTo>
                    <a:lnTo>
                      <a:pt x="59" y="0"/>
                    </a:lnTo>
                    <a:lnTo>
                      <a:pt x="0" y="0"/>
                    </a:lnTo>
                    <a:lnTo>
                      <a:pt x="47" y="46"/>
                    </a:lnTo>
                    <a:lnTo>
                      <a:pt x="0" y="127"/>
                    </a:lnTo>
                    <a:lnTo>
                      <a:pt x="29" y="174"/>
                    </a:lnTo>
                    <a:lnTo>
                      <a:pt x="41" y="220"/>
                    </a:lnTo>
                    <a:lnTo>
                      <a:pt x="64" y="232"/>
                    </a:lnTo>
                    <a:lnTo>
                      <a:pt x="70" y="21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5" name="Freeform 44"/>
              <p:cNvSpPr>
                <a:spLocks/>
              </p:cNvSpPr>
              <p:nvPr/>
            </p:nvSpPr>
            <p:spPr bwMode="auto">
              <a:xfrm>
                <a:off x="749" y="630"/>
                <a:ext cx="32" cy="23"/>
              </a:xfrm>
              <a:custGeom>
                <a:avLst/>
                <a:gdLst>
                  <a:gd name="T0" fmla="*/ 29 w 256"/>
                  <a:gd name="T1" fmla="*/ 0 h 187"/>
                  <a:gd name="T2" fmla="*/ 41 w 256"/>
                  <a:gd name="T3" fmla="*/ 30 h 187"/>
                  <a:gd name="T4" fmla="*/ 0 w 256"/>
                  <a:gd name="T5" fmla="*/ 122 h 187"/>
                  <a:gd name="T6" fmla="*/ 69 w 256"/>
                  <a:gd name="T7" fmla="*/ 187 h 187"/>
                  <a:gd name="T8" fmla="*/ 111 w 256"/>
                  <a:gd name="T9" fmla="*/ 169 h 187"/>
                  <a:gd name="T10" fmla="*/ 104 w 256"/>
                  <a:gd name="T11" fmla="*/ 122 h 187"/>
                  <a:gd name="T12" fmla="*/ 157 w 256"/>
                  <a:gd name="T13" fmla="*/ 169 h 187"/>
                  <a:gd name="T14" fmla="*/ 215 w 256"/>
                  <a:gd name="T15" fmla="*/ 187 h 187"/>
                  <a:gd name="T16" fmla="*/ 256 w 256"/>
                  <a:gd name="T17" fmla="*/ 164 h 187"/>
                  <a:gd name="T18" fmla="*/ 238 w 256"/>
                  <a:gd name="T19" fmla="*/ 111 h 187"/>
                  <a:gd name="T20" fmla="*/ 191 w 256"/>
                  <a:gd name="T21" fmla="*/ 117 h 187"/>
                  <a:gd name="T22" fmla="*/ 157 w 256"/>
                  <a:gd name="T23" fmla="*/ 47 h 187"/>
                  <a:gd name="T24" fmla="*/ 87 w 256"/>
                  <a:gd name="T25" fmla="*/ 0 h 187"/>
                  <a:gd name="T26" fmla="*/ 29 w 256"/>
                  <a:gd name="T27" fmla="*/ 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187"/>
                  <a:gd name="T44" fmla="*/ 256 w 256"/>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187">
                    <a:moveTo>
                      <a:pt x="29" y="0"/>
                    </a:moveTo>
                    <a:lnTo>
                      <a:pt x="41" y="30"/>
                    </a:lnTo>
                    <a:lnTo>
                      <a:pt x="0" y="122"/>
                    </a:lnTo>
                    <a:lnTo>
                      <a:pt x="69" y="187"/>
                    </a:lnTo>
                    <a:lnTo>
                      <a:pt x="111" y="169"/>
                    </a:lnTo>
                    <a:lnTo>
                      <a:pt x="104" y="122"/>
                    </a:lnTo>
                    <a:lnTo>
                      <a:pt x="157" y="169"/>
                    </a:lnTo>
                    <a:lnTo>
                      <a:pt x="215" y="187"/>
                    </a:lnTo>
                    <a:lnTo>
                      <a:pt x="256" y="164"/>
                    </a:lnTo>
                    <a:lnTo>
                      <a:pt x="238" y="111"/>
                    </a:lnTo>
                    <a:lnTo>
                      <a:pt x="191" y="117"/>
                    </a:lnTo>
                    <a:lnTo>
                      <a:pt x="157" y="47"/>
                    </a:lnTo>
                    <a:lnTo>
                      <a:pt x="87" y="0"/>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6" name="Freeform 45"/>
              <p:cNvSpPr>
                <a:spLocks/>
              </p:cNvSpPr>
              <p:nvPr/>
            </p:nvSpPr>
            <p:spPr bwMode="auto">
              <a:xfrm>
                <a:off x="755" y="659"/>
                <a:ext cx="7" cy="9"/>
              </a:xfrm>
              <a:custGeom>
                <a:avLst/>
                <a:gdLst>
                  <a:gd name="T0" fmla="*/ 41 w 52"/>
                  <a:gd name="T1" fmla="*/ 0 h 70"/>
                  <a:gd name="T2" fmla="*/ 0 w 52"/>
                  <a:gd name="T3" fmla="*/ 5 h 70"/>
                  <a:gd name="T4" fmla="*/ 0 w 52"/>
                  <a:gd name="T5" fmla="*/ 70 h 70"/>
                  <a:gd name="T6" fmla="*/ 24 w 52"/>
                  <a:gd name="T7" fmla="*/ 52 h 70"/>
                  <a:gd name="T8" fmla="*/ 47 w 52"/>
                  <a:gd name="T9" fmla="*/ 47 h 70"/>
                  <a:gd name="T10" fmla="*/ 52 w 52"/>
                  <a:gd name="T11" fmla="*/ 29 h 70"/>
                  <a:gd name="T12" fmla="*/ 41 w 52"/>
                  <a:gd name="T13" fmla="*/ 0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41" y="0"/>
                    </a:moveTo>
                    <a:lnTo>
                      <a:pt x="0" y="5"/>
                    </a:lnTo>
                    <a:lnTo>
                      <a:pt x="0" y="70"/>
                    </a:lnTo>
                    <a:lnTo>
                      <a:pt x="24" y="52"/>
                    </a:lnTo>
                    <a:lnTo>
                      <a:pt x="47" y="47"/>
                    </a:lnTo>
                    <a:lnTo>
                      <a:pt x="52" y="29"/>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7" name="Freeform 46"/>
              <p:cNvSpPr>
                <a:spLocks/>
              </p:cNvSpPr>
              <p:nvPr/>
            </p:nvSpPr>
            <p:spPr bwMode="auto">
              <a:xfrm>
                <a:off x="628" y="487"/>
                <a:ext cx="38" cy="30"/>
              </a:xfrm>
              <a:custGeom>
                <a:avLst/>
                <a:gdLst>
                  <a:gd name="T0" fmla="*/ 187 w 309"/>
                  <a:gd name="T1" fmla="*/ 0 h 244"/>
                  <a:gd name="T2" fmla="*/ 88 w 309"/>
                  <a:gd name="T3" fmla="*/ 105 h 244"/>
                  <a:gd name="T4" fmla="*/ 0 w 309"/>
                  <a:gd name="T5" fmla="*/ 128 h 244"/>
                  <a:gd name="T6" fmla="*/ 18 w 309"/>
                  <a:gd name="T7" fmla="*/ 232 h 244"/>
                  <a:gd name="T8" fmla="*/ 100 w 309"/>
                  <a:gd name="T9" fmla="*/ 244 h 244"/>
                  <a:gd name="T10" fmla="*/ 145 w 309"/>
                  <a:gd name="T11" fmla="*/ 175 h 244"/>
                  <a:gd name="T12" fmla="*/ 309 w 309"/>
                  <a:gd name="T13" fmla="*/ 180 h 244"/>
                  <a:gd name="T14" fmla="*/ 245 w 309"/>
                  <a:gd name="T15" fmla="*/ 18 h 244"/>
                  <a:gd name="T16" fmla="*/ 187 w 309"/>
                  <a:gd name="T17" fmla="*/ 0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244"/>
                  <a:gd name="T29" fmla="*/ 309 w 309"/>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244">
                    <a:moveTo>
                      <a:pt x="187" y="0"/>
                    </a:moveTo>
                    <a:lnTo>
                      <a:pt x="88" y="105"/>
                    </a:lnTo>
                    <a:lnTo>
                      <a:pt x="0" y="128"/>
                    </a:lnTo>
                    <a:lnTo>
                      <a:pt x="18" y="232"/>
                    </a:lnTo>
                    <a:lnTo>
                      <a:pt x="100" y="244"/>
                    </a:lnTo>
                    <a:lnTo>
                      <a:pt x="145" y="175"/>
                    </a:lnTo>
                    <a:lnTo>
                      <a:pt x="309" y="180"/>
                    </a:lnTo>
                    <a:lnTo>
                      <a:pt x="245" y="18"/>
                    </a:lnTo>
                    <a:lnTo>
                      <a:pt x="18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8" name="Freeform 47"/>
              <p:cNvSpPr>
                <a:spLocks/>
              </p:cNvSpPr>
              <p:nvPr/>
            </p:nvSpPr>
            <p:spPr bwMode="auto">
              <a:xfrm>
                <a:off x="642" y="513"/>
                <a:ext cx="53" cy="60"/>
              </a:xfrm>
              <a:custGeom>
                <a:avLst/>
                <a:gdLst>
                  <a:gd name="T0" fmla="*/ 197 w 424"/>
                  <a:gd name="T1" fmla="*/ 6 h 476"/>
                  <a:gd name="T2" fmla="*/ 75 w 424"/>
                  <a:gd name="T3" fmla="*/ 0 h 476"/>
                  <a:gd name="T4" fmla="*/ 70 w 424"/>
                  <a:gd name="T5" fmla="*/ 35 h 476"/>
                  <a:gd name="T6" fmla="*/ 63 w 424"/>
                  <a:gd name="T7" fmla="*/ 94 h 476"/>
                  <a:gd name="T8" fmla="*/ 46 w 424"/>
                  <a:gd name="T9" fmla="*/ 146 h 476"/>
                  <a:gd name="T10" fmla="*/ 105 w 424"/>
                  <a:gd name="T11" fmla="*/ 209 h 476"/>
                  <a:gd name="T12" fmla="*/ 0 w 424"/>
                  <a:gd name="T13" fmla="*/ 209 h 476"/>
                  <a:gd name="T14" fmla="*/ 75 w 424"/>
                  <a:gd name="T15" fmla="*/ 279 h 476"/>
                  <a:gd name="T16" fmla="*/ 105 w 424"/>
                  <a:gd name="T17" fmla="*/ 383 h 476"/>
                  <a:gd name="T18" fmla="*/ 244 w 424"/>
                  <a:gd name="T19" fmla="*/ 395 h 476"/>
                  <a:gd name="T20" fmla="*/ 354 w 424"/>
                  <a:gd name="T21" fmla="*/ 476 h 476"/>
                  <a:gd name="T22" fmla="*/ 407 w 424"/>
                  <a:gd name="T23" fmla="*/ 436 h 476"/>
                  <a:gd name="T24" fmla="*/ 384 w 424"/>
                  <a:gd name="T25" fmla="*/ 395 h 476"/>
                  <a:gd name="T26" fmla="*/ 419 w 424"/>
                  <a:gd name="T27" fmla="*/ 401 h 476"/>
                  <a:gd name="T28" fmla="*/ 372 w 424"/>
                  <a:gd name="T29" fmla="*/ 267 h 476"/>
                  <a:gd name="T30" fmla="*/ 424 w 424"/>
                  <a:gd name="T31" fmla="*/ 111 h 476"/>
                  <a:gd name="T32" fmla="*/ 384 w 424"/>
                  <a:gd name="T33" fmla="*/ 76 h 476"/>
                  <a:gd name="T34" fmla="*/ 342 w 424"/>
                  <a:gd name="T35" fmla="*/ 174 h 476"/>
                  <a:gd name="T36" fmla="*/ 349 w 424"/>
                  <a:gd name="T37" fmla="*/ 162 h 476"/>
                  <a:gd name="T38" fmla="*/ 314 w 424"/>
                  <a:gd name="T39" fmla="*/ 87 h 476"/>
                  <a:gd name="T40" fmla="*/ 238 w 424"/>
                  <a:gd name="T41" fmla="*/ 59 h 476"/>
                  <a:gd name="T42" fmla="*/ 197 w 424"/>
                  <a:gd name="T43" fmla="*/ 6 h 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4"/>
                  <a:gd name="T67" fmla="*/ 0 h 476"/>
                  <a:gd name="T68" fmla="*/ 424 w 424"/>
                  <a:gd name="T69" fmla="*/ 476 h 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4" h="476">
                    <a:moveTo>
                      <a:pt x="197" y="6"/>
                    </a:moveTo>
                    <a:lnTo>
                      <a:pt x="75" y="0"/>
                    </a:lnTo>
                    <a:lnTo>
                      <a:pt x="70" y="35"/>
                    </a:lnTo>
                    <a:lnTo>
                      <a:pt x="63" y="94"/>
                    </a:lnTo>
                    <a:lnTo>
                      <a:pt x="46" y="146"/>
                    </a:lnTo>
                    <a:lnTo>
                      <a:pt x="105" y="209"/>
                    </a:lnTo>
                    <a:lnTo>
                      <a:pt x="0" y="209"/>
                    </a:lnTo>
                    <a:lnTo>
                      <a:pt x="75" y="279"/>
                    </a:lnTo>
                    <a:lnTo>
                      <a:pt x="105" y="383"/>
                    </a:lnTo>
                    <a:lnTo>
                      <a:pt x="244" y="395"/>
                    </a:lnTo>
                    <a:lnTo>
                      <a:pt x="354" y="476"/>
                    </a:lnTo>
                    <a:lnTo>
                      <a:pt x="407" y="436"/>
                    </a:lnTo>
                    <a:lnTo>
                      <a:pt x="384" y="395"/>
                    </a:lnTo>
                    <a:lnTo>
                      <a:pt x="419" y="401"/>
                    </a:lnTo>
                    <a:lnTo>
                      <a:pt x="372" y="267"/>
                    </a:lnTo>
                    <a:lnTo>
                      <a:pt x="424" y="111"/>
                    </a:lnTo>
                    <a:lnTo>
                      <a:pt x="384" y="76"/>
                    </a:lnTo>
                    <a:lnTo>
                      <a:pt x="342" y="174"/>
                    </a:lnTo>
                    <a:lnTo>
                      <a:pt x="349" y="162"/>
                    </a:lnTo>
                    <a:lnTo>
                      <a:pt x="314" y="87"/>
                    </a:lnTo>
                    <a:lnTo>
                      <a:pt x="238" y="59"/>
                    </a:lnTo>
                    <a:lnTo>
                      <a:pt x="197"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9" name="Freeform 48"/>
              <p:cNvSpPr>
                <a:spLocks/>
              </p:cNvSpPr>
              <p:nvPr/>
            </p:nvSpPr>
            <p:spPr bwMode="auto">
              <a:xfrm>
                <a:off x="702" y="527"/>
                <a:ext cx="21" cy="29"/>
              </a:xfrm>
              <a:custGeom>
                <a:avLst/>
                <a:gdLst>
                  <a:gd name="T0" fmla="*/ 0 w 163"/>
                  <a:gd name="T1" fmla="*/ 82 h 233"/>
                  <a:gd name="T2" fmla="*/ 52 w 163"/>
                  <a:gd name="T3" fmla="*/ 163 h 233"/>
                  <a:gd name="T4" fmla="*/ 29 w 163"/>
                  <a:gd name="T5" fmla="*/ 233 h 233"/>
                  <a:gd name="T6" fmla="*/ 70 w 163"/>
                  <a:gd name="T7" fmla="*/ 233 h 233"/>
                  <a:gd name="T8" fmla="*/ 151 w 163"/>
                  <a:gd name="T9" fmla="*/ 180 h 233"/>
                  <a:gd name="T10" fmla="*/ 163 w 163"/>
                  <a:gd name="T11" fmla="*/ 145 h 233"/>
                  <a:gd name="T12" fmla="*/ 146 w 163"/>
                  <a:gd name="T13" fmla="*/ 18 h 233"/>
                  <a:gd name="T14" fmla="*/ 94 w 163"/>
                  <a:gd name="T15" fmla="*/ 0 h 233"/>
                  <a:gd name="T16" fmla="*/ 64 w 163"/>
                  <a:gd name="T17" fmla="*/ 70 h 233"/>
                  <a:gd name="T18" fmla="*/ 29 w 163"/>
                  <a:gd name="T19" fmla="*/ 58 h 233"/>
                  <a:gd name="T20" fmla="*/ 0 w 163"/>
                  <a:gd name="T21" fmla="*/ 82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233"/>
                  <a:gd name="T35" fmla="*/ 163 w 163"/>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233">
                    <a:moveTo>
                      <a:pt x="0" y="82"/>
                    </a:moveTo>
                    <a:lnTo>
                      <a:pt x="52" y="163"/>
                    </a:lnTo>
                    <a:lnTo>
                      <a:pt x="29" y="233"/>
                    </a:lnTo>
                    <a:lnTo>
                      <a:pt x="70" y="233"/>
                    </a:lnTo>
                    <a:lnTo>
                      <a:pt x="151" y="180"/>
                    </a:lnTo>
                    <a:lnTo>
                      <a:pt x="163" y="145"/>
                    </a:lnTo>
                    <a:lnTo>
                      <a:pt x="146" y="18"/>
                    </a:lnTo>
                    <a:lnTo>
                      <a:pt x="94" y="0"/>
                    </a:lnTo>
                    <a:lnTo>
                      <a:pt x="64" y="70"/>
                    </a:lnTo>
                    <a:lnTo>
                      <a:pt x="29" y="58"/>
                    </a:lnTo>
                    <a:lnTo>
                      <a:pt x="0" y="8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0" name="Freeform 49"/>
              <p:cNvSpPr>
                <a:spLocks/>
              </p:cNvSpPr>
              <p:nvPr/>
            </p:nvSpPr>
            <p:spPr bwMode="auto">
              <a:xfrm>
                <a:off x="727" y="530"/>
                <a:ext cx="15" cy="19"/>
              </a:xfrm>
              <a:custGeom>
                <a:avLst/>
                <a:gdLst>
                  <a:gd name="T0" fmla="*/ 11 w 116"/>
                  <a:gd name="T1" fmla="*/ 46 h 150"/>
                  <a:gd name="T2" fmla="*/ 0 w 116"/>
                  <a:gd name="T3" fmla="*/ 145 h 150"/>
                  <a:gd name="T4" fmla="*/ 58 w 116"/>
                  <a:gd name="T5" fmla="*/ 150 h 150"/>
                  <a:gd name="T6" fmla="*/ 116 w 116"/>
                  <a:gd name="T7" fmla="*/ 46 h 150"/>
                  <a:gd name="T8" fmla="*/ 75 w 116"/>
                  <a:gd name="T9" fmla="*/ 0 h 150"/>
                  <a:gd name="T10" fmla="*/ 29 w 116"/>
                  <a:gd name="T11" fmla="*/ 0 h 150"/>
                  <a:gd name="T12" fmla="*/ 11 w 116"/>
                  <a:gd name="T13" fmla="*/ 46 h 150"/>
                  <a:gd name="T14" fmla="*/ 0 60000 65536"/>
                  <a:gd name="T15" fmla="*/ 0 60000 65536"/>
                  <a:gd name="T16" fmla="*/ 0 60000 65536"/>
                  <a:gd name="T17" fmla="*/ 0 60000 65536"/>
                  <a:gd name="T18" fmla="*/ 0 60000 65536"/>
                  <a:gd name="T19" fmla="*/ 0 60000 65536"/>
                  <a:gd name="T20" fmla="*/ 0 60000 65536"/>
                  <a:gd name="T21" fmla="*/ 0 w 116"/>
                  <a:gd name="T22" fmla="*/ 0 h 150"/>
                  <a:gd name="T23" fmla="*/ 116 w 116"/>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50">
                    <a:moveTo>
                      <a:pt x="11" y="46"/>
                    </a:moveTo>
                    <a:lnTo>
                      <a:pt x="0" y="145"/>
                    </a:lnTo>
                    <a:lnTo>
                      <a:pt x="58" y="150"/>
                    </a:lnTo>
                    <a:lnTo>
                      <a:pt x="116" y="46"/>
                    </a:lnTo>
                    <a:lnTo>
                      <a:pt x="75" y="0"/>
                    </a:lnTo>
                    <a:lnTo>
                      <a:pt x="29" y="0"/>
                    </a:lnTo>
                    <a:lnTo>
                      <a:pt x="11" y="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1" name="Freeform 50"/>
              <p:cNvSpPr>
                <a:spLocks/>
              </p:cNvSpPr>
              <p:nvPr/>
            </p:nvSpPr>
            <p:spPr bwMode="auto">
              <a:xfrm>
                <a:off x="740" y="539"/>
                <a:ext cx="124" cy="134"/>
              </a:xfrm>
              <a:custGeom>
                <a:avLst/>
                <a:gdLst>
                  <a:gd name="T0" fmla="*/ 93 w 987"/>
                  <a:gd name="T1" fmla="*/ 52 h 1074"/>
                  <a:gd name="T2" fmla="*/ 0 w 987"/>
                  <a:gd name="T3" fmla="*/ 133 h 1074"/>
                  <a:gd name="T4" fmla="*/ 28 w 987"/>
                  <a:gd name="T5" fmla="*/ 226 h 1074"/>
                  <a:gd name="T6" fmla="*/ 191 w 987"/>
                  <a:gd name="T7" fmla="*/ 296 h 1074"/>
                  <a:gd name="T8" fmla="*/ 342 w 987"/>
                  <a:gd name="T9" fmla="*/ 336 h 1074"/>
                  <a:gd name="T10" fmla="*/ 377 w 987"/>
                  <a:gd name="T11" fmla="*/ 296 h 1074"/>
                  <a:gd name="T12" fmla="*/ 494 w 987"/>
                  <a:gd name="T13" fmla="*/ 377 h 1074"/>
                  <a:gd name="T14" fmla="*/ 482 w 987"/>
                  <a:gd name="T15" fmla="*/ 470 h 1074"/>
                  <a:gd name="T16" fmla="*/ 563 w 987"/>
                  <a:gd name="T17" fmla="*/ 592 h 1074"/>
                  <a:gd name="T18" fmla="*/ 557 w 987"/>
                  <a:gd name="T19" fmla="*/ 714 h 1074"/>
                  <a:gd name="T20" fmla="*/ 435 w 987"/>
                  <a:gd name="T21" fmla="*/ 725 h 1074"/>
                  <a:gd name="T22" fmla="*/ 529 w 987"/>
                  <a:gd name="T23" fmla="*/ 859 h 1074"/>
                  <a:gd name="T24" fmla="*/ 668 w 987"/>
                  <a:gd name="T25" fmla="*/ 976 h 1074"/>
                  <a:gd name="T26" fmla="*/ 738 w 987"/>
                  <a:gd name="T27" fmla="*/ 1011 h 1074"/>
                  <a:gd name="T28" fmla="*/ 941 w 987"/>
                  <a:gd name="T29" fmla="*/ 1028 h 1074"/>
                  <a:gd name="T30" fmla="*/ 825 w 987"/>
                  <a:gd name="T31" fmla="*/ 912 h 1074"/>
                  <a:gd name="T32" fmla="*/ 970 w 987"/>
                  <a:gd name="T33" fmla="*/ 946 h 1074"/>
                  <a:gd name="T34" fmla="*/ 923 w 987"/>
                  <a:gd name="T35" fmla="*/ 847 h 1074"/>
                  <a:gd name="T36" fmla="*/ 842 w 987"/>
                  <a:gd name="T37" fmla="*/ 720 h 1074"/>
                  <a:gd name="T38" fmla="*/ 930 w 987"/>
                  <a:gd name="T39" fmla="*/ 714 h 1074"/>
                  <a:gd name="T40" fmla="*/ 947 w 987"/>
                  <a:gd name="T41" fmla="*/ 778 h 1074"/>
                  <a:gd name="T42" fmla="*/ 987 w 987"/>
                  <a:gd name="T43" fmla="*/ 673 h 1074"/>
                  <a:gd name="T44" fmla="*/ 895 w 987"/>
                  <a:gd name="T45" fmla="*/ 580 h 1074"/>
                  <a:gd name="T46" fmla="*/ 749 w 987"/>
                  <a:gd name="T47" fmla="*/ 488 h 1074"/>
                  <a:gd name="T48" fmla="*/ 738 w 987"/>
                  <a:gd name="T49" fmla="*/ 389 h 1074"/>
                  <a:gd name="T50" fmla="*/ 633 w 987"/>
                  <a:gd name="T51" fmla="*/ 284 h 1074"/>
                  <a:gd name="T52" fmla="*/ 529 w 987"/>
                  <a:gd name="T53" fmla="*/ 174 h 1074"/>
                  <a:gd name="T54" fmla="*/ 412 w 987"/>
                  <a:gd name="T55" fmla="*/ 145 h 1074"/>
                  <a:gd name="T56" fmla="*/ 302 w 987"/>
                  <a:gd name="T57" fmla="*/ 104 h 1074"/>
                  <a:gd name="T58" fmla="*/ 278 w 987"/>
                  <a:gd name="T59" fmla="*/ 57 h 1074"/>
                  <a:gd name="T60" fmla="*/ 168 w 987"/>
                  <a:gd name="T61" fmla="*/ 179 h 1074"/>
                  <a:gd name="T62" fmla="*/ 150 w 987"/>
                  <a:gd name="T63" fmla="*/ 52 h 10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7"/>
                  <a:gd name="T97" fmla="*/ 0 h 1074"/>
                  <a:gd name="T98" fmla="*/ 987 w 987"/>
                  <a:gd name="T99" fmla="*/ 1074 h 10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7" h="1074">
                    <a:moveTo>
                      <a:pt x="110" y="0"/>
                    </a:moveTo>
                    <a:lnTo>
                      <a:pt x="93" y="52"/>
                    </a:lnTo>
                    <a:lnTo>
                      <a:pt x="16" y="80"/>
                    </a:lnTo>
                    <a:lnTo>
                      <a:pt x="0" y="133"/>
                    </a:lnTo>
                    <a:lnTo>
                      <a:pt x="58" y="197"/>
                    </a:lnTo>
                    <a:lnTo>
                      <a:pt x="28" y="226"/>
                    </a:lnTo>
                    <a:lnTo>
                      <a:pt x="86" y="284"/>
                    </a:lnTo>
                    <a:lnTo>
                      <a:pt x="191" y="296"/>
                    </a:lnTo>
                    <a:lnTo>
                      <a:pt x="330" y="377"/>
                    </a:lnTo>
                    <a:lnTo>
                      <a:pt x="342" y="336"/>
                    </a:lnTo>
                    <a:lnTo>
                      <a:pt x="307" y="267"/>
                    </a:lnTo>
                    <a:lnTo>
                      <a:pt x="377" y="296"/>
                    </a:lnTo>
                    <a:lnTo>
                      <a:pt x="394" y="359"/>
                    </a:lnTo>
                    <a:lnTo>
                      <a:pt x="494" y="377"/>
                    </a:lnTo>
                    <a:lnTo>
                      <a:pt x="522" y="418"/>
                    </a:lnTo>
                    <a:lnTo>
                      <a:pt x="482" y="470"/>
                    </a:lnTo>
                    <a:lnTo>
                      <a:pt x="586" y="523"/>
                    </a:lnTo>
                    <a:lnTo>
                      <a:pt x="563" y="592"/>
                    </a:lnTo>
                    <a:lnTo>
                      <a:pt x="539" y="610"/>
                    </a:lnTo>
                    <a:lnTo>
                      <a:pt x="557" y="714"/>
                    </a:lnTo>
                    <a:lnTo>
                      <a:pt x="499" y="755"/>
                    </a:lnTo>
                    <a:lnTo>
                      <a:pt x="435" y="725"/>
                    </a:lnTo>
                    <a:lnTo>
                      <a:pt x="424" y="865"/>
                    </a:lnTo>
                    <a:lnTo>
                      <a:pt x="529" y="859"/>
                    </a:lnTo>
                    <a:lnTo>
                      <a:pt x="557" y="836"/>
                    </a:lnTo>
                    <a:lnTo>
                      <a:pt x="668" y="976"/>
                    </a:lnTo>
                    <a:lnTo>
                      <a:pt x="714" y="976"/>
                    </a:lnTo>
                    <a:lnTo>
                      <a:pt x="738" y="1011"/>
                    </a:lnTo>
                    <a:lnTo>
                      <a:pt x="947" y="1074"/>
                    </a:lnTo>
                    <a:lnTo>
                      <a:pt x="941" y="1028"/>
                    </a:lnTo>
                    <a:lnTo>
                      <a:pt x="842" y="952"/>
                    </a:lnTo>
                    <a:lnTo>
                      <a:pt x="825" y="912"/>
                    </a:lnTo>
                    <a:lnTo>
                      <a:pt x="953" y="993"/>
                    </a:lnTo>
                    <a:lnTo>
                      <a:pt x="970" y="946"/>
                    </a:lnTo>
                    <a:lnTo>
                      <a:pt x="918" y="865"/>
                    </a:lnTo>
                    <a:lnTo>
                      <a:pt x="923" y="847"/>
                    </a:lnTo>
                    <a:lnTo>
                      <a:pt x="825" y="772"/>
                    </a:lnTo>
                    <a:lnTo>
                      <a:pt x="842" y="720"/>
                    </a:lnTo>
                    <a:lnTo>
                      <a:pt x="784" y="673"/>
                    </a:lnTo>
                    <a:lnTo>
                      <a:pt x="930" y="714"/>
                    </a:lnTo>
                    <a:lnTo>
                      <a:pt x="930" y="772"/>
                    </a:lnTo>
                    <a:lnTo>
                      <a:pt x="947" y="778"/>
                    </a:lnTo>
                    <a:lnTo>
                      <a:pt x="965" y="702"/>
                    </a:lnTo>
                    <a:lnTo>
                      <a:pt x="987" y="673"/>
                    </a:lnTo>
                    <a:lnTo>
                      <a:pt x="975" y="586"/>
                    </a:lnTo>
                    <a:lnTo>
                      <a:pt x="895" y="580"/>
                    </a:lnTo>
                    <a:lnTo>
                      <a:pt x="860" y="523"/>
                    </a:lnTo>
                    <a:lnTo>
                      <a:pt x="749" y="488"/>
                    </a:lnTo>
                    <a:lnTo>
                      <a:pt x="714" y="435"/>
                    </a:lnTo>
                    <a:lnTo>
                      <a:pt x="738" y="389"/>
                    </a:lnTo>
                    <a:lnTo>
                      <a:pt x="703" y="313"/>
                    </a:lnTo>
                    <a:lnTo>
                      <a:pt x="633" y="284"/>
                    </a:lnTo>
                    <a:lnTo>
                      <a:pt x="539" y="249"/>
                    </a:lnTo>
                    <a:lnTo>
                      <a:pt x="529" y="174"/>
                    </a:lnTo>
                    <a:lnTo>
                      <a:pt x="435" y="197"/>
                    </a:lnTo>
                    <a:lnTo>
                      <a:pt x="412" y="145"/>
                    </a:lnTo>
                    <a:lnTo>
                      <a:pt x="319" y="174"/>
                    </a:lnTo>
                    <a:lnTo>
                      <a:pt x="302" y="104"/>
                    </a:lnTo>
                    <a:lnTo>
                      <a:pt x="382" y="92"/>
                    </a:lnTo>
                    <a:lnTo>
                      <a:pt x="278" y="57"/>
                    </a:lnTo>
                    <a:lnTo>
                      <a:pt x="191" y="63"/>
                    </a:lnTo>
                    <a:lnTo>
                      <a:pt x="168" y="179"/>
                    </a:lnTo>
                    <a:lnTo>
                      <a:pt x="133" y="122"/>
                    </a:lnTo>
                    <a:lnTo>
                      <a:pt x="150" y="52"/>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2" name="Freeform 51"/>
              <p:cNvSpPr>
                <a:spLocks/>
              </p:cNvSpPr>
              <p:nvPr/>
            </p:nvSpPr>
            <p:spPr bwMode="auto">
              <a:xfrm>
                <a:off x="661" y="466"/>
                <a:ext cx="27" cy="13"/>
              </a:xfrm>
              <a:custGeom>
                <a:avLst/>
                <a:gdLst>
                  <a:gd name="T0" fmla="*/ 128 w 215"/>
                  <a:gd name="T1" fmla="*/ 0 h 105"/>
                  <a:gd name="T2" fmla="*/ 116 w 215"/>
                  <a:gd name="T3" fmla="*/ 17 h 105"/>
                  <a:gd name="T4" fmla="*/ 0 w 215"/>
                  <a:gd name="T5" fmla="*/ 52 h 105"/>
                  <a:gd name="T6" fmla="*/ 87 w 215"/>
                  <a:gd name="T7" fmla="*/ 105 h 105"/>
                  <a:gd name="T8" fmla="*/ 198 w 215"/>
                  <a:gd name="T9" fmla="*/ 105 h 105"/>
                  <a:gd name="T10" fmla="*/ 215 w 215"/>
                  <a:gd name="T11" fmla="*/ 52 h 105"/>
                  <a:gd name="T12" fmla="*/ 198 w 215"/>
                  <a:gd name="T13" fmla="*/ 23 h 105"/>
                  <a:gd name="T14" fmla="*/ 128 w 215"/>
                  <a:gd name="T15" fmla="*/ 0 h 105"/>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105"/>
                  <a:gd name="T26" fmla="*/ 215 w 21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105">
                    <a:moveTo>
                      <a:pt x="128" y="0"/>
                    </a:moveTo>
                    <a:lnTo>
                      <a:pt x="116" y="17"/>
                    </a:lnTo>
                    <a:lnTo>
                      <a:pt x="0" y="52"/>
                    </a:lnTo>
                    <a:lnTo>
                      <a:pt x="87" y="105"/>
                    </a:lnTo>
                    <a:lnTo>
                      <a:pt x="198" y="105"/>
                    </a:lnTo>
                    <a:lnTo>
                      <a:pt x="215" y="52"/>
                    </a:lnTo>
                    <a:lnTo>
                      <a:pt x="198" y="23"/>
                    </a:lnTo>
                    <a:lnTo>
                      <a:pt x="1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3" name="Freeform 52"/>
              <p:cNvSpPr>
                <a:spLocks/>
              </p:cNvSpPr>
              <p:nvPr/>
            </p:nvSpPr>
            <p:spPr bwMode="auto">
              <a:xfrm>
                <a:off x="734" y="502"/>
                <a:ext cx="44" cy="28"/>
              </a:xfrm>
              <a:custGeom>
                <a:avLst/>
                <a:gdLst>
                  <a:gd name="T0" fmla="*/ 0 w 354"/>
                  <a:gd name="T1" fmla="*/ 41 h 227"/>
                  <a:gd name="T2" fmla="*/ 52 w 354"/>
                  <a:gd name="T3" fmla="*/ 82 h 227"/>
                  <a:gd name="T4" fmla="*/ 52 w 354"/>
                  <a:gd name="T5" fmla="*/ 197 h 227"/>
                  <a:gd name="T6" fmla="*/ 354 w 354"/>
                  <a:gd name="T7" fmla="*/ 227 h 227"/>
                  <a:gd name="T8" fmla="*/ 354 w 354"/>
                  <a:gd name="T9" fmla="*/ 169 h 227"/>
                  <a:gd name="T10" fmla="*/ 162 w 354"/>
                  <a:gd name="T11" fmla="*/ 122 h 227"/>
                  <a:gd name="T12" fmla="*/ 57 w 354"/>
                  <a:gd name="T13" fmla="*/ 18 h 227"/>
                  <a:gd name="T14" fmla="*/ 0 w 354"/>
                  <a:gd name="T15" fmla="*/ 0 h 227"/>
                  <a:gd name="T16" fmla="*/ 0 w 354"/>
                  <a:gd name="T17" fmla="*/ 41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227"/>
                  <a:gd name="T29" fmla="*/ 354 w 354"/>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227">
                    <a:moveTo>
                      <a:pt x="0" y="41"/>
                    </a:moveTo>
                    <a:lnTo>
                      <a:pt x="52" y="82"/>
                    </a:lnTo>
                    <a:lnTo>
                      <a:pt x="52" y="197"/>
                    </a:lnTo>
                    <a:lnTo>
                      <a:pt x="354" y="227"/>
                    </a:lnTo>
                    <a:lnTo>
                      <a:pt x="354" y="169"/>
                    </a:lnTo>
                    <a:lnTo>
                      <a:pt x="162" y="122"/>
                    </a:lnTo>
                    <a:lnTo>
                      <a:pt x="57" y="18"/>
                    </a:lnTo>
                    <a:lnTo>
                      <a:pt x="0" y="0"/>
                    </a:lnTo>
                    <a:lnTo>
                      <a:pt x="0" y="4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4" name="Freeform 53"/>
              <p:cNvSpPr>
                <a:spLocks/>
              </p:cNvSpPr>
              <p:nvPr/>
            </p:nvSpPr>
            <p:spPr bwMode="auto">
              <a:xfrm>
                <a:off x="675" y="486"/>
                <a:ext cx="35" cy="23"/>
              </a:xfrm>
              <a:custGeom>
                <a:avLst/>
                <a:gdLst>
                  <a:gd name="T0" fmla="*/ 63 w 284"/>
                  <a:gd name="T1" fmla="*/ 0 h 185"/>
                  <a:gd name="T2" fmla="*/ 202 w 284"/>
                  <a:gd name="T3" fmla="*/ 52 h 185"/>
                  <a:gd name="T4" fmla="*/ 284 w 284"/>
                  <a:gd name="T5" fmla="*/ 122 h 185"/>
                  <a:gd name="T6" fmla="*/ 197 w 284"/>
                  <a:gd name="T7" fmla="*/ 185 h 185"/>
                  <a:gd name="T8" fmla="*/ 110 w 284"/>
                  <a:gd name="T9" fmla="*/ 162 h 185"/>
                  <a:gd name="T10" fmla="*/ 52 w 284"/>
                  <a:gd name="T11" fmla="*/ 133 h 185"/>
                  <a:gd name="T12" fmla="*/ 45 w 284"/>
                  <a:gd name="T13" fmla="*/ 92 h 185"/>
                  <a:gd name="T14" fmla="*/ 0 w 284"/>
                  <a:gd name="T15" fmla="*/ 52 h 185"/>
                  <a:gd name="T16" fmla="*/ 63 w 284"/>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185"/>
                  <a:gd name="T29" fmla="*/ 284 w 284"/>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185">
                    <a:moveTo>
                      <a:pt x="63" y="0"/>
                    </a:moveTo>
                    <a:lnTo>
                      <a:pt x="202" y="52"/>
                    </a:lnTo>
                    <a:lnTo>
                      <a:pt x="284" y="122"/>
                    </a:lnTo>
                    <a:lnTo>
                      <a:pt x="197" y="185"/>
                    </a:lnTo>
                    <a:lnTo>
                      <a:pt x="110" y="162"/>
                    </a:lnTo>
                    <a:lnTo>
                      <a:pt x="52" y="133"/>
                    </a:lnTo>
                    <a:lnTo>
                      <a:pt x="45" y="92"/>
                    </a:lnTo>
                    <a:lnTo>
                      <a:pt x="0" y="52"/>
                    </a:lnTo>
                    <a:lnTo>
                      <a:pt x="6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5" name="Freeform 54"/>
              <p:cNvSpPr>
                <a:spLocks/>
              </p:cNvSpPr>
              <p:nvPr/>
            </p:nvSpPr>
            <p:spPr bwMode="auto">
              <a:xfrm>
                <a:off x="710" y="500"/>
                <a:ext cx="16" cy="17"/>
              </a:xfrm>
              <a:custGeom>
                <a:avLst/>
                <a:gdLst>
                  <a:gd name="T0" fmla="*/ 92 w 127"/>
                  <a:gd name="T1" fmla="*/ 0 h 134"/>
                  <a:gd name="T2" fmla="*/ 17 w 127"/>
                  <a:gd name="T3" fmla="*/ 24 h 134"/>
                  <a:gd name="T4" fmla="*/ 0 w 127"/>
                  <a:gd name="T5" fmla="*/ 65 h 134"/>
                  <a:gd name="T6" fmla="*/ 40 w 127"/>
                  <a:gd name="T7" fmla="*/ 77 h 134"/>
                  <a:gd name="T8" fmla="*/ 40 w 127"/>
                  <a:gd name="T9" fmla="*/ 117 h 134"/>
                  <a:gd name="T10" fmla="*/ 98 w 127"/>
                  <a:gd name="T11" fmla="*/ 134 h 134"/>
                  <a:gd name="T12" fmla="*/ 127 w 127"/>
                  <a:gd name="T13" fmla="*/ 129 h 134"/>
                  <a:gd name="T14" fmla="*/ 98 w 127"/>
                  <a:gd name="T15" fmla="*/ 77 h 134"/>
                  <a:gd name="T16" fmla="*/ 127 w 127"/>
                  <a:gd name="T17" fmla="*/ 65 h 134"/>
                  <a:gd name="T18" fmla="*/ 92 w 127"/>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34"/>
                  <a:gd name="T32" fmla="*/ 127 w 127"/>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34">
                    <a:moveTo>
                      <a:pt x="92" y="0"/>
                    </a:moveTo>
                    <a:lnTo>
                      <a:pt x="17" y="24"/>
                    </a:lnTo>
                    <a:lnTo>
                      <a:pt x="0" y="65"/>
                    </a:lnTo>
                    <a:lnTo>
                      <a:pt x="40" y="77"/>
                    </a:lnTo>
                    <a:lnTo>
                      <a:pt x="40" y="117"/>
                    </a:lnTo>
                    <a:lnTo>
                      <a:pt x="98" y="134"/>
                    </a:lnTo>
                    <a:lnTo>
                      <a:pt x="127" y="129"/>
                    </a:lnTo>
                    <a:lnTo>
                      <a:pt x="98" y="77"/>
                    </a:lnTo>
                    <a:lnTo>
                      <a:pt x="127" y="65"/>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6" name="Freeform 55"/>
              <p:cNvSpPr>
                <a:spLocks/>
              </p:cNvSpPr>
              <p:nvPr/>
            </p:nvSpPr>
            <p:spPr bwMode="auto">
              <a:xfrm>
                <a:off x="663" y="482"/>
                <a:ext cx="6" cy="5"/>
              </a:xfrm>
              <a:custGeom>
                <a:avLst/>
                <a:gdLst>
                  <a:gd name="T0" fmla="*/ 29 w 47"/>
                  <a:gd name="T1" fmla="*/ 0 h 35"/>
                  <a:gd name="T2" fmla="*/ 0 w 47"/>
                  <a:gd name="T3" fmla="*/ 0 h 35"/>
                  <a:gd name="T4" fmla="*/ 17 w 47"/>
                  <a:gd name="T5" fmla="*/ 35 h 35"/>
                  <a:gd name="T6" fmla="*/ 47 w 47"/>
                  <a:gd name="T7" fmla="*/ 23 h 35"/>
                  <a:gd name="T8" fmla="*/ 29 w 47"/>
                  <a:gd name="T9" fmla="*/ 0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29" y="0"/>
                    </a:moveTo>
                    <a:lnTo>
                      <a:pt x="0" y="0"/>
                    </a:lnTo>
                    <a:lnTo>
                      <a:pt x="17" y="35"/>
                    </a:lnTo>
                    <a:lnTo>
                      <a:pt x="47" y="23"/>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7" name="Freeform 56"/>
              <p:cNvSpPr>
                <a:spLocks/>
              </p:cNvSpPr>
              <p:nvPr/>
            </p:nvSpPr>
            <p:spPr bwMode="auto">
              <a:xfrm>
                <a:off x="733" y="514"/>
                <a:ext cx="3" cy="5"/>
              </a:xfrm>
              <a:custGeom>
                <a:avLst/>
                <a:gdLst>
                  <a:gd name="T0" fmla="*/ 24 w 24"/>
                  <a:gd name="T1" fmla="*/ 18 h 41"/>
                  <a:gd name="T2" fmla="*/ 12 w 24"/>
                  <a:gd name="T3" fmla="*/ 0 h 41"/>
                  <a:gd name="T4" fmla="*/ 0 w 24"/>
                  <a:gd name="T5" fmla="*/ 41 h 41"/>
                  <a:gd name="T6" fmla="*/ 17 w 24"/>
                  <a:gd name="T7" fmla="*/ 41 h 41"/>
                  <a:gd name="T8" fmla="*/ 24 w 24"/>
                  <a:gd name="T9" fmla="*/ 18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24" y="18"/>
                    </a:moveTo>
                    <a:lnTo>
                      <a:pt x="12" y="0"/>
                    </a:lnTo>
                    <a:lnTo>
                      <a:pt x="0" y="41"/>
                    </a:lnTo>
                    <a:lnTo>
                      <a:pt x="17" y="41"/>
                    </a:lnTo>
                    <a:lnTo>
                      <a:pt x="24"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8" name="Freeform 57"/>
              <p:cNvSpPr>
                <a:spLocks/>
              </p:cNvSpPr>
              <p:nvPr/>
            </p:nvSpPr>
            <p:spPr bwMode="auto">
              <a:xfrm>
                <a:off x="792" y="598"/>
                <a:ext cx="8" cy="14"/>
              </a:xfrm>
              <a:custGeom>
                <a:avLst/>
                <a:gdLst>
                  <a:gd name="T0" fmla="*/ 58 w 70"/>
                  <a:gd name="T1" fmla="*/ 92 h 104"/>
                  <a:gd name="T2" fmla="*/ 70 w 70"/>
                  <a:gd name="T3" fmla="*/ 47 h 104"/>
                  <a:gd name="T4" fmla="*/ 23 w 70"/>
                  <a:gd name="T5" fmla="*/ 0 h 104"/>
                  <a:gd name="T6" fmla="*/ 12 w 70"/>
                  <a:gd name="T7" fmla="*/ 12 h 104"/>
                  <a:gd name="T8" fmla="*/ 17 w 70"/>
                  <a:gd name="T9" fmla="*/ 58 h 104"/>
                  <a:gd name="T10" fmla="*/ 0 w 70"/>
                  <a:gd name="T11" fmla="*/ 104 h 104"/>
                  <a:gd name="T12" fmla="*/ 47 w 70"/>
                  <a:gd name="T13" fmla="*/ 104 h 104"/>
                  <a:gd name="T14" fmla="*/ 58 w 70"/>
                  <a:gd name="T15" fmla="*/ 92 h 10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04"/>
                  <a:gd name="T26" fmla="*/ 70 w 70"/>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04">
                    <a:moveTo>
                      <a:pt x="58" y="92"/>
                    </a:moveTo>
                    <a:lnTo>
                      <a:pt x="70" y="47"/>
                    </a:lnTo>
                    <a:lnTo>
                      <a:pt x="23" y="0"/>
                    </a:lnTo>
                    <a:lnTo>
                      <a:pt x="12" y="12"/>
                    </a:lnTo>
                    <a:lnTo>
                      <a:pt x="17" y="58"/>
                    </a:lnTo>
                    <a:lnTo>
                      <a:pt x="0" y="104"/>
                    </a:lnTo>
                    <a:lnTo>
                      <a:pt x="47" y="104"/>
                    </a:lnTo>
                    <a:lnTo>
                      <a:pt x="58"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9" name="Freeform 58"/>
              <p:cNvSpPr>
                <a:spLocks/>
              </p:cNvSpPr>
              <p:nvPr/>
            </p:nvSpPr>
            <p:spPr bwMode="auto">
              <a:xfrm>
                <a:off x="381" y="403"/>
                <a:ext cx="189" cy="225"/>
              </a:xfrm>
              <a:custGeom>
                <a:avLst/>
                <a:gdLst>
                  <a:gd name="T0" fmla="*/ 762 w 1518"/>
                  <a:gd name="T1" fmla="*/ 1801 h 1801"/>
                  <a:gd name="T2" fmla="*/ 907 w 1518"/>
                  <a:gd name="T3" fmla="*/ 1766 h 1801"/>
                  <a:gd name="T4" fmla="*/ 937 w 1518"/>
                  <a:gd name="T5" fmla="*/ 1301 h 1801"/>
                  <a:gd name="T6" fmla="*/ 872 w 1518"/>
                  <a:gd name="T7" fmla="*/ 1254 h 1801"/>
                  <a:gd name="T8" fmla="*/ 855 w 1518"/>
                  <a:gd name="T9" fmla="*/ 1150 h 1801"/>
                  <a:gd name="T10" fmla="*/ 919 w 1518"/>
                  <a:gd name="T11" fmla="*/ 1011 h 1801"/>
                  <a:gd name="T12" fmla="*/ 1518 w 1518"/>
                  <a:gd name="T13" fmla="*/ 604 h 1801"/>
                  <a:gd name="T14" fmla="*/ 1506 w 1518"/>
                  <a:gd name="T15" fmla="*/ 546 h 1801"/>
                  <a:gd name="T16" fmla="*/ 1436 w 1518"/>
                  <a:gd name="T17" fmla="*/ 465 h 1801"/>
                  <a:gd name="T18" fmla="*/ 1436 w 1518"/>
                  <a:gd name="T19" fmla="*/ 407 h 1801"/>
                  <a:gd name="T20" fmla="*/ 1378 w 1518"/>
                  <a:gd name="T21" fmla="*/ 325 h 1801"/>
                  <a:gd name="T22" fmla="*/ 1395 w 1518"/>
                  <a:gd name="T23" fmla="*/ 210 h 1801"/>
                  <a:gd name="T24" fmla="*/ 1326 w 1518"/>
                  <a:gd name="T25" fmla="*/ 122 h 1801"/>
                  <a:gd name="T26" fmla="*/ 1151 w 1518"/>
                  <a:gd name="T27" fmla="*/ 105 h 1801"/>
                  <a:gd name="T28" fmla="*/ 1047 w 1518"/>
                  <a:gd name="T29" fmla="*/ 0 h 1801"/>
                  <a:gd name="T30" fmla="*/ 907 w 1518"/>
                  <a:gd name="T31" fmla="*/ 151 h 1801"/>
                  <a:gd name="T32" fmla="*/ 919 w 1518"/>
                  <a:gd name="T33" fmla="*/ 180 h 1801"/>
                  <a:gd name="T34" fmla="*/ 867 w 1518"/>
                  <a:gd name="T35" fmla="*/ 215 h 1801"/>
                  <a:gd name="T36" fmla="*/ 843 w 1518"/>
                  <a:gd name="T37" fmla="*/ 175 h 1801"/>
                  <a:gd name="T38" fmla="*/ 849 w 1518"/>
                  <a:gd name="T39" fmla="*/ 110 h 1801"/>
                  <a:gd name="T40" fmla="*/ 803 w 1518"/>
                  <a:gd name="T41" fmla="*/ 29 h 1801"/>
                  <a:gd name="T42" fmla="*/ 703 w 1518"/>
                  <a:gd name="T43" fmla="*/ 58 h 1801"/>
                  <a:gd name="T44" fmla="*/ 663 w 1518"/>
                  <a:gd name="T45" fmla="*/ 180 h 1801"/>
                  <a:gd name="T46" fmla="*/ 698 w 1518"/>
                  <a:gd name="T47" fmla="*/ 255 h 1801"/>
                  <a:gd name="T48" fmla="*/ 651 w 1518"/>
                  <a:gd name="T49" fmla="*/ 267 h 1801"/>
                  <a:gd name="T50" fmla="*/ 471 w 1518"/>
                  <a:gd name="T51" fmla="*/ 163 h 1801"/>
                  <a:gd name="T52" fmla="*/ 267 w 1518"/>
                  <a:gd name="T53" fmla="*/ 279 h 1801"/>
                  <a:gd name="T54" fmla="*/ 256 w 1518"/>
                  <a:gd name="T55" fmla="*/ 372 h 1801"/>
                  <a:gd name="T56" fmla="*/ 291 w 1518"/>
                  <a:gd name="T57" fmla="*/ 384 h 1801"/>
                  <a:gd name="T58" fmla="*/ 198 w 1518"/>
                  <a:gd name="T59" fmla="*/ 447 h 1801"/>
                  <a:gd name="T60" fmla="*/ 262 w 1518"/>
                  <a:gd name="T61" fmla="*/ 477 h 1801"/>
                  <a:gd name="T62" fmla="*/ 232 w 1518"/>
                  <a:gd name="T63" fmla="*/ 541 h 1801"/>
                  <a:gd name="T64" fmla="*/ 297 w 1518"/>
                  <a:gd name="T65" fmla="*/ 628 h 1801"/>
                  <a:gd name="T66" fmla="*/ 7 w 1518"/>
                  <a:gd name="T67" fmla="*/ 611 h 1801"/>
                  <a:gd name="T68" fmla="*/ 0 w 1518"/>
                  <a:gd name="T69" fmla="*/ 639 h 1801"/>
                  <a:gd name="T70" fmla="*/ 344 w 1518"/>
                  <a:gd name="T71" fmla="*/ 721 h 1801"/>
                  <a:gd name="T72" fmla="*/ 546 w 1518"/>
                  <a:gd name="T73" fmla="*/ 738 h 1801"/>
                  <a:gd name="T74" fmla="*/ 454 w 1518"/>
                  <a:gd name="T75" fmla="*/ 802 h 1801"/>
                  <a:gd name="T76" fmla="*/ 511 w 1518"/>
                  <a:gd name="T77" fmla="*/ 872 h 1801"/>
                  <a:gd name="T78" fmla="*/ 623 w 1518"/>
                  <a:gd name="T79" fmla="*/ 872 h 1801"/>
                  <a:gd name="T80" fmla="*/ 640 w 1518"/>
                  <a:gd name="T81" fmla="*/ 808 h 1801"/>
                  <a:gd name="T82" fmla="*/ 686 w 1518"/>
                  <a:gd name="T83" fmla="*/ 843 h 1801"/>
                  <a:gd name="T84" fmla="*/ 668 w 1518"/>
                  <a:gd name="T85" fmla="*/ 912 h 1801"/>
                  <a:gd name="T86" fmla="*/ 698 w 1518"/>
                  <a:gd name="T87" fmla="*/ 924 h 1801"/>
                  <a:gd name="T88" fmla="*/ 698 w 1518"/>
                  <a:gd name="T89" fmla="*/ 994 h 1801"/>
                  <a:gd name="T90" fmla="*/ 762 w 1518"/>
                  <a:gd name="T91" fmla="*/ 1075 h 1801"/>
                  <a:gd name="T92" fmla="*/ 780 w 1518"/>
                  <a:gd name="T93" fmla="*/ 1167 h 1801"/>
                  <a:gd name="T94" fmla="*/ 762 w 1518"/>
                  <a:gd name="T95" fmla="*/ 1237 h 1801"/>
                  <a:gd name="T96" fmla="*/ 797 w 1518"/>
                  <a:gd name="T97" fmla="*/ 1336 h 1801"/>
                  <a:gd name="T98" fmla="*/ 843 w 1518"/>
                  <a:gd name="T99" fmla="*/ 1366 h 1801"/>
                  <a:gd name="T100" fmla="*/ 872 w 1518"/>
                  <a:gd name="T101" fmla="*/ 1411 h 1801"/>
                  <a:gd name="T102" fmla="*/ 780 w 1518"/>
                  <a:gd name="T103" fmla="*/ 1603 h 1801"/>
                  <a:gd name="T104" fmla="*/ 762 w 1518"/>
                  <a:gd name="T105" fmla="*/ 1801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8"/>
                  <a:gd name="T160" fmla="*/ 0 h 1801"/>
                  <a:gd name="T161" fmla="*/ 1518 w 1518"/>
                  <a:gd name="T162" fmla="*/ 1801 h 18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0" name="Freeform 59"/>
              <p:cNvSpPr>
                <a:spLocks/>
              </p:cNvSpPr>
              <p:nvPr/>
            </p:nvSpPr>
            <p:spPr bwMode="auto">
              <a:xfrm>
                <a:off x="469" y="478"/>
                <a:ext cx="466" cy="408"/>
              </a:xfrm>
              <a:custGeom>
                <a:avLst/>
                <a:gdLst>
                  <a:gd name="T0" fmla="*/ 3150 w 3724"/>
                  <a:gd name="T1" fmla="*/ 2968 h 3264"/>
                  <a:gd name="T2" fmla="*/ 3115 w 3724"/>
                  <a:gd name="T3" fmla="*/ 2881 h 3264"/>
                  <a:gd name="T4" fmla="*/ 2662 w 3724"/>
                  <a:gd name="T5" fmla="*/ 3131 h 3264"/>
                  <a:gd name="T6" fmla="*/ 2278 w 3724"/>
                  <a:gd name="T7" fmla="*/ 3264 h 3264"/>
                  <a:gd name="T8" fmla="*/ 2359 w 3724"/>
                  <a:gd name="T9" fmla="*/ 3148 h 3264"/>
                  <a:gd name="T10" fmla="*/ 2435 w 3724"/>
                  <a:gd name="T11" fmla="*/ 3166 h 3264"/>
                  <a:gd name="T12" fmla="*/ 2168 w 3724"/>
                  <a:gd name="T13" fmla="*/ 2800 h 3264"/>
                  <a:gd name="T14" fmla="*/ 1894 w 3724"/>
                  <a:gd name="T15" fmla="*/ 2678 h 3264"/>
                  <a:gd name="T16" fmla="*/ 46 w 3724"/>
                  <a:gd name="T17" fmla="*/ 1823 h 3264"/>
                  <a:gd name="T18" fmla="*/ 35 w 3724"/>
                  <a:gd name="T19" fmla="*/ 1586 h 3264"/>
                  <a:gd name="T20" fmla="*/ 46 w 3724"/>
                  <a:gd name="T21" fmla="*/ 1260 h 3264"/>
                  <a:gd name="T22" fmla="*/ 227 w 3724"/>
                  <a:gd name="T23" fmla="*/ 708 h 3264"/>
                  <a:gd name="T24" fmla="*/ 209 w 3724"/>
                  <a:gd name="T25" fmla="*/ 418 h 3264"/>
                  <a:gd name="T26" fmla="*/ 1028 w 3724"/>
                  <a:gd name="T27" fmla="*/ 197 h 3264"/>
                  <a:gd name="T28" fmla="*/ 1156 w 3724"/>
                  <a:gd name="T29" fmla="*/ 273 h 3264"/>
                  <a:gd name="T30" fmla="*/ 1284 w 3724"/>
                  <a:gd name="T31" fmla="*/ 446 h 3264"/>
                  <a:gd name="T32" fmla="*/ 1359 w 3724"/>
                  <a:gd name="T33" fmla="*/ 621 h 3264"/>
                  <a:gd name="T34" fmla="*/ 1545 w 3724"/>
                  <a:gd name="T35" fmla="*/ 807 h 3264"/>
                  <a:gd name="T36" fmla="*/ 1697 w 3724"/>
                  <a:gd name="T37" fmla="*/ 767 h 3264"/>
                  <a:gd name="T38" fmla="*/ 1847 w 3724"/>
                  <a:gd name="T39" fmla="*/ 801 h 3264"/>
                  <a:gd name="T40" fmla="*/ 1952 w 3724"/>
                  <a:gd name="T41" fmla="*/ 801 h 3264"/>
                  <a:gd name="T42" fmla="*/ 1970 w 3724"/>
                  <a:gd name="T43" fmla="*/ 911 h 3264"/>
                  <a:gd name="T44" fmla="*/ 2051 w 3724"/>
                  <a:gd name="T45" fmla="*/ 836 h 3264"/>
                  <a:gd name="T46" fmla="*/ 2074 w 3724"/>
                  <a:gd name="T47" fmla="*/ 645 h 3264"/>
                  <a:gd name="T48" fmla="*/ 2126 w 3724"/>
                  <a:gd name="T49" fmla="*/ 894 h 3264"/>
                  <a:gd name="T50" fmla="*/ 2214 w 3724"/>
                  <a:gd name="T51" fmla="*/ 952 h 3264"/>
                  <a:gd name="T52" fmla="*/ 2330 w 3724"/>
                  <a:gd name="T53" fmla="*/ 854 h 3264"/>
                  <a:gd name="T54" fmla="*/ 2400 w 3724"/>
                  <a:gd name="T55" fmla="*/ 1138 h 3264"/>
                  <a:gd name="T56" fmla="*/ 2144 w 3724"/>
                  <a:gd name="T57" fmla="*/ 1178 h 3264"/>
                  <a:gd name="T58" fmla="*/ 2098 w 3724"/>
                  <a:gd name="T59" fmla="*/ 1290 h 3264"/>
                  <a:gd name="T60" fmla="*/ 2039 w 3724"/>
                  <a:gd name="T61" fmla="*/ 1370 h 3264"/>
                  <a:gd name="T62" fmla="*/ 1871 w 3724"/>
                  <a:gd name="T63" fmla="*/ 1748 h 3264"/>
                  <a:gd name="T64" fmla="*/ 2219 w 3724"/>
                  <a:gd name="T65" fmla="*/ 2085 h 3264"/>
                  <a:gd name="T66" fmla="*/ 2400 w 3724"/>
                  <a:gd name="T67" fmla="*/ 2219 h 3264"/>
                  <a:gd name="T68" fmla="*/ 2545 w 3724"/>
                  <a:gd name="T69" fmla="*/ 2434 h 3264"/>
                  <a:gd name="T70" fmla="*/ 2481 w 3724"/>
                  <a:gd name="T71" fmla="*/ 2149 h 3264"/>
                  <a:gd name="T72" fmla="*/ 2510 w 3724"/>
                  <a:gd name="T73" fmla="*/ 1841 h 3264"/>
                  <a:gd name="T74" fmla="*/ 2562 w 3724"/>
                  <a:gd name="T75" fmla="*/ 1661 h 3264"/>
                  <a:gd name="T76" fmla="*/ 2766 w 3724"/>
                  <a:gd name="T77" fmla="*/ 1504 h 3264"/>
                  <a:gd name="T78" fmla="*/ 2964 w 3724"/>
                  <a:gd name="T79" fmla="*/ 1684 h 3264"/>
                  <a:gd name="T80" fmla="*/ 3091 w 3724"/>
                  <a:gd name="T81" fmla="*/ 1853 h 3264"/>
                  <a:gd name="T82" fmla="*/ 3342 w 3724"/>
                  <a:gd name="T83" fmla="*/ 1899 h 3264"/>
                  <a:gd name="T84" fmla="*/ 3614 w 3724"/>
                  <a:gd name="T85" fmla="*/ 2090 h 3264"/>
                  <a:gd name="T86" fmla="*/ 3724 w 3724"/>
                  <a:gd name="T87" fmla="*/ 2299 h 3264"/>
                  <a:gd name="T88" fmla="*/ 3586 w 3724"/>
                  <a:gd name="T89" fmla="*/ 2498 h 3264"/>
                  <a:gd name="T90" fmla="*/ 3138 w 3724"/>
                  <a:gd name="T91" fmla="*/ 2695 h 3264"/>
                  <a:gd name="T92" fmla="*/ 3074 w 3724"/>
                  <a:gd name="T93" fmla="*/ 2829 h 3264"/>
                  <a:gd name="T94" fmla="*/ 3335 w 3724"/>
                  <a:gd name="T95" fmla="*/ 2707 h 3264"/>
                  <a:gd name="T96" fmla="*/ 3347 w 3724"/>
                  <a:gd name="T97" fmla="*/ 2805 h 3264"/>
                  <a:gd name="T98" fmla="*/ 3469 w 3724"/>
                  <a:gd name="T99" fmla="*/ 3014 h 3264"/>
                  <a:gd name="T100" fmla="*/ 3370 w 3724"/>
                  <a:gd name="T101" fmla="*/ 3009 h 32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24"/>
                  <a:gd name="T154" fmla="*/ 0 h 3264"/>
                  <a:gd name="T155" fmla="*/ 3724 w 3724"/>
                  <a:gd name="T156" fmla="*/ 3264 h 32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24" h="3264">
                    <a:moveTo>
                      <a:pt x="3248" y="3056"/>
                    </a:moveTo>
                    <a:lnTo>
                      <a:pt x="3196" y="3049"/>
                    </a:lnTo>
                    <a:lnTo>
                      <a:pt x="3150" y="2968"/>
                    </a:lnTo>
                    <a:lnTo>
                      <a:pt x="3185" y="2904"/>
                    </a:lnTo>
                    <a:lnTo>
                      <a:pt x="3190" y="2887"/>
                    </a:lnTo>
                    <a:lnTo>
                      <a:pt x="3115" y="2881"/>
                    </a:lnTo>
                    <a:lnTo>
                      <a:pt x="2981" y="3026"/>
                    </a:lnTo>
                    <a:lnTo>
                      <a:pt x="2795" y="3061"/>
                    </a:lnTo>
                    <a:lnTo>
                      <a:pt x="2662" y="3131"/>
                    </a:lnTo>
                    <a:lnTo>
                      <a:pt x="2574" y="3096"/>
                    </a:lnTo>
                    <a:lnTo>
                      <a:pt x="2470" y="3212"/>
                    </a:lnTo>
                    <a:lnTo>
                      <a:pt x="2278" y="3264"/>
                    </a:lnTo>
                    <a:lnTo>
                      <a:pt x="2237" y="3264"/>
                    </a:lnTo>
                    <a:lnTo>
                      <a:pt x="2266" y="3212"/>
                    </a:lnTo>
                    <a:lnTo>
                      <a:pt x="2359" y="3148"/>
                    </a:lnTo>
                    <a:lnTo>
                      <a:pt x="2365" y="3078"/>
                    </a:lnTo>
                    <a:lnTo>
                      <a:pt x="2400" y="3148"/>
                    </a:lnTo>
                    <a:lnTo>
                      <a:pt x="2435" y="3166"/>
                    </a:lnTo>
                    <a:lnTo>
                      <a:pt x="2428" y="3026"/>
                    </a:lnTo>
                    <a:lnTo>
                      <a:pt x="2226" y="2916"/>
                    </a:lnTo>
                    <a:lnTo>
                      <a:pt x="2168" y="2800"/>
                    </a:lnTo>
                    <a:lnTo>
                      <a:pt x="2104" y="2695"/>
                    </a:lnTo>
                    <a:lnTo>
                      <a:pt x="2004" y="2637"/>
                    </a:lnTo>
                    <a:lnTo>
                      <a:pt x="1894" y="2678"/>
                    </a:lnTo>
                    <a:lnTo>
                      <a:pt x="1069" y="2352"/>
                    </a:lnTo>
                    <a:lnTo>
                      <a:pt x="506" y="2073"/>
                    </a:lnTo>
                    <a:lnTo>
                      <a:pt x="46" y="1823"/>
                    </a:lnTo>
                    <a:lnTo>
                      <a:pt x="17" y="1725"/>
                    </a:lnTo>
                    <a:lnTo>
                      <a:pt x="5" y="1656"/>
                    </a:lnTo>
                    <a:lnTo>
                      <a:pt x="35" y="1586"/>
                    </a:lnTo>
                    <a:lnTo>
                      <a:pt x="0" y="1551"/>
                    </a:lnTo>
                    <a:lnTo>
                      <a:pt x="70" y="1300"/>
                    </a:lnTo>
                    <a:lnTo>
                      <a:pt x="46" y="1260"/>
                    </a:lnTo>
                    <a:lnTo>
                      <a:pt x="58" y="1185"/>
                    </a:lnTo>
                    <a:lnTo>
                      <a:pt x="192" y="1173"/>
                    </a:lnTo>
                    <a:lnTo>
                      <a:pt x="227" y="708"/>
                    </a:lnTo>
                    <a:lnTo>
                      <a:pt x="162" y="650"/>
                    </a:lnTo>
                    <a:lnTo>
                      <a:pt x="145" y="545"/>
                    </a:lnTo>
                    <a:lnTo>
                      <a:pt x="209" y="418"/>
                    </a:lnTo>
                    <a:lnTo>
                      <a:pt x="808" y="0"/>
                    </a:lnTo>
                    <a:lnTo>
                      <a:pt x="848" y="151"/>
                    </a:lnTo>
                    <a:lnTo>
                      <a:pt x="1028" y="197"/>
                    </a:lnTo>
                    <a:lnTo>
                      <a:pt x="1045" y="266"/>
                    </a:lnTo>
                    <a:lnTo>
                      <a:pt x="1139" y="244"/>
                    </a:lnTo>
                    <a:lnTo>
                      <a:pt x="1156" y="273"/>
                    </a:lnTo>
                    <a:lnTo>
                      <a:pt x="1115" y="331"/>
                    </a:lnTo>
                    <a:lnTo>
                      <a:pt x="1174" y="360"/>
                    </a:lnTo>
                    <a:lnTo>
                      <a:pt x="1284" y="446"/>
                    </a:lnTo>
                    <a:lnTo>
                      <a:pt x="1301" y="540"/>
                    </a:lnTo>
                    <a:lnTo>
                      <a:pt x="1394" y="575"/>
                    </a:lnTo>
                    <a:lnTo>
                      <a:pt x="1359" y="621"/>
                    </a:lnTo>
                    <a:lnTo>
                      <a:pt x="1366" y="662"/>
                    </a:lnTo>
                    <a:lnTo>
                      <a:pt x="1534" y="743"/>
                    </a:lnTo>
                    <a:lnTo>
                      <a:pt x="1545" y="807"/>
                    </a:lnTo>
                    <a:lnTo>
                      <a:pt x="1627" y="801"/>
                    </a:lnTo>
                    <a:lnTo>
                      <a:pt x="1603" y="732"/>
                    </a:lnTo>
                    <a:lnTo>
                      <a:pt x="1697" y="767"/>
                    </a:lnTo>
                    <a:lnTo>
                      <a:pt x="1807" y="894"/>
                    </a:lnTo>
                    <a:lnTo>
                      <a:pt x="1859" y="854"/>
                    </a:lnTo>
                    <a:lnTo>
                      <a:pt x="1847" y="801"/>
                    </a:lnTo>
                    <a:lnTo>
                      <a:pt x="1859" y="767"/>
                    </a:lnTo>
                    <a:lnTo>
                      <a:pt x="1935" y="772"/>
                    </a:lnTo>
                    <a:lnTo>
                      <a:pt x="1952" y="801"/>
                    </a:lnTo>
                    <a:lnTo>
                      <a:pt x="1929" y="941"/>
                    </a:lnTo>
                    <a:lnTo>
                      <a:pt x="1947" y="946"/>
                    </a:lnTo>
                    <a:lnTo>
                      <a:pt x="1970" y="911"/>
                    </a:lnTo>
                    <a:lnTo>
                      <a:pt x="2016" y="917"/>
                    </a:lnTo>
                    <a:lnTo>
                      <a:pt x="2011" y="882"/>
                    </a:lnTo>
                    <a:lnTo>
                      <a:pt x="2051" y="836"/>
                    </a:lnTo>
                    <a:lnTo>
                      <a:pt x="1987" y="714"/>
                    </a:lnTo>
                    <a:lnTo>
                      <a:pt x="2039" y="633"/>
                    </a:lnTo>
                    <a:lnTo>
                      <a:pt x="2074" y="645"/>
                    </a:lnTo>
                    <a:lnTo>
                      <a:pt x="2126" y="737"/>
                    </a:lnTo>
                    <a:lnTo>
                      <a:pt x="2109" y="777"/>
                    </a:lnTo>
                    <a:lnTo>
                      <a:pt x="2126" y="894"/>
                    </a:lnTo>
                    <a:lnTo>
                      <a:pt x="2196" y="894"/>
                    </a:lnTo>
                    <a:lnTo>
                      <a:pt x="2226" y="911"/>
                    </a:lnTo>
                    <a:lnTo>
                      <a:pt x="2214" y="952"/>
                    </a:lnTo>
                    <a:lnTo>
                      <a:pt x="2243" y="1028"/>
                    </a:lnTo>
                    <a:lnTo>
                      <a:pt x="2341" y="941"/>
                    </a:lnTo>
                    <a:lnTo>
                      <a:pt x="2330" y="854"/>
                    </a:lnTo>
                    <a:lnTo>
                      <a:pt x="2423" y="882"/>
                    </a:lnTo>
                    <a:lnTo>
                      <a:pt x="2446" y="1045"/>
                    </a:lnTo>
                    <a:lnTo>
                      <a:pt x="2400" y="1138"/>
                    </a:lnTo>
                    <a:lnTo>
                      <a:pt x="2278" y="1121"/>
                    </a:lnTo>
                    <a:lnTo>
                      <a:pt x="2226" y="1178"/>
                    </a:lnTo>
                    <a:lnTo>
                      <a:pt x="2144" y="1178"/>
                    </a:lnTo>
                    <a:lnTo>
                      <a:pt x="2184" y="1225"/>
                    </a:lnTo>
                    <a:lnTo>
                      <a:pt x="2138" y="1300"/>
                    </a:lnTo>
                    <a:lnTo>
                      <a:pt x="2098" y="1290"/>
                    </a:lnTo>
                    <a:lnTo>
                      <a:pt x="2081" y="1318"/>
                    </a:lnTo>
                    <a:lnTo>
                      <a:pt x="2028" y="1324"/>
                    </a:lnTo>
                    <a:lnTo>
                      <a:pt x="2039" y="1370"/>
                    </a:lnTo>
                    <a:lnTo>
                      <a:pt x="1859" y="1499"/>
                    </a:lnTo>
                    <a:lnTo>
                      <a:pt x="1772" y="1644"/>
                    </a:lnTo>
                    <a:lnTo>
                      <a:pt x="1871" y="1748"/>
                    </a:lnTo>
                    <a:lnTo>
                      <a:pt x="1871" y="1858"/>
                    </a:lnTo>
                    <a:lnTo>
                      <a:pt x="2069" y="1933"/>
                    </a:lnTo>
                    <a:lnTo>
                      <a:pt x="2219" y="2085"/>
                    </a:lnTo>
                    <a:lnTo>
                      <a:pt x="2353" y="2114"/>
                    </a:lnTo>
                    <a:lnTo>
                      <a:pt x="2324" y="2195"/>
                    </a:lnTo>
                    <a:lnTo>
                      <a:pt x="2400" y="2219"/>
                    </a:lnTo>
                    <a:lnTo>
                      <a:pt x="2365" y="2306"/>
                    </a:lnTo>
                    <a:lnTo>
                      <a:pt x="2463" y="2445"/>
                    </a:lnTo>
                    <a:lnTo>
                      <a:pt x="2545" y="2434"/>
                    </a:lnTo>
                    <a:lnTo>
                      <a:pt x="2550" y="2311"/>
                    </a:lnTo>
                    <a:lnTo>
                      <a:pt x="2458" y="2230"/>
                    </a:lnTo>
                    <a:lnTo>
                      <a:pt x="2481" y="2149"/>
                    </a:lnTo>
                    <a:lnTo>
                      <a:pt x="2597" y="2055"/>
                    </a:lnTo>
                    <a:lnTo>
                      <a:pt x="2562" y="1858"/>
                    </a:lnTo>
                    <a:lnTo>
                      <a:pt x="2510" y="1841"/>
                    </a:lnTo>
                    <a:lnTo>
                      <a:pt x="2516" y="1783"/>
                    </a:lnTo>
                    <a:lnTo>
                      <a:pt x="2585" y="1713"/>
                    </a:lnTo>
                    <a:lnTo>
                      <a:pt x="2562" y="1661"/>
                    </a:lnTo>
                    <a:lnTo>
                      <a:pt x="2557" y="1510"/>
                    </a:lnTo>
                    <a:lnTo>
                      <a:pt x="2697" y="1527"/>
                    </a:lnTo>
                    <a:lnTo>
                      <a:pt x="2766" y="1504"/>
                    </a:lnTo>
                    <a:lnTo>
                      <a:pt x="2847" y="1562"/>
                    </a:lnTo>
                    <a:lnTo>
                      <a:pt x="2864" y="1603"/>
                    </a:lnTo>
                    <a:lnTo>
                      <a:pt x="2964" y="1684"/>
                    </a:lnTo>
                    <a:lnTo>
                      <a:pt x="2981" y="1812"/>
                    </a:lnTo>
                    <a:lnTo>
                      <a:pt x="3028" y="1841"/>
                    </a:lnTo>
                    <a:lnTo>
                      <a:pt x="3091" y="1853"/>
                    </a:lnTo>
                    <a:lnTo>
                      <a:pt x="3150" y="1708"/>
                    </a:lnTo>
                    <a:lnTo>
                      <a:pt x="3255" y="1864"/>
                    </a:lnTo>
                    <a:lnTo>
                      <a:pt x="3342" y="1899"/>
                    </a:lnTo>
                    <a:lnTo>
                      <a:pt x="3335" y="1975"/>
                    </a:lnTo>
                    <a:lnTo>
                      <a:pt x="3429" y="2090"/>
                    </a:lnTo>
                    <a:lnTo>
                      <a:pt x="3614" y="2090"/>
                    </a:lnTo>
                    <a:lnTo>
                      <a:pt x="3661" y="2132"/>
                    </a:lnTo>
                    <a:lnTo>
                      <a:pt x="3667" y="2224"/>
                    </a:lnTo>
                    <a:lnTo>
                      <a:pt x="3724" y="2299"/>
                    </a:lnTo>
                    <a:lnTo>
                      <a:pt x="3724" y="2352"/>
                    </a:lnTo>
                    <a:lnTo>
                      <a:pt x="3679" y="2376"/>
                    </a:lnTo>
                    <a:lnTo>
                      <a:pt x="3586" y="2498"/>
                    </a:lnTo>
                    <a:lnTo>
                      <a:pt x="3446" y="2544"/>
                    </a:lnTo>
                    <a:lnTo>
                      <a:pt x="3272" y="2550"/>
                    </a:lnTo>
                    <a:lnTo>
                      <a:pt x="3138" y="2695"/>
                    </a:lnTo>
                    <a:lnTo>
                      <a:pt x="3033" y="2753"/>
                    </a:lnTo>
                    <a:lnTo>
                      <a:pt x="2969" y="2834"/>
                    </a:lnTo>
                    <a:lnTo>
                      <a:pt x="3074" y="2829"/>
                    </a:lnTo>
                    <a:lnTo>
                      <a:pt x="3255" y="2678"/>
                    </a:lnTo>
                    <a:lnTo>
                      <a:pt x="3272" y="2666"/>
                    </a:lnTo>
                    <a:lnTo>
                      <a:pt x="3335" y="2707"/>
                    </a:lnTo>
                    <a:lnTo>
                      <a:pt x="3370" y="2759"/>
                    </a:lnTo>
                    <a:lnTo>
                      <a:pt x="3312" y="2800"/>
                    </a:lnTo>
                    <a:lnTo>
                      <a:pt x="3347" y="2805"/>
                    </a:lnTo>
                    <a:lnTo>
                      <a:pt x="3342" y="2881"/>
                    </a:lnTo>
                    <a:lnTo>
                      <a:pt x="3562" y="2956"/>
                    </a:lnTo>
                    <a:lnTo>
                      <a:pt x="3469" y="3014"/>
                    </a:lnTo>
                    <a:lnTo>
                      <a:pt x="3347" y="3160"/>
                    </a:lnTo>
                    <a:lnTo>
                      <a:pt x="3312" y="3108"/>
                    </a:lnTo>
                    <a:lnTo>
                      <a:pt x="3370" y="3009"/>
                    </a:lnTo>
                    <a:lnTo>
                      <a:pt x="3272" y="3044"/>
                    </a:lnTo>
                    <a:lnTo>
                      <a:pt x="3248" y="3056"/>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1" name="Freeform 60"/>
              <p:cNvSpPr>
                <a:spLocks/>
              </p:cNvSpPr>
              <p:nvPr/>
            </p:nvSpPr>
            <p:spPr bwMode="auto">
              <a:xfrm>
                <a:off x="405" y="699"/>
                <a:ext cx="471" cy="374"/>
              </a:xfrm>
              <a:custGeom>
                <a:avLst/>
                <a:gdLst>
                  <a:gd name="T0" fmla="*/ 505 w 3767"/>
                  <a:gd name="T1" fmla="*/ 52 h 2992"/>
                  <a:gd name="T2" fmla="*/ 413 w 3767"/>
                  <a:gd name="T3" fmla="*/ 140 h 2992"/>
                  <a:gd name="T4" fmla="*/ 174 w 3767"/>
                  <a:gd name="T5" fmla="*/ 361 h 2992"/>
                  <a:gd name="T6" fmla="*/ 69 w 3767"/>
                  <a:gd name="T7" fmla="*/ 535 h 2992"/>
                  <a:gd name="T8" fmla="*/ 0 w 3767"/>
                  <a:gd name="T9" fmla="*/ 1116 h 2992"/>
                  <a:gd name="T10" fmla="*/ 128 w 3767"/>
                  <a:gd name="T11" fmla="*/ 1360 h 2992"/>
                  <a:gd name="T12" fmla="*/ 442 w 3767"/>
                  <a:gd name="T13" fmla="*/ 1726 h 2992"/>
                  <a:gd name="T14" fmla="*/ 709 w 3767"/>
                  <a:gd name="T15" fmla="*/ 1796 h 2992"/>
                  <a:gd name="T16" fmla="*/ 896 w 3767"/>
                  <a:gd name="T17" fmla="*/ 1946 h 2992"/>
                  <a:gd name="T18" fmla="*/ 959 w 3767"/>
                  <a:gd name="T19" fmla="*/ 2162 h 2992"/>
                  <a:gd name="T20" fmla="*/ 1180 w 3767"/>
                  <a:gd name="T21" fmla="*/ 2423 h 2992"/>
                  <a:gd name="T22" fmla="*/ 1320 w 3767"/>
                  <a:gd name="T23" fmla="*/ 2591 h 2992"/>
                  <a:gd name="T24" fmla="*/ 1424 w 3767"/>
                  <a:gd name="T25" fmla="*/ 2353 h 2992"/>
                  <a:gd name="T26" fmla="*/ 1766 w 3767"/>
                  <a:gd name="T27" fmla="*/ 2376 h 2992"/>
                  <a:gd name="T28" fmla="*/ 1848 w 3767"/>
                  <a:gd name="T29" fmla="*/ 2382 h 2992"/>
                  <a:gd name="T30" fmla="*/ 1918 w 3767"/>
                  <a:gd name="T31" fmla="*/ 2446 h 2992"/>
                  <a:gd name="T32" fmla="*/ 2000 w 3767"/>
                  <a:gd name="T33" fmla="*/ 2458 h 2992"/>
                  <a:gd name="T34" fmla="*/ 2063 w 3767"/>
                  <a:gd name="T35" fmla="*/ 2481 h 2992"/>
                  <a:gd name="T36" fmla="*/ 2185 w 3767"/>
                  <a:gd name="T37" fmla="*/ 2429 h 2992"/>
                  <a:gd name="T38" fmla="*/ 2307 w 3767"/>
                  <a:gd name="T39" fmla="*/ 2434 h 2992"/>
                  <a:gd name="T40" fmla="*/ 2499 w 3767"/>
                  <a:gd name="T41" fmla="*/ 2528 h 2992"/>
                  <a:gd name="T42" fmla="*/ 2540 w 3767"/>
                  <a:gd name="T43" fmla="*/ 2765 h 2992"/>
                  <a:gd name="T44" fmla="*/ 2604 w 3767"/>
                  <a:gd name="T45" fmla="*/ 2882 h 2992"/>
                  <a:gd name="T46" fmla="*/ 2628 w 3767"/>
                  <a:gd name="T47" fmla="*/ 2992 h 2992"/>
                  <a:gd name="T48" fmla="*/ 2743 w 3767"/>
                  <a:gd name="T49" fmla="*/ 2830 h 2992"/>
                  <a:gd name="T50" fmla="*/ 2731 w 3767"/>
                  <a:gd name="T51" fmla="*/ 2382 h 2992"/>
                  <a:gd name="T52" fmla="*/ 3121 w 3767"/>
                  <a:gd name="T53" fmla="*/ 2085 h 2992"/>
                  <a:gd name="T54" fmla="*/ 3121 w 3767"/>
                  <a:gd name="T55" fmla="*/ 1918 h 2992"/>
                  <a:gd name="T56" fmla="*/ 3150 w 3767"/>
                  <a:gd name="T57" fmla="*/ 1906 h 2992"/>
                  <a:gd name="T58" fmla="*/ 3197 w 3767"/>
                  <a:gd name="T59" fmla="*/ 1818 h 2992"/>
                  <a:gd name="T60" fmla="*/ 3331 w 3767"/>
                  <a:gd name="T61" fmla="*/ 1644 h 2992"/>
                  <a:gd name="T62" fmla="*/ 3586 w 3767"/>
                  <a:gd name="T63" fmla="*/ 1505 h 2992"/>
                  <a:gd name="T64" fmla="*/ 3533 w 3767"/>
                  <a:gd name="T65" fmla="*/ 1475 h 2992"/>
                  <a:gd name="T66" fmla="*/ 3732 w 3767"/>
                  <a:gd name="T67" fmla="*/ 1337 h 2992"/>
                  <a:gd name="T68" fmla="*/ 3714 w 3767"/>
                  <a:gd name="T69" fmla="*/ 1273 h 2992"/>
                  <a:gd name="T70" fmla="*/ 3708 w 3767"/>
                  <a:gd name="T71" fmla="*/ 1116 h 2992"/>
                  <a:gd name="T72" fmla="*/ 3488 w 3767"/>
                  <a:gd name="T73" fmla="*/ 1255 h 2992"/>
                  <a:gd name="T74" fmla="*/ 3174 w 3767"/>
                  <a:gd name="T75" fmla="*/ 1360 h 2992"/>
                  <a:gd name="T76" fmla="*/ 3086 w 3767"/>
                  <a:gd name="T77" fmla="*/ 1458 h 2992"/>
                  <a:gd name="T78" fmla="*/ 2912 w 3767"/>
                  <a:gd name="T79" fmla="*/ 1552 h 2992"/>
                  <a:gd name="T80" fmla="*/ 2738 w 3767"/>
                  <a:gd name="T81" fmla="*/ 1528 h 2992"/>
                  <a:gd name="T82" fmla="*/ 2749 w 3767"/>
                  <a:gd name="T83" fmla="*/ 1493 h 2992"/>
                  <a:gd name="T84" fmla="*/ 2731 w 3767"/>
                  <a:gd name="T85" fmla="*/ 1430 h 2992"/>
                  <a:gd name="T86" fmla="*/ 2714 w 3767"/>
                  <a:gd name="T87" fmla="*/ 1360 h 2992"/>
                  <a:gd name="T88" fmla="*/ 2621 w 3767"/>
                  <a:gd name="T89" fmla="*/ 1348 h 2992"/>
                  <a:gd name="T90" fmla="*/ 2673 w 3767"/>
                  <a:gd name="T91" fmla="*/ 1197 h 2992"/>
                  <a:gd name="T92" fmla="*/ 2610 w 3767"/>
                  <a:gd name="T93" fmla="*/ 1173 h 2992"/>
                  <a:gd name="T94" fmla="*/ 2482 w 3767"/>
                  <a:gd name="T95" fmla="*/ 1337 h 2992"/>
                  <a:gd name="T96" fmla="*/ 2453 w 3767"/>
                  <a:gd name="T97" fmla="*/ 1470 h 2992"/>
                  <a:gd name="T98" fmla="*/ 2314 w 3767"/>
                  <a:gd name="T99" fmla="*/ 1424 h 2992"/>
                  <a:gd name="T100" fmla="*/ 2429 w 3767"/>
                  <a:gd name="T101" fmla="*/ 1220 h 2992"/>
                  <a:gd name="T102" fmla="*/ 2406 w 3767"/>
                  <a:gd name="T103" fmla="*/ 1163 h 2992"/>
                  <a:gd name="T104" fmla="*/ 2656 w 3767"/>
                  <a:gd name="T105" fmla="*/ 1151 h 2992"/>
                  <a:gd name="T106" fmla="*/ 2499 w 3767"/>
                  <a:gd name="T107" fmla="*/ 1075 h 2992"/>
                  <a:gd name="T108" fmla="*/ 2476 w 3767"/>
                  <a:gd name="T109" fmla="*/ 1034 h 2992"/>
                  <a:gd name="T110" fmla="*/ 2296 w 3767"/>
                  <a:gd name="T111" fmla="*/ 1046 h 2992"/>
                  <a:gd name="T112" fmla="*/ 2197 w 3767"/>
                  <a:gd name="T113" fmla="*/ 1034 h 2992"/>
                  <a:gd name="T114" fmla="*/ 2272 w 3767"/>
                  <a:gd name="T115" fmla="*/ 936 h 2992"/>
                  <a:gd name="T116" fmla="*/ 1616 w 3767"/>
                  <a:gd name="T117" fmla="*/ 587 h 2992"/>
                  <a:gd name="T118" fmla="*/ 570 w 3767"/>
                  <a:gd name="T119" fmla="*/ 59 h 29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7"/>
                  <a:gd name="T181" fmla="*/ 0 h 2992"/>
                  <a:gd name="T182" fmla="*/ 3767 w 3767"/>
                  <a:gd name="T183" fmla="*/ 2992 h 29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7" h="2992">
                    <a:moveTo>
                      <a:pt x="570" y="59"/>
                    </a:moveTo>
                    <a:lnTo>
                      <a:pt x="505" y="52"/>
                    </a:lnTo>
                    <a:lnTo>
                      <a:pt x="425" y="0"/>
                    </a:lnTo>
                    <a:lnTo>
                      <a:pt x="413" y="140"/>
                    </a:lnTo>
                    <a:lnTo>
                      <a:pt x="296" y="314"/>
                    </a:lnTo>
                    <a:lnTo>
                      <a:pt x="174" y="361"/>
                    </a:lnTo>
                    <a:lnTo>
                      <a:pt x="157" y="465"/>
                    </a:lnTo>
                    <a:lnTo>
                      <a:pt x="69" y="535"/>
                    </a:lnTo>
                    <a:lnTo>
                      <a:pt x="12" y="802"/>
                    </a:lnTo>
                    <a:lnTo>
                      <a:pt x="0" y="1116"/>
                    </a:lnTo>
                    <a:lnTo>
                      <a:pt x="122" y="1302"/>
                    </a:lnTo>
                    <a:lnTo>
                      <a:pt x="128" y="1360"/>
                    </a:lnTo>
                    <a:lnTo>
                      <a:pt x="320" y="1487"/>
                    </a:lnTo>
                    <a:lnTo>
                      <a:pt x="442" y="1726"/>
                    </a:lnTo>
                    <a:lnTo>
                      <a:pt x="697" y="1830"/>
                    </a:lnTo>
                    <a:lnTo>
                      <a:pt x="709" y="1796"/>
                    </a:lnTo>
                    <a:lnTo>
                      <a:pt x="831" y="1836"/>
                    </a:lnTo>
                    <a:lnTo>
                      <a:pt x="896" y="1946"/>
                    </a:lnTo>
                    <a:lnTo>
                      <a:pt x="906" y="2080"/>
                    </a:lnTo>
                    <a:lnTo>
                      <a:pt x="959" y="2162"/>
                    </a:lnTo>
                    <a:lnTo>
                      <a:pt x="1116" y="2162"/>
                    </a:lnTo>
                    <a:lnTo>
                      <a:pt x="1180" y="2423"/>
                    </a:lnTo>
                    <a:lnTo>
                      <a:pt x="1255" y="2551"/>
                    </a:lnTo>
                    <a:lnTo>
                      <a:pt x="1320" y="2591"/>
                    </a:lnTo>
                    <a:lnTo>
                      <a:pt x="1372" y="2399"/>
                    </a:lnTo>
                    <a:lnTo>
                      <a:pt x="1424" y="2353"/>
                    </a:lnTo>
                    <a:lnTo>
                      <a:pt x="1703" y="2336"/>
                    </a:lnTo>
                    <a:lnTo>
                      <a:pt x="1766" y="2376"/>
                    </a:lnTo>
                    <a:lnTo>
                      <a:pt x="1790" y="2388"/>
                    </a:lnTo>
                    <a:lnTo>
                      <a:pt x="1848" y="2382"/>
                    </a:lnTo>
                    <a:lnTo>
                      <a:pt x="1878" y="2429"/>
                    </a:lnTo>
                    <a:lnTo>
                      <a:pt x="1918" y="2446"/>
                    </a:lnTo>
                    <a:lnTo>
                      <a:pt x="1941" y="2486"/>
                    </a:lnTo>
                    <a:lnTo>
                      <a:pt x="2000" y="2458"/>
                    </a:lnTo>
                    <a:lnTo>
                      <a:pt x="2028" y="2486"/>
                    </a:lnTo>
                    <a:lnTo>
                      <a:pt x="2063" y="2481"/>
                    </a:lnTo>
                    <a:lnTo>
                      <a:pt x="2046" y="2399"/>
                    </a:lnTo>
                    <a:lnTo>
                      <a:pt x="2185" y="2429"/>
                    </a:lnTo>
                    <a:lnTo>
                      <a:pt x="2232" y="2406"/>
                    </a:lnTo>
                    <a:lnTo>
                      <a:pt x="2307" y="2434"/>
                    </a:lnTo>
                    <a:lnTo>
                      <a:pt x="2325" y="2481"/>
                    </a:lnTo>
                    <a:lnTo>
                      <a:pt x="2499" y="2528"/>
                    </a:lnTo>
                    <a:lnTo>
                      <a:pt x="2569" y="2591"/>
                    </a:lnTo>
                    <a:lnTo>
                      <a:pt x="2540" y="2765"/>
                    </a:lnTo>
                    <a:lnTo>
                      <a:pt x="2586" y="2789"/>
                    </a:lnTo>
                    <a:lnTo>
                      <a:pt x="2604" y="2882"/>
                    </a:lnTo>
                    <a:lnTo>
                      <a:pt x="2633" y="2962"/>
                    </a:lnTo>
                    <a:lnTo>
                      <a:pt x="2628" y="2992"/>
                    </a:lnTo>
                    <a:lnTo>
                      <a:pt x="2708" y="2945"/>
                    </a:lnTo>
                    <a:lnTo>
                      <a:pt x="2743" y="2830"/>
                    </a:lnTo>
                    <a:lnTo>
                      <a:pt x="2696" y="2516"/>
                    </a:lnTo>
                    <a:lnTo>
                      <a:pt x="2731" y="2382"/>
                    </a:lnTo>
                    <a:lnTo>
                      <a:pt x="3069" y="2173"/>
                    </a:lnTo>
                    <a:lnTo>
                      <a:pt x="3121" y="2085"/>
                    </a:lnTo>
                    <a:lnTo>
                      <a:pt x="3197" y="2068"/>
                    </a:lnTo>
                    <a:lnTo>
                      <a:pt x="3121" y="1918"/>
                    </a:lnTo>
                    <a:lnTo>
                      <a:pt x="3127" y="1859"/>
                    </a:lnTo>
                    <a:lnTo>
                      <a:pt x="3150" y="1906"/>
                    </a:lnTo>
                    <a:lnTo>
                      <a:pt x="3179" y="1888"/>
                    </a:lnTo>
                    <a:lnTo>
                      <a:pt x="3197" y="1818"/>
                    </a:lnTo>
                    <a:lnTo>
                      <a:pt x="3307" y="1719"/>
                    </a:lnTo>
                    <a:lnTo>
                      <a:pt x="3331" y="1644"/>
                    </a:lnTo>
                    <a:lnTo>
                      <a:pt x="3505" y="1604"/>
                    </a:lnTo>
                    <a:lnTo>
                      <a:pt x="3586" y="1505"/>
                    </a:lnTo>
                    <a:lnTo>
                      <a:pt x="3540" y="1510"/>
                    </a:lnTo>
                    <a:lnTo>
                      <a:pt x="3533" y="1475"/>
                    </a:lnTo>
                    <a:lnTo>
                      <a:pt x="3690" y="1330"/>
                    </a:lnTo>
                    <a:lnTo>
                      <a:pt x="3732" y="1337"/>
                    </a:lnTo>
                    <a:lnTo>
                      <a:pt x="3767" y="1285"/>
                    </a:lnTo>
                    <a:lnTo>
                      <a:pt x="3714" y="1273"/>
                    </a:lnTo>
                    <a:lnTo>
                      <a:pt x="3662" y="1197"/>
                    </a:lnTo>
                    <a:lnTo>
                      <a:pt x="3708" y="1116"/>
                    </a:lnTo>
                    <a:lnTo>
                      <a:pt x="3627" y="1104"/>
                    </a:lnTo>
                    <a:lnTo>
                      <a:pt x="3488" y="1255"/>
                    </a:lnTo>
                    <a:lnTo>
                      <a:pt x="3307" y="1290"/>
                    </a:lnTo>
                    <a:lnTo>
                      <a:pt x="3174" y="1360"/>
                    </a:lnTo>
                    <a:lnTo>
                      <a:pt x="3156" y="1430"/>
                    </a:lnTo>
                    <a:lnTo>
                      <a:pt x="3086" y="1458"/>
                    </a:lnTo>
                    <a:lnTo>
                      <a:pt x="3017" y="1470"/>
                    </a:lnTo>
                    <a:lnTo>
                      <a:pt x="2912" y="1552"/>
                    </a:lnTo>
                    <a:lnTo>
                      <a:pt x="2818" y="1580"/>
                    </a:lnTo>
                    <a:lnTo>
                      <a:pt x="2738" y="1528"/>
                    </a:lnTo>
                    <a:lnTo>
                      <a:pt x="2731" y="1505"/>
                    </a:lnTo>
                    <a:lnTo>
                      <a:pt x="2749" y="1493"/>
                    </a:lnTo>
                    <a:lnTo>
                      <a:pt x="2778" y="1435"/>
                    </a:lnTo>
                    <a:lnTo>
                      <a:pt x="2731" y="1430"/>
                    </a:lnTo>
                    <a:lnTo>
                      <a:pt x="2714" y="1424"/>
                    </a:lnTo>
                    <a:lnTo>
                      <a:pt x="2714" y="1360"/>
                    </a:lnTo>
                    <a:lnTo>
                      <a:pt x="2645" y="1395"/>
                    </a:lnTo>
                    <a:lnTo>
                      <a:pt x="2621" y="1348"/>
                    </a:lnTo>
                    <a:lnTo>
                      <a:pt x="2703" y="1285"/>
                    </a:lnTo>
                    <a:lnTo>
                      <a:pt x="2673" y="1197"/>
                    </a:lnTo>
                    <a:lnTo>
                      <a:pt x="2638" y="1185"/>
                    </a:lnTo>
                    <a:lnTo>
                      <a:pt x="2610" y="1173"/>
                    </a:lnTo>
                    <a:lnTo>
                      <a:pt x="2523" y="1238"/>
                    </a:lnTo>
                    <a:lnTo>
                      <a:pt x="2482" y="1337"/>
                    </a:lnTo>
                    <a:lnTo>
                      <a:pt x="2488" y="1424"/>
                    </a:lnTo>
                    <a:lnTo>
                      <a:pt x="2453" y="1470"/>
                    </a:lnTo>
                    <a:lnTo>
                      <a:pt x="2389" y="1505"/>
                    </a:lnTo>
                    <a:lnTo>
                      <a:pt x="2314" y="1424"/>
                    </a:lnTo>
                    <a:lnTo>
                      <a:pt x="2366" y="1278"/>
                    </a:lnTo>
                    <a:lnTo>
                      <a:pt x="2429" y="1220"/>
                    </a:lnTo>
                    <a:lnTo>
                      <a:pt x="2394" y="1208"/>
                    </a:lnTo>
                    <a:lnTo>
                      <a:pt x="2406" y="1163"/>
                    </a:lnTo>
                    <a:lnTo>
                      <a:pt x="2528" y="1110"/>
                    </a:lnTo>
                    <a:lnTo>
                      <a:pt x="2656" y="1151"/>
                    </a:lnTo>
                    <a:lnTo>
                      <a:pt x="2569" y="1063"/>
                    </a:lnTo>
                    <a:lnTo>
                      <a:pt x="2499" y="1075"/>
                    </a:lnTo>
                    <a:lnTo>
                      <a:pt x="2441" y="1034"/>
                    </a:lnTo>
                    <a:lnTo>
                      <a:pt x="2476" y="1034"/>
                    </a:lnTo>
                    <a:lnTo>
                      <a:pt x="2436" y="976"/>
                    </a:lnTo>
                    <a:lnTo>
                      <a:pt x="2296" y="1046"/>
                    </a:lnTo>
                    <a:lnTo>
                      <a:pt x="2220" y="1017"/>
                    </a:lnTo>
                    <a:lnTo>
                      <a:pt x="2197" y="1034"/>
                    </a:lnTo>
                    <a:lnTo>
                      <a:pt x="2145" y="1017"/>
                    </a:lnTo>
                    <a:lnTo>
                      <a:pt x="2272" y="936"/>
                    </a:lnTo>
                    <a:lnTo>
                      <a:pt x="2406" y="907"/>
                    </a:lnTo>
                    <a:lnTo>
                      <a:pt x="1616" y="587"/>
                    </a:lnTo>
                    <a:lnTo>
                      <a:pt x="1023" y="302"/>
                    </a:lnTo>
                    <a:lnTo>
                      <a:pt x="570" y="59"/>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solidFill>
                    <a:srgbClr val="4F6228"/>
                  </a:solidFill>
                </a:endParaRPr>
              </a:p>
            </p:txBody>
          </p:sp>
          <p:sp>
            <p:nvSpPr>
              <p:cNvPr id="552" name="Freeform 61"/>
              <p:cNvSpPr>
                <a:spLocks/>
              </p:cNvSpPr>
              <p:nvPr/>
            </p:nvSpPr>
            <p:spPr bwMode="auto">
              <a:xfrm>
                <a:off x="791" y="1128"/>
                <a:ext cx="41" cy="23"/>
              </a:xfrm>
              <a:custGeom>
                <a:avLst/>
                <a:gdLst>
                  <a:gd name="T0" fmla="*/ 262 w 325"/>
                  <a:gd name="T1" fmla="*/ 0 h 186"/>
                  <a:gd name="T2" fmla="*/ 325 w 325"/>
                  <a:gd name="T3" fmla="*/ 57 h 186"/>
                  <a:gd name="T4" fmla="*/ 297 w 325"/>
                  <a:gd name="T5" fmla="*/ 75 h 186"/>
                  <a:gd name="T6" fmla="*/ 320 w 325"/>
                  <a:gd name="T7" fmla="*/ 179 h 186"/>
                  <a:gd name="T8" fmla="*/ 256 w 325"/>
                  <a:gd name="T9" fmla="*/ 186 h 186"/>
                  <a:gd name="T10" fmla="*/ 163 w 325"/>
                  <a:gd name="T11" fmla="*/ 151 h 186"/>
                  <a:gd name="T12" fmla="*/ 88 w 325"/>
                  <a:gd name="T13" fmla="*/ 162 h 186"/>
                  <a:gd name="T14" fmla="*/ 0 w 325"/>
                  <a:gd name="T15" fmla="*/ 116 h 186"/>
                  <a:gd name="T16" fmla="*/ 88 w 325"/>
                  <a:gd name="T17" fmla="*/ 64 h 186"/>
                  <a:gd name="T18" fmla="*/ 175 w 325"/>
                  <a:gd name="T19" fmla="*/ 75 h 186"/>
                  <a:gd name="T20" fmla="*/ 186 w 325"/>
                  <a:gd name="T21" fmla="*/ 57 h 186"/>
                  <a:gd name="T22" fmla="*/ 128 w 325"/>
                  <a:gd name="T23" fmla="*/ 0 h 186"/>
                  <a:gd name="T24" fmla="*/ 227 w 325"/>
                  <a:gd name="T25" fmla="*/ 12 h 186"/>
                  <a:gd name="T26" fmla="*/ 262 w 325"/>
                  <a:gd name="T27" fmla="*/ 0 h 1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5"/>
                  <a:gd name="T43" fmla="*/ 0 h 186"/>
                  <a:gd name="T44" fmla="*/ 325 w 325"/>
                  <a:gd name="T45" fmla="*/ 186 h 1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5" h="186">
                    <a:moveTo>
                      <a:pt x="262" y="0"/>
                    </a:moveTo>
                    <a:lnTo>
                      <a:pt x="325" y="57"/>
                    </a:lnTo>
                    <a:lnTo>
                      <a:pt x="297" y="75"/>
                    </a:lnTo>
                    <a:lnTo>
                      <a:pt x="320" y="179"/>
                    </a:lnTo>
                    <a:lnTo>
                      <a:pt x="256" y="186"/>
                    </a:lnTo>
                    <a:lnTo>
                      <a:pt x="163" y="151"/>
                    </a:lnTo>
                    <a:lnTo>
                      <a:pt x="88" y="162"/>
                    </a:lnTo>
                    <a:lnTo>
                      <a:pt x="0" y="116"/>
                    </a:lnTo>
                    <a:lnTo>
                      <a:pt x="88" y="64"/>
                    </a:lnTo>
                    <a:lnTo>
                      <a:pt x="175" y="75"/>
                    </a:lnTo>
                    <a:lnTo>
                      <a:pt x="186" y="57"/>
                    </a:lnTo>
                    <a:lnTo>
                      <a:pt x="128" y="0"/>
                    </a:lnTo>
                    <a:lnTo>
                      <a:pt x="227" y="12"/>
                    </a:lnTo>
                    <a:lnTo>
                      <a:pt x="262"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3" name="Freeform 62"/>
              <p:cNvSpPr>
                <a:spLocks/>
              </p:cNvSpPr>
              <p:nvPr/>
            </p:nvSpPr>
            <p:spPr bwMode="auto">
              <a:xfrm>
                <a:off x="824" y="1127"/>
                <a:ext cx="38" cy="25"/>
              </a:xfrm>
              <a:custGeom>
                <a:avLst/>
                <a:gdLst>
                  <a:gd name="T0" fmla="*/ 0 w 307"/>
                  <a:gd name="T1" fmla="*/ 6 h 197"/>
                  <a:gd name="T2" fmla="*/ 58 w 307"/>
                  <a:gd name="T3" fmla="*/ 0 h 197"/>
                  <a:gd name="T4" fmla="*/ 174 w 307"/>
                  <a:gd name="T5" fmla="*/ 18 h 197"/>
                  <a:gd name="T6" fmla="*/ 192 w 307"/>
                  <a:gd name="T7" fmla="*/ 81 h 197"/>
                  <a:gd name="T8" fmla="*/ 273 w 307"/>
                  <a:gd name="T9" fmla="*/ 93 h 197"/>
                  <a:gd name="T10" fmla="*/ 307 w 307"/>
                  <a:gd name="T11" fmla="*/ 168 h 197"/>
                  <a:gd name="T12" fmla="*/ 279 w 307"/>
                  <a:gd name="T13" fmla="*/ 175 h 197"/>
                  <a:gd name="T14" fmla="*/ 192 w 307"/>
                  <a:gd name="T15" fmla="*/ 145 h 197"/>
                  <a:gd name="T16" fmla="*/ 128 w 307"/>
                  <a:gd name="T17" fmla="*/ 197 h 197"/>
                  <a:gd name="T18" fmla="*/ 93 w 307"/>
                  <a:gd name="T19" fmla="*/ 180 h 197"/>
                  <a:gd name="T20" fmla="*/ 58 w 307"/>
                  <a:gd name="T21" fmla="*/ 180 h 197"/>
                  <a:gd name="T22" fmla="*/ 35 w 307"/>
                  <a:gd name="T23" fmla="*/ 81 h 197"/>
                  <a:gd name="T24" fmla="*/ 63 w 307"/>
                  <a:gd name="T25" fmla="*/ 63 h 197"/>
                  <a:gd name="T26" fmla="*/ 0 w 307"/>
                  <a:gd name="T27" fmla="*/ 6 h 1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7"/>
                  <a:gd name="T44" fmla="*/ 307 w 307"/>
                  <a:gd name="T45" fmla="*/ 197 h 1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7">
                    <a:moveTo>
                      <a:pt x="0" y="6"/>
                    </a:moveTo>
                    <a:lnTo>
                      <a:pt x="58" y="0"/>
                    </a:lnTo>
                    <a:lnTo>
                      <a:pt x="174" y="18"/>
                    </a:lnTo>
                    <a:lnTo>
                      <a:pt x="192" y="81"/>
                    </a:lnTo>
                    <a:lnTo>
                      <a:pt x="273" y="93"/>
                    </a:lnTo>
                    <a:lnTo>
                      <a:pt x="307" y="168"/>
                    </a:lnTo>
                    <a:lnTo>
                      <a:pt x="279" y="175"/>
                    </a:lnTo>
                    <a:lnTo>
                      <a:pt x="192" y="145"/>
                    </a:lnTo>
                    <a:lnTo>
                      <a:pt x="128" y="197"/>
                    </a:lnTo>
                    <a:lnTo>
                      <a:pt x="93" y="180"/>
                    </a:lnTo>
                    <a:lnTo>
                      <a:pt x="58" y="180"/>
                    </a:lnTo>
                    <a:lnTo>
                      <a:pt x="35" y="81"/>
                    </a:lnTo>
                    <a:lnTo>
                      <a:pt x="63" y="63"/>
                    </a:lnTo>
                    <a:lnTo>
                      <a:pt x="0" y="6"/>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4" name="Freeform 63"/>
              <p:cNvSpPr>
                <a:spLocks/>
              </p:cNvSpPr>
              <p:nvPr/>
            </p:nvSpPr>
            <p:spPr bwMode="auto">
              <a:xfrm>
                <a:off x="415" y="869"/>
                <a:ext cx="247" cy="283"/>
              </a:xfrm>
              <a:custGeom>
                <a:avLst/>
                <a:gdLst>
                  <a:gd name="T0" fmla="*/ 47 w 1976"/>
                  <a:gd name="T1" fmla="*/ 40 h 2259"/>
                  <a:gd name="T2" fmla="*/ 105 w 1976"/>
                  <a:gd name="T3" fmla="*/ 453 h 2259"/>
                  <a:gd name="T4" fmla="*/ 0 w 1976"/>
                  <a:gd name="T5" fmla="*/ 453 h 2259"/>
                  <a:gd name="T6" fmla="*/ 82 w 1976"/>
                  <a:gd name="T7" fmla="*/ 645 h 2259"/>
                  <a:gd name="T8" fmla="*/ 76 w 1976"/>
                  <a:gd name="T9" fmla="*/ 847 h 2259"/>
                  <a:gd name="T10" fmla="*/ 222 w 1976"/>
                  <a:gd name="T11" fmla="*/ 959 h 2259"/>
                  <a:gd name="T12" fmla="*/ 187 w 1976"/>
                  <a:gd name="T13" fmla="*/ 802 h 2259"/>
                  <a:gd name="T14" fmla="*/ 180 w 1976"/>
                  <a:gd name="T15" fmla="*/ 488 h 2259"/>
                  <a:gd name="T16" fmla="*/ 152 w 1976"/>
                  <a:gd name="T17" fmla="*/ 214 h 2259"/>
                  <a:gd name="T18" fmla="*/ 250 w 1976"/>
                  <a:gd name="T19" fmla="*/ 307 h 2259"/>
                  <a:gd name="T20" fmla="*/ 326 w 1976"/>
                  <a:gd name="T21" fmla="*/ 627 h 2259"/>
                  <a:gd name="T22" fmla="*/ 332 w 1976"/>
                  <a:gd name="T23" fmla="*/ 795 h 2259"/>
                  <a:gd name="T24" fmla="*/ 332 w 1976"/>
                  <a:gd name="T25" fmla="*/ 859 h 2259"/>
                  <a:gd name="T26" fmla="*/ 506 w 1976"/>
                  <a:gd name="T27" fmla="*/ 1290 h 2259"/>
                  <a:gd name="T28" fmla="*/ 524 w 1976"/>
                  <a:gd name="T29" fmla="*/ 1667 h 2259"/>
                  <a:gd name="T30" fmla="*/ 762 w 1976"/>
                  <a:gd name="T31" fmla="*/ 1853 h 2259"/>
                  <a:gd name="T32" fmla="*/ 1244 w 1976"/>
                  <a:gd name="T33" fmla="*/ 2073 h 2259"/>
                  <a:gd name="T34" fmla="*/ 1378 w 1976"/>
                  <a:gd name="T35" fmla="*/ 2259 h 2259"/>
                  <a:gd name="T36" fmla="*/ 1605 w 1976"/>
                  <a:gd name="T37" fmla="*/ 2167 h 2259"/>
                  <a:gd name="T38" fmla="*/ 1616 w 1976"/>
                  <a:gd name="T39" fmla="*/ 2033 h 2259"/>
                  <a:gd name="T40" fmla="*/ 1779 w 1976"/>
                  <a:gd name="T41" fmla="*/ 2062 h 2259"/>
                  <a:gd name="T42" fmla="*/ 1866 w 1976"/>
                  <a:gd name="T43" fmla="*/ 2033 h 2259"/>
                  <a:gd name="T44" fmla="*/ 1912 w 1976"/>
                  <a:gd name="T45" fmla="*/ 1923 h 2259"/>
                  <a:gd name="T46" fmla="*/ 1971 w 1976"/>
                  <a:gd name="T47" fmla="*/ 1783 h 2259"/>
                  <a:gd name="T48" fmla="*/ 1720 w 1976"/>
                  <a:gd name="T49" fmla="*/ 1783 h 2259"/>
                  <a:gd name="T50" fmla="*/ 1598 w 1976"/>
                  <a:gd name="T51" fmla="*/ 1958 h 2259"/>
                  <a:gd name="T52" fmla="*/ 1372 w 1976"/>
                  <a:gd name="T53" fmla="*/ 1916 h 2259"/>
                  <a:gd name="T54" fmla="*/ 1128 w 1976"/>
                  <a:gd name="T55" fmla="*/ 1748 h 2259"/>
                  <a:gd name="T56" fmla="*/ 1099 w 1976"/>
                  <a:gd name="T57" fmla="*/ 1498 h 2259"/>
                  <a:gd name="T58" fmla="*/ 1215 w 1976"/>
                  <a:gd name="T59" fmla="*/ 1307 h 2259"/>
                  <a:gd name="T60" fmla="*/ 1128 w 1976"/>
                  <a:gd name="T61" fmla="*/ 1103 h 2259"/>
                  <a:gd name="T62" fmla="*/ 884 w 1976"/>
                  <a:gd name="T63" fmla="*/ 802 h 2259"/>
                  <a:gd name="T64" fmla="*/ 815 w 1976"/>
                  <a:gd name="T65" fmla="*/ 586 h 2259"/>
                  <a:gd name="T66" fmla="*/ 628 w 1976"/>
                  <a:gd name="T67" fmla="*/ 436 h 2259"/>
                  <a:gd name="T68" fmla="*/ 367 w 1976"/>
                  <a:gd name="T69" fmla="*/ 366 h 2259"/>
                  <a:gd name="T70" fmla="*/ 47 w 1976"/>
                  <a:gd name="T71" fmla="*/ 0 h 22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6"/>
                  <a:gd name="T109" fmla="*/ 0 h 2259"/>
                  <a:gd name="T110" fmla="*/ 1976 w 1976"/>
                  <a:gd name="T111" fmla="*/ 2259 h 22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6" h="2259">
                    <a:moveTo>
                      <a:pt x="47" y="0"/>
                    </a:moveTo>
                    <a:lnTo>
                      <a:pt x="47" y="40"/>
                    </a:lnTo>
                    <a:lnTo>
                      <a:pt x="18" y="122"/>
                    </a:lnTo>
                    <a:lnTo>
                      <a:pt x="105" y="453"/>
                    </a:lnTo>
                    <a:lnTo>
                      <a:pt x="65" y="499"/>
                    </a:lnTo>
                    <a:lnTo>
                      <a:pt x="0" y="453"/>
                    </a:lnTo>
                    <a:lnTo>
                      <a:pt x="47" y="633"/>
                    </a:lnTo>
                    <a:lnTo>
                      <a:pt x="82" y="645"/>
                    </a:lnTo>
                    <a:lnTo>
                      <a:pt x="128" y="720"/>
                    </a:lnTo>
                    <a:lnTo>
                      <a:pt x="76" y="847"/>
                    </a:lnTo>
                    <a:lnTo>
                      <a:pt x="198" y="1063"/>
                    </a:lnTo>
                    <a:lnTo>
                      <a:pt x="222" y="959"/>
                    </a:lnTo>
                    <a:lnTo>
                      <a:pt x="180" y="900"/>
                    </a:lnTo>
                    <a:lnTo>
                      <a:pt x="187" y="802"/>
                    </a:lnTo>
                    <a:lnTo>
                      <a:pt x="140" y="580"/>
                    </a:lnTo>
                    <a:lnTo>
                      <a:pt x="180" y="488"/>
                    </a:lnTo>
                    <a:lnTo>
                      <a:pt x="117" y="359"/>
                    </a:lnTo>
                    <a:lnTo>
                      <a:pt x="152" y="214"/>
                    </a:lnTo>
                    <a:lnTo>
                      <a:pt x="187" y="232"/>
                    </a:lnTo>
                    <a:lnTo>
                      <a:pt x="250" y="307"/>
                    </a:lnTo>
                    <a:lnTo>
                      <a:pt x="285" y="603"/>
                    </a:lnTo>
                    <a:lnTo>
                      <a:pt x="326" y="627"/>
                    </a:lnTo>
                    <a:lnTo>
                      <a:pt x="302" y="703"/>
                    </a:lnTo>
                    <a:lnTo>
                      <a:pt x="332" y="795"/>
                    </a:lnTo>
                    <a:lnTo>
                      <a:pt x="372" y="807"/>
                    </a:lnTo>
                    <a:lnTo>
                      <a:pt x="332" y="859"/>
                    </a:lnTo>
                    <a:lnTo>
                      <a:pt x="407" y="935"/>
                    </a:lnTo>
                    <a:lnTo>
                      <a:pt x="506" y="1290"/>
                    </a:lnTo>
                    <a:lnTo>
                      <a:pt x="396" y="1423"/>
                    </a:lnTo>
                    <a:lnTo>
                      <a:pt x="524" y="1667"/>
                    </a:lnTo>
                    <a:lnTo>
                      <a:pt x="634" y="1731"/>
                    </a:lnTo>
                    <a:lnTo>
                      <a:pt x="762" y="1853"/>
                    </a:lnTo>
                    <a:lnTo>
                      <a:pt x="1070" y="2050"/>
                    </a:lnTo>
                    <a:lnTo>
                      <a:pt x="1244" y="2073"/>
                    </a:lnTo>
                    <a:lnTo>
                      <a:pt x="1343" y="2143"/>
                    </a:lnTo>
                    <a:lnTo>
                      <a:pt x="1378" y="2259"/>
                    </a:lnTo>
                    <a:lnTo>
                      <a:pt x="1406" y="2213"/>
                    </a:lnTo>
                    <a:lnTo>
                      <a:pt x="1605" y="2167"/>
                    </a:lnTo>
                    <a:lnTo>
                      <a:pt x="1558" y="2091"/>
                    </a:lnTo>
                    <a:lnTo>
                      <a:pt x="1616" y="2033"/>
                    </a:lnTo>
                    <a:lnTo>
                      <a:pt x="1709" y="2068"/>
                    </a:lnTo>
                    <a:lnTo>
                      <a:pt x="1779" y="2062"/>
                    </a:lnTo>
                    <a:lnTo>
                      <a:pt x="1837" y="2085"/>
                    </a:lnTo>
                    <a:lnTo>
                      <a:pt x="1866" y="2033"/>
                    </a:lnTo>
                    <a:lnTo>
                      <a:pt x="1912" y="1998"/>
                    </a:lnTo>
                    <a:lnTo>
                      <a:pt x="1912" y="1923"/>
                    </a:lnTo>
                    <a:lnTo>
                      <a:pt x="1976" y="1864"/>
                    </a:lnTo>
                    <a:lnTo>
                      <a:pt x="1971" y="1783"/>
                    </a:lnTo>
                    <a:lnTo>
                      <a:pt x="1895" y="1754"/>
                    </a:lnTo>
                    <a:lnTo>
                      <a:pt x="1720" y="1783"/>
                    </a:lnTo>
                    <a:lnTo>
                      <a:pt x="1663" y="1905"/>
                    </a:lnTo>
                    <a:lnTo>
                      <a:pt x="1598" y="1958"/>
                    </a:lnTo>
                    <a:lnTo>
                      <a:pt x="1465" y="1911"/>
                    </a:lnTo>
                    <a:lnTo>
                      <a:pt x="1372" y="1916"/>
                    </a:lnTo>
                    <a:lnTo>
                      <a:pt x="1181" y="1812"/>
                    </a:lnTo>
                    <a:lnTo>
                      <a:pt x="1128" y="1748"/>
                    </a:lnTo>
                    <a:lnTo>
                      <a:pt x="1169" y="1602"/>
                    </a:lnTo>
                    <a:lnTo>
                      <a:pt x="1099" y="1498"/>
                    </a:lnTo>
                    <a:lnTo>
                      <a:pt x="1139" y="1365"/>
                    </a:lnTo>
                    <a:lnTo>
                      <a:pt x="1215" y="1307"/>
                    </a:lnTo>
                    <a:lnTo>
                      <a:pt x="1244" y="1225"/>
                    </a:lnTo>
                    <a:lnTo>
                      <a:pt x="1128" y="1103"/>
                    </a:lnTo>
                    <a:lnTo>
                      <a:pt x="1029" y="795"/>
                    </a:lnTo>
                    <a:lnTo>
                      <a:pt x="884" y="802"/>
                    </a:lnTo>
                    <a:lnTo>
                      <a:pt x="825" y="725"/>
                    </a:lnTo>
                    <a:lnTo>
                      <a:pt x="815" y="586"/>
                    </a:lnTo>
                    <a:lnTo>
                      <a:pt x="750" y="476"/>
                    </a:lnTo>
                    <a:lnTo>
                      <a:pt x="628" y="436"/>
                    </a:lnTo>
                    <a:lnTo>
                      <a:pt x="616" y="470"/>
                    </a:lnTo>
                    <a:lnTo>
                      <a:pt x="367" y="366"/>
                    </a:lnTo>
                    <a:lnTo>
                      <a:pt x="239" y="127"/>
                    </a:lnTo>
                    <a:lnTo>
                      <a:pt x="47"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5" name="Freeform 64"/>
              <p:cNvSpPr>
                <a:spLocks/>
              </p:cNvSpPr>
              <p:nvPr/>
            </p:nvSpPr>
            <p:spPr bwMode="auto">
              <a:xfrm>
                <a:off x="629" y="1127"/>
                <a:ext cx="16" cy="22"/>
              </a:xfrm>
              <a:custGeom>
                <a:avLst/>
                <a:gdLst>
                  <a:gd name="T0" fmla="*/ 128 w 128"/>
                  <a:gd name="T1" fmla="*/ 23 h 175"/>
                  <a:gd name="T2" fmla="*/ 99 w 128"/>
                  <a:gd name="T3" fmla="*/ 116 h 175"/>
                  <a:gd name="T4" fmla="*/ 58 w 128"/>
                  <a:gd name="T5" fmla="*/ 175 h 175"/>
                  <a:gd name="T6" fmla="*/ 0 w 128"/>
                  <a:gd name="T7" fmla="*/ 151 h 175"/>
                  <a:gd name="T8" fmla="*/ 35 w 128"/>
                  <a:gd name="T9" fmla="*/ 87 h 175"/>
                  <a:gd name="T10" fmla="*/ 41 w 128"/>
                  <a:gd name="T11" fmla="*/ 0 h 175"/>
                  <a:gd name="T12" fmla="*/ 76 w 128"/>
                  <a:gd name="T13" fmla="*/ 0 h 175"/>
                  <a:gd name="T14" fmla="*/ 128 w 128"/>
                  <a:gd name="T15" fmla="*/ 23 h 175"/>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75"/>
                  <a:gd name="T26" fmla="*/ 128 w 128"/>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75">
                    <a:moveTo>
                      <a:pt x="128" y="23"/>
                    </a:moveTo>
                    <a:lnTo>
                      <a:pt x="99" y="116"/>
                    </a:lnTo>
                    <a:lnTo>
                      <a:pt x="58" y="175"/>
                    </a:lnTo>
                    <a:lnTo>
                      <a:pt x="0" y="151"/>
                    </a:lnTo>
                    <a:lnTo>
                      <a:pt x="35" y="87"/>
                    </a:lnTo>
                    <a:lnTo>
                      <a:pt x="41" y="0"/>
                    </a:lnTo>
                    <a:lnTo>
                      <a:pt x="76" y="0"/>
                    </a:lnTo>
                    <a:lnTo>
                      <a:pt x="128"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6" name="Freeform 65"/>
              <p:cNvSpPr>
                <a:spLocks/>
              </p:cNvSpPr>
              <p:nvPr/>
            </p:nvSpPr>
            <p:spPr bwMode="auto">
              <a:xfrm>
                <a:off x="588" y="1123"/>
                <a:ext cx="50" cy="44"/>
              </a:xfrm>
              <a:custGeom>
                <a:avLst/>
                <a:gdLst>
                  <a:gd name="T0" fmla="*/ 383 w 395"/>
                  <a:gd name="T1" fmla="*/ 204 h 348"/>
                  <a:gd name="T2" fmla="*/ 395 w 395"/>
                  <a:gd name="T3" fmla="*/ 221 h 348"/>
                  <a:gd name="T4" fmla="*/ 319 w 395"/>
                  <a:gd name="T5" fmla="*/ 249 h 348"/>
                  <a:gd name="T6" fmla="*/ 291 w 395"/>
                  <a:gd name="T7" fmla="*/ 302 h 348"/>
                  <a:gd name="T8" fmla="*/ 226 w 395"/>
                  <a:gd name="T9" fmla="*/ 348 h 348"/>
                  <a:gd name="T10" fmla="*/ 92 w 395"/>
                  <a:gd name="T11" fmla="*/ 319 h 348"/>
                  <a:gd name="T12" fmla="*/ 0 w 395"/>
                  <a:gd name="T13" fmla="*/ 226 h 348"/>
                  <a:gd name="T14" fmla="*/ 22 w 395"/>
                  <a:gd name="T15" fmla="*/ 180 h 348"/>
                  <a:gd name="T16" fmla="*/ 221 w 395"/>
                  <a:gd name="T17" fmla="*/ 127 h 348"/>
                  <a:gd name="T18" fmla="*/ 174 w 395"/>
                  <a:gd name="T19" fmla="*/ 58 h 348"/>
                  <a:gd name="T20" fmla="*/ 226 w 395"/>
                  <a:gd name="T21" fmla="*/ 0 h 348"/>
                  <a:gd name="T22" fmla="*/ 325 w 395"/>
                  <a:gd name="T23" fmla="*/ 35 h 348"/>
                  <a:gd name="T24" fmla="*/ 366 w 395"/>
                  <a:gd name="T25" fmla="*/ 29 h 348"/>
                  <a:gd name="T26" fmla="*/ 360 w 395"/>
                  <a:gd name="T27" fmla="*/ 122 h 348"/>
                  <a:gd name="T28" fmla="*/ 325 w 395"/>
                  <a:gd name="T29" fmla="*/ 174 h 348"/>
                  <a:gd name="T30" fmla="*/ 383 w 395"/>
                  <a:gd name="T31" fmla="*/ 204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5"/>
                  <a:gd name="T49" fmla="*/ 0 h 348"/>
                  <a:gd name="T50" fmla="*/ 395 w 395"/>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5" h="348">
                    <a:moveTo>
                      <a:pt x="383" y="204"/>
                    </a:moveTo>
                    <a:lnTo>
                      <a:pt x="395" y="221"/>
                    </a:lnTo>
                    <a:lnTo>
                      <a:pt x="319" y="249"/>
                    </a:lnTo>
                    <a:lnTo>
                      <a:pt x="291" y="302"/>
                    </a:lnTo>
                    <a:lnTo>
                      <a:pt x="226" y="348"/>
                    </a:lnTo>
                    <a:lnTo>
                      <a:pt x="92" y="319"/>
                    </a:lnTo>
                    <a:lnTo>
                      <a:pt x="0" y="226"/>
                    </a:lnTo>
                    <a:lnTo>
                      <a:pt x="22" y="180"/>
                    </a:lnTo>
                    <a:lnTo>
                      <a:pt x="221" y="127"/>
                    </a:lnTo>
                    <a:lnTo>
                      <a:pt x="174" y="58"/>
                    </a:lnTo>
                    <a:lnTo>
                      <a:pt x="226" y="0"/>
                    </a:lnTo>
                    <a:lnTo>
                      <a:pt x="325" y="35"/>
                    </a:lnTo>
                    <a:lnTo>
                      <a:pt x="366" y="29"/>
                    </a:lnTo>
                    <a:lnTo>
                      <a:pt x="360" y="122"/>
                    </a:lnTo>
                    <a:lnTo>
                      <a:pt x="325" y="174"/>
                    </a:lnTo>
                    <a:lnTo>
                      <a:pt x="383" y="20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7" name="Freeform 66"/>
              <p:cNvSpPr>
                <a:spLocks/>
              </p:cNvSpPr>
              <p:nvPr/>
            </p:nvSpPr>
            <p:spPr bwMode="auto">
              <a:xfrm>
                <a:off x="625" y="1151"/>
                <a:ext cx="57" cy="31"/>
              </a:xfrm>
              <a:custGeom>
                <a:avLst/>
                <a:gdLst>
                  <a:gd name="T0" fmla="*/ 104 w 458"/>
                  <a:gd name="T1" fmla="*/ 0 h 249"/>
                  <a:gd name="T2" fmla="*/ 28 w 458"/>
                  <a:gd name="T3" fmla="*/ 23 h 249"/>
                  <a:gd name="T4" fmla="*/ 0 w 458"/>
                  <a:gd name="T5" fmla="*/ 87 h 249"/>
                  <a:gd name="T6" fmla="*/ 122 w 458"/>
                  <a:gd name="T7" fmla="*/ 127 h 249"/>
                  <a:gd name="T8" fmla="*/ 122 w 458"/>
                  <a:gd name="T9" fmla="*/ 232 h 249"/>
                  <a:gd name="T10" fmla="*/ 133 w 458"/>
                  <a:gd name="T11" fmla="*/ 249 h 249"/>
                  <a:gd name="T12" fmla="*/ 249 w 458"/>
                  <a:gd name="T13" fmla="*/ 220 h 249"/>
                  <a:gd name="T14" fmla="*/ 290 w 458"/>
                  <a:gd name="T15" fmla="*/ 227 h 249"/>
                  <a:gd name="T16" fmla="*/ 458 w 458"/>
                  <a:gd name="T17" fmla="*/ 115 h 249"/>
                  <a:gd name="T18" fmla="*/ 441 w 458"/>
                  <a:gd name="T19" fmla="*/ 93 h 249"/>
                  <a:gd name="T20" fmla="*/ 127 w 458"/>
                  <a:gd name="T21" fmla="*/ 46 h 249"/>
                  <a:gd name="T22" fmla="*/ 104 w 458"/>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8"/>
                  <a:gd name="T37" fmla="*/ 0 h 249"/>
                  <a:gd name="T38" fmla="*/ 458 w 458"/>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8" h="249">
                    <a:moveTo>
                      <a:pt x="104" y="0"/>
                    </a:moveTo>
                    <a:lnTo>
                      <a:pt x="28" y="23"/>
                    </a:lnTo>
                    <a:lnTo>
                      <a:pt x="0" y="87"/>
                    </a:lnTo>
                    <a:lnTo>
                      <a:pt x="122" y="127"/>
                    </a:lnTo>
                    <a:lnTo>
                      <a:pt x="122" y="232"/>
                    </a:lnTo>
                    <a:lnTo>
                      <a:pt x="133" y="249"/>
                    </a:lnTo>
                    <a:lnTo>
                      <a:pt x="249" y="220"/>
                    </a:lnTo>
                    <a:lnTo>
                      <a:pt x="290" y="227"/>
                    </a:lnTo>
                    <a:lnTo>
                      <a:pt x="458" y="115"/>
                    </a:lnTo>
                    <a:lnTo>
                      <a:pt x="441" y="93"/>
                    </a:lnTo>
                    <a:lnTo>
                      <a:pt x="127" y="46"/>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8" name="Freeform 67"/>
              <p:cNvSpPr>
                <a:spLocks/>
              </p:cNvSpPr>
              <p:nvPr/>
            </p:nvSpPr>
            <p:spPr bwMode="auto">
              <a:xfrm>
                <a:off x="617" y="1161"/>
                <a:ext cx="23" cy="19"/>
              </a:xfrm>
              <a:custGeom>
                <a:avLst/>
                <a:gdLst>
                  <a:gd name="T0" fmla="*/ 65 w 187"/>
                  <a:gd name="T1" fmla="*/ 0 h 151"/>
                  <a:gd name="T2" fmla="*/ 187 w 187"/>
                  <a:gd name="T3" fmla="*/ 46 h 151"/>
                  <a:gd name="T4" fmla="*/ 187 w 187"/>
                  <a:gd name="T5" fmla="*/ 151 h 151"/>
                  <a:gd name="T6" fmla="*/ 75 w 187"/>
                  <a:gd name="T7" fmla="*/ 111 h 151"/>
                  <a:gd name="T8" fmla="*/ 0 w 187"/>
                  <a:gd name="T9" fmla="*/ 46 h 151"/>
                  <a:gd name="T10" fmla="*/ 65 w 187"/>
                  <a:gd name="T11" fmla="*/ 0 h 151"/>
                  <a:gd name="T12" fmla="*/ 0 60000 65536"/>
                  <a:gd name="T13" fmla="*/ 0 60000 65536"/>
                  <a:gd name="T14" fmla="*/ 0 60000 65536"/>
                  <a:gd name="T15" fmla="*/ 0 60000 65536"/>
                  <a:gd name="T16" fmla="*/ 0 60000 65536"/>
                  <a:gd name="T17" fmla="*/ 0 60000 65536"/>
                  <a:gd name="T18" fmla="*/ 0 w 187"/>
                  <a:gd name="T19" fmla="*/ 0 h 151"/>
                  <a:gd name="T20" fmla="*/ 187 w 18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87" h="151">
                    <a:moveTo>
                      <a:pt x="65" y="0"/>
                    </a:moveTo>
                    <a:lnTo>
                      <a:pt x="187" y="46"/>
                    </a:lnTo>
                    <a:lnTo>
                      <a:pt x="187" y="151"/>
                    </a:lnTo>
                    <a:lnTo>
                      <a:pt x="75" y="111"/>
                    </a:lnTo>
                    <a:lnTo>
                      <a:pt x="0" y="46"/>
                    </a:lnTo>
                    <a:lnTo>
                      <a:pt x="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9" name="Freeform 68"/>
              <p:cNvSpPr>
                <a:spLocks/>
              </p:cNvSpPr>
              <p:nvPr/>
            </p:nvSpPr>
            <p:spPr bwMode="auto">
              <a:xfrm>
                <a:off x="641" y="1166"/>
                <a:ext cx="53" cy="47"/>
              </a:xfrm>
              <a:custGeom>
                <a:avLst/>
                <a:gdLst>
                  <a:gd name="T0" fmla="*/ 116 w 425"/>
                  <a:gd name="T1" fmla="*/ 349 h 377"/>
                  <a:gd name="T2" fmla="*/ 203 w 425"/>
                  <a:gd name="T3" fmla="*/ 377 h 377"/>
                  <a:gd name="T4" fmla="*/ 226 w 425"/>
                  <a:gd name="T5" fmla="*/ 342 h 377"/>
                  <a:gd name="T6" fmla="*/ 268 w 425"/>
                  <a:gd name="T7" fmla="*/ 354 h 377"/>
                  <a:gd name="T8" fmla="*/ 279 w 425"/>
                  <a:gd name="T9" fmla="*/ 279 h 377"/>
                  <a:gd name="T10" fmla="*/ 425 w 425"/>
                  <a:gd name="T11" fmla="*/ 110 h 377"/>
                  <a:gd name="T12" fmla="*/ 425 w 425"/>
                  <a:gd name="T13" fmla="*/ 58 h 377"/>
                  <a:gd name="T14" fmla="*/ 325 w 425"/>
                  <a:gd name="T15" fmla="*/ 0 h 377"/>
                  <a:gd name="T16" fmla="*/ 157 w 425"/>
                  <a:gd name="T17" fmla="*/ 105 h 377"/>
                  <a:gd name="T18" fmla="*/ 111 w 425"/>
                  <a:gd name="T19" fmla="*/ 98 h 377"/>
                  <a:gd name="T20" fmla="*/ 0 w 425"/>
                  <a:gd name="T21" fmla="*/ 127 h 377"/>
                  <a:gd name="T22" fmla="*/ 87 w 425"/>
                  <a:gd name="T23" fmla="*/ 284 h 377"/>
                  <a:gd name="T24" fmla="*/ 116 w 425"/>
                  <a:gd name="T25" fmla="*/ 319 h 377"/>
                  <a:gd name="T26" fmla="*/ 116 w 425"/>
                  <a:gd name="T27" fmla="*/ 349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377"/>
                  <a:gd name="T44" fmla="*/ 425 w 425"/>
                  <a:gd name="T45" fmla="*/ 377 h 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377">
                    <a:moveTo>
                      <a:pt x="116" y="349"/>
                    </a:moveTo>
                    <a:lnTo>
                      <a:pt x="203" y="377"/>
                    </a:lnTo>
                    <a:lnTo>
                      <a:pt x="226" y="342"/>
                    </a:lnTo>
                    <a:lnTo>
                      <a:pt x="268" y="354"/>
                    </a:lnTo>
                    <a:lnTo>
                      <a:pt x="279" y="279"/>
                    </a:lnTo>
                    <a:lnTo>
                      <a:pt x="425" y="110"/>
                    </a:lnTo>
                    <a:lnTo>
                      <a:pt x="425" y="58"/>
                    </a:lnTo>
                    <a:lnTo>
                      <a:pt x="325" y="0"/>
                    </a:lnTo>
                    <a:lnTo>
                      <a:pt x="157" y="105"/>
                    </a:lnTo>
                    <a:lnTo>
                      <a:pt x="111" y="98"/>
                    </a:lnTo>
                    <a:lnTo>
                      <a:pt x="0" y="127"/>
                    </a:lnTo>
                    <a:lnTo>
                      <a:pt x="87" y="284"/>
                    </a:lnTo>
                    <a:lnTo>
                      <a:pt x="116" y="319"/>
                    </a:lnTo>
                    <a:lnTo>
                      <a:pt x="116" y="34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0" name="Freeform 69"/>
              <p:cNvSpPr>
                <a:spLocks/>
              </p:cNvSpPr>
              <p:nvPr/>
            </p:nvSpPr>
            <p:spPr bwMode="auto">
              <a:xfrm>
                <a:off x="655" y="1209"/>
                <a:ext cx="29" cy="34"/>
              </a:xfrm>
              <a:custGeom>
                <a:avLst/>
                <a:gdLst>
                  <a:gd name="T0" fmla="*/ 5 w 226"/>
                  <a:gd name="T1" fmla="*/ 12 h 274"/>
                  <a:gd name="T2" fmla="*/ 92 w 226"/>
                  <a:gd name="T3" fmla="*/ 35 h 274"/>
                  <a:gd name="T4" fmla="*/ 115 w 226"/>
                  <a:gd name="T5" fmla="*/ 0 h 274"/>
                  <a:gd name="T6" fmla="*/ 157 w 226"/>
                  <a:gd name="T7" fmla="*/ 12 h 274"/>
                  <a:gd name="T8" fmla="*/ 139 w 226"/>
                  <a:gd name="T9" fmla="*/ 122 h 274"/>
                  <a:gd name="T10" fmla="*/ 220 w 226"/>
                  <a:gd name="T11" fmla="*/ 180 h 274"/>
                  <a:gd name="T12" fmla="*/ 226 w 226"/>
                  <a:gd name="T13" fmla="*/ 209 h 274"/>
                  <a:gd name="T14" fmla="*/ 214 w 226"/>
                  <a:gd name="T15" fmla="*/ 274 h 274"/>
                  <a:gd name="T16" fmla="*/ 197 w 226"/>
                  <a:gd name="T17" fmla="*/ 262 h 274"/>
                  <a:gd name="T18" fmla="*/ 0 w 226"/>
                  <a:gd name="T19" fmla="*/ 52 h 274"/>
                  <a:gd name="T20" fmla="*/ 5 w 226"/>
                  <a:gd name="T21" fmla="*/ 12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
                  <a:gd name="T34" fmla="*/ 0 h 274"/>
                  <a:gd name="T35" fmla="*/ 226 w 226"/>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 h="274">
                    <a:moveTo>
                      <a:pt x="5" y="12"/>
                    </a:moveTo>
                    <a:lnTo>
                      <a:pt x="92" y="35"/>
                    </a:lnTo>
                    <a:lnTo>
                      <a:pt x="115" y="0"/>
                    </a:lnTo>
                    <a:lnTo>
                      <a:pt x="157" y="12"/>
                    </a:lnTo>
                    <a:lnTo>
                      <a:pt x="139" y="122"/>
                    </a:lnTo>
                    <a:lnTo>
                      <a:pt x="220" y="180"/>
                    </a:lnTo>
                    <a:lnTo>
                      <a:pt x="226" y="209"/>
                    </a:lnTo>
                    <a:lnTo>
                      <a:pt x="214" y="274"/>
                    </a:lnTo>
                    <a:lnTo>
                      <a:pt x="197" y="262"/>
                    </a:lnTo>
                    <a:lnTo>
                      <a:pt x="0" y="52"/>
                    </a:lnTo>
                    <a:lnTo>
                      <a:pt x="5"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1" name="Freeform 70"/>
              <p:cNvSpPr>
                <a:spLocks/>
              </p:cNvSpPr>
              <p:nvPr/>
            </p:nvSpPr>
            <p:spPr bwMode="auto">
              <a:xfrm>
                <a:off x="682" y="1232"/>
                <a:ext cx="63" cy="35"/>
              </a:xfrm>
              <a:custGeom>
                <a:avLst/>
                <a:gdLst>
                  <a:gd name="T0" fmla="*/ 12 w 506"/>
                  <a:gd name="T1" fmla="*/ 0 h 285"/>
                  <a:gd name="T2" fmla="*/ 111 w 506"/>
                  <a:gd name="T3" fmla="*/ 64 h 285"/>
                  <a:gd name="T4" fmla="*/ 326 w 506"/>
                  <a:gd name="T5" fmla="*/ 6 h 285"/>
                  <a:gd name="T6" fmla="*/ 477 w 506"/>
                  <a:gd name="T7" fmla="*/ 104 h 285"/>
                  <a:gd name="T8" fmla="*/ 506 w 506"/>
                  <a:gd name="T9" fmla="*/ 250 h 285"/>
                  <a:gd name="T10" fmla="*/ 448 w 506"/>
                  <a:gd name="T11" fmla="*/ 285 h 285"/>
                  <a:gd name="T12" fmla="*/ 355 w 506"/>
                  <a:gd name="T13" fmla="*/ 198 h 285"/>
                  <a:gd name="T14" fmla="*/ 390 w 506"/>
                  <a:gd name="T15" fmla="*/ 169 h 285"/>
                  <a:gd name="T16" fmla="*/ 396 w 506"/>
                  <a:gd name="T17" fmla="*/ 151 h 285"/>
                  <a:gd name="T18" fmla="*/ 314 w 506"/>
                  <a:gd name="T19" fmla="*/ 87 h 285"/>
                  <a:gd name="T20" fmla="*/ 268 w 506"/>
                  <a:gd name="T21" fmla="*/ 104 h 285"/>
                  <a:gd name="T22" fmla="*/ 180 w 506"/>
                  <a:gd name="T23" fmla="*/ 111 h 285"/>
                  <a:gd name="T24" fmla="*/ 262 w 506"/>
                  <a:gd name="T25" fmla="*/ 181 h 285"/>
                  <a:gd name="T26" fmla="*/ 204 w 506"/>
                  <a:gd name="T27" fmla="*/ 198 h 285"/>
                  <a:gd name="T28" fmla="*/ 0 w 506"/>
                  <a:gd name="T29" fmla="*/ 94 h 285"/>
                  <a:gd name="T30" fmla="*/ 18 w 506"/>
                  <a:gd name="T31" fmla="*/ 29 h 285"/>
                  <a:gd name="T32" fmla="*/ 12 w 506"/>
                  <a:gd name="T33" fmla="*/ 0 h 2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6"/>
                  <a:gd name="T52" fmla="*/ 0 h 285"/>
                  <a:gd name="T53" fmla="*/ 506 w 506"/>
                  <a:gd name="T54" fmla="*/ 285 h 2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6" h="285">
                    <a:moveTo>
                      <a:pt x="12" y="0"/>
                    </a:moveTo>
                    <a:lnTo>
                      <a:pt x="111" y="64"/>
                    </a:lnTo>
                    <a:lnTo>
                      <a:pt x="326" y="6"/>
                    </a:lnTo>
                    <a:lnTo>
                      <a:pt x="477" y="104"/>
                    </a:lnTo>
                    <a:lnTo>
                      <a:pt x="506" y="250"/>
                    </a:lnTo>
                    <a:lnTo>
                      <a:pt x="448" y="285"/>
                    </a:lnTo>
                    <a:lnTo>
                      <a:pt x="355" y="198"/>
                    </a:lnTo>
                    <a:lnTo>
                      <a:pt x="390" y="169"/>
                    </a:lnTo>
                    <a:lnTo>
                      <a:pt x="396" y="151"/>
                    </a:lnTo>
                    <a:lnTo>
                      <a:pt x="314" y="87"/>
                    </a:lnTo>
                    <a:lnTo>
                      <a:pt x="268" y="104"/>
                    </a:lnTo>
                    <a:lnTo>
                      <a:pt x="180" y="111"/>
                    </a:lnTo>
                    <a:lnTo>
                      <a:pt x="262" y="181"/>
                    </a:lnTo>
                    <a:lnTo>
                      <a:pt x="204" y="198"/>
                    </a:lnTo>
                    <a:lnTo>
                      <a:pt x="0" y="94"/>
                    </a:lnTo>
                    <a:lnTo>
                      <a:pt x="18" y="29"/>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2" name="Freeform 71"/>
              <p:cNvSpPr>
                <a:spLocks/>
              </p:cNvSpPr>
              <p:nvPr/>
            </p:nvSpPr>
            <p:spPr bwMode="auto">
              <a:xfrm>
                <a:off x="1090" y="635"/>
                <a:ext cx="66" cy="47"/>
              </a:xfrm>
              <a:custGeom>
                <a:avLst/>
                <a:gdLst>
                  <a:gd name="T0" fmla="*/ 203 w 528"/>
                  <a:gd name="T1" fmla="*/ 75 h 377"/>
                  <a:gd name="T2" fmla="*/ 186 w 528"/>
                  <a:gd name="T3" fmla="*/ 104 h 377"/>
                  <a:gd name="T4" fmla="*/ 151 w 528"/>
                  <a:gd name="T5" fmla="*/ 122 h 377"/>
                  <a:gd name="T6" fmla="*/ 139 w 528"/>
                  <a:gd name="T7" fmla="*/ 80 h 377"/>
                  <a:gd name="T8" fmla="*/ 87 w 528"/>
                  <a:gd name="T9" fmla="*/ 17 h 377"/>
                  <a:gd name="T10" fmla="*/ 64 w 528"/>
                  <a:gd name="T11" fmla="*/ 0 h 377"/>
                  <a:gd name="T12" fmla="*/ 52 w 528"/>
                  <a:gd name="T13" fmla="*/ 28 h 377"/>
                  <a:gd name="T14" fmla="*/ 64 w 528"/>
                  <a:gd name="T15" fmla="*/ 63 h 377"/>
                  <a:gd name="T16" fmla="*/ 69 w 528"/>
                  <a:gd name="T17" fmla="*/ 69 h 377"/>
                  <a:gd name="T18" fmla="*/ 29 w 528"/>
                  <a:gd name="T19" fmla="*/ 69 h 377"/>
                  <a:gd name="T20" fmla="*/ 0 w 528"/>
                  <a:gd name="T21" fmla="*/ 80 h 377"/>
                  <a:gd name="T22" fmla="*/ 0 w 528"/>
                  <a:gd name="T23" fmla="*/ 104 h 377"/>
                  <a:gd name="T24" fmla="*/ 35 w 528"/>
                  <a:gd name="T25" fmla="*/ 122 h 377"/>
                  <a:gd name="T26" fmla="*/ 104 w 528"/>
                  <a:gd name="T27" fmla="*/ 157 h 377"/>
                  <a:gd name="T28" fmla="*/ 139 w 528"/>
                  <a:gd name="T29" fmla="*/ 179 h 377"/>
                  <a:gd name="T30" fmla="*/ 127 w 528"/>
                  <a:gd name="T31" fmla="*/ 191 h 377"/>
                  <a:gd name="T32" fmla="*/ 92 w 528"/>
                  <a:gd name="T33" fmla="*/ 197 h 377"/>
                  <a:gd name="T34" fmla="*/ 29 w 528"/>
                  <a:gd name="T35" fmla="*/ 202 h 377"/>
                  <a:gd name="T36" fmla="*/ 29 w 528"/>
                  <a:gd name="T37" fmla="*/ 214 h 377"/>
                  <a:gd name="T38" fmla="*/ 81 w 528"/>
                  <a:gd name="T39" fmla="*/ 237 h 377"/>
                  <a:gd name="T40" fmla="*/ 104 w 528"/>
                  <a:gd name="T41" fmla="*/ 249 h 377"/>
                  <a:gd name="T42" fmla="*/ 127 w 528"/>
                  <a:gd name="T43" fmla="*/ 255 h 377"/>
                  <a:gd name="T44" fmla="*/ 110 w 528"/>
                  <a:gd name="T45" fmla="*/ 284 h 377"/>
                  <a:gd name="T46" fmla="*/ 99 w 528"/>
                  <a:gd name="T47" fmla="*/ 319 h 377"/>
                  <a:gd name="T48" fmla="*/ 139 w 528"/>
                  <a:gd name="T49" fmla="*/ 359 h 377"/>
                  <a:gd name="T50" fmla="*/ 209 w 528"/>
                  <a:gd name="T51" fmla="*/ 377 h 377"/>
                  <a:gd name="T52" fmla="*/ 256 w 528"/>
                  <a:gd name="T53" fmla="*/ 348 h 377"/>
                  <a:gd name="T54" fmla="*/ 302 w 528"/>
                  <a:gd name="T55" fmla="*/ 331 h 377"/>
                  <a:gd name="T56" fmla="*/ 378 w 528"/>
                  <a:gd name="T57" fmla="*/ 336 h 377"/>
                  <a:gd name="T58" fmla="*/ 424 w 528"/>
                  <a:gd name="T59" fmla="*/ 301 h 377"/>
                  <a:gd name="T60" fmla="*/ 453 w 528"/>
                  <a:gd name="T61" fmla="*/ 284 h 377"/>
                  <a:gd name="T62" fmla="*/ 483 w 528"/>
                  <a:gd name="T63" fmla="*/ 267 h 377"/>
                  <a:gd name="T64" fmla="*/ 511 w 528"/>
                  <a:gd name="T65" fmla="*/ 226 h 377"/>
                  <a:gd name="T66" fmla="*/ 523 w 528"/>
                  <a:gd name="T67" fmla="*/ 185 h 377"/>
                  <a:gd name="T68" fmla="*/ 528 w 528"/>
                  <a:gd name="T69" fmla="*/ 167 h 377"/>
                  <a:gd name="T70" fmla="*/ 511 w 528"/>
                  <a:gd name="T71" fmla="*/ 139 h 377"/>
                  <a:gd name="T72" fmla="*/ 493 w 528"/>
                  <a:gd name="T73" fmla="*/ 127 h 377"/>
                  <a:gd name="T74" fmla="*/ 459 w 528"/>
                  <a:gd name="T75" fmla="*/ 127 h 377"/>
                  <a:gd name="T76" fmla="*/ 488 w 528"/>
                  <a:gd name="T77" fmla="*/ 80 h 377"/>
                  <a:gd name="T78" fmla="*/ 476 w 528"/>
                  <a:gd name="T79" fmla="*/ 52 h 377"/>
                  <a:gd name="T80" fmla="*/ 441 w 528"/>
                  <a:gd name="T81" fmla="*/ 52 h 377"/>
                  <a:gd name="T82" fmla="*/ 401 w 528"/>
                  <a:gd name="T83" fmla="*/ 69 h 377"/>
                  <a:gd name="T84" fmla="*/ 371 w 528"/>
                  <a:gd name="T85" fmla="*/ 57 h 377"/>
                  <a:gd name="T86" fmla="*/ 348 w 528"/>
                  <a:gd name="T87" fmla="*/ 52 h 377"/>
                  <a:gd name="T88" fmla="*/ 319 w 528"/>
                  <a:gd name="T89" fmla="*/ 75 h 377"/>
                  <a:gd name="T90" fmla="*/ 302 w 528"/>
                  <a:gd name="T91" fmla="*/ 98 h 377"/>
                  <a:gd name="T92" fmla="*/ 279 w 528"/>
                  <a:gd name="T93" fmla="*/ 87 h 377"/>
                  <a:gd name="T94" fmla="*/ 256 w 528"/>
                  <a:gd name="T95" fmla="*/ 52 h 377"/>
                  <a:gd name="T96" fmla="*/ 244 w 528"/>
                  <a:gd name="T97" fmla="*/ 69 h 377"/>
                  <a:gd name="T98" fmla="*/ 232 w 528"/>
                  <a:gd name="T99" fmla="*/ 75 h 377"/>
                  <a:gd name="T100" fmla="*/ 214 w 528"/>
                  <a:gd name="T101" fmla="*/ 57 h 377"/>
                  <a:gd name="T102" fmla="*/ 203 w 528"/>
                  <a:gd name="T103" fmla="*/ 75 h 3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8"/>
                  <a:gd name="T157" fmla="*/ 0 h 377"/>
                  <a:gd name="T158" fmla="*/ 528 w 528"/>
                  <a:gd name="T159" fmla="*/ 377 h 3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8" h="377">
                    <a:moveTo>
                      <a:pt x="203" y="75"/>
                    </a:moveTo>
                    <a:lnTo>
                      <a:pt x="186" y="104"/>
                    </a:lnTo>
                    <a:lnTo>
                      <a:pt x="151" y="122"/>
                    </a:lnTo>
                    <a:lnTo>
                      <a:pt x="139" y="80"/>
                    </a:lnTo>
                    <a:lnTo>
                      <a:pt x="87" y="17"/>
                    </a:lnTo>
                    <a:lnTo>
                      <a:pt x="64" y="0"/>
                    </a:lnTo>
                    <a:lnTo>
                      <a:pt x="52" y="28"/>
                    </a:lnTo>
                    <a:lnTo>
                      <a:pt x="64" y="63"/>
                    </a:lnTo>
                    <a:lnTo>
                      <a:pt x="69" y="69"/>
                    </a:lnTo>
                    <a:lnTo>
                      <a:pt x="29" y="69"/>
                    </a:lnTo>
                    <a:lnTo>
                      <a:pt x="0" y="80"/>
                    </a:lnTo>
                    <a:lnTo>
                      <a:pt x="0" y="104"/>
                    </a:lnTo>
                    <a:lnTo>
                      <a:pt x="35" y="122"/>
                    </a:lnTo>
                    <a:lnTo>
                      <a:pt x="104" y="157"/>
                    </a:lnTo>
                    <a:lnTo>
                      <a:pt x="139" y="179"/>
                    </a:lnTo>
                    <a:lnTo>
                      <a:pt x="127" y="191"/>
                    </a:lnTo>
                    <a:lnTo>
                      <a:pt x="92" y="197"/>
                    </a:lnTo>
                    <a:lnTo>
                      <a:pt x="29" y="202"/>
                    </a:lnTo>
                    <a:lnTo>
                      <a:pt x="29" y="214"/>
                    </a:lnTo>
                    <a:lnTo>
                      <a:pt x="81" y="237"/>
                    </a:lnTo>
                    <a:lnTo>
                      <a:pt x="104" y="249"/>
                    </a:lnTo>
                    <a:lnTo>
                      <a:pt x="127" y="255"/>
                    </a:lnTo>
                    <a:lnTo>
                      <a:pt x="110" y="284"/>
                    </a:lnTo>
                    <a:lnTo>
                      <a:pt x="99" y="319"/>
                    </a:lnTo>
                    <a:lnTo>
                      <a:pt x="139" y="359"/>
                    </a:lnTo>
                    <a:lnTo>
                      <a:pt x="209" y="377"/>
                    </a:lnTo>
                    <a:lnTo>
                      <a:pt x="256" y="348"/>
                    </a:lnTo>
                    <a:lnTo>
                      <a:pt x="302" y="331"/>
                    </a:lnTo>
                    <a:lnTo>
                      <a:pt x="378" y="336"/>
                    </a:lnTo>
                    <a:lnTo>
                      <a:pt x="424" y="301"/>
                    </a:lnTo>
                    <a:lnTo>
                      <a:pt x="453" y="284"/>
                    </a:lnTo>
                    <a:lnTo>
                      <a:pt x="483" y="267"/>
                    </a:lnTo>
                    <a:lnTo>
                      <a:pt x="511" y="226"/>
                    </a:lnTo>
                    <a:lnTo>
                      <a:pt x="523" y="185"/>
                    </a:lnTo>
                    <a:lnTo>
                      <a:pt x="528" y="167"/>
                    </a:lnTo>
                    <a:lnTo>
                      <a:pt x="511" y="139"/>
                    </a:lnTo>
                    <a:lnTo>
                      <a:pt x="493" y="127"/>
                    </a:lnTo>
                    <a:lnTo>
                      <a:pt x="459" y="127"/>
                    </a:lnTo>
                    <a:lnTo>
                      <a:pt x="488" y="80"/>
                    </a:lnTo>
                    <a:lnTo>
                      <a:pt x="476" y="52"/>
                    </a:lnTo>
                    <a:lnTo>
                      <a:pt x="441" y="52"/>
                    </a:lnTo>
                    <a:lnTo>
                      <a:pt x="401" y="69"/>
                    </a:lnTo>
                    <a:lnTo>
                      <a:pt x="371" y="57"/>
                    </a:lnTo>
                    <a:lnTo>
                      <a:pt x="348" y="52"/>
                    </a:lnTo>
                    <a:lnTo>
                      <a:pt x="319" y="75"/>
                    </a:lnTo>
                    <a:lnTo>
                      <a:pt x="302" y="98"/>
                    </a:lnTo>
                    <a:lnTo>
                      <a:pt x="279" y="87"/>
                    </a:lnTo>
                    <a:lnTo>
                      <a:pt x="256" y="52"/>
                    </a:lnTo>
                    <a:lnTo>
                      <a:pt x="244" y="69"/>
                    </a:lnTo>
                    <a:lnTo>
                      <a:pt x="232" y="75"/>
                    </a:lnTo>
                    <a:lnTo>
                      <a:pt x="214" y="57"/>
                    </a:lnTo>
                    <a:lnTo>
                      <a:pt x="203"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3" name="Freeform 72"/>
              <p:cNvSpPr>
                <a:spLocks/>
              </p:cNvSpPr>
              <p:nvPr/>
            </p:nvSpPr>
            <p:spPr bwMode="auto">
              <a:xfrm>
                <a:off x="928" y="354"/>
                <a:ext cx="201" cy="326"/>
              </a:xfrm>
              <a:custGeom>
                <a:avLst/>
                <a:gdLst>
                  <a:gd name="T0" fmla="*/ 563 w 1610"/>
                  <a:gd name="T1" fmla="*/ 221 h 2608"/>
                  <a:gd name="T2" fmla="*/ 430 w 1610"/>
                  <a:gd name="T3" fmla="*/ 331 h 2608"/>
                  <a:gd name="T4" fmla="*/ 308 w 1610"/>
                  <a:gd name="T5" fmla="*/ 424 h 2608"/>
                  <a:gd name="T6" fmla="*/ 221 w 1610"/>
                  <a:gd name="T7" fmla="*/ 546 h 2608"/>
                  <a:gd name="T8" fmla="*/ 244 w 1610"/>
                  <a:gd name="T9" fmla="*/ 703 h 2608"/>
                  <a:gd name="T10" fmla="*/ 122 w 1610"/>
                  <a:gd name="T11" fmla="*/ 796 h 2608"/>
                  <a:gd name="T12" fmla="*/ 0 w 1610"/>
                  <a:gd name="T13" fmla="*/ 936 h 2608"/>
                  <a:gd name="T14" fmla="*/ 122 w 1610"/>
                  <a:gd name="T15" fmla="*/ 1028 h 2608"/>
                  <a:gd name="T16" fmla="*/ 35 w 1610"/>
                  <a:gd name="T17" fmla="*/ 1128 h 2608"/>
                  <a:gd name="T18" fmla="*/ 221 w 1610"/>
                  <a:gd name="T19" fmla="*/ 1150 h 2608"/>
                  <a:gd name="T20" fmla="*/ 366 w 1610"/>
                  <a:gd name="T21" fmla="*/ 1208 h 2608"/>
                  <a:gd name="T22" fmla="*/ 476 w 1610"/>
                  <a:gd name="T23" fmla="*/ 1382 h 2608"/>
                  <a:gd name="T24" fmla="*/ 511 w 1610"/>
                  <a:gd name="T25" fmla="*/ 1534 h 2608"/>
                  <a:gd name="T26" fmla="*/ 587 w 1610"/>
                  <a:gd name="T27" fmla="*/ 1673 h 2608"/>
                  <a:gd name="T28" fmla="*/ 488 w 1610"/>
                  <a:gd name="T29" fmla="*/ 1771 h 2608"/>
                  <a:gd name="T30" fmla="*/ 465 w 1610"/>
                  <a:gd name="T31" fmla="*/ 1911 h 2608"/>
                  <a:gd name="T32" fmla="*/ 448 w 1610"/>
                  <a:gd name="T33" fmla="*/ 2033 h 2608"/>
                  <a:gd name="T34" fmla="*/ 459 w 1610"/>
                  <a:gd name="T35" fmla="*/ 2179 h 2608"/>
                  <a:gd name="T36" fmla="*/ 511 w 1610"/>
                  <a:gd name="T37" fmla="*/ 2364 h 2608"/>
                  <a:gd name="T38" fmla="*/ 528 w 1610"/>
                  <a:gd name="T39" fmla="*/ 2510 h 2608"/>
                  <a:gd name="T40" fmla="*/ 657 w 1610"/>
                  <a:gd name="T41" fmla="*/ 2580 h 2608"/>
                  <a:gd name="T42" fmla="*/ 732 w 1610"/>
                  <a:gd name="T43" fmla="*/ 2608 h 2608"/>
                  <a:gd name="T44" fmla="*/ 842 w 1610"/>
                  <a:gd name="T45" fmla="*/ 2469 h 2608"/>
                  <a:gd name="T46" fmla="*/ 919 w 1610"/>
                  <a:gd name="T47" fmla="*/ 2219 h 2608"/>
                  <a:gd name="T48" fmla="*/ 1011 w 1610"/>
                  <a:gd name="T49" fmla="*/ 2016 h 2608"/>
                  <a:gd name="T50" fmla="*/ 1203 w 1610"/>
                  <a:gd name="T51" fmla="*/ 1935 h 2608"/>
                  <a:gd name="T52" fmla="*/ 1261 w 1610"/>
                  <a:gd name="T53" fmla="*/ 1801 h 2608"/>
                  <a:gd name="T54" fmla="*/ 1435 w 1610"/>
                  <a:gd name="T55" fmla="*/ 1661 h 2608"/>
                  <a:gd name="T56" fmla="*/ 1475 w 1610"/>
                  <a:gd name="T57" fmla="*/ 1621 h 2608"/>
                  <a:gd name="T58" fmla="*/ 1552 w 1610"/>
                  <a:gd name="T59" fmla="*/ 1510 h 2608"/>
                  <a:gd name="T60" fmla="*/ 1447 w 1610"/>
                  <a:gd name="T61" fmla="*/ 1493 h 2608"/>
                  <a:gd name="T62" fmla="*/ 1418 w 1610"/>
                  <a:gd name="T63" fmla="*/ 1382 h 2608"/>
                  <a:gd name="T64" fmla="*/ 1528 w 1610"/>
                  <a:gd name="T65" fmla="*/ 1400 h 2608"/>
                  <a:gd name="T66" fmla="*/ 1610 w 1610"/>
                  <a:gd name="T67" fmla="*/ 1382 h 2608"/>
                  <a:gd name="T68" fmla="*/ 1505 w 1610"/>
                  <a:gd name="T69" fmla="*/ 1295 h 2608"/>
                  <a:gd name="T70" fmla="*/ 1458 w 1610"/>
                  <a:gd name="T71" fmla="*/ 1197 h 2608"/>
                  <a:gd name="T72" fmla="*/ 1487 w 1610"/>
                  <a:gd name="T73" fmla="*/ 1110 h 2608"/>
                  <a:gd name="T74" fmla="*/ 1534 w 1610"/>
                  <a:gd name="T75" fmla="*/ 1016 h 2608"/>
                  <a:gd name="T76" fmla="*/ 1475 w 1610"/>
                  <a:gd name="T77" fmla="*/ 807 h 2608"/>
                  <a:gd name="T78" fmla="*/ 1435 w 1610"/>
                  <a:gd name="T79" fmla="*/ 685 h 2608"/>
                  <a:gd name="T80" fmla="*/ 1395 w 1610"/>
                  <a:gd name="T81" fmla="*/ 605 h 2608"/>
                  <a:gd name="T82" fmla="*/ 1487 w 1610"/>
                  <a:gd name="T83" fmla="*/ 500 h 2608"/>
                  <a:gd name="T84" fmla="*/ 1499 w 1610"/>
                  <a:gd name="T85" fmla="*/ 413 h 2608"/>
                  <a:gd name="T86" fmla="*/ 1458 w 1610"/>
                  <a:gd name="T87" fmla="*/ 343 h 2608"/>
                  <a:gd name="T88" fmla="*/ 1255 w 1610"/>
                  <a:gd name="T89" fmla="*/ 413 h 2608"/>
                  <a:gd name="T90" fmla="*/ 1203 w 1610"/>
                  <a:gd name="T91" fmla="*/ 401 h 2608"/>
                  <a:gd name="T92" fmla="*/ 1296 w 1610"/>
                  <a:gd name="T93" fmla="*/ 314 h 2608"/>
                  <a:gd name="T94" fmla="*/ 1191 w 1610"/>
                  <a:gd name="T95" fmla="*/ 326 h 2608"/>
                  <a:gd name="T96" fmla="*/ 1133 w 1610"/>
                  <a:gd name="T97" fmla="*/ 302 h 2608"/>
                  <a:gd name="T98" fmla="*/ 1104 w 1610"/>
                  <a:gd name="T99" fmla="*/ 239 h 2608"/>
                  <a:gd name="T100" fmla="*/ 1186 w 1610"/>
                  <a:gd name="T101" fmla="*/ 204 h 2608"/>
                  <a:gd name="T102" fmla="*/ 1388 w 1610"/>
                  <a:gd name="T103" fmla="*/ 127 h 2608"/>
                  <a:gd name="T104" fmla="*/ 1308 w 1610"/>
                  <a:gd name="T105" fmla="*/ 70 h 2608"/>
                  <a:gd name="T106" fmla="*/ 1104 w 1610"/>
                  <a:gd name="T107" fmla="*/ 0 h 2608"/>
                  <a:gd name="T108" fmla="*/ 953 w 1610"/>
                  <a:gd name="T109" fmla="*/ 17 h 2608"/>
                  <a:gd name="T110" fmla="*/ 941 w 1610"/>
                  <a:gd name="T111" fmla="*/ 110 h 2608"/>
                  <a:gd name="T112" fmla="*/ 819 w 1610"/>
                  <a:gd name="T113" fmla="*/ 110 h 2608"/>
                  <a:gd name="T114" fmla="*/ 779 w 1610"/>
                  <a:gd name="T115" fmla="*/ 204 h 2608"/>
                  <a:gd name="T116" fmla="*/ 709 w 1610"/>
                  <a:gd name="T117" fmla="*/ 180 h 2608"/>
                  <a:gd name="T118" fmla="*/ 732 w 1610"/>
                  <a:gd name="T119" fmla="*/ 239 h 26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0"/>
                  <a:gd name="T181" fmla="*/ 0 h 2608"/>
                  <a:gd name="T182" fmla="*/ 1610 w 1610"/>
                  <a:gd name="T183" fmla="*/ 2608 h 26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0" h="2608">
                    <a:moveTo>
                      <a:pt x="720" y="273"/>
                    </a:moveTo>
                    <a:lnTo>
                      <a:pt x="563" y="221"/>
                    </a:lnTo>
                    <a:lnTo>
                      <a:pt x="488" y="302"/>
                    </a:lnTo>
                    <a:lnTo>
                      <a:pt x="430" y="331"/>
                    </a:lnTo>
                    <a:lnTo>
                      <a:pt x="366" y="361"/>
                    </a:lnTo>
                    <a:lnTo>
                      <a:pt x="308" y="424"/>
                    </a:lnTo>
                    <a:lnTo>
                      <a:pt x="326" y="523"/>
                    </a:lnTo>
                    <a:lnTo>
                      <a:pt x="221" y="546"/>
                    </a:lnTo>
                    <a:lnTo>
                      <a:pt x="186" y="605"/>
                    </a:lnTo>
                    <a:lnTo>
                      <a:pt x="244" y="703"/>
                    </a:lnTo>
                    <a:lnTo>
                      <a:pt x="232" y="744"/>
                    </a:lnTo>
                    <a:lnTo>
                      <a:pt x="122" y="796"/>
                    </a:lnTo>
                    <a:lnTo>
                      <a:pt x="0" y="877"/>
                    </a:lnTo>
                    <a:lnTo>
                      <a:pt x="0" y="936"/>
                    </a:lnTo>
                    <a:lnTo>
                      <a:pt x="116" y="1006"/>
                    </a:lnTo>
                    <a:lnTo>
                      <a:pt x="122" y="1028"/>
                    </a:lnTo>
                    <a:lnTo>
                      <a:pt x="47" y="1075"/>
                    </a:lnTo>
                    <a:lnTo>
                      <a:pt x="35" y="1128"/>
                    </a:lnTo>
                    <a:lnTo>
                      <a:pt x="81" y="1191"/>
                    </a:lnTo>
                    <a:lnTo>
                      <a:pt x="221" y="1150"/>
                    </a:lnTo>
                    <a:lnTo>
                      <a:pt x="279" y="1156"/>
                    </a:lnTo>
                    <a:lnTo>
                      <a:pt x="366" y="1208"/>
                    </a:lnTo>
                    <a:lnTo>
                      <a:pt x="378" y="1272"/>
                    </a:lnTo>
                    <a:lnTo>
                      <a:pt x="476" y="1382"/>
                    </a:lnTo>
                    <a:lnTo>
                      <a:pt x="500" y="1458"/>
                    </a:lnTo>
                    <a:lnTo>
                      <a:pt x="511" y="1534"/>
                    </a:lnTo>
                    <a:lnTo>
                      <a:pt x="511" y="1621"/>
                    </a:lnTo>
                    <a:lnTo>
                      <a:pt x="587" y="1673"/>
                    </a:lnTo>
                    <a:lnTo>
                      <a:pt x="546" y="1743"/>
                    </a:lnTo>
                    <a:lnTo>
                      <a:pt x="488" y="1771"/>
                    </a:lnTo>
                    <a:lnTo>
                      <a:pt x="465" y="1848"/>
                    </a:lnTo>
                    <a:lnTo>
                      <a:pt x="465" y="1911"/>
                    </a:lnTo>
                    <a:lnTo>
                      <a:pt x="418" y="1963"/>
                    </a:lnTo>
                    <a:lnTo>
                      <a:pt x="448" y="2033"/>
                    </a:lnTo>
                    <a:lnTo>
                      <a:pt x="488" y="2085"/>
                    </a:lnTo>
                    <a:lnTo>
                      <a:pt x="459" y="2179"/>
                    </a:lnTo>
                    <a:lnTo>
                      <a:pt x="459" y="2277"/>
                    </a:lnTo>
                    <a:lnTo>
                      <a:pt x="511" y="2364"/>
                    </a:lnTo>
                    <a:lnTo>
                      <a:pt x="558" y="2416"/>
                    </a:lnTo>
                    <a:lnTo>
                      <a:pt x="528" y="2510"/>
                    </a:lnTo>
                    <a:lnTo>
                      <a:pt x="575" y="2556"/>
                    </a:lnTo>
                    <a:lnTo>
                      <a:pt x="657" y="2580"/>
                    </a:lnTo>
                    <a:lnTo>
                      <a:pt x="680" y="2597"/>
                    </a:lnTo>
                    <a:lnTo>
                      <a:pt x="732" y="2608"/>
                    </a:lnTo>
                    <a:lnTo>
                      <a:pt x="790" y="2556"/>
                    </a:lnTo>
                    <a:lnTo>
                      <a:pt x="842" y="2469"/>
                    </a:lnTo>
                    <a:lnTo>
                      <a:pt x="842" y="2336"/>
                    </a:lnTo>
                    <a:lnTo>
                      <a:pt x="919" y="2219"/>
                    </a:lnTo>
                    <a:lnTo>
                      <a:pt x="941" y="2085"/>
                    </a:lnTo>
                    <a:lnTo>
                      <a:pt x="1011" y="2016"/>
                    </a:lnTo>
                    <a:lnTo>
                      <a:pt x="1116" y="1975"/>
                    </a:lnTo>
                    <a:lnTo>
                      <a:pt x="1203" y="1935"/>
                    </a:lnTo>
                    <a:lnTo>
                      <a:pt x="1232" y="1876"/>
                    </a:lnTo>
                    <a:lnTo>
                      <a:pt x="1261" y="1801"/>
                    </a:lnTo>
                    <a:lnTo>
                      <a:pt x="1343" y="1719"/>
                    </a:lnTo>
                    <a:lnTo>
                      <a:pt x="1435" y="1661"/>
                    </a:lnTo>
                    <a:lnTo>
                      <a:pt x="1447" y="1649"/>
                    </a:lnTo>
                    <a:lnTo>
                      <a:pt x="1475" y="1621"/>
                    </a:lnTo>
                    <a:lnTo>
                      <a:pt x="1557" y="1534"/>
                    </a:lnTo>
                    <a:lnTo>
                      <a:pt x="1552" y="1510"/>
                    </a:lnTo>
                    <a:lnTo>
                      <a:pt x="1458" y="1510"/>
                    </a:lnTo>
                    <a:lnTo>
                      <a:pt x="1447" y="1493"/>
                    </a:lnTo>
                    <a:lnTo>
                      <a:pt x="1435" y="1440"/>
                    </a:lnTo>
                    <a:lnTo>
                      <a:pt x="1418" y="1382"/>
                    </a:lnTo>
                    <a:lnTo>
                      <a:pt x="1458" y="1360"/>
                    </a:lnTo>
                    <a:lnTo>
                      <a:pt x="1528" y="1400"/>
                    </a:lnTo>
                    <a:lnTo>
                      <a:pt x="1598" y="1412"/>
                    </a:lnTo>
                    <a:lnTo>
                      <a:pt x="1610" y="1382"/>
                    </a:lnTo>
                    <a:lnTo>
                      <a:pt x="1575" y="1319"/>
                    </a:lnTo>
                    <a:lnTo>
                      <a:pt x="1505" y="1295"/>
                    </a:lnTo>
                    <a:lnTo>
                      <a:pt x="1458" y="1232"/>
                    </a:lnTo>
                    <a:lnTo>
                      <a:pt x="1458" y="1197"/>
                    </a:lnTo>
                    <a:lnTo>
                      <a:pt x="1534" y="1150"/>
                    </a:lnTo>
                    <a:lnTo>
                      <a:pt x="1487" y="1110"/>
                    </a:lnTo>
                    <a:lnTo>
                      <a:pt x="1517" y="1063"/>
                    </a:lnTo>
                    <a:lnTo>
                      <a:pt x="1534" y="1016"/>
                    </a:lnTo>
                    <a:lnTo>
                      <a:pt x="1528" y="894"/>
                    </a:lnTo>
                    <a:lnTo>
                      <a:pt x="1475" y="807"/>
                    </a:lnTo>
                    <a:lnTo>
                      <a:pt x="1406" y="755"/>
                    </a:lnTo>
                    <a:lnTo>
                      <a:pt x="1435" y="685"/>
                    </a:lnTo>
                    <a:lnTo>
                      <a:pt x="1418" y="645"/>
                    </a:lnTo>
                    <a:lnTo>
                      <a:pt x="1395" y="605"/>
                    </a:lnTo>
                    <a:lnTo>
                      <a:pt x="1423" y="552"/>
                    </a:lnTo>
                    <a:lnTo>
                      <a:pt x="1487" y="500"/>
                    </a:lnTo>
                    <a:lnTo>
                      <a:pt x="1517" y="453"/>
                    </a:lnTo>
                    <a:lnTo>
                      <a:pt x="1499" y="413"/>
                    </a:lnTo>
                    <a:lnTo>
                      <a:pt x="1475" y="343"/>
                    </a:lnTo>
                    <a:lnTo>
                      <a:pt x="1458" y="343"/>
                    </a:lnTo>
                    <a:lnTo>
                      <a:pt x="1365" y="378"/>
                    </a:lnTo>
                    <a:lnTo>
                      <a:pt x="1255" y="413"/>
                    </a:lnTo>
                    <a:lnTo>
                      <a:pt x="1203" y="424"/>
                    </a:lnTo>
                    <a:lnTo>
                      <a:pt x="1203" y="401"/>
                    </a:lnTo>
                    <a:lnTo>
                      <a:pt x="1255" y="354"/>
                    </a:lnTo>
                    <a:lnTo>
                      <a:pt x="1296" y="314"/>
                    </a:lnTo>
                    <a:lnTo>
                      <a:pt x="1261" y="302"/>
                    </a:lnTo>
                    <a:lnTo>
                      <a:pt x="1191" y="326"/>
                    </a:lnTo>
                    <a:lnTo>
                      <a:pt x="1133" y="331"/>
                    </a:lnTo>
                    <a:lnTo>
                      <a:pt x="1133" y="302"/>
                    </a:lnTo>
                    <a:lnTo>
                      <a:pt x="1163" y="249"/>
                    </a:lnTo>
                    <a:lnTo>
                      <a:pt x="1104" y="239"/>
                    </a:lnTo>
                    <a:lnTo>
                      <a:pt x="1093" y="239"/>
                    </a:lnTo>
                    <a:lnTo>
                      <a:pt x="1186" y="204"/>
                    </a:lnTo>
                    <a:lnTo>
                      <a:pt x="1313" y="180"/>
                    </a:lnTo>
                    <a:lnTo>
                      <a:pt x="1388" y="127"/>
                    </a:lnTo>
                    <a:lnTo>
                      <a:pt x="1377" y="99"/>
                    </a:lnTo>
                    <a:lnTo>
                      <a:pt x="1308" y="70"/>
                    </a:lnTo>
                    <a:lnTo>
                      <a:pt x="1174" y="0"/>
                    </a:lnTo>
                    <a:lnTo>
                      <a:pt x="1104" y="0"/>
                    </a:lnTo>
                    <a:lnTo>
                      <a:pt x="999" y="0"/>
                    </a:lnTo>
                    <a:lnTo>
                      <a:pt x="953" y="17"/>
                    </a:lnTo>
                    <a:lnTo>
                      <a:pt x="941" y="82"/>
                    </a:lnTo>
                    <a:lnTo>
                      <a:pt x="941" y="110"/>
                    </a:lnTo>
                    <a:lnTo>
                      <a:pt x="842" y="110"/>
                    </a:lnTo>
                    <a:lnTo>
                      <a:pt x="819" y="110"/>
                    </a:lnTo>
                    <a:lnTo>
                      <a:pt x="790" y="139"/>
                    </a:lnTo>
                    <a:lnTo>
                      <a:pt x="779" y="204"/>
                    </a:lnTo>
                    <a:lnTo>
                      <a:pt x="750" y="221"/>
                    </a:lnTo>
                    <a:lnTo>
                      <a:pt x="709" y="180"/>
                    </a:lnTo>
                    <a:lnTo>
                      <a:pt x="709" y="215"/>
                    </a:lnTo>
                    <a:lnTo>
                      <a:pt x="732" y="239"/>
                    </a:lnTo>
                    <a:lnTo>
                      <a:pt x="720" y="27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4" name="Freeform 73"/>
              <p:cNvSpPr>
                <a:spLocks/>
              </p:cNvSpPr>
              <p:nvPr/>
            </p:nvSpPr>
            <p:spPr bwMode="auto">
              <a:xfrm>
                <a:off x="831" y="328"/>
                <a:ext cx="166" cy="146"/>
              </a:xfrm>
              <a:custGeom>
                <a:avLst/>
                <a:gdLst>
                  <a:gd name="T0" fmla="*/ 82 w 1331"/>
                  <a:gd name="T1" fmla="*/ 1052 h 1167"/>
                  <a:gd name="T2" fmla="*/ 169 w 1331"/>
                  <a:gd name="T3" fmla="*/ 1080 h 1167"/>
                  <a:gd name="T4" fmla="*/ 249 w 1331"/>
                  <a:gd name="T5" fmla="*/ 1156 h 1167"/>
                  <a:gd name="T6" fmla="*/ 401 w 1331"/>
                  <a:gd name="T7" fmla="*/ 1167 h 1167"/>
                  <a:gd name="T8" fmla="*/ 523 w 1331"/>
                  <a:gd name="T9" fmla="*/ 1109 h 1167"/>
                  <a:gd name="T10" fmla="*/ 430 w 1331"/>
                  <a:gd name="T11" fmla="*/ 970 h 1167"/>
                  <a:gd name="T12" fmla="*/ 587 w 1331"/>
                  <a:gd name="T13" fmla="*/ 1017 h 1167"/>
                  <a:gd name="T14" fmla="*/ 755 w 1331"/>
                  <a:gd name="T15" fmla="*/ 906 h 1167"/>
                  <a:gd name="T16" fmla="*/ 743 w 1331"/>
                  <a:gd name="T17" fmla="*/ 796 h 1167"/>
                  <a:gd name="T18" fmla="*/ 785 w 1331"/>
                  <a:gd name="T19" fmla="*/ 696 h 1167"/>
                  <a:gd name="T20" fmla="*/ 825 w 1331"/>
                  <a:gd name="T21" fmla="*/ 639 h 1167"/>
                  <a:gd name="T22" fmla="*/ 1029 w 1331"/>
                  <a:gd name="T23" fmla="*/ 517 h 1167"/>
                  <a:gd name="T24" fmla="*/ 1221 w 1331"/>
                  <a:gd name="T25" fmla="*/ 360 h 1167"/>
                  <a:gd name="T26" fmla="*/ 1238 w 1331"/>
                  <a:gd name="T27" fmla="*/ 296 h 1167"/>
                  <a:gd name="T28" fmla="*/ 1284 w 1331"/>
                  <a:gd name="T29" fmla="*/ 250 h 1167"/>
                  <a:gd name="T30" fmla="*/ 1273 w 1331"/>
                  <a:gd name="T31" fmla="*/ 140 h 1167"/>
                  <a:gd name="T32" fmla="*/ 1116 w 1331"/>
                  <a:gd name="T33" fmla="*/ 75 h 1167"/>
                  <a:gd name="T34" fmla="*/ 987 w 1331"/>
                  <a:gd name="T35" fmla="*/ 18 h 1167"/>
                  <a:gd name="T36" fmla="*/ 854 w 1331"/>
                  <a:gd name="T37" fmla="*/ 0 h 1167"/>
                  <a:gd name="T38" fmla="*/ 743 w 1331"/>
                  <a:gd name="T39" fmla="*/ 110 h 1167"/>
                  <a:gd name="T40" fmla="*/ 685 w 1331"/>
                  <a:gd name="T41" fmla="*/ 41 h 1167"/>
                  <a:gd name="T42" fmla="*/ 593 w 1331"/>
                  <a:gd name="T43" fmla="*/ 93 h 1167"/>
                  <a:gd name="T44" fmla="*/ 616 w 1331"/>
                  <a:gd name="T45" fmla="*/ 151 h 1167"/>
                  <a:gd name="T46" fmla="*/ 523 w 1331"/>
                  <a:gd name="T47" fmla="*/ 244 h 1167"/>
                  <a:gd name="T48" fmla="*/ 552 w 1331"/>
                  <a:gd name="T49" fmla="*/ 325 h 1167"/>
                  <a:gd name="T50" fmla="*/ 675 w 1331"/>
                  <a:gd name="T51" fmla="*/ 395 h 1167"/>
                  <a:gd name="T52" fmla="*/ 708 w 1331"/>
                  <a:gd name="T53" fmla="*/ 418 h 1167"/>
                  <a:gd name="T54" fmla="*/ 563 w 1331"/>
                  <a:gd name="T55" fmla="*/ 435 h 1167"/>
                  <a:gd name="T56" fmla="*/ 535 w 1331"/>
                  <a:gd name="T57" fmla="*/ 574 h 1167"/>
                  <a:gd name="T58" fmla="*/ 483 w 1331"/>
                  <a:gd name="T59" fmla="*/ 534 h 1167"/>
                  <a:gd name="T60" fmla="*/ 413 w 1331"/>
                  <a:gd name="T61" fmla="*/ 546 h 1167"/>
                  <a:gd name="T62" fmla="*/ 366 w 1331"/>
                  <a:gd name="T63" fmla="*/ 656 h 1167"/>
                  <a:gd name="T64" fmla="*/ 378 w 1331"/>
                  <a:gd name="T65" fmla="*/ 738 h 1167"/>
                  <a:gd name="T66" fmla="*/ 378 w 1331"/>
                  <a:gd name="T67" fmla="*/ 796 h 1167"/>
                  <a:gd name="T68" fmla="*/ 232 w 1331"/>
                  <a:gd name="T69" fmla="*/ 808 h 1167"/>
                  <a:gd name="T70" fmla="*/ 169 w 1331"/>
                  <a:gd name="T71" fmla="*/ 871 h 1167"/>
                  <a:gd name="T72" fmla="*/ 244 w 1331"/>
                  <a:gd name="T73" fmla="*/ 900 h 1167"/>
                  <a:gd name="T74" fmla="*/ 122 w 1331"/>
                  <a:gd name="T75" fmla="*/ 900 h 1167"/>
                  <a:gd name="T76" fmla="*/ 58 w 1331"/>
                  <a:gd name="T77" fmla="*/ 848 h 1167"/>
                  <a:gd name="T78" fmla="*/ 29 w 1331"/>
                  <a:gd name="T79" fmla="*/ 923 h 1167"/>
                  <a:gd name="T80" fmla="*/ 0 w 1331"/>
                  <a:gd name="T81" fmla="*/ 970 h 1167"/>
                  <a:gd name="T82" fmla="*/ 40 w 1331"/>
                  <a:gd name="T83" fmla="*/ 1010 h 1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1"/>
                  <a:gd name="T127" fmla="*/ 0 h 1167"/>
                  <a:gd name="T128" fmla="*/ 1331 w 1331"/>
                  <a:gd name="T129" fmla="*/ 1167 h 1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1" h="1167">
                    <a:moveTo>
                      <a:pt x="40" y="1010"/>
                    </a:moveTo>
                    <a:lnTo>
                      <a:pt x="82" y="1052"/>
                    </a:lnTo>
                    <a:lnTo>
                      <a:pt x="122" y="1052"/>
                    </a:lnTo>
                    <a:lnTo>
                      <a:pt x="169" y="1080"/>
                    </a:lnTo>
                    <a:lnTo>
                      <a:pt x="169" y="1150"/>
                    </a:lnTo>
                    <a:lnTo>
                      <a:pt x="249" y="1156"/>
                    </a:lnTo>
                    <a:lnTo>
                      <a:pt x="343" y="1150"/>
                    </a:lnTo>
                    <a:lnTo>
                      <a:pt x="401" y="1167"/>
                    </a:lnTo>
                    <a:lnTo>
                      <a:pt x="476" y="1150"/>
                    </a:lnTo>
                    <a:lnTo>
                      <a:pt x="523" y="1109"/>
                    </a:lnTo>
                    <a:lnTo>
                      <a:pt x="430" y="999"/>
                    </a:lnTo>
                    <a:lnTo>
                      <a:pt x="430" y="970"/>
                    </a:lnTo>
                    <a:lnTo>
                      <a:pt x="546" y="1052"/>
                    </a:lnTo>
                    <a:lnTo>
                      <a:pt x="587" y="1017"/>
                    </a:lnTo>
                    <a:lnTo>
                      <a:pt x="645" y="947"/>
                    </a:lnTo>
                    <a:lnTo>
                      <a:pt x="755" y="906"/>
                    </a:lnTo>
                    <a:lnTo>
                      <a:pt x="796" y="877"/>
                    </a:lnTo>
                    <a:lnTo>
                      <a:pt x="743" y="796"/>
                    </a:lnTo>
                    <a:lnTo>
                      <a:pt x="738" y="726"/>
                    </a:lnTo>
                    <a:lnTo>
                      <a:pt x="785" y="696"/>
                    </a:lnTo>
                    <a:lnTo>
                      <a:pt x="767" y="644"/>
                    </a:lnTo>
                    <a:lnTo>
                      <a:pt x="825" y="639"/>
                    </a:lnTo>
                    <a:lnTo>
                      <a:pt x="889" y="581"/>
                    </a:lnTo>
                    <a:lnTo>
                      <a:pt x="1029" y="517"/>
                    </a:lnTo>
                    <a:lnTo>
                      <a:pt x="1139" y="418"/>
                    </a:lnTo>
                    <a:lnTo>
                      <a:pt x="1221" y="360"/>
                    </a:lnTo>
                    <a:lnTo>
                      <a:pt x="1301" y="325"/>
                    </a:lnTo>
                    <a:lnTo>
                      <a:pt x="1238" y="296"/>
                    </a:lnTo>
                    <a:lnTo>
                      <a:pt x="1221" y="244"/>
                    </a:lnTo>
                    <a:lnTo>
                      <a:pt x="1284" y="250"/>
                    </a:lnTo>
                    <a:lnTo>
                      <a:pt x="1331" y="215"/>
                    </a:lnTo>
                    <a:lnTo>
                      <a:pt x="1273" y="140"/>
                    </a:lnTo>
                    <a:lnTo>
                      <a:pt x="1209" y="81"/>
                    </a:lnTo>
                    <a:lnTo>
                      <a:pt x="1116" y="75"/>
                    </a:lnTo>
                    <a:lnTo>
                      <a:pt x="1081" y="93"/>
                    </a:lnTo>
                    <a:lnTo>
                      <a:pt x="987" y="18"/>
                    </a:lnTo>
                    <a:lnTo>
                      <a:pt x="942" y="0"/>
                    </a:lnTo>
                    <a:lnTo>
                      <a:pt x="854" y="0"/>
                    </a:lnTo>
                    <a:lnTo>
                      <a:pt x="785" y="53"/>
                    </a:lnTo>
                    <a:lnTo>
                      <a:pt x="743" y="110"/>
                    </a:lnTo>
                    <a:lnTo>
                      <a:pt x="708" y="53"/>
                    </a:lnTo>
                    <a:lnTo>
                      <a:pt x="685" y="41"/>
                    </a:lnTo>
                    <a:lnTo>
                      <a:pt x="633" y="41"/>
                    </a:lnTo>
                    <a:lnTo>
                      <a:pt x="593" y="93"/>
                    </a:lnTo>
                    <a:lnTo>
                      <a:pt x="593" y="122"/>
                    </a:lnTo>
                    <a:lnTo>
                      <a:pt x="616" y="151"/>
                    </a:lnTo>
                    <a:lnTo>
                      <a:pt x="546" y="163"/>
                    </a:lnTo>
                    <a:lnTo>
                      <a:pt x="523" y="244"/>
                    </a:lnTo>
                    <a:lnTo>
                      <a:pt x="523" y="285"/>
                    </a:lnTo>
                    <a:lnTo>
                      <a:pt x="552" y="325"/>
                    </a:lnTo>
                    <a:lnTo>
                      <a:pt x="663" y="342"/>
                    </a:lnTo>
                    <a:lnTo>
                      <a:pt x="675" y="395"/>
                    </a:lnTo>
                    <a:lnTo>
                      <a:pt x="743" y="407"/>
                    </a:lnTo>
                    <a:lnTo>
                      <a:pt x="708" y="418"/>
                    </a:lnTo>
                    <a:lnTo>
                      <a:pt x="628" y="418"/>
                    </a:lnTo>
                    <a:lnTo>
                      <a:pt x="563" y="435"/>
                    </a:lnTo>
                    <a:lnTo>
                      <a:pt x="523" y="494"/>
                    </a:lnTo>
                    <a:lnTo>
                      <a:pt x="535" y="574"/>
                    </a:lnTo>
                    <a:lnTo>
                      <a:pt x="546" y="581"/>
                    </a:lnTo>
                    <a:lnTo>
                      <a:pt x="483" y="534"/>
                    </a:lnTo>
                    <a:lnTo>
                      <a:pt x="441" y="505"/>
                    </a:lnTo>
                    <a:lnTo>
                      <a:pt x="413" y="546"/>
                    </a:lnTo>
                    <a:lnTo>
                      <a:pt x="354" y="592"/>
                    </a:lnTo>
                    <a:lnTo>
                      <a:pt x="366" y="656"/>
                    </a:lnTo>
                    <a:lnTo>
                      <a:pt x="395" y="703"/>
                    </a:lnTo>
                    <a:lnTo>
                      <a:pt x="378" y="738"/>
                    </a:lnTo>
                    <a:lnTo>
                      <a:pt x="401" y="778"/>
                    </a:lnTo>
                    <a:lnTo>
                      <a:pt x="378" y="796"/>
                    </a:lnTo>
                    <a:lnTo>
                      <a:pt x="302" y="796"/>
                    </a:lnTo>
                    <a:lnTo>
                      <a:pt x="232" y="808"/>
                    </a:lnTo>
                    <a:lnTo>
                      <a:pt x="180" y="818"/>
                    </a:lnTo>
                    <a:lnTo>
                      <a:pt x="169" y="871"/>
                    </a:lnTo>
                    <a:lnTo>
                      <a:pt x="244" y="871"/>
                    </a:lnTo>
                    <a:lnTo>
                      <a:pt x="244" y="900"/>
                    </a:lnTo>
                    <a:lnTo>
                      <a:pt x="180" y="900"/>
                    </a:lnTo>
                    <a:lnTo>
                      <a:pt x="122" y="900"/>
                    </a:lnTo>
                    <a:lnTo>
                      <a:pt x="99" y="918"/>
                    </a:lnTo>
                    <a:lnTo>
                      <a:pt x="58" y="848"/>
                    </a:lnTo>
                    <a:lnTo>
                      <a:pt x="29" y="877"/>
                    </a:lnTo>
                    <a:lnTo>
                      <a:pt x="29" y="923"/>
                    </a:lnTo>
                    <a:lnTo>
                      <a:pt x="40" y="947"/>
                    </a:lnTo>
                    <a:lnTo>
                      <a:pt x="0" y="970"/>
                    </a:lnTo>
                    <a:lnTo>
                      <a:pt x="12" y="999"/>
                    </a:lnTo>
                    <a:lnTo>
                      <a:pt x="40" y="10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5" name="Freeform 74"/>
              <p:cNvSpPr>
                <a:spLocks/>
              </p:cNvSpPr>
              <p:nvPr/>
            </p:nvSpPr>
            <p:spPr bwMode="auto">
              <a:xfrm>
                <a:off x="828" y="359"/>
                <a:ext cx="42" cy="64"/>
              </a:xfrm>
              <a:custGeom>
                <a:avLst/>
                <a:gdLst>
                  <a:gd name="T0" fmla="*/ 105 w 337"/>
                  <a:gd name="T1" fmla="*/ 505 h 511"/>
                  <a:gd name="T2" fmla="*/ 203 w 337"/>
                  <a:gd name="T3" fmla="*/ 459 h 511"/>
                  <a:gd name="T4" fmla="*/ 227 w 337"/>
                  <a:gd name="T5" fmla="*/ 424 h 511"/>
                  <a:gd name="T6" fmla="*/ 244 w 337"/>
                  <a:gd name="T7" fmla="*/ 383 h 511"/>
                  <a:gd name="T8" fmla="*/ 307 w 337"/>
                  <a:gd name="T9" fmla="*/ 337 h 511"/>
                  <a:gd name="T10" fmla="*/ 307 w 337"/>
                  <a:gd name="T11" fmla="*/ 302 h 511"/>
                  <a:gd name="T12" fmla="*/ 307 w 337"/>
                  <a:gd name="T13" fmla="*/ 220 h 511"/>
                  <a:gd name="T14" fmla="*/ 337 w 337"/>
                  <a:gd name="T15" fmla="*/ 180 h 511"/>
                  <a:gd name="T16" fmla="*/ 337 w 337"/>
                  <a:gd name="T17" fmla="*/ 151 h 511"/>
                  <a:gd name="T18" fmla="*/ 284 w 337"/>
                  <a:gd name="T19" fmla="*/ 208 h 511"/>
                  <a:gd name="T20" fmla="*/ 272 w 337"/>
                  <a:gd name="T21" fmla="*/ 174 h 511"/>
                  <a:gd name="T22" fmla="*/ 296 w 337"/>
                  <a:gd name="T23" fmla="*/ 86 h 511"/>
                  <a:gd name="T24" fmla="*/ 284 w 337"/>
                  <a:gd name="T25" fmla="*/ 0 h 511"/>
                  <a:gd name="T26" fmla="*/ 227 w 337"/>
                  <a:gd name="T27" fmla="*/ 0 h 511"/>
                  <a:gd name="T28" fmla="*/ 227 w 337"/>
                  <a:gd name="T29" fmla="*/ 52 h 511"/>
                  <a:gd name="T30" fmla="*/ 174 w 337"/>
                  <a:gd name="T31" fmla="*/ 58 h 511"/>
                  <a:gd name="T32" fmla="*/ 105 w 337"/>
                  <a:gd name="T33" fmla="*/ 151 h 511"/>
                  <a:gd name="T34" fmla="*/ 105 w 337"/>
                  <a:gd name="T35" fmla="*/ 208 h 511"/>
                  <a:gd name="T36" fmla="*/ 105 w 337"/>
                  <a:gd name="T37" fmla="*/ 250 h 511"/>
                  <a:gd name="T38" fmla="*/ 63 w 337"/>
                  <a:gd name="T39" fmla="*/ 261 h 511"/>
                  <a:gd name="T40" fmla="*/ 145 w 337"/>
                  <a:gd name="T41" fmla="*/ 290 h 511"/>
                  <a:gd name="T42" fmla="*/ 145 w 337"/>
                  <a:gd name="T43" fmla="*/ 330 h 511"/>
                  <a:gd name="T44" fmla="*/ 75 w 337"/>
                  <a:gd name="T45" fmla="*/ 337 h 511"/>
                  <a:gd name="T46" fmla="*/ 11 w 337"/>
                  <a:gd name="T47" fmla="*/ 395 h 511"/>
                  <a:gd name="T48" fmla="*/ 11 w 337"/>
                  <a:gd name="T49" fmla="*/ 424 h 511"/>
                  <a:gd name="T50" fmla="*/ 0 w 337"/>
                  <a:gd name="T51" fmla="*/ 470 h 511"/>
                  <a:gd name="T52" fmla="*/ 0 w 337"/>
                  <a:gd name="T53" fmla="*/ 505 h 511"/>
                  <a:gd name="T54" fmla="*/ 52 w 337"/>
                  <a:gd name="T55" fmla="*/ 505 h 511"/>
                  <a:gd name="T56" fmla="*/ 75 w 337"/>
                  <a:gd name="T57" fmla="*/ 511 h 511"/>
                  <a:gd name="T58" fmla="*/ 105 w 337"/>
                  <a:gd name="T59" fmla="*/ 505 h 5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7"/>
                  <a:gd name="T91" fmla="*/ 0 h 511"/>
                  <a:gd name="T92" fmla="*/ 337 w 337"/>
                  <a:gd name="T93" fmla="*/ 511 h 5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7" h="511">
                    <a:moveTo>
                      <a:pt x="105" y="505"/>
                    </a:moveTo>
                    <a:lnTo>
                      <a:pt x="203" y="459"/>
                    </a:lnTo>
                    <a:lnTo>
                      <a:pt x="227" y="424"/>
                    </a:lnTo>
                    <a:lnTo>
                      <a:pt x="244" y="383"/>
                    </a:lnTo>
                    <a:lnTo>
                      <a:pt x="307" y="337"/>
                    </a:lnTo>
                    <a:lnTo>
                      <a:pt x="307" y="302"/>
                    </a:lnTo>
                    <a:lnTo>
                      <a:pt x="307" y="220"/>
                    </a:lnTo>
                    <a:lnTo>
                      <a:pt x="337" y="180"/>
                    </a:lnTo>
                    <a:lnTo>
                      <a:pt x="337" y="151"/>
                    </a:lnTo>
                    <a:lnTo>
                      <a:pt x="284" y="208"/>
                    </a:lnTo>
                    <a:lnTo>
                      <a:pt x="272" y="174"/>
                    </a:lnTo>
                    <a:lnTo>
                      <a:pt x="296" y="86"/>
                    </a:lnTo>
                    <a:lnTo>
                      <a:pt x="284" y="0"/>
                    </a:lnTo>
                    <a:lnTo>
                      <a:pt x="227" y="0"/>
                    </a:lnTo>
                    <a:lnTo>
                      <a:pt x="227" y="52"/>
                    </a:lnTo>
                    <a:lnTo>
                      <a:pt x="174" y="58"/>
                    </a:lnTo>
                    <a:lnTo>
                      <a:pt x="105" y="151"/>
                    </a:lnTo>
                    <a:lnTo>
                      <a:pt x="105" y="208"/>
                    </a:lnTo>
                    <a:lnTo>
                      <a:pt x="105" y="250"/>
                    </a:lnTo>
                    <a:lnTo>
                      <a:pt x="63" y="261"/>
                    </a:lnTo>
                    <a:lnTo>
                      <a:pt x="145" y="290"/>
                    </a:lnTo>
                    <a:lnTo>
                      <a:pt x="145" y="330"/>
                    </a:lnTo>
                    <a:lnTo>
                      <a:pt x="75" y="337"/>
                    </a:lnTo>
                    <a:lnTo>
                      <a:pt x="11" y="395"/>
                    </a:lnTo>
                    <a:lnTo>
                      <a:pt x="11" y="424"/>
                    </a:lnTo>
                    <a:lnTo>
                      <a:pt x="0" y="470"/>
                    </a:lnTo>
                    <a:lnTo>
                      <a:pt x="0" y="505"/>
                    </a:lnTo>
                    <a:lnTo>
                      <a:pt x="52" y="505"/>
                    </a:lnTo>
                    <a:lnTo>
                      <a:pt x="75" y="511"/>
                    </a:lnTo>
                    <a:lnTo>
                      <a:pt x="105" y="5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6" name="Freeform 75"/>
              <p:cNvSpPr>
                <a:spLocks/>
              </p:cNvSpPr>
              <p:nvPr/>
            </p:nvSpPr>
            <p:spPr bwMode="auto">
              <a:xfrm>
                <a:off x="822" y="367"/>
                <a:ext cx="9" cy="12"/>
              </a:xfrm>
              <a:custGeom>
                <a:avLst/>
                <a:gdLst>
                  <a:gd name="T0" fmla="*/ 47 w 70"/>
                  <a:gd name="T1" fmla="*/ 12 h 94"/>
                  <a:gd name="T2" fmla="*/ 12 w 70"/>
                  <a:gd name="T3" fmla="*/ 0 h 94"/>
                  <a:gd name="T4" fmla="*/ 0 w 70"/>
                  <a:gd name="T5" fmla="*/ 70 h 94"/>
                  <a:gd name="T6" fmla="*/ 18 w 70"/>
                  <a:gd name="T7" fmla="*/ 94 h 94"/>
                  <a:gd name="T8" fmla="*/ 40 w 70"/>
                  <a:gd name="T9" fmla="*/ 70 h 94"/>
                  <a:gd name="T10" fmla="*/ 70 w 70"/>
                  <a:gd name="T11" fmla="*/ 41 h 94"/>
                  <a:gd name="T12" fmla="*/ 47 w 70"/>
                  <a:gd name="T13" fmla="*/ 12 h 94"/>
                  <a:gd name="T14" fmla="*/ 0 60000 65536"/>
                  <a:gd name="T15" fmla="*/ 0 60000 65536"/>
                  <a:gd name="T16" fmla="*/ 0 60000 65536"/>
                  <a:gd name="T17" fmla="*/ 0 60000 65536"/>
                  <a:gd name="T18" fmla="*/ 0 60000 65536"/>
                  <a:gd name="T19" fmla="*/ 0 60000 65536"/>
                  <a:gd name="T20" fmla="*/ 0 60000 65536"/>
                  <a:gd name="T21" fmla="*/ 0 w 70"/>
                  <a:gd name="T22" fmla="*/ 0 h 94"/>
                  <a:gd name="T23" fmla="*/ 70 w 70"/>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94">
                    <a:moveTo>
                      <a:pt x="47" y="12"/>
                    </a:moveTo>
                    <a:lnTo>
                      <a:pt x="12" y="0"/>
                    </a:lnTo>
                    <a:lnTo>
                      <a:pt x="0" y="70"/>
                    </a:lnTo>
                    <a:lnTo>
                      <a:pt x="18" y="94"/>
                    </a:lnTo>
                    <a:lnTo>
                      <a:pt x="40" y="70"/>
                    </a:lnTo>
                    <a:lnTo>
                      <a:pt x="70" y="41"/>
                    </a:lnTo>
                    <a:lnTo>
                      <a:pt x="47"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7" name="Freeform 76"/>
              <p:cNvSpPr>
                <a:spLocks/>
              </p:cNvSpPr>
              <p:nvPr/>
            </p:nvSpPr>
            <p:spPr bwMode="auto">
              <a:xfrm>
                <a:off x="781" y="439"/>
                <a:ext cx="47" cy="80"/>
              </a:xfrm>
              <a:custGeom>
                <a:avLst/>
                <a:gdLst>
                  <a:gd name="T0" fmla="*/ 291 w 378"/>
                  <a:gd name="T1" fmla="*/ 605 h 634"/>
                  <a:gd name="T2" fmla="*/ 343 w 378"/>
                  <a:gd name="T3" fmla="*/ 565 h 634"/>
                  <a:gd name="T4" fmla="*/ 343 w 378"/>
                  <a:gd name="T5" fmla="*/ 523 h 634"/>
                  <a:gd name="T6" fmla="*/ 378 w 378"/>
                  <a:gd name="T7" fmla="*/ 483 h 634"/>
                  <a:gd name="T8" fmla="*/ 378 w 378"/>
                  <a:gd name="T9" fmla="*/ 425 h 634"/>
                  <a:gd name="T10" fmla="*/ 319 w 378"/>
                  <a:gd name="T11" fmla="*/ 373 h 634"/>
                  <a:gd name="T12" fmla="*/ 261 w 378"/>
                  <a:gd name="T13" fmla="*/ 378 h 634"/>
                  <a:gd name="T14" fmla="*/ 221 w 378"/>
                  <a:gd name="T15" fmla="*/ 361 h 634"/>
                  <a:gd name="T16" fmla="*/ 192 w 378"/>
                  <a:gd name="T17" fmla="*/ 314 h 634"/>
                  <a:gd name="T18" fmla="*/ 157 w 378"/>
                  <a:gd name="T19" fmla="*/ 291 h 634"/>
                  <a:gd name="T20" fmla="*/ 145 w 378"/>
                  <a:gd name="T21" fmla="*/ 221 h 634"/>
                  <a:gd name="T22" fmla="*/ 209 w 378"/>
                  <a:gd name="T23" fmla="*/ 221 h 634"/>
                  <a:gd name="T24" fmla="*/ 226 w 378"/>
                  <a:gd name="T25" fmla="*/ 209 h 634"/>
                  <a:gd name="T26" fmla="*/ 197 w 378"/>
                  <a:gd name="T27" fmla="*/ 164 h 634"/>
                  <a:gd name="T28" fmla="*/ 226 w 378"/>
                  <a:gd name="T29" fmla="*/ 164 h 634"/>
                  <a:gd name="T30" fmla="*/ 238 w 378"/>
                  <a:gd name="T31" fmla="*/ 99 h 634"/>
                  <a:gd name="T32" fmla="*/ 197 w 378"/>
                  <a:gd name="T33" fmla="*/ 82 h 634"/>
                  <a:gd name="T34" fmla="*/ 127 w 378"/>
                  <a:gd name="T35" fmla="*/ 99 h 634"/>
                  <a:gd name="T36" fmla="*/ 99 w 378"/>
                  <a:gd name="T37" fmla="*/ 99 h 634"/>
                  <a:gd name="T38" fmla="*/ 99 w 378"/>
                  <a:gd name="T39" fmla="*/ 82 h 634"/>
                  <a:gd name="T40" fmla="*/ 99 w 378"/>
                  <a:gd name="T41" fmla="*/ 70 h 634"/>
                  <a:gd name="T42" fmla="*/ 81 w 378"/>
                  <a:gd name="T43" fmla="*/ 18 h 634"/>
                  <a:gd name="T44" fmla="*/ 0 w 378"/>
                  <a:gd name="T45" fmla="*/ 0 h 634"/>
                  <a:gd name="T46" fmla="*/ 0 w 378"/>
                  <a:gd name="T47" fmla="*/ 35 h 634"/>
                  <a:gd name="T48" fmla="*/ 5 w 378"/>
                  <a:gd name="T49" fmla="*/ 111 h 634"/>
                  <a:gd name="T50" fmla="*/ 17 w 378"/>
                  <a:gd name="T51" fmla="*/ 140 h 634"/>
                  <a:gd name="T52" fmla="*/ 57 w 378"/>
                  <a:gd name="T53" fmla="*/ 140 h 634"/>
                  <a:gd name="T54" fmla="*/ 69 w 378"/>
                  <a:gd name="T55" fmla="*/ 192 h 634"/>
                  <a:gd name="T56" fmla="*/ 47 w 378"/>
                  <a:gd name="T57" fmla="*/ 244 h 634"/>
                  <a:gd name="T58" fmla="*/ 29 w 378"/>
                  <a:gd name="T59" fmla="*/ 321 h 634"/>
                  <a:gd name="T60" fmla="*/ 29 w 378"/>
                  <a:gd name="T61" fmla="*/ 361 h 634"/>
                  <a:gd name="T62" fmla="*/ 69 w 378"/>
                  <a:gd name="T63" fmla="*/ 378 h 634"/>
                  <a:gd name="T64" fmla="*/ 99 w 378"/>
                  <a:gd name="T65" fmla="*/ 425 h 634"/>
                  <a:gd name="T66" fmla="*/ 87 w 378"/>
                  <a:gd name="T67" fmla="*/ 483 h 634"/>
                  <a:gd name="T68" fmla="*/ 116 w 378"/>
                  <a:gd name="T69" fmla="*/ 512 h 634"/>
                  <a:gd name="T70" fmla="*/ 157 w 378"/>
                  <a:gd name="T71" fmla="*/ 593 h 634"/>
                  <a:gd name="T72" fmla="*/ 197 w 378"/>
                  <a:gd name="T73" fmla="*/ 634 h 634"/>
                  <a:gd name="T74" fmla="*/ 267 w 378"/>
                  <a:gd name="T75" fmla="*/ 634 h 634"/>
                  <a:gd name="T76" fmla="*/ 291 w 378"/>
                  <a:gd name="T77" fmla="*/ 605 h 6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8"/>
                  <a:gd name="T118" fmla="*/ 0 h 634"/>
                  <a:gd name="T119" fmla="*/ 378 w 378"/>
                  <a:gd name="T120" fmla="*/ 634 h 6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8" h="634">
                    <a:moveTo>
                      <a:pt x="291" y="605"/>
                    </a:moveTo>
                    <a:lnTo>
                      <a:pt x="343" y="565"/>
                    </a:lnTo>
                    <a:lnTo>
                      <a:pt x="343" y="523"/>
                    </a:lnTo>
                    <a:lnTo>
                      <a:pt x="378" y="483"/>
                    </a:lnTo>
                    <a:lnTo>
                      <a:pt x="378" y="425"/>
                    </a:lnTo>
                    <a:lnTo>
                      <a:pt x="319" y="373"/>
                    </a:lnTo>
                    <a:lnTo>
                      <a:pt x="261" y="378"/>
                    </a:lnTo>
                    <a:lnTo>
                      <a:pt x="221" y="361"/>
                    </a:lnTo>
                    <a:lnTo>
                      <a:pt x="192" y="314"/>
                    </a:lnTo>
                    <a:lnTo>
                      <a:pt x="157" y="291"/>
                    </a:lnTo>
                    <a:lnTo>
                      <a:pt x="145" y="221"/>
                    </a:lnTo>
                    <a:lnTo>
                      <a:pt x="209" y="221"/>
                    </a:lnTo>
                    <a:lnTo>
                      <a:pt x="226" y="209"/>
                    </a:lnTo>
                    <a:lnTo>
                      <a:pt x="197" y="164"/>
                    </a:lnTo>
                    <a:lnTo>
                      <a:pt x="226" y="164"/>
                    </a:lnTo>
                    <a:lnTo>
                      <a:pt x="238" y="99"/>
                    </a:lnTo>
                    <a:lnTo>
                      <a:pt x="197" y="82"/>
                    </a:lnTo>
                    <a:lnTo>
                      <a:pt x="127" y="99"/>
                    </a:lnTo>
                    <a:lnTo>
                      <a:pt x="99" y="99"/>
                    </a:lnTo>
                    <a:lnTo>
                      <a:pt x="99" y="82"/>
                    </a:lnTo>
                    <a:lnTo>
                      <a:pt x="99" y="70"/>
                    </a:lnTo>
                    <a:lnTo>
                      <a:pt x="81" y="18"/>
                    </a:lnTo>
                    <a:lnTo>
                      <a:pt x="0" y="0"/>
                    </a:lnTo>
                    <a:lnTo>
                      <a:pt x="0" y="35"/>
                    </a:lnTo>
                    <a:lnTo>
                      <a:pt x="5" y="111"/>
                    </a:lnTo>
                    <a:lnTo>
                      <a:pt x="17" y="140"/>
                    </a:lnTo>
                    <a:lnTo>
                      <a:pt x="57" y="140"/>
                    </a:lnTo>
                    <a:lnTo>
                      <a:pt x="69" y="192"/>
                    </a:lnTo>
                    <a:lnTo>
                      <a:pt x="47" y="244"/>
                    </a:lnTo>
                    <a:lnTo>
                      <a:pt x="29" y="321"/>
                    </a:lnTo>
                    <a:lnTo>
                      <a:pt x="29" y="361"/>
                    </a:lnTo>
                    <a:lnTo>
                      <a:pt x="69" y="378"/>
                    </a:lnTo>
                    <a:lnTo>
                      <a:pt x="99" y="425"/>
                    </a:lnTo>
                    <a:lnTo>
                      <a:pt x="87" y="483"/>
                    </a:lnTo>
                    <a:lnTo>
                      <a:pt x="116" y="512"/>
                    </a:lnTo>
                    <a:lnTo>
                      <a:pt x="157" y="593"/>
                    </a:lnTo>
                    <a:lnTo>
                      <a:pt x="197" y="634"/>
                    </a:lnTo>
                    <a:lnTo>
                      <a:pt x="267" y="634"/>
                    </a:lnTo>
                    <a:lnTo>
                      <a:pt x="291"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8" name="Freeform 77"/>
              <p:cNvSpPr>
                <a:spLocks/>
              </p:cNvSpPr>
              <p:nvPr/>
            </p:nvSpPr>
            <p:spPr bwMode="auto">
              <a:xfrm>
                <a:off x="808" y="427"/>
                <a:ext cx="16" cy="11"/>
              </a:xfrm>
              <a:custGeom>
                <a:avLst/>
                <a:gdLst>
                  <a:gd name="T0" fmla="*/ 46 w 122"/>
                  <a:gd name="T1" fmla="*/ 18 h 87"/>
                  <a:gd name="T2" fmla="*/ 0 w 122"/>
                  <a:gd name="T3" fmla="*/ 35 h 87"/>
                  <a:gd name="T4" fmla="*/ 0 w 122"/>
                  <a:gd name="T5" fmla="*/ 87 h 87"/>
                  <a:gd name="T6" fmla="*/ 70 w 122"/>
                  <a:gd name="T7" fmla="*/ 81 h 87"/>
                  <a:gd name="T8" fmla="*/ 122 w 122"/>
                  <a:gd name="T9" fmla="*/ 0 h 87"/>
                  <a:gd name="T10" fmla="*/ 46 w 122"/>
                  <a:gd name="T11" fmla="*/ 18 h 87"/>
                  <a:gd name="T12" fmla="*/ 0 60000 65536"/>
                  <a:gd name="T13" fmla="*/ 0 60000 65536"/>
                  <a:gd name="T14" fmla="*/ 0 60000 65536"/>
                  <a:gd name="T15" fmla="*/ 0 60000 65536"/>
                  <a:gd name="T16" fmla="*/ 0 60000 65536"/>
                  <a:gd name="T17" fmla="*/ 0 60000 65536"/>
                  <a:gd name="T18" fmla="*/ 0 w 122"/>
                  <a:gd name="T19" fmla="*/ 0 h 87"/>
                  <a:gd name="T20" fmla="*/ 122 w 12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22" h="87">
                    <a:moveTo>
                      <a:pt x="46" y="18"/>
                    </a:moveTo>
                    <a:lnTo>
                      <a:pt x="0" y="35"/>
                    </a:lnTo>
                    <a:lnTo>
                      <a:pt x="0" y="87"/>
                    </a:lnTo>
                    <a:lnTo>
                      <a:pt x="70" y="81"/>
                    </a:lnTo>
                    <a:lnTo>
                      <a:pt x="122" y="0"/>
                    </a:lnTo>
                    <a:lnTo>
                      <a:pt x="46"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9" name="Freeform 78"/>
              <p:cNvSpPr>
                <a:spLocks/>
              </p:cNvSpPr>
              <p:nvPr/>
            </p:nvSpPr>
            <p:spPr bwMode="auto">
              <a:xfrm>
                <a:off x="766" y="413"/>
                <a:ext cx="15" cy="14"/>
              </a:xfrm>
              <a:custGeom>
                <a:avLst/>
                <a:gdLst>
                  <a:gd name="T0" fmla="*/ 94 w 117"/>
                  <a:gd name="T1" fmla="*/ 0 h 116"/>
                  <a:gd name="T2" fmla="*/ 41 w 117"/>
                  <a:gd name="T3" fmla="*/ 0 h 116"/>
                  <a:gd name="T4" fmla="*/ 0 w 117"/>
                  <a:gd name="T5" fmla="*/ 52 h 116"/>
                  <a:gd name="T6" fmla="*/ 24 w 117"/>
                  <a:gd name="T7" fmla="*/ 104 h 116"/>
                  <a:gd name="T8" fmla="*/ 94 w 117"/>
                  <a:gd name="T9" fmla="*/ 116 h 116"/>
                  <a:gd name="T10" fmla="*/ 117 w 117"/>
                  <a:gd name="T11" fmla="*/ 52 h 116"/>
                  <a:gd name="T12" fmla="*/ 94 w 117"/>
                  <a:gd name="T13" fmla="*/ 0 h 116"/>
                  <a:gd name="T14" fmla="*/ 0 60000 65536"/>
                  <a:gd name="T15" fmla="*/ 0 60000 65536"/>
                  <a:gd name="T16" fmla="*/ 0 60000 65536"/>
                  <a:gd name="T17" fmla="*/ 0 60000 65536"/>
                  <a:gd name="T18" fmla="*/ 0 60000 65536"/>
                  <a:gd name="T19" fmla="*/ 0 60000 65536"/>
                  <a:gd name="T20" fmla="*/ 0 60000 65536"/>
                  <a:gd name="T21" fmla="*/ 0 w 117"/>
                  <a:gd name="T22" fmla="*/ 0 h 116"/>
                  <a:gd name="T23" fmla="*/ 117 w 11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16">
                    <a:moveTo>
                      <a:pt x="94" y="0"/>
                    </a:moveTo>
                    <a:lnTo>
                      <a:pt x="41" y="0"/>
                    </a:lnTo>
                    <a:lnTo>
                      <a:pt x="0" y="52"/>
                    </a:lnTo>
                    <a:lnTo>
                      <a:pt x="24" y="104"/>
                    </a:lnTo>
                    <a:lnTo>
                      <a:pt x="94" y="116"/>
                    </a:lnTo>
                    <a:lnTo>
                      <a:pt x="117" y="52"/>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0" name="Freeform 79"/>
              <p:cNvSpPr>
                <a:spLocks/>
              </p:cNvSpPr>
              <p:nvPr/>
            </p:nvSpPr>
            <p:spPr bwMode="auto">
              <a:xfrm>
                <a:off x="768" y="385"/>
                <a:ext cx="20" cy="22"/>
              </a:xfrm>
              <a:custGeom>
                <a:avLst/>
                <a:gdLst>
                  <a:gd name="T0" fmla="*/ 29 w 162"/>
                  <a:gd name="T1" fmla="*/ 53 h 175"/>
                  <a:gd name="T2" fmla="*/ 0 w 162"/>
                  <a:gd name="T3" fmla="*/ 140 h 175"/>
                  <a:gd name="T4" fmla="*/ 40 w 162"/>
                  <a:gd name="T5" fmla="*/ 175 h 175"/>
                  <a:gd name="T6" fmla="*/ 105 w 162"/>
                  <a:gd name="T7" fmla="*/ 129 h 175"/>
                  <a:gd name="T8" fmla="*/ 162 w 162"/>
                  <a:gd name="T9" fmla="*/ 77 h 175"/>
                  <a:gd name="T10" fmla="*/ 122 w 162"/>
                  <a:gd name="T11" fmla="*/ 12 h 175"/>
                  <a:gd name="T12" fmla="*/ 82 w 162"/>
                  <a:gd name="T13" fmla="*/ 0 h 175"/>
                  <a:gd name="T14" fmla="*/ 29 w 162"/>
                  <a:gd name="T15" fmla="*/ 53 h 175"/>
                  <a:gd name="T16" fmla="*/ 0 60000 65536"/>
                  <a:gd name="T17" fmla="*/ 0 60000 65536"/>
                  <a:gd name="T18" fmla="*/ 0 60000 65536"/>
                  <a:gd name="T19" fmla="*/ 0 60000 65536"/>
                  <a:gd name="T20" fmla="*/ 0 60000 65536"/>
                  <a:gd name="T21" fmla="*/ 0 60000 65536"/>
                  <a:gd name="T22" fmla="*/ 0 60000 65536"/>
                  <a:gd name="T23" fmla="*/ 0 60000 65536"/>
                  <a:gd name="T24" fmla="*/ 0 w 162"/>
                  <a:gd name="T25" fmla="*/ 0 h 175"/>
                  <a:gd name="T26" fmla="*/ 162 w 162"/>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 h="175">
                    <a:moveTo>
                      <a:pt x="29" y="53"/>
                    </a:moveTo>
                    <a:lnTo>
                      <a:pt x="0" y="140"/>
                    </a:lnTo>
                    <a:lnTo>
                      <a:pt x="40" y="175"/>
                    </a:lnTo>
                    <a:lnTo>
                      <a:pt x="105" y="129"/>
                    </a:lnTo>
                    <a:lnTo>
                      <a:pt x="162" y="77"/>
                    </a:lnTo>
                    <a:lnTo>
                      <a:pt x="122" y="12"/>
                    </a:lnTo>
                    <a:lnTo>
                      <a:pt x="82" y="0"/>
                    </a:lnTo>
                    <a:lnTo>
                      <a:pt x="29" y="5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1" name="Freeform 80"/>
              <p:cNvSpPr>
                <a:spLocks/>
              </p:cNvSpPr>
              <p:nvPr/>
            </p:nvSpPr>
            <p:spPr bwMode="auto">
              <a:xfrm>
                <a:off x="744" y="373"/>
                <a:ext cx="18" cy="24"/>
              </a:xfrm>
              <a:custGeom>
                <a:avLst/>
                <a:gdLst>
                  <a:gd name="T0" fmla="*/ 105 w 145"/>
                  <a:gd name="T1" fmla="*/ 0 h 192"/>
                  <a:gd name="T2" fmla="*/ 53 w 145"/>
                  <a:gd name="T3" fmla="*/ 29 h 192"/>
                  <a:gd name="T4" fmla="*/ 0 w 145"/>
                  <a:gd name="T5" fmla="*/ 53 h 192"/>
                  <a:gd name="T6" fmla="*/ 12 w 145"/>
                  <a:gd name="T7" fmla="*/ 88 h 192"/>
                  <a:gd name="T8" fmla="*/ 35 w 145"/>
                  <a:gd name="T9" fmla="*/ 151 h 192"/>
                  <a:gd name="T10" fmla="*/ 0 w 145"/>
                  <a:gd name="T11" fmla="*/ 175 h 192"/>
                  <a:gd name="T12" fmla="*/ 35 w 145"/>
                  <a:gd name="T13" fmla="*/ 192 h 192"/>
                  <a:gd name="T14" fmla="*/ 75 w 145"/>
                  <a:gd name="T15" fmla="*/ 133 h 192"/>
                  <a:gd name="T16" fmla="*/ 145 w 145"/>
                  <a:gd name="T17" fmla="*/ 110 h 192"/>
                  <a:gd name="T18" fmla="*/ 145 w 145"/>
                  <a:gd name="T19" fmla="*/ 18 h 192"/>
                  <a:gd name="T20" fmla="*/ 105 w 145"/>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92"/>
                  <a:gd name="T35" fmla="*/ 145 w 145"/>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92">
                    <a:moveTo>
                      <a:pt x="105" y="0"/>
                    </a:moveTo>
                    <a:lnTo>
                      <a:pt x="53" y="29"/>
                    </a:lnTo>
                    <a:lnTo>
                      <a:pt x="0" y="53"/>
                    </a:lnTo>
                    <a:lnTo>
                      <a:pt x="12" y="88"/>
                    </a:lnTo>
                    <a:lnTo>
                      <a:pt x="35" y="151"/>
                    </a:lnTo>
                    <a:lnTo>
                      <a:pt x="0" y="175"/>
                    </a:lnTo>
                    <a:lnTo>
                      <a:pt x="35" y="192"/>
                    </a:lnTo>
                    <a:lnTo>
                      <a:pt x="75" y="133"/>
                    </a:lnTo>
                    <a:lnTo>
                      <a:pt x="145" y="110"/>
                    </a:lnTo>
                    <a:lnTo>
                      <a:pt x="145" y="18"/>
                    </a:lnTo>
                    <a:lnTo>
                      <a:pt x="10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2" name="Freeform 81"/>
              <p:cNvSpPr>
                <a:spLocks/>
              </p:cNvSpPr>
              <p:nvPr/>
            </p:nvSpPr>
            <p:spPr bwMode="auto">
              <a:xfrm>
                <a:off x="682" y="416"/>
                <a:ext cx="47" cy="32"/>
              </a:xfrm>
              <a:custGeom>
                <a:avLst/>
                <a:gdLst>
                  <a:gd name="T0" fmla="*/ 268 w 379"/>
                  <a:gd name="T1" fmla="*/ 28 h 255"/>
                  <a:gd name="T2" fmla="*/ 227 w 379"/>
                  <a:gd name="T3" fmla="*/ 58 h 255"/>
                  <a:gd name="T4" fmla="*/ 169 w 379"/>
                  <a:gd name="T5" fmla="*/ 40 h 255"/>
                  <a:gd name="T6" fmla="*/ 100 w 379"/>
                  <a:gd name="T7" fmla="*/ 105 h 255"/>
                  <a:gd name="T8" fmla="*/ 47 w 379"/>
                  <a:gd name="T9" fmla="*/ 168 h 255"/>
                  <a:gd name="T10" fmla="*/ 0 w 379"/>
                  <a:gd name="T11" fmla="*/ 203 h 255"/>
                  <a:gd name="T12" fmla="*/ 0 w 379"/>
                  <a:gd name="T13" fmla="*/ 255 h 255"/>
                  <a:gd name="T14" fmla="*/ 88 w 379"/>
                  <a:gd name="T15" fmla="*/ 220 h 255"/>
                  <a:gd name="T16" fmla="*/ 82 w 379"/>
                  <a:gd name="T17" fmla="*/ 249 h 255"/>
                  <a:gd name="T18" fmla="*/ 135 w 379"/>
                  <a:gd name="T19" fmla="*/ 244 h 255"/>
                  <a:gd name="T20" fmla="*/ 192 w 379"/>
                  <a:gd name="T21" fmla="*/ 168 h 255"/>
                  <a:gd name="T22" fmla="*/ 239 w 379"/>
                  <a:gd name="T23" fmla="*/ 145 h 255"/>
                  <a:gd name="T24" fmla="*/ 233 w 379"/>
                  <a:gd name="T25" fmla="*/ 180 h 255"/>
                  <a:gd name="T26" fmla="*/ 274 w 379"/>
                  <a:gd name="T27" fmla="*/ 157 h 255"/>
                  <a:gd name="T28" fmla="*/ 297 w 379"/>
                  <a:gd name="T29" fmla="*/ 115 h 255"/>
                  <a:gd name="T30" fmla="*/ 344 w 379"/>
                  <a:gd name="T31" fmla="*/ 75 h 255"/>
                  <a:gd name="T32" fmla="*/ 379 w 379"/>
                  <a:gd name="T33" fmla="*/ 40 h 255"/>
                  <a:gd name="T34" fmla="*/ 320 w 379"/>
                  <a:gd name="T35" fmla="*/ 0 h 255"/>
                  <a:gd name="T36" fmla="*/ 268 w 379"/>
                  <a:gd name="T37" fmla="*/ 28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9"/>
                  <a:gd name="T58" fmla="*/ 0 h 255"/>
                  <a:gd name="T59" fmla="*/ 379 w 379"/>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9" h="255">
                    <a:moveTo>
                      <a:pt x="268" y="28"/>
                    </a:moveTo>
                    <a:lnTo>
                      <a:pt x="227" y="58"/>
                    </a:lnTo>
                    <a:lnTo>
                      <a:pt x="169" y="40"/>
                    </a:lnTo>
                    <a:lnTo>
                      <a:pt x="100" y="105"/>
                    </a:lnTo>
                    <a:lnTo>
                      <a:pt x="47" y="168"/>
                    </a:lnTo>
                    <a:lnTo>
                      <a:pt x="0" y="203"/>
                    </a:lnTo>
                    <a:lnTo>
                      <a:pt x="0" y="255"/>
                    </a:lnTo>
                    <a:lnTo>
                      <a:pt x="88" y="220"/>
                    </a:lnTo>
                    <a:lnTo>
                      <a:pt x="82" y="249"/>
                    </a:lnTo>
                    <a:lnTo>
                      <a:pt x="135" y="244"/>
                    </a:lnTo>
                    <a:lnTo>
                      <a:pt x="192" y="168"/>
                    </a:lnTo>
                    <a:lnTo>
                      <a:pt x="239" y="145"/>
                    </a:lnTo>
                    <a:lnTo>
                      <a:pt x="233" y="180"/>
                    </a:lnTo>
                    <a:lnTo>
                      <a:pt x="274" y="157"/>
                    </a:lnTo>
                    <a:lnTo>
                      <a:pt x="297" y="115"/>
                    </a:lnTo>
                    <a:lnTo>
                      <a:pt x="344" y="75"/>
                    </a:lnTo>
                    <a:lnTo>
                      <a:pt x="379" y="40"/>
                    </a:lnTo>
                    <a:lnTo>
                      <a:pt x="320" y="0"/>
                    </a:lnTo>
                    <a:lnTo>
                      <a:pt x="26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3" name="Freeform 82"/>
              <p:cNvSpPr>
                <a:spLocks/>
              </p:cNvSpPr>
              <p:nvPr/>
            </p:nvSpPr>
            <p:spPr bwMode="auto">
              <a:xfrm>
                <a:off x="705" y="457"/>
                <a:ext cx="52" cy="33"/>
              </a:xfrm>
              <a:custGeom>
                <a:avLst/>
                <a:gdLst>
                  <a:gd name="T0" fmla="*/ 365 w 412"/>
                  <a:gd name="T1" fmla="*/ 0 h 268"/>
                  <a:gd name="T2" fmla="*/ 302 w 412"/>
                  <a:gd name="T3" fmla="*/ 12 h 268"/>
                  <a:gd name="T4" fmla="*/ 290 w 412"/>
                  <a:gd name="T5" fmla="*/ 87 h 268"/>
                  <a:gd name="T6" fmla="*/ 261 w 412"/>
                  <a:gd name="T7" fmla="*/ 104 h 268"/>
                  <a:gd name="T8" fmla="*/ 220 w 412"/>
                  <a:gd name="T9" fmla="*/ 87 h 268"/>
                  <a:gd name="T10" fmla="*/ 185 w 412"/>
                  <a:gd name="T11" fmla="*/ 81 h 268"/>
                  <a:gd name="T12" fmla="*/ 157 w 412"/>
                  <a:gd name="T13" fmla="*/ 81 h 268"/>
                  <a:gd name="T14" fmla="*/ 150 w 412"/>
                  <a:gd name="T15" fmla="*/ 6 h 268"/>
                  <a:gd name="T16" fmla="*/ 110 w 412"/>
                  <a:gd name="T17" fmla="*/ 0 h 268"/>
                  <a:gd name="T18" fmla="*/ 46 w 412"/>
                  <a:gd name="T19" fmla="*/ 17 h 268"/>
                  <a:gd name="T20" fmla="*/ 70 w 412"/>
                  <a:gd name="T21" fmla="*/ 69 h 268"/>
                  <a:gd name="T22" fmla="*/ 58 w 412"/>
                  <a:gd name="T23" fmla="*/ 87 h 268"/>
                  <a:gd name="T24" fmla="*/ 5 w 412"/>
                  <a:gd name="T25" fmla="*/ 104 h 268"/>
                  <a:gd name="T26" fmla="*/ 5 w 412"/>
                  <a:gd name="T27" fmla="*/ 139 h 268"/>
                  <a:gd name="T28" fmla="*/ 58 w 412"/>
                  <a:gd name="T29" fmla="*/ 163 h 268"/>
                  <a:gd name="T30" fmla="*/ 70 w 412"/>
                  <a:gd name="T31" fmla="*/ 191 h 268"/>
                  <a:gd name="T32" fmla="*/ 0 w 412"/>
                  <a:gd name="T33" fmla="*/ 221 h 268"/>
                  <a:gd name="T34" fmla="*/ 23 w 412"/>
                  <a:gd name="T35" fmla="*/ 268 h 268"/>
                  <a:gd name="T36" fmla="*/ 139 w 412"/>
                  <a:gd name="T37" fmla="*/ 268 h 268"/>
                  <a:gd name="T38" fmla="*/ 192 w 412"/>
                  <a:gd name="T39" fmla="*/ 226 h 268"/>
                  <a:gd name="T40" fmla="*/ 261 w 412"/>
                  <a:gd name="T41" fmla="*/ 250 h 268"/>
                  <a:gd name="T42" fmla="*/ 302 w 412"/>
                  <a:gd name="T43" fmla="*/ 250 h 268"/>
                  <a:gd name="T44" fmla="*/ 337 w 412"/>
                  <a:gd name="T45" fmla="*/ 203 h 268"/>
                  <a:gd name="T46" fmla="*/ 319 w 412"/>
                  <a:gd name="T47" fmla="*/ 151 h 268"/>
                  <a:gd name="T48" fmla="*/ 372 w 412"/>
                  <a:gd name="T49" fmla="*/ 104 h 268"/>
                  <a:gd name="T50" fmla="*/ 412 w 412"/>
                  <a:gd name="T51" fmla="*/ 17 h 268"/>
                  <a:gd name="T52" fmla="*/ 372 w 412"/>
                  <a:gd name="T53" fmla="*/ 0 h 268"/>
                  <a:gd name="T54" fmla="*/ 365 w 412"/>
                  <a:gd name="T55" fmla="*/ 0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268"/>
                  <a:gd name="T86" fmla="*/ 412 w 412"/>
                  <a:gd name="T87" fmla="*/ 268 h 2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268">
                    <a:moveTo>
                      <a:pt x="365" y="0"/>
                    </a:moveTo>
                    <a:lnTo>
                      <a:pt x="302" y="12"/>
                    </a:lnTo>
                    <a:lnTo>
                      <a:pt x="290" y="87"/>
                    </a:lnTo>
                    <a:lnTo>
                      <a:pt x="261" y="104"/>
                    </a:lnTo>
                    <a:lnTo>
                      <a:pt x="220" y="87"/>
                    </a:lnTo>
                    <a:lnTo>
                      <a:pt x="185" y="81"/>
                    </a:lnTo>
                    <a:lnTo>
                      <a:pt x="157" y="81"/>
                    </a:lnTo>
                    <a:lnTo>
                      <a:pt x="150" y="6"/>
                    </a:lnTo>
                    <a:lnTo>
                      <a:pt x="110" y="0"/>
                    </a:lnTo>
                    <a:lnTo>
                      <a:pt x="46" y="17"/>
                    </a:lnTo>
                    <a:lnTo>
                      <a:pt x="70" y="69"/>
                    </a:lnTo>
                    <a:lnTo>
                      <a:pt x="58" y="87"/>
                    </a:lnTo>
                    <a:lnTo>
                      <a:pt x="5" y="104"/>
                    </a:lnTo>
                    <a:lnTo>
                      <a:pt x="5" y="139"/>
                    </a:lnTo>
                    <a:lnTo>
                      <a:pt x="58" y="163"/>
                    </a:lnTo>
                    <a:lnTo>
                      <a:pt x="70" y="191"/>
                    </a:lnTo>
                    <a:lnTo>
                      <a:pt x="0" y="221"/>
                    </a:lnTo>
                    <a:lnTo>
                      <a:pt x="23" y="268"/>
                    </a:lnTo>
                    <a:lnTo>
                      <a:pt x="139" y="268"/>
                    </a:lnTo>
                    <a:lnTo>
                      <a:pt x="192" y="226"/>
                    </a:lnTo>
                    <a:lnTo>
                      <a:pt x="261" y="250"/>
                    </a:lnTo>
                    <a:lnTo>
                      <a:pt x="302" y="250"/>
                    </a:lnTo>
                    <a:lnTo>
                      <a:pt x="337" y="203"/>
                    </a:lnTo>
                    <a:lnTo>
                      <a:pt x="319" y="151"/>
                    </a:lnTo>
                    <a:lnTo>
                      <a:pt x="372" y="104"/>
                    </a:lnTo>
                    <a:lnTo>
                      <a:pt x="412" y="17"/>
                    </a:lnTo>
                    <a:lnTo>
                      <a:pt x="372" y="0"/>
                    </a:lnTo>
                    <a:lnTo>
                      <a:pt x="3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4" name="Freeform 83"/>
              <p:cNvSpPr>
                <a:spLocks/>
              </p:cNvSpPr>
              <p:nvPr/>
            </p:nvSpPr>
            <p:spPr bwMode="auto">
              <a:xfrm>
                <a:off x="731" y="439"/>
                <a:ext cx="9" cy="6"/>
              </a:xfrm>
              <a:custGeom>
                <a:avLst/>
                <a:gdLst>
                  <a:gd name="T0" fmla="*/ 17 w 76"/>
                  <a:gd name="T1" fmla="*/ 0 h 47"/>
                  <a:gd name="T2" fmla="*/ 6 w 76"/>
                  <a:gd name="T3" fmla="*/ 0 h 47"/>
                  <a:gd name="T4" fmla="*/ 0 w 76"/>
                  <a:gd name="T5" fmla="*/ 40 h 47"/>
                  <a:gd name="T6" fmla="*/ 46 w 76"/>
                  <a:gd name="T7" fmla="*/ 47 h 47"/>
                  <a:gd name="T8" fmla="*/ 76 w 76"/>
                  <a:gd name="T9" fmla="*/ 12 h 47"/>
                  <a:gd name="T10" fmla="*/ 17 w 76"/>
                  <a:gd name="T11" fmla="*/ 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17" y="0"/>
                    </a:moveTo>
                    <a:lnTo>
                      <a:pt x="6" y="0"/>
                    </a:lnTo>
                    <a:lnTo>
                      <a:pt x="0" y="40"/>
                    </a:lnTo>
                    <a:lnTo>
                      <a:pt x="46" y="47"/>
                    </a:lnTo>
                    <a:lnTo>
                      <a:pt x="76" y="12"/>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nvGrpSpPr>
            <p:cNvPr id="315" name="Group 84"/>
            <p:cNvGrpSpPr>
              <a:grpSpLocks/>
            </p:cNvGrpSpPr>
            <p:nvPr/>
          </p:nvGrpSpPr>
          <p:grpSpPr bwMode="auto">
            <a:xfrm>
              <a:off x="1098" y="367"/>
              <a:ext cx="1450" cy="1379"/>
              <a:chOff x="1098" y="367"/>
              <a:chExt cx="1450" cy="1379"/>
            </a:xfrm>
          </p:grpSpPr>
          <p:sp>
            <p:nvSpPr>
              <p:cNvPr id="316" name="Freeform 85"/>
              <p:cNvSpPr>
                <a:spLocks/>
              </p:cNvSpPr>
              <p:nvPr/>
            </p:nvSpPr>
            <p:spPr bwMode="auto">
              <a:xfrm>
                <a:off x="1338" y="428"/>
                <a:ext cx="47" cy="67"/>
              </a:xfrm>
              <a:custGeom>
                <a:avLst/>
                <a:gdLst>
                  <a:gd name="T0" fmla="*/ 192 w 377"/>
                  <a:gd name="T1" fmla="*/ 110 h 540"/>
                  <a:gd name="T2" fmla="*/ 157 w 377"/>
                  <a:gd name="T3" fmla="*/ 99 h 540"/>
                  <a:gd name="T4" fmla="*/ 150 w 377"/>
                  <a:gd name="T5" fmla="*/ 40 h 540"/>
                  <a:gd name="T6" fmla="*/ 139 w 377"/>
                  <a:gd name="T7" fmla="*/ 12 h 540"/>
                  <a:gd name="T8" fmla="*/ 110 w 377"/>
                  <a:gd name="T9" fmla="*/ 0 h 540"/>
                  <a:gd name="T10" fmla="*/ 80 w 377"/>
                  <a:gd name="T11" fmla="*/ 17 h 540"/>
                  <a:gd name="T12" fmla="*/ 63 w 377"/>
                  <a:gd name="T13" fmla="*/ 46 h 540"/>
                  <a:gd name="T14" fmla="*/ 0 w 377"/>
                  <a:gd name="T15" fmla="*/ 12 h 540"/>
                  <a:gd name="T16" fmla="*/ 0 w 377"/>
                  <a:gd name="T17" fmla="*/ 40 h 540"/>
                  <a:gd name="T18" fmla="*/ 28 w 377"/>
                  <a:gd name="T19" fmla="*/ 127 h 540"/>
                  <a:gd name="T20" fmla="*/ 46 w 377"/>
                  <a:gd name="T21" fmla="*/ 156 h 540"/>
                  <a:gd name="T22" fmla="*/ 52 w 377"/>
                  <a:gd name="T23" fmla="*/ 209 h 540"/>
                  <a:gd name="T24" fmla="*/ 104 w 377"/>
                  <a:gd name="T25" fmla="*/ 249 h 540"/>
                  <a:gd name="T26" fmla="*/ 139 w 377"/>
                  <a:gd name="T27" fmla="*/ 267 h 540"/>
                  <a:gd name="T28" fmla="*/ 185 w 377"/>
                  <a:gd name="T29" fmla="*/ 244 h 540"/>
                  <a:gd name="T30" fmla="*/ 185 w 377"/>
                  <a:gd name="T31" fmla="*/ 209 h 540"/>
                  <a:gd name="T32" fmla="*/ 227 w 377"/>
                  <a:gd name="T33" fmla="*/ 226 h 540"/>
                  <a:gd name="T34" fmla="*/ 237 w 377"/>
                  <a:gd name="T35" fmla="*/ 279 h 540"/>
                  <a:gd name="T36" fmla="*/ 203 w 377"/>
                  <a:gd name="T37" fmla="*/ 296 h 540"/>
                  <a:gd name="T38" fmla="*/ 168 w 377"/>
                  <a:gd name="T39" fmla="*/ 296 h 540"/>
                  <a:gd name="T40" fmla="*/ 168 w 377"/>
                  <a:gd name="T41" fmla="*/ 325 h 540"/>
                  <a:gd name="T42" fmla="*/ 203 w 377"/>
                  <a:gd name="T43" fmla="*/ 331 h 540"/>
                  <a:gd name="T44" fmla="*/ 237 w 377"/>
                  <a:gd name="T45" fmla="*/ 343 h 540"/>
                  <a:gd name="T46" fmla="*/ 215 w 377"/>
                  <a:gd name="T47" fmla="*/ 389 h 540"/>
                  <a:gd name="T48" fmla="*/ 168 w 377"/>
                  <a:gd name="T49" fmla="*/ 401 h 540"/>
                  <a:gd name="T50" fmla="*/ 203 w 377"/>
                  <a:gd name="T51" fmla="*/ 465 h 540"/>
                  <a:gd name="T52" fmla="*/ 261 w 377"/>
                  <a:gd name="T53" fmla="*/ 493 h 540"/>
                  <a:gd name="T54" fmla="*/ 279 w 377"/>
                  <a:gd name="T55" fmla="*/ 540 h 540"/>
                  <a:gd name="T56" fmla="*/ 296 w 377"/>
                  <a:gd name="T57" fmla="*/ 465 h 540"/>
                  <a:gd name="T58" fmla="*/ 302 w 377"/>
                  <a:gd name="T59" fmla="*/ 395 h 540"/>
                  <a:gd name="T60" fmla="*/ 314 w 377"/>
                  <a:gd name="T61" fmla="*/ 325 h 540"/>
                  <a:gd name="T62" fmla="*/ 349 w 377"/>
                  <a:gd name="T63" fmla="*/ 256 h 540"/>
                  <a:gd name="T64" fmla="*/ 354 w 377"/>
                  <a:gd name="T65" fmla="*/ 186 h 540"/>
                  <a:gd name="T66" fmla="*/ 377 w 377"/>
                  <a:gd name="T67" fmla="*/ 156 h 540"/>
                  <a:gd name="T68" fmla="*/ 349 w 377"/>
                  <a:gd name="T69" fmla="*/ 151 h 540"/>
                  <a:gd name="T70" fmla="*/ 296 w 377"/>
                  <a:gd name="T71" fmla="*/ 110 h 540"/>
                  <a:gd name="T72" fmla="*/ 255 w 377"/>
                  <a:gd name="T73" fmla="*/ 52 h 540"/>
                  <a:gd name="T74" fmla="*/ 232 w 377"/>
                  <a:gd name="T75" fmla="*/ 81 h 540"/>
                  <a:gd name="T76" fmla="*/ 180 w 377"/>
                  <a:gd name="T77" fmla="*/ 99 h 540"/>
                  <a:gd name="T78" fmla="*/ 192 w 377"/>
                  <a:gd name="T79" fmla="*/ 110 h 5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7"/>
                  <a:gd name="T121" fmla="*/ 0 h 540"/>
                  <a:gd name="T122" fmla="*/ 377 w 377"/>
                  <a:gd name="T123" fmla="*/ 540 h 5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7" h="540">
                    <a:moveTo>
                      <a:pt x="192" y="110"/>
                    </a:moveTo>
                    <a:lnTo>
                      <a:pt x="157" y="99"/>
                    </a:lnTo>
                    <a:lnTo>
                      <a:pt x="150" y="40"/>
                    </a:lnTo>
                    <a:lnTo>
                      <a:pt x="139" y="12"/>
                    </a:lnTo>
                    <a:lnTo>
                      <a:pt x="110" y="0"/>
                    </a:lnTo>
                    <a:lnTo>
                      <a:pt x="80" y="17"/>
                    </a:lnTo>
                    <a:lnTo>
                      <a:pt x="63" y="46"/>
                    </a:lnTo>
                    <a:lnTo>
                      <a:pt x="0" y="12"/>
                    </a:lnTo>
                    <a:lnTo>
                      <a:pt x="0" y="40"/>
                    </a:lnTo>
                    <a:lnTo>
                      <a:pt x="28" y="127"/>
                    </a:lnTo>
                    <a:lnTo>
                      <a:pt x="46" y="156"/>
                    </a:lnTo>
                    <a:lnTo>
                      <a:pt x="52" y="209"/>
                    </a:lnTo>
                    <a:lnTo>
                      <a:pt x="104" y="249"/>
                    </a:lnTo>
                    <a:lnTo>
                      <a:pt x="139" y="267"/>
                    </a:lnTo>
                    <a:lnTo>
                      <a:pt x="185" y="244"/>
                    </a:lnTo>
                    <a:lnTo>
                      <a:pt x="185" y="209"/>
                    </a:lnTo>
                    <a:lnTo>
                      <a:pt x="227" y="226"/>
                    </a:lnTo>
                    <a:lnTo>
                      <a:pt x="237" y="279"/>
                    </a:lnTo>
                    <a:lnTo>
                      <a:pt x="203" y="296"/>
                    </a:lnTo>
                    <a:lnTo>
                      <a:pt x="168" y="296"/>
                    </a:lnTo>
                    <a:lnTo>
                      <a:pt x="168" y="325"/>
                    </a:lnTo>
                    <a:lnTo>
                      <a:pt x="203" y="331"/>
                    </a:lnTo>
                    <a:lnTo>
                      <a:pt x="237" y="343"/>
                    </a:lnTo>
                    <a:lnTo>
                      <a:pt x="215" y="389"/>
                    </a:lnTo>
                    <a:lnTo>
                      <a:pt x="168" y="401"/>
                    </a:lnTo>
                    <a:lnTo>
                      <a:pt x="203" y="465"/>
                    </a:lnTo>
                    <a:lnTo>
                      <a:pt x="261" y="493"/>
                    </a:lnTo>
                    <a:lnTo>
                      <a:pt x="279" y="540"/>
                    </a:lnTo>
                    <a:lnTo>
                      <a:pt x="296" y="465"/>
                    </a:lnTo>
                    <a:lnTo>
                      <a:pt x="302" y="395"/>
                    </a:lnTo>
                    <a:lnTo>
                      <a:pt x="314" y="325"/>
                    </a:lnTo>
                    <a:lnTo>
                      <a:pt x="349" y="256"/>
                    </a:lnTo>
                    <a:lnTo>
                      <a:pt x="354" y="186"/>
                    </a:lnTo>
                    <a:lnTo>
                      <a:pt x="377" y="156"/>
                    </a:lnTo>
                    <a:lnTo>
                      <a:pt x="349" y="151"/>
                    </a:lnTo>
                    <a:lnTo>
                      <a:pt x="296" y="110"/>
                    </a:lnTo>
                    <a:lnTo>
                      <a:pt x="255" y="52"/>
                    </a:lnTo>
                    <a:lnTo>
                      <a:pt x="232" y="81"/>
                    </a:lnTo>
                    <a:lnTo>
                      <a:pt x="180" y="99"/>
                    </a:lnTo>
                    <a:lnTo>
                      <a:pt x="192"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7" name="Freeform 86"/>
              <p:cNvSpPr>
                <a:spLocks/>
              </p:cNvSpPr>
              <p:nvPr/>
            </p:nvSpPr>
            <p:spPr bwMode="auto">
              <a:xfrm>
                <a:off x="1387" y="424"/>
                <a:ext cx="24" cy="26"/>
              </a:xfrm>
              <a:custGeom>
                <a:avLst/>
                <a:gdLst>
                  <a:gd name="T0" fmla="*/ 23 w 192"/>
                  <a:gd name="T1" fmla="*/ 35 h 204"/>
                  <a:gd name="T2" fmla="*/ 0 w 192"/>
                  <a:gd name="T3" fmla="*/ 76 h 204"/>
                  <a:gd name="T4" fmla="*/ 0 w 192"/>
                  <a:gd name="T5" fmla="*/ 134 h 204"/>
                  <a:gd name="T6" fmla="*/ 12 w 192"/>
                  <a:gd name="T7" fmla="*/ 175 h 204"/>
                  <a:gd name="T8" fmla="*/ 40 w 192"/>
                  <a:gd name="T9" fmla="*/ 204 h 204"/>
                  <a:gd name="T10" fmla="*/ 75 w 192"/>
                  <a:gd name="T11" fmla="*/ 198 h 204"/>
                  <a:gd name="T12" fmla="*/ 93 w 192"/>
                  <a:gd name="T13" fmla="*/ 169 h 204"/>
                  <a:gd name="T14" fmla="*/ 134 w 192"/>
                  <a:gd name="T15" fmla="*/ 134 h 204"/>
                  <a:gd name="T16" fmla="*/ 169 w 192"/>
                  <a:gd name="T17" fmla="*/ 129 h 204"/>
                  <a:gd name="T18" fmla="*/ 192 w 192"/>
                  <a:gd name="T19" fmla="*/ 76 h 204"/>
                  <a:gd name="T20" fmla="*/ 192 w 192"/>
                  <a:gd name="T21" fmla="*/ 30 h 204"/>
                  <a:gd name="T22" fmla="*/ 122 w 192"/>
                  <a:gd name="T23" fmla="*/ 0 h 204"/>
                  <a:gd name="T24" fmla="*/ 40 w 192"/>
                  <a:gd name="T25" fmla="*/ 47 h 204"/>
                  <a:gd name="T26" fmla="*/ 23 w 192"/>
                  <a:gd name="T27" fmla="*/ 59 h 204"/>
                  <a:gd name="T28" fmla="*/ 23 w 192"/>
                  <a:gd name="T29" fmla="*/ 35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04"/>
                  <a:gd name="T47" fmla="*/ 192 w 192"/>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04">
                    <a:moveTo>
                      <a:pt x="23" y="35"/>
                    </a:moveTo>
                    <a:lnTo>
                      <a:pt x="0" y="76"/>
                    </a:lnTo>
                    <a:lnTo>
                      <a:pt x="0" y="134"/>
                    </a:lnTo>
                    <a:lnTo>
                      <a:pt x="12" y="175"/>
                    </a:lnTo>
                    <a:lnTo>
                      <a:pt x="40" y="204"/>
                    </a:lnTo>
                    <a:lnTo>
                      <a:pt x="75" y="198"/>
                    </a:lnTo>
                    <a:lnTo>
                      <a:pt x="93" y="169"/>
                    </a:lnTo>
                    <a:lnTo>
                      <a:pt x="134" y="134"/>
                    </a:lnTo>
                    <a:lnTo>
                      <a:pt x="169" y="129"/>
                    </a:lnTo>
                    <a:lnTo>
                      <a:pt x="192" y="76"/>
                    </a:lnTo>
                    <a:lnTo>
                      <a:pt x="192" y="30"/>
                    </a:lnTo>
                    <a:lnTo>
                      <a:pt x="122" y="0"/>
                    </a:lnTo>
                    <a:lnTo>
                      <a:pt x="40" y="47"/>
                    </a:lnTo>
                    <a:lnTo>
                      <a:pt x="23" y="59"/>
                    </a:lnTo>
                    <a:lnTo>
                      <a:pt x="23"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8" name="Freeform 87"/>
              <p:cNvSpPr>
                <a:spLocks/>
              </p:cNvSpPr>
              <p:nvPr/>
            </p:nvSpPr>
            <p:spPr bwMode="auto">
              <a:xfrm>
                <a:off x="1387" y="463"/>
                <a:ext cx="16" cy="25"/>
              </a:xfrm>
              <a:custGeom>
                <a:avLst/>
                <a:gdLst>
                  <a:gd name="T0" fmla="*/ 75 w 127"/>
                  <a:gd name="T1" fmla="*/ 64 h 203"/>
                  <a:gd name="T2" fmla="*/ 40 w 127"/>
                  <a:gd name="T3" fmla="*/ 34 h 203"/>
                  <a:gd name="T4" fmla="*/ 0 w 127"/>
                  <a:gd name="T5" fmla="*/ 0 h 203"/>
                  <a:gd name="T6" fmla="*/ 0 w 127"/>
                  <a:gd name="T7" fmla="*/ 110 h 203"/>
                  <a:gd name="T8" fmla="*/ 47 w 127"/>
                  <a:gd name="T9" fmla="*/ 139 h 203"/>
                  <a:gd name="T10" fmla="*/ 75 w 127"/>
                  <a:gd name="T11" fmla="*/ 186 h 203"/>
                  <a:gd name="T12" fmla="*/ 105 w 127"/>
                  <a:gd name="T13" fmla="*/ 203 h 203"/>
                  <a:gd name="T14" fmla="*/ 122 w 127"/>
                  <a:gd name="T15" fmla="*/ 151 h 203"/>
                  <a:gd name="T16" fmla="*/ 127 w 127"/>
                  <a:gd name="T17" fmla="*/ 99 h 203"/>
                  <a:gd name="T18" fmla="*/ 93 w 127"/>
                  <a:gd name="T19" fmla="*/ 75 h 203"/>
                  <a:gd name="T20" fmla="*/ 58 w 127"/>
                  <a:gd name="T21" fmla="*/ 81 h 203"/>
                  <a:gd name="T22" fmla="*/ 29 w 127"/>
                  <a:gd name="T23" fmla="*/ 52 h 203"/>
                  <a:gd name="T24" fmla="*/ 0 w 127"/>
                  <a:gd name="T25" fmla="*/ 34 h 203"/>
                  <a:gd name="T26" fmla="*/ 75 w 127"/>
                  <a:gd name="T27" fmla="*/ 64 h 2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203"/>
                  <a:gd name="T44" fmla="*/ 127 w 127"/>
                  <a:gd name="T45" fmla="*/ 203 h 2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203">
                    <a:moveTo>
                      <a:pt x="75" y="64"/>
                    </a:moveTo>
                    <a:lnTo>
                      <a:pt x="40" y="34"/>
                    </a:lnTo>
                    <a:lnTo>
                      <a:pt x="0" y="0"/>
                    </a:lnTo>
                    <a:lnTo>
                      <a:pt x="0" y="110"/>
                    </a:lnTo>
                    <a:lnTo>
                      <a:pt x="47" y="139"/>
                    </a:lnTo>
                    <a:lnTo>
                      <a:pt x="75" y="186"/>
                    </a:lnTo>
                    <a:lnTo>
                      <a:pt x="105" y="203"/>
                    </a:lnTo>
                    <a:lnTo>
                      <a:pt x="122" y="151"/>
                    </a:lnTo>
                    <a:lnTo>
                      <a:pt x="127" y="99"/>
                    </a:lnTo>
                    <a:lnTo>
                      <a:pt x="93" y="75"/>
                    </a:lnTo>
                    <a:lnTo>
                      <a:pt x="58" y="81"/>
                    </a:lnTo>
                    <a:lnTo>
                      <a:pt x="29" y="52"/>
                    </a:lnTo>
                    <a:lnTo>
                      <a:pt x="0" y="34"/>
                    </a:lnTo>
                    <a:lnTo>
                      <a:pt x="75"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9" name="Freeform 88"/>
              <p:cNvSpPr>
                <a:spLocks/>
              </p:cNvSpPr>
              <p:nvPr/>
            </p:nvSpPr>
            <p:spPr bwMode="auto">
              <a:xfrm>
                <a:off x="1955" y="1245"/>
                <a:ext cx="78" cy="82"/>
              </a:xfrm>
              <a:custGeom>
                <a:avLst/>
                <a:gdLst>
                  <a:gd name="T0" fmla="*/ 273 w 627"/>
                  <a:gd name="T1" fmla="*/ 134 h 663"/>
                  <a:gd name="T2" fmla="*/ 250 w 627"/>
                  <a:gd name="T3" fmla="*/ 112 h 663"/>
                  <a:gd name="T4" fmla="*/ 198 w 627"/>
                  <a:gd name="T5" fmla="*/ 70 h 663"/>
                  <a:gd name="T6" fmla="*/ 157 w 627"/>
                  <a:gd name="T7" fmla="*/ 24 h 663"/>
                  <a:gd name="T8" fmla="*/ 116 w 627"/>
                  <a:gd name="T9" fmla="*/ 0 h 663"/>
                  <a:gd name="T10" fmla="*/ 63 w 627"/>
                  <a:gd name="T11" fmla="*/ 47 h 663"/>
                  <a:gd name="T12" fmla="*/ 29 w 627"/>
                  <a:gd name="T13" fmla="*/ 12 h 663"/>
                  <a:gd name="T14" fmla="*/ 0 w 627"/>
                  <a:gd name="T15" fmla="*/ 0 h 663"/>
                  <a:gd name="T16" fmla="*/ 29 w 627"/>
                  <a:gd name="T17" fmla="*/ 59 h 663"/>
                  <a:gd name="T18" fmla="*/ 98 w 627"/>
                  <a:gd name="T19" fmla="*/ 129 h 663"/>
                  <a:gd name="T20" fmla="*/ 145 w 627"/>
                  <a:gd name="T21" fmla="*/ 169 h 663"/>
                  <a:gd name="T22" fmla="*/ 210 w 627"/>
                  <a:gd name="T23" fmla="*/ 274 h 663"/>
                  <a:gd name="T24" fmla="*/ 238 w 627"/>
                  <a:gd name="T25" fmla="*/ 309 h 663"/>
                  <a:gd name="T26" fmla="*/ 243 w 627"/>
                  <a:gd name="T27" fmla="*/ 356 h 663"/>
                  <a:gd name="T28" fmla="*/ 238 w 627"/>
                  <a:gd name="T29" fmla="*/ 448 h 663"/>
                  <a:gd name="T30" fmla="*/ 296 w 627"/>
                  <a:gd name="T31" fmla="*/ 483 h 663"/>
                  <a:gd name="T32" fmla="*/ 354 w 627"/>
                  <a:gd name="T33" fmla="*/ 535 h 663"/>
                  <a:gd name="T34" fmla="*/ 418 w 627"/>
                  <a:gd name="T35" fmla="*/ 600 h 663"/>
                  <a:gd name="T36" fmla="*/ 465 w 627"/>
                  <a:gd name="T37" fmla="*/ 635 h 663"/>
                  <a:gd name="T38" fmla="*/ 511 w 627"/>
                  <a:gd name="T39" fmla="*/ 663 h 663"/>
                  <a:gd name="T40" fmla="*/ 587 w 627"/>
                  <a:gd name="T41" fmla="*/ 663 h 663"/>
                  <a:gd name="T42" fmla="*/ 627 w 627"/>
                  <a:gd name="T43" fmla="*/ 611 h 663"/>
                  <a:gd name="T44" fmla="*/ 627 w 627"/>
                  <a:gd name="T45" fmla="*/ 565 h 663"/>
                  <a:gd name="T46" fmla="*/ 592 w 627"/>
                  <a:gd name="T47" fmla="*/ 518 h 663"/>
                  <a:gd name="T48" fmla="*/ 552 w 627"/>
                  <a:gd name="T49" fmla="*/ 471 h 663"/>
                  <a:gd name="T50" fmla="*/ 529 w 627"/>
                  <a:gd name="T51" fmla="*/ 425 h 663"/>
                  <a:gd name="T52" fmla="*/ 494 w 627"/>
                  <a:gd name="T53" fmla="*/ 379 h 663"/>
                  <a:gd name="T54" fmla="*/ 424 w 627"/>
                  <a:gd name="T55" fmla="*/ 321 h 663"/>
                  <a:gd name="T56" fmla="*/ 395 w 627"/>
                  <a:gd name="T57" fmla="*/ 297 h 663"/>
                  <a:gd name="T58" fmla="*/ 360 w 627"/>
                  <a:gd name="T59" fmla="*/ 256 h 663"/>
                  <a:gd name="T60" fmla="*/ 308 w 627"/>
                  <a:gd name="T61" fmla="*/ 222 h 663"/>
                  <a:gd name="T62" fmla="*/ 290 w 627"/>
                  <a:gd name="T63" fmla="*/ 192 h 663"/>
                  <a:gd name="T64" fmla="*/ 273 w 627"/>
                  <a:gd name="T65" fmla="*/ 140 h 663"/>
                  <a:gd name="T66" fmla="*/ 273 w 627"/>
                  <a:gd name="T67" fmla="*/ 134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7"/>
                  <a:gd name="T103" fmla="*/ 0 h 663"/>
                  <a:gd name="T104" fmla="*/ 627 w 627"/>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7" h="663">
                    <a:moveTo>
                      <a:pt x="273" y="134"/>
                    </a:moveTo>
                    <a:lnTo>
                      <a:pt x="250" y="112"/>
                    </a:lnTo>
                    <a:lnTo>
                      <a:pt x="198" y="70"/>
                    </a:lnTo>
                    <a:lnTo>
                      <a:pt x="157" y="24"/>
                    </a:lnTo>
                    <a:lnTo>
                      <a:pt x="116" y="0"/>
                    </a:lnTo>
                    <a:lnTo>
                      <a:pt x="63" y="47"/>
                    </a:lnTo>
                    <a:lnTo>
                      <a:pt x="29" y="12"/>
                    </a:lnTo>
                    <a:lnTo>
                      <a:pt x="0" y="0"/>
                    </a:lnTo>
                    <a:lnTo>
                      <a:pt x="29" y="59"/>
                    </a:lnTo>
                    <a:lnTo>
                      <a:pt x="98" y="129"/>
                    </a:lnTo>
                    <a:lnTo>
                      <a:pt x="145" y="169"/>
                    </a:lnTo>
                    <a:lnTo>
                      <a:pt x="210" y="274"/>
                    </a:lnTo>
                    <a:lnTo>
                      <a:pt x="238" y="309"/>
                    </a:lnTo>
                    <a:lnTo>
                      <a:pt x="243" y="356"/>
                    </a:lnTo>
                    <a:lnTo>
                      <a:pt x="238" y="448"/>
                    </a:lnTo>
                    <a:lnTo>
                      <a:pt x="296" y="483"/>
                    </a:lnTo>
                    <a:lnTo>
                      <a:pt x="354" y="535"/>
                    </a:lnTo>
                    <a:lnTo>
                      <a:pt x="418" y="600"/>
                    </a:lnTo>
                    <a:lnTo>
                      <a:pt x="465" y="635"/>
                    </a:lnTo>
                    <a:lnTo>
                      <a:pt x="511" y="663"/>
                    </a:lnTo>
                    <a:lnTo>
                      <a:pt x="587" y="663"/>
                    </a:lnTo>
                    <a:lnTo>
                      <a:pt x="627" y="611"/>
                    </a:lnTo>
                    <a:lnTo>
                      <a:pt x="627" y="565"/>
                    </a:lnTo>
                    <a:lnTo>
                      <a:pt x="592" y="518"/>
                    </a:lnTo>
                    <a:lnTo>
                      <a:pt x="552" y="471"/>
                    </a:lnTo>
                    <a:lnTo>
                      <a:pt x="529" y="425"/>
                    </a:lnTo>
                    <a:lnTo>
                      <a:pt x="494" y="379"/>
                    </a:lnTo>
                    <a:lnTo>
                      <a:pt x="424" y="321"/>
                    </a:lnTo>
                    <a:lnTo>
                      <a:pt x="395" y="297"/>
                    </a:lnTo>
                    <a:lnTo>
                      <a:pt x="360" y="256"/>
                    </a:lnTo>
                    <a:lnTo>
                      <a:pt x="308" y="222"/>
                    </a:lnTo>
                    <a:lnTo>
                      <a:pt x="290" y="192"/>
                    </a:lnTo>
                    <a:lnTo>
                      <a:pt x="273" y="140"/>
                    </a:lnTo>
                    <a:lnTo>
                      <a:pt x="273" y="134"/>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0" name="Freeform 89"/>
              <p:cNvSpPr>
                <a:spLocks/>
              </p:cNvSpPr>
              <p:nvPr/>
            </p:nvSpPr>
            <p:spPr bwMode="auto">
              <a:xfrm>
                <a:off x="2029" y="1330"/>
                <a:ext cx="62" cy="14"/>
              </a:xfrm>
              <a:custGeom>
                <a:avLst/>
                <a:gdLst>
                  <a:gd name="T0" fmla="*/ 122 w 500"/>
                  <a:gd name="T1" fmla="*/ 59 h 117"/>
                  <a:gd name="T2" fmla="*/ 59 w 500"/>
                  <a:gd name="T3" fmla="*/ 99 h 117"/>
                  <a:gd name="T4" fmla="*/ 18 w 500"/>
                  <a:gd name="T5" fmla="*/ 82 h 117"/>
                  <a:gd name="T6" fmla="*/ 0 w 500"/>
                  <a:gd name="T7" fmla="*/ 53 h 117"/>
                  <a:gd name="T8" fmla="*/ 18 w 500"/>
                  <a:gd name="T9" fmla="*/ 18 h 117"/>
                  <a:gd name="T10" fmla="*/ 70 w 500"/>
                  <a:gd name="T11" fmla="*/ 18 h 117"/>
                  <a:gd name="T12" fmla="*/ 134 w 500"/>
                  <a:gd name="T13" fmla="*/ 24 h 117"/>
                  <a:gd name="T14" fmla="*/ 181 w 500"/>
                  <a:gd name="T15" fmla="*/ 42 h 117"/>
                  <a:gd name="T16" fmla="*/ 192 w 500"/>
                  <a:gd name="T17" fmla="*/ 12 h 117"/>
                  <a:gd name="T18" fmla="*/ 286 w 500"/>
                  <a:gd name="T19" fmla="*/ 0 h 117"/>
                  <a:gd name="T20" fmla="*/ 349 w 500"/>
                  <a:gd name="T21" fmla="*/ 0 h 117"/>
                  <a:gd name="T22" fmla="*/ 396 w 500"/>
                  <a:gd name="T23" fmla="*/ 24 h 117"/>
                  <a:gd name="T24" fmla="*/ 431 w 500"/>
                  <a:gd name="T25" fmla="*/ 42 h 117"/>
                  <a:gd name="T26" fmla="*/ 478 w 500"/>
                  <a:gd name="T27" fmla="*/ 77 h 117"/>
                  <a:gd name="T28" fmla="*/ 500 w 500"/>
                  <a:gd name="T29" fmla="*/ 82 h 117"/>
                  <a:gd name="T30" fmla="*/ 500 w 500"/>
                  <a:gd name="T31" fmla="*/ 99 h 117"/>
                  <a:gd name="T32" fmla="*/ 384 w 500"/>
                  <a:gd name="T33" fmla="*/ 111 h 117"/>
                  <a:gd name="T34" fmla="*/ 314 w 500"/>
                  <a:gd name="T35" fmla="*/ 117 h 117"/>
                  <a:gd name="T36" fmla="*/ 268 w 500"/>
                  <a:gd name="T37" fmla="*/ 99 h 117"/>
                  <a:gd name="T38" fmla="*/ 204 w 500"/>
                  <a:gd name="T39" fmla="*/ 82 h 117"/>
                  <a:gd name="T40" fmla="*/ 164 w 500"/>
                  <a:gd name="T41" fmla="*/ 53 h 117"/>
                  <a:gd name="T42" fmla="*/ 129 w 500"/>
                  <a:gd name="T43" fmla="*/ 47 h 117"/>
                  <a:gd name="T44" fmla="*/ 117 w 500"/>
                  <a:gd name="T45" fmla="*/ 47 h 117"/>
                  <a:gd name="T46" fmla="*/ 122 w 500"/>
                  <a:gd name="T47" fmla="*/ 59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117"/>
                  <a:gd name="T74" fmla="*/ 500 w 500"/>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117">
                    <a:moveTo>
                      <a:pt x="122" y="59"/>
                    </a:moveTo>
                    <a:lnTo>
                      <a:pt x="59" y="99"/>
                    </a:lnTo>
                    <a:lnTo>
                      <a:pt x="18" y="82"/>
                    </a:lnTo>
                    <a:lnTo>
                      <a:pt x="0" y="53"/>
                    </a:lnTo>
                    <a:lnTo>
                      <a:pt x="18" y="18"/>
                    </a:lnTo>
                    <a:lnTo>
                      <a:pt x="70" y="18"/>
                    </a:lnTo>
                    <a:lnTo>
                      <a:pt x="134" y="24"/>
                    </a:lnTo>
                    <a:lnTo>
                      <a:pt x="181" y="42"/>
                    </a:lnTo>
                    <a:lnTo>
                      <a:pt x="192" y="12"/>
                    </a:lnTo>
                    <a:lnTo>
                      <a:pt x="286" y="0"/>
                    </a:lnTo>
                    <a:lnTo>
                      <a:pt x="349" y="0"/>
                    </a:lnTo>
                    <a:lnTo>
                      <a:pt x="396" y="24"/>
                    </a:lnTo>
                    <a:lnTo>
                      <a:pt x="431" y="42"/>
                    </a:lnTo>
                    <a:lnTo>
                      <a:pt x="478" y="77"/>
                    </a:lnTo>
                    <a:lnTo>
                      <a:pt x="500" y="82"/>
                    </a:lnTo>
                    <a:lnTo>
                      <a:pt x="500" y="99"/>
                    </a:lnTo>
                    <a:lnTo>
                      <a:pt x="384" y="111"/>
                    </a:lnTo>
                    <a:lnTo>
                      <a:pt x="314" y="117"/>
                    </a:lnTo>
                    <a:lnTo>
                      <a:pt x="268" y="99"/>
                    </a:lnTo>
                    <a:lnTo>
                      <a:pt x="204" y="82"/>
                    </a:lnTo>
                    <a:lnTo>
                      <a:pt x="164" y="53"/>
                    </a:lnTo>
                    <a:lnTo>
                      <a:pt x="129" y="47"/>
                    </a:lnTo>
                    <a:lnTo>
                      <a:pt x="117" y="47"/>
                    </a:lnTo>
                    <a:lnTo>
                      <a:pt x="122" y="59"/>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1" name="Freeform 90"/>
              <p:cNvSpPr>
                <a:spLocks/>
              </p:cNvSpPr>
              <p:nvPr/>
            </p:nvSpPr>
            <p:spPr bwMode="auto">
              <a:xfrm>
                <a:off x="2123" y="1333"/>
                <a:ext cx="19" cy="4"/>
              </a:xfrm>
              <a:custGeom>
                <a:avLst/>
                <a:gdLst>
                  <a:gd name="T0" fmla="*/ 35 w 157"/>
                  <a:gd name="T1" fmla="*/ 29 h 35"/>
                  <a:gd name="T2" fmla="*/ 0 w 157"/>
                  <a:gd name="T3" fmla="*/ 0 h 35"/>
                  <a:gd name="T4" fmla="*/ 52 w 157"/>
                  <a:gd name="T5" fmla="*/ 0 h 35"/>
                  <a:gd name="T6" fmla="*/ 99 w 157"/>
                  <a:gd name="T7" fmla="*/ 0 h 35"/>
                  <a:gd name="T8" fmla="*/ 140 w 157"/>
                  <a:gd name="T9" fmla="*/ 0 h 35"/>
                  <a:gd name="T10" fmla="*/ 157 w 157"/>
                  <a:gd name="T11" fmla="*/ 35 h 35"/>
                  <a:gd name="T12" fmla="*/ 99 w 157"/>
                  <a:gd name="T13" fmla="*/ 29 h 35"/>
                  <a:gd name="T14" fmla="*/ 35 w 157"/>
                  <a:gd name="T15" fmla="*/ 23 h 35"/>
                  <a:gd name="T16" fmla="*/ 35 w 157"/>
                  <a:gd name="T17" fmla="*/ 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5"/>
                  <a:gd name="T29" fmla="*/ 157 w 15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5">
                    <a:moveTo>
                      <a:pt x="35" y="29"/>
                    </a:moveTo>
                    <a:lnTo>
                      <a:pt x="0" y="0"/>
                    </a:lnTo>
                    <a:lnTo>
                      <a:pt x="52" y="0"/>
                    </a:lnTo>
                    <a:lnTo>
                      <a:pt x="99" y="0"/>
                    </a:lnTo>
                    <a:lnTo>
                      <a:pt x="140" y="0"/>
                    </a:lnTo>
                    <a:lnTo>
                      <a:pt x="157" y="35"/>
                    </a:lnTo>
                    <a:lnTo>
                      <a:pt x="99" y="29"/>
                    </a:lnTo>
                    <a:lnTo>
                      <a:pt x="35" y="23"/>
                    </a:lnTo>
                    <a:lnTo>
                      <a:pt x="35" y="2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2" name="Freeform 91"/>
              <p:cNvSpPr>
                <a:spLocks/>
              </p:cNvSpPr>
              <p:nvPr/>
            </p:nvSpPr>
            <p:spPr bwMode="auto">
              <a:xfrm>
                <a:off x="2119" y="1344"/>
                <a:ext cx="12" cy="5"/>
              </a:xfrm>
              <a:custGeom>
                <a:avLst/>
                <a:gdLst>
                  <a:gd name="T0" fmla="*/ 0 w 98"/>
                  <a:gd name="T1" fmla="*/ 6 h 41"/>
                  <a:gd name="T2" fmla="*/ 35 w 98"/>
                  <a:gd name="T3" fmla="*/ 0 h 41"/>
                  <a:gd name="T4" fmla="*/ 87 w 98"/>
                  <a:gd name="T5" fmla="*/ 0 h 41"/>
                  <a:gd name="T6" fmla="*/ 98 w 98"/>
                  <a:gd name="T7" fmla="*/ 41 h 41"/>
                  <a:gd name="T8" fmla="*/ 69 w 98"/>
                  <a:gd name="T9" fmla="*/ 29 h 41"/>
                  <a:gd name="T10" fmla="*/ 35 w 98"/>
                  <a:gd name="T11" fmla="*/ 11 h 41"/>
                  <a:gd name="T12" fmla="*/ 5 w 98"/>
                  <a:gd name="T13" fmla="*/ 11 h 41"/>
                  <a:gd name="T14" fmla="*/ 0 w 98"/>
                  <a:gd name="T15" fmla="*/ 6 h 41"/>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1"/>
                  <a:gd name="T26" fmla="*/ 98 w 9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1">
                    <a:moveTo>
                      <a:pt x="0" y="6"/>
                    </a:moveTo>
                    <a:lnTo>
                      <a:pt x="35" y="0"/>
                    </a:lnTo>
                    <a:lnTo>
                      <a:pt x="87" y="0"/>
                    </a:lnTo>
                    <a:lnTo>
                      <a:pt x="98" y="41"/>
                    </a:lnTo>
                    <a:lnTo>
                      <a:pt x="69" y="29"/>
                    </a:lnTo>
                    <a:lnTo>
                      <a:pt x="35" y="11"/>
                    </a:lnTo>
                    <a:lnTo>
                      <a:pt x="5" y="11"/>
                    </a:lnTo>
                    <a:lnTo>
                      <a:pt x="0"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3" name="Freeform 92"/>
              <p:cNvSpPr>
                <a:spLocks/>
              </p:cNvSpPr>
              <p:nvPr/>
            </p:nvSpPr>
            <p:spPr bwMode="auto">
              <a:xfrm>
                <a:off x="2152" y="1321"/>
                <a:ext cx="22" cy="20"/>
              </a:xfrm>
              <a:custGeom>
                <a:avLst/>
                <a:gdLst>
                  <a:gd name="T0" fmla="*/ 0 w 174"/>
                  <a:gd name="T1" fmla="*/ 156 h 156"/>
                  <a:gd name="T2" fmla="*/ 35 w 174"/>
                  <a:gd name="T3" fmla="*/ 116 h 156"/>
                  <a:gd name="T4" fmla="*/ 92 w 174"/>
                  <a:gd name="T5" fmla="*/ 69 h 156"/>
                  <a:gd name="T6" fmla="*/ 122 w 174"/>
                  <a:gd name="T7" fmla="*/ 46 h 156"/>
                  <a:gd name="T8" fmla="*/ 174 w 174"/>
                  <a:gd name="T9" fmla="*/ 0 h 156"/>
                  <a:gd name="T10" fmla="*/ 157 w 174"/>
                  <a:gd name="T11" fmla="*/ 58 h 156"/>
                  <a:gd name="T12" fmla="*/ 104 w 174"/>
                  <a:gd name="T13" fmla="*/ 87 h 156"/>
                  <a:gd name="T14" fmla="*/ 52 w 174"/>
                  <a:gd name="T15" fmla="*/ 134 h 156"/>
                  <a:gd name="T16" fmla="*/ 17 w 174"/>
                  <a:gd name="T17" fmla="*/ 151 h 156"/>
                  <a:gd name="T18" fmla="*/ 0 w 174"/>
                  <a:gd name="T19" fmla="*/ 15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56"/>
                  <a:gd name="T32" fmla="*/ 174 w 174"/>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56">
                    <a:moveTo>
                      <a:pt x="0" y="156"/>
                    </a:moveTo>
                    <a:lnTo>
                      <a:pt x="35" y="116"/>
                    </a:lnTo>
                    <a:lnTo>
                      <a:pt x="92" y="69"/>
                    </a:lnTo>
                    <a:lnTo>
                      <a:pt x="122" y="46"/>
                    </a:lnTo>
                    <a:lnTo>
                      <a:pt x="174" y="0"/>
                    </a:lnTo>
                    <a:lnTo>
                      <a:pt x="157" y="58"/>
                    </a:lnTo>
                    <a:lnTo>
                      <a:pt x="104" y="87"/>
                    </a:lnTo>
                    <a:lnTo>
                      <a:pt x="52" y="134"/>
                    </a:lnTo>
                    <a:lnTo>
                      <a:pt x="17" y="151"/>
                    </a:lnTo>
                    <a:lnTo>
                      <a:pt x="0" y="15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4" name="Freeform 93"/>
              <p:cNvSpPr>
                <a:spLocks/>
              </p:cNvSpPr>
              <p:nvPr/>
            </p:nvSpPr>
            <p:spPr bwMode="auto">
              <a:xfrm>
                <a:off x="2057" y="1241"/>
                <a:ext cx="66" cy="70"/>
              </a:xfrm>
              <a:custGeom>
                <a:avLst/>
                <a:gdLst>
                  <a:gd name="T0" fmla="*/ 279 w 523"/>
                  <a:gd name="T1" fmla="*/ 534 h 558"/>
                  <a:gd name="T2" fmla="*/ 192 w 523"/>
                  <a:gd name="T3" fmla="*/ 529 h 558"/>
                  <a:gd name="T4" fmla="*/ 134 w 523"/>
                  <a:gd name="T5" fmla="*/ 558 h 558"/>
                  <a:gd name="T6" fmla="*/ 94 w 523"/>
                  <a:gd name="T7" fmla="*/ 558 h 558"/>
                  <a:gd name="T8" fmla="*/ 52 w 523"/>
                  <a:gd name="T9" fmla="*/ 534 h 558"/>
                  <a:gd name="T10" fmla="*/ 41 w 523"/>
                  <a:gd name="T11" fmla="*/ 506 h 558"/>
                  <a:gd name="T12" fmla="*/ 52 w 523"/>
                  <a:gd name="T13" fmla="*/ 464 h 558"/>
                  <a:gd name="T14" fmla="*/ 41 w 523"/>
                  <a:gd name="T15" fmla="*/ 453 h 558"/>
                  <a:gd name="T16" fmla="*/ 0 w 523"/>
                  <a:gd name="T17" fmla="*/ 429 h 558"/>
                  <a:gd name="T18" fmla="*/ 0 w 523"/>
                  <a:gd name="T19" fmla="*/ 384 h 558"/>
                  <a:gd name="T20" fmla="*/ 17 w 523"/>
                  <a:gd name="T21" fmla="*/ 337 h 558"/>
                  <a:gd name="T22" fmla="*/ 17 w 523"/>
                  <a:gd name="T23" fmla="*/ 279 h 558"/>
                  <a:gd name="T24" fmla="*/ 47 w 523"/>
                  <a:gd name="T25" fmla="*/ 220 h 558"/>
                  <a:gd name="T26" fmla="*/ 94 w 523"/>
                  <a:gd name="T27" fmla="*/ 244 h 558"/>
                  <a:gd name="T28" fmla="*/ 116 w 523"/>
                  <a:gd name="T29" fmla="*/ 262 h 558"/>
                  <a:gd name="T30" fmla="*/ 163 w 523"/>
                  <a:gd name="T31" fmla="*/ 255 h 558"/>
                  <a:gd name="T32" fmla="*/ 239 w 523"/>
                  <a:gd name="T33" fmla="*/ 197 h 558"/>
                  <a:gd name="T34" fmla="*/ 273 w 523"/>
                  <a:gd name="T35" fmla="*/ 180 h 558"/>
                  <a:gd name="T36" fmla="*/ 303 w 523"/>
                  <a:gd name="T37" fmla="*/ 140 h 558"/>
                  <a:gd name="T38" fmla="*/ 338 w 523"/>
                  <a:gd name="T39" fmla="*/ 75 h 558"/>
                  <a:gd name="T40" fmla="*/ 373 w 523"/>
                  <a:gd name="T41" fmla="*/ 23 h 558"/>
                  <a:gd name="T42" fmla="*/ 407 w 523"/>
                  <a:gd name="T43" fmla="*/ 6 h 558"/>
                  <a:gd name="T44" fmla="*/ 442 w 523"/>
                  <a:gd name="T45" fmla="*/ 0 h 558"/>
                  <a:gd name="T46" fmla="*/ 460 w 523"/>
                  <a:gd name="T47" fmla="*/ 0 h 558"/>
                  <a:gd name="T48" fmla="*/ 465 w 523"/>
                  <a:gd name="T49" fmla="*/ 63 h 558"/>
                  <a:gd name="T50" fmla="*/ 495 w 523"/>
                  <a:gd name="T51" fmla="*/ 98 h 558"/>
                  <a:gd name="T52" fmla="*/ 523 w 523"/>
                  <a:gd name="T53" fmla="*/ 140 h 558"/>
                  <a:gd name="T54" fmla="*/ 523 w 523"/>
                  <a:gd name="T55" fmla="*/ 185 h 558"/>
                  <a:gd name="T56" fmla="*/ 460 w 523"/>
                  <a:gd name="T57" fmla="*/ 232 h 558"/>
                  <a:gd name="T58" fmla="*/ 453 w 523"/>
                  <a:gd name="T59" fmla="*/ 307 h 558"/>
                  <a:gd name="T60" fmla="*/ 413 w 523"/>
                  <a:gd name="T61" fmla="*/ 349 h 558"/>
                  <a:gd name="T62" fmla="*/ 390 w 523"/>
                  <a:gd name="T63" fmla="*/ 372 h 558"/>
                  <a:gd name="T64" fmla="*/ 378 w 523"/>
                  <a:gd name="T65" fmla="*/ 441 h 558"/>
                  <a:gd name="T66" fmla="*/ 378 w 523"/>
                  <a:gd name="T67" fmla="*/ 476 h 558"/>
                  <a:gd name="T68" fmla="*/ 349 w 523"/>
                  <a:gd name="T69" fmla="*/ 534 h 558"/>
                  <a:gd name="T70" fmla="*/ 273 w 523"/>
                  <a:gd name="T71" fmla="*/ 534 h 558"/>
                  <a:gd name="T72" fmla="*/ 279 w 523"/>
                  <a:gd name="T73" fmla="*/ 534 h 5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558"/>
                  <a:gd name="T113" fmla="*/ 523 w 523"/>
                  <a:gd name="T114" fmla="*/ 558 h 5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558">
                    <a:moveTo>
                      <a:pt x="279" y="534"/>
                    </a:moveTo>
                    <a:lnTo>
                      <a:pt x="192" y="529"/>
                    </a:lnTo>
                    <a:lnTo>
                      <a:pt x="134" y="558"/>
                    </a:lnTo>
                    <a:lnTo>
                      <a:pt x="94" y="558"/>
                    </a:lnTo>
                    <a:lnTo>
                      <a:pt x="52" y="534"/>
                    </a:lnTo>
                    <a:lnTo>
                      <a:pt x="41" y="506"/>
                    </a:lnTo>
                    <a:lnTo>
                      <a:pt x="52" y="464"/>
                    </a:lnTo>
                    <a:lnTo>
                      <a:pt x="41" y="453"/>
                    </a:lnTo>
                    <a:lnTo>
                      <a:pt x="0" y="429"/>
                    </a:lnTo>
                    <a:lnTo>
                      <a:pt x="0" y="384"/>
                    </a:lnTo>
                    <a:lnTo>
                      <a:pt x="17" y="337"/>
                    </a:lnTo>
                    <a:lnTo>
                      <a:pt x="17" y="279"/>
                    </a:lnTo>
                    <a:lnTo>
                      <a:pt x="47" y="220"/>
                    </a:lnTo>
                    <a:lnTo>
                      <a:pt x="94" y="244"/>
                    </a:lnTo>
                    <a:lnTo>
                      <a:pt x="116" y="262"/>
                    </a:lnTo>
                    <a:lnTo>
                      <a:pt x="163" y="255"/>
                    </a:lnTo>
                    <a:lnTo>
                      <a:pt x="239" y="197"/>
                    </a:lnTo>
                    <a:lnTo>
                      <a:pt x="273" y="180"/>
                    </a:lnTo>
                    <a:lnTo>
                      <a:pt x="303" y="140"/>
                    </a:lnTo>
                    <a:lnTo>
                      <a:pt x="338" y="75"/>
                    </a:lnTo>
                    <a:lnTo>
                      <a:pt x="373" y="23"/>
                    </a:lnTo>
                    <a:lnTo>
                      <a:pt x="407" y="6"/>
                    </a:lnTo>
                    <a:lnTo>
                      <a:pt x="442" y="0"/>
                    </a:lnTo>
                    <a:lnTo>
                      <a:pt x="460" y="0"/>
                    </a:lnTo>
                    <a:lnTo>
                      <a:pt x="465" y="63"/>
                    </a:lnTo>
                    <a:lnTo>
                      <a:pt x="495" y="98"/>
                    </a:lnTo>
                    <a:lnTo>
                      <a:pt x="523" y="140"/>
                    </a:lnTo>
                    <a:lnTo>
                      <a:pt x="523" y="185"/>
                    </a:lnTo>
                    <a:lnTo>
                      <a:pt x="460" y="232"/>
                    </a:lnTo>
                    <a:lnTo>
                      <a:pt x="453" y="307"/>
                    </a:lnTo>
                    <a:lnTo>
                      <a:pt x="413" y="349"/>
                    </a:lnTo>
                    <a:lnTo>
                      <a:pt x="390" y="372"/>
                    </a:lnTo>
                    <a:lnTo>
                      <a:pt x="378" y="441"/>
                    </a:lnTo>
                    <a:lnTo>
                      <a:pt x="378" y="476"/>
                    </a:lnTo>
                    <a:lnTo>
                      <a:pt x="349" y="534"/>
                    </a:lnTo>
                    <a:lnTo>
                      <a:pt x="273" y="534"/>
                    </a:lnTo>
                    <a:lnTo>
                      <a:pt x="279" y="534"/>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5" name="Freeform 94"/>
              <p:cNvSpPr>
                <a:spLocks/>
              </p:cNvSpPr>
              <p:nvPr/>
            </p:nvSpPr>
            <p:spPr bwMode="auto">
              <a:xfrm>
                <a:off x="2124" y="1182"/>
                <a:ext cx="10" cy="13"/>
              </a:xfrm>
              <a:custGeom>
                <a:avLst/>
                <a:gdLst>
                  <a:gd name="T0" fmla="*/ 0 w 75"/>
                  <a:gd name="T1" fmla="*/ 110 h 110"/>
                  <a:gd name="T2" fmla="*/ 29 w 75"/>
                  <a:gd name="T3" fmla="*/ 58 h 110"/>
                  <a:gd name="T4" fmla="*/ 75 w 75"/>
                  <a:gd name="T5" fmla="*/ 0 h 110"/>
                  <a:gd name="T6" fmla="*/ 58 w 75"/>
                  <a:gd name="T7" fmla="*/ 58 h 110"/>
                  <a:gd name="T8" fmla="*/ 23 w 75"/>
                  <a:gd name="T9" fmla="*/ 93 h 110"/>
                  <a:gd name="T10" fmla="*/ 17 w 75"/>
                  <a:gd name="T11" fmla="*/ 105 h 110"/>
                  <a:gd name="T12" fmla="*/ 0 w 75"/>
                  <a:gd name="T13" fmla="*/ 110 h 110"/>
                  <a:gd name="T14" fmla="*/ 0 60000 65536"/>
                  <a:gd name="T15" fmla="*/ 0 60000 65536"/>
                  <a:gd name="T16" fmla="*/ 0 60000 65536"/>
                  <a:gd name="T17" fmla="*/ 0 60000 65536"/>
                  <a:gd name="T18" fmla="*/ 0 60000 65536"/>
                  <a:gd name="T19" fmla="*/ 0 60000 65536"/>
                  <a:gd name="T20" fmla="*/ 0 60000 65536"/>
                  <a:gd name="T21" fmla="*/ 0 w 75"/>
                  <a:gd name="T22" fmla="*/ 0 h 110"/>
                  <a:gd name="T23" fmla="*/ 75 w 75"/>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10">
                    <a:moveTo>
                      <a:pt x="0" y="110"/>
                    </a:moveTo>
                    <a:lnTo>
                      <a:pt x="29" y="58"/>
                    </a:lnTo>
                    <a:lnTo>
                      <a:pt x="75" y="0"/>
                    </a:lnTo>
                    <a:lnTo>
                      <a:pt x="58" y="58"/>
                    </a:lnTo>
                    <a:lnTo>
                      <a:pt x="23" y="93"/>
                    </a:lnTo>
                    <a:lnTo>
                      <a:pt x="17" y="105"/>
                    </a:lnTo>
                    <a:lnTo>
                      <a:pt x="0"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6" name="Freeform 95"/>
              <p:cNvSpPr>
                <a:spLocks/>
              </p:cNvSpPr>
              <p:nvPr/>
            </p:nvSpPr>
            <p:spPr bwMode="auto">
              <a:xfrm>
                <a:off x="2126" y="1253"/>
                <a:ext cx="42" cy="66"/>
              </a:xfrm>
              <a:custGeom>
                <a:avLst/>
                <a:gdLst>
                  <a:gd name="T0" fmla="*/ 152 w 337"/>
                  <a:gd name="T1" fmla="*/ 343 h 523"/>
                  <a:gd name="T2" fmla="*/ 123 w 337"/>
                  <a:gd name="T3" fmla="*/ 338 h 523"/>
                  <a:gd name="T4" fmla="*/ 82 w 337"/>
                  <a:gd name="T5" fmla="*/ 384 h 523"/>
                  <a:gd name="T6" fmla="*/ 70 w 337"/>
                  <a:gd name="T7" fmla="*/ 460 h 523"/>
                  <a:gd name="T8" fmla="*/ 70 w 337"/>
                  <a:gd name="T9" fmla="*/ 518 h 523"/>
                  <a:gd name="T10" fmla="*/ 30 w 337"/>
                  <a:gd name="T11" fmla="*/ 523 h 523"/>
                  <a:gd name="T12" fmla="*/ 0 w 337"/>
                  <a:gd name="T13" fmla="*/ 448 h 523"/>
                  <a:gd name="T14" fmla="*/ 12 w 337"/>
                  <a:gd name="T15" fmla="*/ 366 h 523"/>
                  <a:gd name="T16" fmla="*/ 12 w 337"/>
                  <a:gd name="T17" fmla="*/ 303 h 523"/>
                  <a:gd name="T18" fmla="*/ 23 w 337"/>
                  <a:gd name="T19" fmla="*/ 227 h 523"/>
                  <a:gd name="T20" fmla="*/ 53 w 337"/>
                  <a:gd name="T21" fmla="*/ 146 h 523"/>
                  <a:gd name="T22" fmla="*/ 100 w 337"/>
                  <a:gd name="T23" fmla="*/ 76 h 523"/>
                  <a:gd name="T24" fmla="*/ 140 w 337"/>
                  <a:gd name="T25" fmla="*/ 52 h 523"/>
                  <a:gd name="T26" fmla="*/ 204 w 337"/>
                  <a:gd name="T27" fmla="*/ 52 h 523"/>
                  <a:gd name="T28" fmla="*/ 302 w 337"/>
                  <a:gd name="T29" fmla="*/ 24 h 523"/>
                  <a:gd name="T30" fmla="*/ 337 w 337"/>
                  <a:gd name="T31" fmla="*/ 0 h 523"/>
                  <a:gd name="T32" fmla="*/ 262 w 337"/>
                  <a:gd name="T33" fmla="*/ 111 h 523"/>
                  <a:gd name="T34" fmla="*/ 192 w 337"/>
                  <a:gd name="T35" fmla="*/ 134 h 523"/>
                  <a:gd name="T36" fmla="*/ 157 w 337"/>
                  <a:gd name="T37" fmla="*/ 164 h 523"/>
                  <a:gd name="T38" fmla="*/ 245 w 337"/>
                  <a:gd name="T39" fmla="*/ 181 h 523"/>
                  <a:gd name="T40" fmla="*/ 279 w 337"/>
                  <a:gd name="T41" fmla="*/ 152 h 523"/>
                  <a:gd name="T42" fmla="*/ 233 w 337"/>
                  <a:gd name="T43" fmla="*/ 239 h 523"/>
                  <a:gd name="T44" fmla="*/ 222 w 337"/>
                  <a:gd name="T45" fmla="*/ 274 h 523"/>
                  <a:gd name="T46" fmla="*/ 227 w 337"/>
                  <a:gd name="T47" fmla="*/ 321 h 523"/>
                  <a:gd name="T48" fmla="*/ 175 w 337"/>
                  <a:gd name="T49" fmla="*/ 355 h 523"/>
                  <a:gd name="T50" fmla="*/ 157 w 337"/>
                  <a:gd name="T51" fmla="*/ 355 h 523"/>
                  <a:gd name="T52" fmla="*/ 152 w 337"/>
                  <a:gd name="T53" fmla="*/ 343 h 5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23"/>
                  <a:gd name="T83" fmla="*/ 337 w 337"/>
                  <a:gd name="T84" fmla="*/ 523 h 5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23">
                    <a:moveTo>
                      <a:pt x="152" y="343"/>
                    </a:moveTo>
                    <a:lnTo>
                      <a:pt x="123" y="338"/>
                    </a:lnTo>
                    <a:lnTo>
                      <a:pt x="82" y="384"/>
                    </a:lnTo>
                    <a:lnTo>
                      <a:pt x="70" y="460"/>
                    </a:lnTo>
                    <a:lnTo>
                      <a:pt x="70" y="518"/>
                    </a:lnTo>
                    <a:lnTo>
                      <a:pt x="30" y="523"/>
                    </a:lnTo>
                    <a:lnTo>
                      <a:pt x="0" y="448"/>
                    </a:lnTo>
                    <a:lnTo>
                      <a:pt x="12" y="366"/>
                    </a:lnTo>
                    <a:lnTo>
                      <a:pt x="12" y="303"/>
                    </a:lnTo>
                    <a:lnTo>
                      <a:pt x="23" y="227"/>
                    </a:lnTo>
                    <a:lnTo>
                      <a:pt x="53" y="146"/>
                    </a:lnTo>
                    <a:lnTo>
                      <a:pt x="100" y="76"/>
                    </a:lnTo>
                    <a:lnTo>
                      <a:pt x="140" y="52"/>
                    </a:lnTo>
                    <a:lnTo>
                      <a:pt x="204" y="52"/>
                    </a:lnTo>
                    <a:lnTo>
                      <a:pt x="302" y="24"/>
                    </a:lnTo>
                    <a:lnTo>
                      <a:pt x="337" y="0"/>
                    </a:lnTo>
                    <a:lnTo>
                      <a:pt x="262" y="111"/>
                    </a:lnTo>
                    <a:lnTo>
                      <a:pt x="192" y="134"/>
                    </a:lnTo>
                    <a:lnTo>
                      <a:pt x="157" y="164"/>
                    </a:lnTo>
                    <a:lnTo>
                      <a:pt x="245" y="181"/>
                    </a:lnTo>
                    <a:lnTo>
                      <a:pt x="279" y="152"/>
                    </a:lnTo>
                    <a:lnTo>
                      <a:pt x="233" y="239"/>
                    </a:lnTo>
                    <a:lnTo>
                      <a:pt x="222" y="274"/>
                    </a:lnTo>
                    <a:lnTo>
                      <a:pt x="227" y="321"/>
                    </a:lnTo>
                    <a:lnTo>
                      <a:pt x="175" y="355"/>
                    </a:lnTo>
                    <a:lnTo>
                      <a:pt x="157" y="355"/>
                    </a:lnTo>
                    <a:lnTo>
                      <a:pt x="152" y="343"/>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7" name="Freeform 96"/>
              <p:cNvSpPr>
                <a:spLocks/>
              </p:cNvSpPr>
              <p:nvPr/>
            </p:nvSpPr>
            <p:spPr bwMode="auto">
              <a:xfrm>
                <a:off x="2175" y="1283"/>
                <a:ext cx="3" cy="5"/>
              </a:xfrm>
              <a:custGeom>
                <a:avLst/>
                <a:gdLst>
                  <a:gd name="T0" fmla="*/ 22 w 22"/>
                  <a:gd name="T1" fmla="*/ 0 h 41"/>
                  <a:gd name="T2" fmla="*/ 0 w 22"/>
                  <a:gd name="T3" fmla="*/ 29 h 41"/>
                  <a:gd name="T4" fmla="*/ 0 w 22"/>
                  <a:gd name="T5" fmla="*/ 41 h 41"/>
                  <a:gd name="T6" fmla="*/ 22 w 22"/>
                  <a:gd name="T7" fmla="*/ 29 h 41"/>
                  <a:gd name="T8" fmla="*/ 22 w 22"/>
                  <a:gd name="T9" fmla="*/ 6 h 41"/>
                  <a:gd name="T10" fmla="*/ 22 w 22"/>
                  <a:gd name="T11" fmla="*/ 0 h 41"/>
                  <a:gd name="T12" fmla="*/ 0 60000 65536"/>
                  <a:gd name="T13" fmla="*/ 0 60000 65536"/>
                  <a:gd name="T14" fmla="*/ 0 60000 65536"/>
                  <a:gd name="T15" fmla="*/ 0 60000 65536"/>
                  <a:gd name="T16" fmla="*/ 0 60000 65536"/>
                  <a:gd name="T17" fmla="*/ 0 60000 65536"/>
                  <a:gd name="T18" fmla="*/ 0 w 22"/>
                  <a:gd name="T19" fmla="*/ 0 h 41"/>
                  <a:gd name="T20" fmla="*/ 22 w 2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22" h="41">
                    <a:moveTo>
                      <a:pt x="22" y="0"/>
                    </a:moveTo>
                    <a:lnTo>
                      <a:pt x="0" y="29"/>
                    </a:lnTo>
                    <a:lnTo>
                      <a:pt x="0" y="41"/>
                    </a:lnTo>
                    <a:lnTo>
                      <a:pt x="22" y="29"/>
                    </a:lnTo>
                    <a:lnTo>
                      <a:pt x="22" y="6"/>
                    </a:lnTo>
                    <a:lnTo>
                      <a:pt x="2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8" name="Freeform 97"/>
              <p:cNvSpPr>
                <a:spLocks/>
              </p:cNvSpPr>
              <p:nvPr/>
            </p:nvSpPr>
            <p:spPr bwMode="auto">
              <a:xfrm>
                <a:off x="2195" y="1277"/>
                <a:ext cx="8" cy="6"/>
              </a:xfrm>
              <a:custGeom>
                <a:avLst/>
                <a:gdLst>
                  <a:gd name="T0" fmla="*/ 35 w 64"/>
                  <a:gd name="T1" fmla="*/ 24 h 47"/>
                  <a:gd name="T2" fmla="*/ 24 w 64"/>
                  <a:gd name="T3" fmla="*/ 12 h 47"/>
                  <a:gd name="T4" fmla="*/ 12 w 64"/>
                  <a:gd name="T5" fmla="*/ 17 h 47"/>
                  <a:gd name="T6" fmla="*/ 0 w 64"/>
                  <a:gd name="T7" fmla="*/ 41 h 47"/>
                  <a:gd name="T8" fmla="*/ 35 w 64"/>
                  <a:gd name="T9" fmla="*/ 47 h 47"/>
                  <a:gd name="T10" fmla="*/ 64 w 64"/>
                  <a:gd name="T11" fmla="*/ 35 h 47"/>
                  <a:gd name="T12" fmla="*/ 64 w 64"/>
                  <a:gd name="T13" fmla="*/ 12 h 47"/>
                  <a:gd name="T14" fmla="*/ 52 w 64"/>
                  <a:gd name="T15" fmla="*/ 0 h 47"/>
                  <a:gd name="T16" fmla="*/ 41 w 64"/>
                  <a:gd name="T17" fmla="*/ 0 h 47"/>
                  <a:gd name="T18" fmla="*/ 24 w 64"/>
                  <a:gd name="T19" fmla="*/ 0 h 47"/>
                  <a:gd name="T20" fmla="*/ 35 w 64"/>
                  <a:gd name="T21" fmla="*/ 24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7"/>
                  <a:gd name="T35" fmla="*/ 64 w 6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7">
                    <a:moveTo>
                      <a:pt x="35" y="24"/>
                    </a:moveTo>
                    <a:lnTo>
                      <a:pt x="24" y="12"/>
                    </a:lnTo>
                    <a:lnTo>
                      <a:pt x="12" y="17"/>
                    </a:lnTo>
                    <a:lnTo>
                      <a:pt x="0" y="41"/>
                    </a:lnTo>
                    <a:lnTo>
                      <a:pt x="35" y="47"/>
                    </a:lnTo>
                    <a:lnTo>
                      <a:pt x="64" y="35"/>
                    </a:lnTo>
                    <a:lnTo>
                      <a:pt x="64" y="12"/>
                    </a:lnTo>
                    <a:lnTo>
                      <a:pt x="52" y="0"/>
                    </a:lnTo>
                    <a:lnTo>
                      <a:pt x="41" y="0"/>
                    </a:lnTo>
                    <a:lnTo>
                      <a:pt x="24" y="0"/>
                    </a:lnTo>
                    <a:lnTo>
                      <a:pt x="35"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9" name="Freeform 98"/>
              <p:cNvSpPr>
                <a:spLocks/>
              </p:cNvSpPr>
              <p:nvPr/>
            </p:nvSpPr>
            <p:spPr bwMode="auto">
              <a:xfrm>
                <a:off x="2190" y="1235"/>
                <a:ext cx="6" cy="21"/>
              </a:xfrm>
              <a:custGeom>
                <a:avLst/>
                <a:gdLst>
                  <a:gd name="T0" fmla="*/ 6 w 53"/>
                  <a:gd name="T1" fmla="*/ 150 h 168"/>
                  <a:gd name="T2" fmla="*/ 46 w 53"/>
                  <a:gd name="T3" fmla="*/ 127 h 168"/>
                  <a:gd name="T4" fmla="*/ 53 w 53"/>
                  <a:gd name="T5" fmla="*/ 80 h 168"/>
                  <a:gd name="T6" fmla="*/ 53 w 53"/>
                  <a:gd name="T7" fmla="*/ 40 h 168"/>
                  <a:gd name="T8" fmla="*/ 46 w 53"/>
                  <a:gd name="T9" fmla="*/ 0 h 168"/>
                  <a:gd name="T10" fmla="*/ 35 w 53"/>
                  <a:gd name="T11" fmla="*/ 58 h 168"/>
                  <a:gd name="T12" fmla="*/ 18 w 53"/>
                  <a:gd name="T13" fmla="*/ 110 h 168"/>
                  <a:gd name="T14" fmla="*/ 0 w 53"/>
                  <a:gd name="T15" fmla="*/ 139 h 168"/>
                  <a:gd name="T16" fmla="*/ 0 w 53"/>
                  <a:gd name="T17" fmla="*/ 168 h 168"/>
                  <a:gd name="T18" fmla="*/ 6 w 53"/>
                  <a:gd name="T19" fmla="*/ 15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68"/>
                  <a:gd name="T32" fmla="*/ 53 w 53"/>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68">
                    <a:moveTo>
                      <a:pt x="6" y="150"/>
                    </a:moveTo>
                    <a:lnTo>
                      <a:pt x="46" y="127"/>
                    </a:lnTo>
                    <a:lnTo>
                      <a:pt x="53" y="80"/>
                    </a:lnTo>
                    <a:lnTo>
                      <a:pt x="53" y="40"/>
                    </a:lnTo>
                    <a:lnTo>
                      <a:pt x="46" y="0"/>
                    </a:lnTo>
                    <a:lnTo>
                      <a:pt x="35" y="58"/>
                    </a:lnTo>
                    <a:lnTo>
                      <a:pt x="18" y="110"/>
                    </a:lnTo>
                    <a:lnTo>
                      <a:pt x="0" y="139"/>
                    </a:lnTo>
                    <a:lnTo>
                      <a:pt x="0" y="168"/>
                    </a:lnTo>
                    <a:lnTo>
                      <a:pt x="6" y="15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0" name="Freeform 99"/>
              <p:cNvSpPr>
                <a:spLocks/>
              </p:cNvSpPr>
              <p:nvPr/>
            </p:nvSpPr>
            <p:spPr bwMode="auto">
              <a:xfrm>
                <a:off x="2146" y="1188"/>
                <a:ext cx="37" cy="27"/>
              </a:xfrm>
              <a:custGeom>
                <a:avLst/>
                <a:gdLst>
                  <a:gd name="T0" fmla="*/ 133 w 297"/>
                  <a:gd name="T1" fmla="*/ 157 h 215"/>
                  <a:gd name="T2" fmla="*/ 100 w 297"/>
                  <a:gd name="T3" fmla="*/ 145 h 215"/>
                  <a:gd name="T4" fmla="*/ 76 w 297"/>
                  <a:gd name="T5" fmla="*/ 157 h 215"/>
                  <a:gd name="T6" fmla="*/ 41 w 297"/>
                  <a:gd name="T7" fmla="*/ 186 h 215"/>
                  <a:gd name="T8" fmla="*/ 0 w 297"/>
                  <a:gd name="T9" fmla="*/ 186 h 215"/>
                  <a:gd name="T10" fmla="*/ 41 w 297"/>
                  <a:gd name="T11" fmla="*/ 122 h 215"/>
                  <a:gd name="T12" fmla="*/ 76 w 297"/>
                  <a:gd name="T13" fmla="*/ 81 h 215"/>
                  <a:gd name="T14" fmla="*/ 116 w 297"/>
                  <a:gd name="T15" fmla="*/ 64 h 215"/>
                  <a:gd name="T16" fmla="*/ 186 w 297"/>
                  <a:gd name="T17" fmla="*/ 35 h 215"/>
                  <a:gd name="T18" fmla="*/ 233 w 297"/>
                  <a:gd name="T19" fmla="*/ 0 h 215"/>
                  <a:gd name="T20" fmla="*/ 290 w 297"/>
                  <a:gd name="T21" fmla="*/ 0 h 215"/>
                  <a:gd name="T22" fmla="*/ 297 w 297"/>
                  <a:gd name="T23" fmla="*/ 53 h 215"/>
                  <a:gd name="T24" fmla="*/ 285 w 297"/>
                  <a:gd name="T25" fmla="*/ 98 h 215"/>
                  <a:gd name="T26" fmla="*/ 255 w 297"/>
                  <a:gd name="T27" fmla="*/ 168 h 215"/>
                  <a:gd name="T28" fmla="*/ 180 w 297"/>
                  <a:gd name="T29" fmla="*/ 215 h 215"/>
                  <a:gd name="T30" fmla="*/ 151 w 297"/>
                  <a:gd name="T31" fmla="*/ 186 h 215"/>
                  <a:gd name="T32" fmla="*/ 133 w 297"/>
                  <a:gd name="T33" fmla="*/ 145 h 215"/>
                  <a:gd name="T34" fmla="*/ 133 w 297"/>
                  <a:gd name="T35" fmla="*/ 157 h 2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
                  <a:gd name="T55" fmla="*/ 0 h 215"/>
                  <a:gd name="T56" fmla="*/ 297 w 297"/>
                  <a:gd name="T57" fmla="*/ 215 h 2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 h="215">
                    <a:moveTo>
                      <a:pt x="133" y="157"/>
                    </a:moveTo>
                    <a:lnTo>
                      <a:pt x="100" y="145"/>
                    </a:lnTo>
                    <a:lnTo>
                      <a:pt x="76" y="157"/>
                    </a:lnTo>
                    <a:lnTo>
                      <a:pt x="41" y="186"/>
                    </a:lnTo>
                    <a:lnTo>
                      <a:pt x="0" y="186"/>
                    </a:lnTo>
                    <a:lnTo>
                      <a:pt x="41" y="122"/>
                    </a:lnTo>
                    <a:lnTo>
                      <a:pt x="76" y="81"/>
                    </a:lnTo>
                    <a:lnTo>
                      <a:pt x="116" y="64"/>
                    </a:lnTo>
                    <a:lnTo>
                      <a:pt x="186" y="35"/>
                    </a:lnTo>
                    <a:lnTo>
                      <a:pt x="233" y="0"/>
                    </a:lnTo>
                    <a:lnTo>
                      <a:pt x="290" y="0"/>
                    </a:lnTo>
                    <a:lnTo>
                      <a:pt x="297" y="53"/>
                    </a:lnTo>
                    <a:lnTo>
                      <a:pt x="285" y="98"/>
                    </a:lnTo>
                    <a:lnTo>
                      <a:pt x="255" y="168"/>
                    </a:lnTo>
                    <a:lnTo>
                      <a:pt x="180" y="215"/>
                    </a:lnTo>
                    <a:lnTo>
                      <a:pt x="151" y="186"/>
                    </a:lnTo>
                    <a:lnTo>
                      <a:pt x="133" y="145"/>
                    </a:lnTo>
                    <a:lnTo>
                      <a:pt x="133" y="1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1" name="Freeform 100"/>
              <p:cNvSpPr>
                <a:spLocks/>
              </p:cNvSpPr>
              <p:nvPr/>
            </p:nvSpPr>
            <p:spPr bwMode="auto">
              <a:xfrm>
                <a:off x="2130" y="1120"/>
                <a:ext cx="20" cy="41"/>
              </a:xfrm>
              <a:custGeom>
                <a:avLst/>
                <a:gdLst>
                  <a:gd name="T0" fmla="*/ 87 w 157"/>
                  <a:gd name="T1" fmla="*/ 268 h 326"/>
                  <a:gd name="T2" fmla="*/ 87 w 157"/>
                  <a:gd name="T3" fmla="*/ 234 h 326"/>
                  <a:gd name="T4" fmla="*/ 105 w 157"/>
                  <a:gd name="T5" fmla="*/ 187 h 326"/>
                  <a:gd name="T6" fmla="*/ 127 w 157"/>
                  <a:gd name="T7" fmla="*/ 157 h 326"/>
                  <a:gd name="T8" fmla="*/ 127 w 157"/>
                  <a:gd name="T9" fmla="*/ 94 h 326"/>
                  <a:gd name="T10" fmla="*/ 157 w 157"/>
                  <a:gd name="T11" fmla="*/ 47 h 326"/>
                  <a:gd name="T12" fmla="*/ 110 w 157"/>
                  <a:gd name="T13" fmla="*/ 7 h 326"/>
                  <a:gd name="T14" fmla="*/ 58 w 157"/>
                  <a:gd name="T15" fmla="*/ 0 h 326"/>
                  <a:gd name="T16" fmla="*/ 40 w 157"/>
                  <a:gd name="T17" fmla="*/ 42 h 326"/>
                  <a:gd name="T18" fmla="*/ 40 w 157"/>
                  <a:gd name="T19" fmla="*/ 94 h 326"/>
                  <a:gd name="T20" fmla="*/ 28 w 157"/>
                  <a:gd name="T21" fmla="*/ 164 h 326"/>
                  <a:gd name="T22" fmla="*/ 0 w 157"/>
                  <a:gd name="T23" fmla="*/ 268 h 326"/>
                  <a:gd name="T24" fmla="*/ 11 w 157"/>
                  <a:gd name="T25" fmla="*/ 314 h 326"/>
                  <a:gd name="T26" fmla="*/ 40 w 157"/>
                  <a:gd name="T27" fmla="*/ 326 h 326"/>
                  <a:gd name="T28" fmla="*/ 81 w 157"/>
                  <a:gd name="T29" fmla="*/ 303 h 326"/>
                  <a:gd name="T30" fmla="*/ 87 w 157"/>
                  <a:gd name="T31" fmla="*/ 268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326"/>
                  <a:gd name="T50" fmla="*/ 157 w 157"/>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326">
                    <a:moveTo>
                      <a:pt x="87" y="268"/>
                    </a:moveTo>
                    <a:lnTo>
                      <a:pt x="87" y="234"/>
                    </a:lnTo>
                    <a:lnTo>
                      <a:pt x="105" y="187"/>
                    </a:lnTo>
                    <a:lnTo>
                      <a:pt x="127" y="157"/>
                    </a:lnTo>
                    <a:lnTo>
                      <a:pt x="127" y="94"/>
                    </a:lnTo>
                    <a:lnTo>
                      <a:pt x="157" y="47"/>
                    </a:lnTo>
                    <a:lnTo>
                      <a:pt x="110" y="7"/>
                    </a:lnTo>
                    <a:lnTo>
                      <a:pt x="58" y="0"/>
                    </a:lnTo>
                    <a:lnTo>
                      <a:pt x="40" y="42"/>
                    </a:lnTo>
                    <a:lnTo>
                      <a:pt x="40" y="94"/>
                    </a:lnTo>
                    <a:lnTo>
                      <a:pt x="28" y="164"/>
                    </a:lnTo>
                    <a:lnTo>
                      <a:pt x="0" y="268"/>
                    </a:lnTo>
                    <a:lnTo>
                      <a:pt x="11" y="314"/>
                    </a:lnTo>
                    <a:lnTo>
                      <a:pt x="40" y="326"/>
                    </a:lnTo>
                    <a:lnTo>
                      <a:pt x="81" y="303"/>
                    </a:lnTo>
                    <a:lnTo>
                      <a:pt x="87" y="2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2" name="Freeform 101"/>
              <p:cNvSpPr>
                <a:spLocks/>
              </p:cNvSpPr>
              <p:nvPr/>
            </p:nvSpPr>
            <p:spPr bwMode="auto">
              <a:xfrm>
                <a:off x="2150" y="1161"/>
                <a:ext cx="7" cy="7"/>
              </a:xfrm>
              <a:custGeom>
                <a:avLst/>
                <a:gdLst>
                  <a:gd name="T0" fmla="*/ 53 w 53"/>
                  <a:gd name="T1" fmla="*/ 24 h 52"/>
                  <a:gd name="T2" fmla="*/ 35 w 53"/>
                  <a:gd name="T3" fmla="*/ 0 h 52"/>
                  <a:gd name="T4" fmla="*/ 0 w 53"/>
                  <a:gd name="T5" fmla="*/ 0 h 52"/>
                  <a:gd name="T6" fmla="*/ 0 w 53"/>
                  <a:gd name="T7" fmla="*/ 29 h 52"/>
                  <a:gd name="T8" fmla="*/ 30 w 53"/>
                  <a:gd name="T9" fmla="*/ 52 h 52"/>
                  <a:gd name="T10" fmla="*/ 41 w 53"/>
                  <a:gd name="T11" fmla="*/ 41 h 52"/>
                  <a:gd name="T12" fmla="*/ 53 w 53"/>
                  <a:gd name="T13" fmla="*/ 24 h 52"/>
                  <a:gd name="T14" fmla="*/ 0 60000 65536"/>
                  <a:gd name="T15" fmla="*/ 0 60000 65536"/>
                  <a:gd name="T16" fmla="*/ 0 60000 65536"/>
                  <a:gd name="T17" fmla="*/ 0 60000 65536"/>
                  <a:gd name="T18" fmla="*/ 0 60000 65536"/>
                  <a:gd name="T19" fmla="*/ 0 60000 65536"/>
                  <a:gd name="T20" fmla="*/ 0 60000 65536"/>
                  <a:gd name="T21" fmla="*/ 0 w 53"/>
                  <a:gd name="T22" fmla="*/ 0 h 52"/>
                  <a:gd name="T23" fmla="*/ 53 w 53"/>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2">
                    <a:moveTo>
                      <a:pt x="53" y="24"/>
                    </a:moveTo>
                    <a:lnTo>
                      <a:pt x="35" y="0"/>
                    </a:lnTo>
                    <a:lnTo>
                      <a:pt x="0" y="0"/>
                    </a:lnTo>
                    <a:lnTo>
                      <a:pt x="0" y="29"/>
                    </a:lnTo>
                    <a:lnTo>
                      <a:pt x="30" y="52"/>
                    </a:lnTo>
                    <a:lnTo>
                      <a:pt x="41" y="41"/>
                    </a:lnTo>
                    <a:lnTo>
                      <a:pt x="53"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3" name="Freeform 102"/>
              <p:cNvSpPr>
                <a:spLocks/>
              </p:cNvSpPr>
              <p:nvPr/>
            </p:nvSpPr>
            <p:spPr bwMode="auto">
              <a:xfrm>
                <a:off x="2163" y="1161"/>
                <a:ext cx="6" cy="5"/>
              </a:xfrm>
              <a:custGeom>
                <a:avLst/>
                <a:gdLst>
                  <a:gd name="T0" fmla="*/ 53 w 53"/>
                  <a:gd name="T1" fmla="*/ 0 h 41"/>
                  <a:gd name="T2" fmla="*/ 24 w 53"/>
                  <a:gd name="T3" fmla="*/ 0 h 41"/>
                  <a:gd name="T4" fmla="*/ 0 w 53"/>
                  <a:gd name="T5" fmla="*/ 41 h 41"/>
                  <a:gd name="T6" fmla="*/ 18 w 53"/>
                  <a:gd name="T7" fmla="*/ 41 h 41"/>
                  <a:gd name="T8" fmla="*/ 24 w 53"/>
                  <a:gd name="T9" fmla="*/ 24 h 41"/>
                  <a:gd name="T10" fmla="*/ 53 w 53"/>
                  <a:gd name="T11" fmla="*/ 0 h 41"/>
                  <a:gd name="T12" fmla="*/ 0 60000 65536"/>
                  <a:gd name="T13" fmla="*/ 0 60000 65536"/>
                  <a:gd name="T14" fmla="*/ 0 60000 65536"/>
                  <a:gd name="T15" fmla="*/ 0 60000 65536"/>
                  <a:gd name="T16" fmla="*/ 0 60000 65536"/>
                  <a:gd name="T17" fmla="*/ 0 60000 65536"/>
                  <a:gd name="T18" fmla="*/ 0 w 53"/>
                  <a:gd name="T19" fmla="*/ 0 h 41"/>
                  <a:gd name="T20" fmla="*/ 53 w 5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3" h="41">
                    <a:moveTo>
                      <a:pt x="53" y="0"/>
                    </a:moveTo>
                    <a:lnTo>
                      <a:pt x="24" y="0"/>
                    </a:lnTo>
                    <a:lnTo>
                      <a:pt x="0" y="41"/>
                    </a:lnTo>
                    <a:lnTo>
                      <a:pt x="18" y="41"/>
                    </a:lnTo>
                    <a:lnTo>
                      <a:pt x="24" y="24"/>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4" name="Freeform 103"/>
              <p:cNvSpPr>
                <a:spLocks/>
              </p:cNvSpPr>
              <p:nvPr/>
            </p:nvSpPr>
            <p:spPr bwMode="auto">
              <a:xfrm>
                <a:off x="2346" y="1362"/>
                <a:ext cx="35" cy="13"/>
              </a:xfrm>
              <a:custGeom>
                <a:avLst/>
                <a:gdLst>
                  <a:gd name="T0" fmla="*/ 122 w 279"/>
                  <a:gd name="T1" fmla="*/ 17 h 99"/>
                  <a:gd name="T2" fmla="*/ 88 w 279"/>
                  <a:gd name="T3" fmla="*/ 12 h 99"/>
                  <a:gd name="T4" fmla="*/ 58 w 279"/>
                  <a:gd name="T5" fmla="*/ 0 h 99"/>
                  <a:gd name="T6" fmla="*/ 0 w 279"/>
                  <a:gd name="T7" fmla="*/ 17 h 99"/>
                  <a:gd name="T8" fmla="*/ 23 w 279"/>
                  <a:gd name="T9" fmla="*/ 64 h 99"/>
                  <a:gd name="T10" fmla="*/ 82 w 279"/>
                  <a:gd name="T11" fmla="*/ 70 h 99"/>
                  <a:gd name="T12" fmla="*/ 117 w 279"/>
                  <a:gd name="T13" fmla="*/ 76 h 99"/>
                  <a:gd name="T14" fmla="*/ 169 w 279"/>
                  <a:gd name="T15" fmla="*/ 99 h 99"/>
                  <a:gd name="T16" fmla="*/ 210 w 279"/>
                  <a:gd name="T17" fmla="*/ 99 h 99"/>
                  <a:gd name="T18" fmla="*/ 267 w 279"/>
                  <a:gd name="T19" fmla="*/ 70 h 99"/>
                  <a:gd name="T20" fmla="*/ 279 w 279"/>
                  <a:gd name="T21" fmla="*/ 35 h 99"/>
                  <a:gd name="T22" fmla="*/ 239 w 279"/>
                  <a:gd name="T23" fmla="*/ 12 h 99"/>
                  <a:gd name="T24" fmla="*/ 192 w 279"/>
                  <a:gd name="T25" fmla="*/ 12 h 99"/>
                  <a:gd name="T26" fmla="*/ 145 w 279"/>
                  <a:gd name="T27" fmla="*/ 35 h 99"/>
                  <a:gd name="T28" fmla="*/ 122 w 279"/>
                  <a:gd name="T29" fmla="*/ 41 h 99"/>
                  <a:gd name="T30" fmla="*/ 117 w 279"/>
                  <a:gd name="T31" fmla="*/ 29 h 99"/>
                  <a:gd name="T32" fmla="*/ 122 w 279"/>
                  <a:gd name="T33" fmla="*/ 17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9"/>
                  <a:gd name="T52" fmla="*/ 0 h 99"/>
                  <a:gd name="T53" fmla="*/ 279 w 279"/>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9" h="99">
                    <a:moveTo>
                      <a:pt x="122" y="17"/>
                    </a:moveTo>
                    <a:lnTo>
                      <a:pt x="88" y="12"/>
                    </a:lnTo>
                    <a:lnTo>
                      <a:pt x="58" y="0"/>
                    </a:lnTo>
                    <a:lnTo>
                      <a:pt x="0" y="17"/>
                    </a:lnTo>
                    <a:lnTo>
                      <a:pt x="23" y="64"/>
                    </a:lnTo>
                    <a:lnTo>
                      <a:pt x="82" y="70"/>
                    </a:lnTo>
                    <a:lnTo>
                      <a:pt x="117" y="76"/>
                    </a:lnTo>
                    <a:lnTo>
                      <a:pt x="169" y="99"/>
                    </a:lnTo>
                    <a:lnTo>
                      <a:pt x="210" y="99"/>
                    </a:lnTo>
                    <a:lnTo>
                      <a:pt x="267" y="70"/>
                    </a:lnTo>
                    <a:lnTo>
                      <a:pt x="279" y="35"/>
                    </a:lnTo>
                    <a:lnTo>
                      <a:pt x="239" y="12"/>
                    </a:lnTo>
                    <a:lnTo>
                      <a:pt x="192" y="12"/>
                    </a:lnTo>
                    <a:lnTo>
                      <a:pt x="145" y="35"/>
                    </a:lnTo>
                    <a:lnTo>
                      <a:pt x="122" y="41"/>
                    </a:lnTo>
                    <a:lnTo>
                      <a:pt x="117" y="29"/>
                    </a:lnTo>
                    <a:lnTo>
                      <a:pt x="122"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5" name="Freeform 104"/>
              <p:cNvSpPr>
                <a:spLocks/>
              </p:cNvSpPr>
              <p:nvPr/>
            </p:nvSpPr>
            <p:spPr bwMode="auto">
              <a:xfrm>
                <a:off x="2367" y="1349"/>
                <a:ext cx="13" cy="18"/>
              </a:xfrm>
              <a:custGeom>
                <a:avLst/>
                <a:gdLst>
                  <a:gd name="T0" fmla="*/ 58 w 99"/>
                  <a:gd name="T1" fmla="*/ 122 h 145"/>
                  <a:gd name="T2" fmla="*/ 58 w 99"/>
                  <a:gd name="T3" fmla="*/ 104 h 145"/>
                  <a:gd name="T4" fmla="*/ 35 w 99"/>
                  <a:gd name="T5" fmla="*/ 81 h 145"/>
                  <a:gd name="T6" fmla="*/ 29 w 99"/>
                  <a:gd name="T7" fmla="*/ 35 h 145"/>
                  <a:gd name="T8" fmla="*/ 0 w 99"/>
                  <a:gd name="T9" fmla="*/ 0 h 145"/>
                  <a:gd name="T10" fmla="*/ 58 w 99"/>
                  <a:gd name="T11" fmla="*/ 12 h 145"/>
                  <a:gd name="T12" fmla="*/ 92 w 99"/>
                  <a:gd name="T13" fmla="*/ 52 h 145"/>
                  <a:gd name="T14" fmla="*/ 99 w 99"/>
                  <a:gd name="T15" fmla="*/ 92 h 145"/>
                  <a:gd name="T16" fmla="*/ 99 w 99"/>
                  <a:gd name="T17" fmla="*/ 122 h 145"/>
                  <a:gd name="T18" fmla="*/ 92 w 99"/>
                  <a:gd name="T19" fmla="*/ 145 h 145"/>
                  <a:gd name="T20" fmla="*/ 87 w 99"/>
                  <a:gd name="T21" fmla="*/ 145 h 145"/>
                  <a:gd name="T22" fmla="*/ 58 w 99"/>
                  <a:gd name="T23" fmla="*/ 122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45"/>
                  <a:gd name="T38" fmla="*/ 99 w 99"/>
                  <a:gd name="T39" fmla="*/ 145 h 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45">
                    <a:moveTo>
                      <a:pt x="58" y="122"/>
                    </a:moveTo>
                    <a:lnTo>
                      <a:pt x="58" y="104"/>
                    </a:lnTo>
                    <a:lnTo>
                      <a:pt x="35" y="81"/>
                    </a:lnTo>
                    <a:lnTo>
                      <a:pt x="29" y="35"/>
                    </a:lnTo>
                    <a:lnTo>
                      <a:pt x="0" y="0"/>
                    </a:lnTo>
                    <a:lnTo>
                      <a:pt x="58" y="12"/>
                    </a:lnTo>
                    <a:lnTo>
                      <a:pt x="92" y="52"/>
                    </a:lnTo>
                    <a:lnTo>
                      <a:pt x="99" y="92"/>
                    </a:lnTo>
                    <a:lnTo>
                      <a:pt x="99" y="122"/>
                    </a:lnTo>
                    <a:lnTo>
                      <a:pt x="92" y="145"/>
                    </a:lnTo>
                    <a:lnTo>
                      <a:pt x="87" y="145"/>
                    </a:lnTo>
                    <a:lnTo>
                      <a:pt x="58"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6" name="Freeform 105"/>
              <p:cNvSpPr>
                <a:spLocks/>
              </p:cNvSpPr>
              <p:nvPr/>
            </p:nvSpPr>
            <p:spPr bwMode="auto">
              <a:xfrm>
                <a:off x="2427" y="1409"/>
                <a:ext cx="4" cy="3"/>
              </a:xfrm>
              <a:custGeom>
                <a:avLst/>
                <a:gdLst>
                  <a:gd name="T0" fmla="*/ 0 w 30"/>
                  <a:gd name="T1" fmla="*/ 0 h 24"/>
                  <a:gd name="T2" fmla="*/ 7 w 30"/>
                  <a:gd name="T3" fmla="*/ 24 h 24"/>
                  <a:gd name="T4" fmla="*/ 30 w 30"/>
                  <a:gd name="T5" fmla="*/ 24 h 24"/>
                  <a:gd name="T6" fmla="*/ 12 w 30"/>
                  <a:gd name="T7" fmla="*/ 0 h 24"/>
                  <a:gd name="T8" fmla="*/ 7 w 30"/>
                  <a:gd name="T9" fmla="*/ 0 h 24"/>
                  <a:gd name="T10" fmla="*/ 0 w 30"/>
                  <a:gd name="T11" fmla="*/ 0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0" y="0"/>
                    </a:moveTo>
                    <a:lnTo>
                      <a:pt x="7" y="24"/>
                    </a:lnTo>
                    <a:lnTo>
                      <a:pt x="30" y="24"/>
                    </a:lnTo>
                    <a:lnTo>
                      <a:pt x="12" y="0"/>
                    </a:lnTo>
                    <a:lnTo>
                      <a:pt x="7"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7" name="Freeform 106"/>
              <p:cNvSpPr>
                <a:spLocks/>
              </p:cNvSpPr>
              <p:nvPr/>
            </p:nvSpPr>
            <p:spPr bwMode="auto">
              <a:xfrm>
                <a:off x="2444" y="1516"/>
                <a:ext cx="10" cy="10"/>
              </a:xfrm>
              <a:custGeom>
                <a:avLst/>
                <a:gdLst>
                  <a:gd name="T0" fmla="*/ 75 w 82"/>
                  <a:gd name="T1" fmla="*/ 58 h 75"/>
                  <a:gd name="T2" fmla="*/ 75 w 82"/>
                  <a:gd name="T3" fmla="*/ 52 h 75"/>
                  <a:gd name="T4" fmla="*/ 47 w 82"/>
                  <a:gd name="T5" fmla="*/ 23 h 75"/>
                  <a:gd name="T6" fmla="*/ 0 w 82"/>
                  <a:gd name="T7" fmla="*/ 0 h 75"/>
                  <a:gd name="T8" fmla="*/ 35 w 82"/>
                  <a:gd name="T9" fmla="*/ 40 h 75"/>
                  <a:gd name="T10" fmla="*/ 64 w 82"/>
                  <a:gd name="T11" fmla="*/ 58 h 75"/>
                  <a:gd name="T12" fmla="*/ 82 w 82"/>
                  <a:gd name="T13" fmla="*/ 75 h 75"/>
                  <a:gd name="T14" fmla="*/ 75 w 82"/>
                  <a:gd name="T15" fmla="*/ 58 h 75"/>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75"/>
                  <a:gd name="T26" fmla="*/ 82 w 82"/>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75">
                    <a:moveTo>
                      <a:pt x="75" y="58"/>
                    </a:moveTo>
                    <a:lnTo>
                      <a:pt x="75" y="52"/>
                    </a:lnTo>
                    <a:lnTo>
                      <a:pt x="47" y="23"/>
                    </a:lnTo>
                    <a:lnTo>
                      <a:pt x="0" y="0"/>
                    </a:lnTo>
                    <a:lnTo>
                      <a:pt x="35" y="40"/>
                    </a:lnTo>
                    <a:lnTo>
                      <a:pt x="64" y="58"/>
                    </a:lnTo>
                    <a:lnTo>
                      <a:pt x="82" y="75"/>
                    </a:lnTo>
                    <a:lnTo>
                      <a:pt x="75" y="5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8" name="Freeform 107"/>
              <p:cNvSpPr>
                <a:spLocks/>
              </p:cNvSpPr>
              <p:nvPr/>
            </p:nvSpPr>
            <p:spPr bwMode="auto">
              <a:xfrm>
                <a:off x="2480" y="1487"/>
                <a:ext cx="1" cy="2"/>
              </a:xfrm>
              <a:custGeom>
                <a:avLst/>
                <a:gdLst>
                  <a:gd name="T0" fmla="*/ 0 w 1"/>
                  <a:gd name="T1" fmla="*/ 12 h 12"/>
                  <a:gd name="T2" fmla="*/ 0 w 1"/>
                  <a:gd name="T3" fmla="*/ 0 h 12"/>
                  <a:gd name="T4" fmla="*/ 0 w 1"/>
                  <a:gd name="T5" fmla="*/ 12 h 12"/>
                  <a:gd name="T6" fmla="*/ 0 60000 65536"/>
                  <a:gd name="T7" fmla="*/ 0 60000 65536"/>
                  <a:gd name="T8" fmla="*/ 0 60000 65536"/>
                  <a:gd name="T9" fmla="*/ 0 w 1"/>
                  <a:gd name="T10" fmla="*/ 0 h 12"/>
                  <a:gd name="T11" fmla="*/ 1 w 1"/>
                  <a:gd name="T12" fmla="*/ 12 h 12"/>
                </a:gdLst>
                <a:ahLst/>
                <a:cxnLst>
                  <a:cxn ang="T6">
                    <a:pos x="T0" y="T1"/>
                  </a:cxn>
                  <a:cxn ang="T7">
                    <a:pos x="T2" y="T3"/>
                  </a:cxn>
                  <a:cxn ang="T8">
                    <a:pos x="T4" y="T5"/>
                  </a:cxn>
                </a:cxnLst>
                <a:rect l="T9" t="T10" r="T11" b="T12"/>
                <a:pathLst>
                  <a:path w="1" h="12">
                    <a:moveTo>
                      <a:pt x="0" y="12"/>
                    </a:moveTo>
                    <a:lnTo>
                      <a:pt x="0" y="0"/>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9" name="Freeform 108"/>
              <p:cNvSpPr>
                <a:spLocks/>
              </p:cNvSpPr>
              <p:nvPr/>
            </p:nvSpPr>
            <p:spPr bwMode="auto">
              <a:xfrm>
                <a:off x="2468" y="1479"/>
                <a:ext cx="1" cy="1"/>
              </a:xfrm>
              <a:custGeom>
                <a:avLst/>
                <a:gdLst>
                  <a:gd name="T0" fmla="*/ 12 w 12"/>
                  <a:gd name="T1" fmla="*/ 0 h 7"/>
                  <a:gd name="T2" fmla="*/ 0 w 12"/>
                  <a:gd name="T3" fmla="*/ 7 h 7"/>
                  <a:gd name="T4" fmla="*/ 12 w 12"/>
                  <a:gd name="T5" fmla="*/ 0 h 7"/>
                  <a:gd name="T6" fmla="*/ 0 60000 65536"/>
                  <a:gd name="T7" fmla="*/ 0 60000 65536"/>
                  <a:gd name="T8" fmla="*/ 0 60000 65536"/>
                  <a:gd name="T9" fmla="*/ 0 w 12"/>
                  <a:gd name="T10" fmla="*/ 0 h 7"/>
                  <a:gd name="T11" fmla="*/ 12 w 12"/>
                  <a:gd name="T12" fmla="*/ 7 h 7"/>
                </a:gdLst>
                <a:ahLst/>
                <a:cxnLst>
                  <a:cxn ang="T6">
                    <a:pos x="T0" y="T1"/>
                  </a:cxn>
                  <a:cxn ang="T7">
                    <a:pos x="T2" y="T3"/>
                  </a:cxn>
                  <a:cxn ang="T8">
                    <a:pos x="T4" y="T5"/>
                  </a:cxn>
                </a:cxnLst>
                <a:rect l="T9" t="T10" r="T11" b="T12"/>
                <a:pathLst>
                  <a:path w="12" h="7">
                    <a:moveTo>
                      <a:pt x="12" y="0"/>
                    </a:moveTo>
                    <a:lnTo>
                      <a:pt x="0" y="7"/>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0" name="Freeform 109"/>
              <p:cNvSpPr>
                <a:spLocks/>
              </p:cNvSpPr>
              <p:nvPr/>
            </p:nvSpPr>
            <p:spPr bwMode="auto">
              <a:xfrm>
                <a:off x="2535" y="1513"/>
                <a:ext cx="13" cy="8"/>
              </a:xfrm>
              <a:custGeom>
                <a:avLst/>
                <a:gdLst>
                  <a:gd name="T0" fmla="*/ 82 w 105"/>
                  <a:gd name="T1" fmla="*/ 64 h 69"/>
                  <a:gd name="T2" fmla="*/ 99 w 105"/>
                  <a:gd name="T3" fmla="*/ 46 h 69"/>
                  <a:gd name="T4" fmla="*/ 59 w 105"/>
                  <a:gd name="T5" fmla="*/ 0 h 69"/>
                  <a:gd name="T6" fmla="*/ 0 w 105"/>
                  <a:gd name="T7" fmla="*/ 0 h 69"/>
                  <a:gd name="T8" fmla="*/ 7 w 105"/>
                  <a:gd name="T9" fmla="*/ 46 h 69"/>
                  <a:gd name="T10" fmla="*/ 70 w 105"/>
                  <a:gd name="T11" fmla="*/ 64 h 69"/>
                  <a:gd name="T12" fmla="*/ 105 w 105"/>
                  <a:gd name="T13" fmla="*/ 69 h 69"/>
                  <a:gd name="T14" fmla="*/ 105 w 105"/>
                  <a:gd name="T15" fmla="*/ 52 h 69"/>
                  <a:gd name="T16" fmla="*/ 82 w 105"/>
                  <a:gd name="T17" fmla="*/ 64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9"/>
                  <a:gd name="T29" fmla="*/ 105 w 10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9">
                    <a:moveTo>
                      <a:pt x="82" y="64"/>
                    </a:moveTo>
                    <a:lnTo>
                      <a:pt x="99" y="46"/>
                    </a:lnTo>
                    <a:lnTo>
                      <a:pt x="59" y="0"/>
                    </a:lnTo>
                    <a:lnTo>
                      <a:pt x="0" y="0"/>
                    </a:lnTo>
                    <a:lnTo>
                      <a:pt x="7" y="46"/>
                    </a:lnTo>
                    <a:lnTo>
                      <a:pt x="70" y="64"/>
                    </a:lnTo>
                    <a:lnTo>
                      <a:pt x="105" y="69"/>
                    </a:lnTo>
                    <a:lnTo>
                      <a:pt x="105" y="52"/>
                    </a:lnTo>
                    <a:lnTo>
                      <a:pt x="82"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1" name="Freeform 110"/>
              <p:cNvSpPr>
                <a:spLocks/>
              </p:cNvSpPr>
              <p:nvPr/>
            </p:nvSpPr>
            <p:spPr bwMode="auto">
              <a:xfrm>
                <a:off x="2258" y="1665"/>
                <a:ext cx="29" cy="32"/>
              </a:xfrm>
              <a:custGeom>
                <a:avLst/>
                <a:gdLst>
                  <a:gd name="T0" fmla="*/ 198 w 226"/>
                  <a:gd name="T1" fmla="*/ 28 h 255"/>
                  <a:gd name="T2" fmla="*/ 163 w 226"/>
                  <a:gd name="T3" fmla="*/ 5 h 255"/>
                  <a:gd name="T4" fmla="*/ 76 w 226"/>
                  <a:gd name="T5" fmla="*/ 0 h 255"/>
                  <a:gd name="T6" fmla="*/ 0 w 226"/>
                  <a:gd name="T7" fmla="*/ 0 h 255"/>
                  <a:gd name="T8" fmla="*/ 24 w 226"/>
                  <a:gd name="T9" fmla="*/ 63 h 255"/>
                  <a:gd name="T10" fmla="*/ 24 w 226"/>
                  <a:gd name="T11" fmla="*/ 104 h 255"/>
                  <a:gd name="T12" fmla="*/ 47 w 226"/>
                  <a:gd name="T13" fmla="*/ 168 h 255"/>
                  <a:gd name="T14" fmla="*/ 47 w 226"/>
                  <a:gd name="T15" fmla="*/ 232 h 255"/>
                  <a:gd name="T16" fmla="*/ 104 w 226"/>
                  <a:gd name="T17" fmla="*/ 255 h 255"/>
                  <a:gd name="T18" fmla="*/ 139 w 226"/>
                  <a:gd name="T19" fmla="*/ 226 h 255"/>
                  <a:gd name="T20" fmla="*/ 192 w 226"/>
                  <a:gd name="T21" fmla="*/ 168 h 255"/>
                  <a:gd name="T22" fmla="*/ 226 w 226"/>
                  <a:gd name="T23" fmla="*/ 122 h 255"/>
                  <a:gd name="T24" fmla="*/ 226 w 226"/>
                  <a:gd name="T25" fmla="*/ 70 h 255"/>
                  <a:gd name="T26" fmla="*/ 209 w 226"/>
                  <a:gd name="T27" fmla="*/ 40 h 255"/>
                  <a:gd name="T28" fmla="*/ 198 w 226"/>
                  <a:gd name="T29" fmla="*/ 40 h 255"/>
                  <a:gd name="T30" fmla="*/ 198 w 226"/>
                  <a:gd name="T31" fmla="*/ 28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6"/>
                  <a:gd name="T49" fmla="*/ 0 h 255"/>
                  <a:gd name="T50" fmla="*/ 226 w 226"/>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6" h="255">
                    <a:moveTo>
                      <a:pt x="198" y="28"/>
                    </a:moveTo>
                    <a:lnTo>
                      <a:pt x="163" y="5"/>
                    </a:lnTo>
                    <a:lnTo>
                      <a:pt x="76" y="0"/>
                    </a:lnTo>
                    <a:lnTo>
                      <a:pt x="0" y="0"/>
                    </a:lnTo>
                    <a:lnTo>
                      <a:pt x="24" y="63"/>
                    </a:lnTo>
                    <a:lnTo>
                      <a:pt x="24" y="104"/>
                    </a:lnTo>
                    <a:lnTo>
                      <a:pt x="47" y="168"/>
                    </a:lnTo>
                    <a:lnTo>
                      <a:pt x="47" y="232"/>
                    </a:lnTo>
                    <a:lnTo>
                      <a:pt x="104" y="255"/>
                    </a:lnTo>
                    <a:lnTo>
                      <a:pt x="139" y="226"/>
                    </a:lnTo>
                    <a:lnTo>
                      <a:pt x="192" y="168"/>
                    </a:lnTo>
                    <a:lnTo>
                      <a:pt x="226" y="122"/>
                    </a:lnTo>
                    <a:lnTo>
                      <a:pt x="226" y="70"/>
                    </a:lnTo>
                    <a:lnTo>
                      <a:pt x="209" y="40"/>
                    </a:lnTo>
                    <a:lnTo>
                      <a:pt x="198" y="40"/>
                    </a:lnTo>
                    <a:lnTo>
                      <a:pt x="198" y="28"/>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2" name="Freeform 111"/>
              <p:cNvSpPr>
                <a:spLocks/>
              </p:cNvSpPr>
              <p:nvPr/>
            </p:nvSpPr>
            <p:spPr bwMode="auto">
              <a:xfrm>
                <a:off x="2413" y="1689"/>
                <a:ext cx="73" cy="57"/>
              </a:xfrm>
              <a:custGeom>
                <a:avLst/>
                <a:gdLst>
                  <a:gd name="T0" fmla="*/ 169 w 581"/>
                  <a:gd name="T1" fmla="*/ 446 h 453"/>
                  <a:gd name="T2" fmla="*/ 117 w 581"/>
                  <a:gd name="T3" fmla="*/ 446 h 453"/>
                  <a:gd name="T4" fmla="*/ 93 w 581"/>
                  <a:gd name="T5" fmla="*/ 411 h 453"/>
                  <a:gd name="T6" fmla="*/ 35 w 581"/>
                  <a:gd name="T7" fmla="*/ 383 h 453"/>
                  <a:gd name="T8" fmla="*/ 5 w 581"/>
                  <a:gd name="T9" fmla="*/ 377 h 453"/>
                  <a:gd name="T10" fmla="*/ 0 w 581"/>
                  <a:gd name="T11" fmla="*/ 319 h 453"/>
                  <a:gd name="T12" fmla="*/ 87 w 581"/>
                  <a:gd name="T13" fmla="*/ 289 h 453"/>
                  <a:gd name="T14" fmla="*/ 117 w 581"/>
                  <a:gd name="T15" fmla="*/ 249 h 453"/>
                  <a:gd name="T16" fmla="*/ 180 w 581"/>
                  <a:gd name="T17" fmla="*/ 226 h 453"/>
                  <a:gd name="T18" fmla="*/ 274 w 581"/>
                  <a:gd name="T19" fmla="*/ 191 h 453"/>
                  <a:gd name="T20" fmla="*/ 308 w 581"/>
                  <a:gd name="T21" fmla="*/ 150 h 453"/>
                  <a:gd name="T22" fmla="*/ 366 w 581"/>
                  <a:gd name="T23" fmla="*/ 104 h 453"/>
                  <a:gd name="T24" fmla="*/ 471 w 581"/>
                  <a:gd name="T25" fmla="*/ 34 h 453"/>
                  <a:gd name="T26" fmla="*/ 500 w 581"/>
                  <a:gd name="T27" fmla="*/ 0 h 453"/>
                  <a:gd name="T28" fmla="*/ 541 w 581"/>
                  <a:gd name="T29" fmla="*/ 0 h 453"/>
                  <a:gd name="T30" fmla="*/ 518 w 581"/>
                  <a:gd name="T31" fmla="*/ 63 h 453"/>
                  <a:gd name="T32" fmla="*/ 546 w 581"/>
                  <a:gd name="T33" fmla="*/ 87 h 453"/>
                  <a:gd name="T34" fmla="*/ 581 w 581"/>
                  <a:gd name="T35" fmla="*/ 98 h 453"/>
                  <a:gd name="T36" fmla="*/ 541 w 581"/>
                  <a:gd name="T37" fmla="*/ 179 h 453"/>
                  <a:gd name="T38" fmla="*/ 483 w 581"/>
                  <a:gd name="T39" fmla="*/ 202 h 453"/>
                  <a:gd name="T40" fmla="*/ 448 w 581"/>
                  <a:gd name="T41" fmla="*/ 249 h 453"/>
                  <a:gd name="T42" fmla="*/ 401 w 581"/>
                  <a:gd name="T43" fmla="*/ 261 h 453"/>
                  <a:gd name="T44" fmla="*/ 366 w 581"/>
                  <a:gd name="T45" fmla="*/ 255 h 453"/>
                  <a:gd name="T46" fmla="*/ 337 w 581"/>
                  <a:gd name="T47" fmla="*/ 289 h 453"/>
                  <a:gd name="T48" fmla="*/ 308 w 581"/>
                  <a:gd name="T49" fmla="*/ 342 h 453"/>
                  <a:gd name="T50" fmla="*/ 279 w 581"/>
                  <a:gd name="T51" fmla="*/ 389 h 453"/>
                  <a:gd name="T52" fmla="*/ 244 w 581"/>
                  <a:gd name="T53" fmla="*/ 435 h 453"/>
                  <a:gd name="T54" fmla="*/ 209 w 581"/>
                  <a:gd name="T55" fmla="*/ 446 h 453"/>
                  <a:gd name="T56" fmla="*/ 186 w 581"/>
                  <a:gd name="T57" fmla="*/ 453 h 453"/>
                  <a:gd name="T58" fmla="*/ 169 w 581"/>
                  <a:gd name="T59" fmla="*/ 446 h 4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
                  <a:gd name="T91" fmla="*/ 0 h 453"/>
                  <a:gd name="T92" fmla="*/ 581 w 581"/>
                  <a:gd name="T93" fmla="*/ 453 h 4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 h="453">
                    <a:moveTo>
                      <a:pt x="169" y="446"/>
                    </a:moveTo>
                    <a:lnTo>
                      <a:pt x="117" y="446"/>
                    </a:lnTo>
                    <a:lnTo>
                      <a:pt x="93" y="411"/>
                    </a:lnTo>
                    <a:lnTo>
                      <a:pt x="35" y="383"/>
                    </a:lnTo>
                    <a:lnTo>
                      <a:pt x="5" y="377"/>
                    </a:lnTo>
                    <a:lnTo>
                      <a:pt x="0" y="319"/>
                    </a:lnTo>
                    <a:lnTo>
                      <a:pt x="87" y="289"/>
                    </a:lnTo>
                    <a:lnTo>
                      <a:pt x="117" y="249"/>
                    </a:lnTo>
                    <a:lnTo>
                      <a:pt x="180" y="226"/>
                    </a:lnTo>
                    <a:lnTo>
                      <a:pt x="274" y="191"/>
                    </a:lnTo>
                    <a:lnTo>
                      <a:pt x="308" y="150"/>
                    </a:lnTo>
                    <a:lnTo>
                      <a:pt x="366" y="104"/>
                    </a:lnTo>
                    <a:lnTo>
                      <a:pt x="471" y="34"/>
                    </a:lnTo>
                    <a:lnTo>
                      <a:pt x="500" y="0"/>
                    </a:lnTo>
                    <a:lnTo>
                      <a:pt x="541" y="0"/>
                    </a:lnTo>
                    <a:lnTo>
                      <a:pt x="518" y="63"/>
                    </a:lnTo>
                    <a:lnTo>
                      <a:pt x="546" y="87"/>
                    </a:lnTo>
                    <a:lnTo>
                      <a:pt x="581" y="98"/>
                    </a:lnTo>
                    <a:lnTo>
                      <a:pt x="541" y="179"/>
                    </a:lnTo>
                    <a:lnTo>
                      <a:pt x="483" y="202"/>
                    </a:lnTo>
                    <a:lnTo>
                      <a:pt x="448" y="249"/>
                    </a:lnTo>
                    <a:lnTo>
                      <a:pt x="401" y="261"/>
                    </a:lnTo>
                    <a:lnTo>
                      <a:pt x="366" y="255"/>
                    </a:lnTo>
                    <a:lnTo>
                      <a:pt x="337" y="289"/>
                    </a:lnTo>
                    <a:lnTo>
                      <a:pt x="308" y="342"/>
                    </a:lnTo>
                    <a:lnTo>
                      <a:pt x="279" y="389"/>
                    </a:lnTo>
                    <a:lnTo>
                      <a:pt x="244" y="435"/>
                    </a:lnTo>
                    <a:lnTo>
                      <a:pt x="209" y="446"/>
                    </a:lnTo>
                    <a:lnTo>
                      <a:pt x="186" y="453"/>
                    </a:lnTo>
                    <a:lnTo>
                      <a:pt x="169" y="44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3" name="Freeform 112"/>
              <p:cNvSpPr>
                <a:spLocks/>
              </p:cNvSpPr>
              <p:nvPr/>
            </p:nvSpPr>
            <p:spPr bwMode="auto">
              <a:xfrm>
                <a:off x="2489" y="1639"/>
                <a:ext cx="30" cy="60"/>
              </a:xfrm>
              <a:custGeom>
                <a:avLst/>
                <a:gdLst>
                  <a:gd name="T0" fmla="*/ 0 w 243"/>
                  <a:gd name="T1" fmla="*/ 476 h 481"/>
                  <a:gd name="T2" fmla="*/ 0 w 243"/>
                  <a:gd name="T3" fmla="*/ 418 h 481"/>
                  <a:gd name="T4" fmla="*/ 0 w 243"/>
                  <a:gd name="T5" fmla="*/ 371 h 481"/>
                  <a:gd name="T6" fmla="*/ 5 w 243"/>
                  <a:gd name="T7" fmla="*/ 331 h 481"/>
                  <a:gd name="T8" fmla="*/ 63 w 243"/>
                  <a:gd name="T9" fmla="*/ 279 h 481"/>
                  <a:gd name="T10" fmla="*/ 70 w 243"/>
                  <a:gd name="T11" fmla="*/ 226 h 481"/>
                  <a:gd name="T12" fmla="*/ 70 w 243"/>
                  <a:gd name="T13" fmla="*/ 162 h 481"/>
                  <a:gd name="T14" fmla="*/ 70 w 243"/>
                  <a:gd name="T15" fmla="*/ 80 h 481"/>
                  <a:gd name="T16" fmla="*/ 40 w 243"/>
                  <a:gd name="T17" fmla="*/ 0 h 481"/>
                  <a:gd name="T18" fmla="*/ 75 w 243"/>
                  <a:gd name="T19" fmla="*/ 87 h 481"/>
                  <a:gd name="T20" fmla="*/ 115 w 243"/>
                  <a:gd name="T21" fmla="*/ 197 h 481"/>
                  <a:gd name="T22" fmla="*/ 150 w 243"/>
                  <a:gd name="T23" fmla="*/ 255 h 481"/>
                  <a:gd name="T24" fmla="*/ 203 w 243"/>
                  <a:gd name="T25" fmla="*/ 272 h 481"/>
                  <a:gd name="T26" fmla="*/ 232 w 243"/>
                  <a:gd name="T27" fmla="*/ 226 h 481"/>
                  <a:gd name="T28" fmla="*/ 243 w 243"/>
                  <a:gd name="T29" fmla="*/ 307 h 481"/>
                  <a:gd name="T30" fmla="*/ 226 w 243"/>
                  <a:gd name="T31" fmla="*/ 331 h 481"/>
                  <a:gd name="T32" fmla="*/ 168 w 243"/>
                  <a:gd name="T33" fmla="*/ 383 h 481"/>
                  <a:gd name="T34" fmla="*/ 122 w 243"/>
                  <a:gd name="T35" fmla="*/ 435 h 481"/>
                  <a:gd name="T36" fmla="*/ 93 w 243"/>
                  <a:gd name="T37" fmla="*/ 470 h 481"/>
                  <a:gd name="T38" fmla="*/ 40 w 243"/>
                  <a:gd name="T39" fmla="*/ 481 h 481"/>
                  <a:gd name="T40" fmla="*/ 11 w 243"/>
                  <a:gd name="T41" fmla="*/ 481 h 481"/>
                  <a:gd name="T42" fmla="*/ 0 w 243"/>
                  <a:gd name="T43" fmla="*/ 476 h 4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3"/>
                  <a:gd name="T67" fmla="*/ 0 h 481"/>
                  <a:gd name="T68" fmla="*/ 243 w 243"/>
                  <a:gd name="T69" fmla="*/ 481 h 4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3" h="481">
                    <a:moveTo>
                      <a:pt x="0" y="476"/>
                    </a:moveTo>
                    <a:lnTo>
                      <a:pt x="0" y="418"/>
                    </a:lnTo>
                    <a:lnTo>
                      <a:pt x="0" y="371"/>
                    </a:lnTo>
                    <a:lnTo>
                      <a:pt x="5" y="331"/>
                    </a:lnTo>
                    <a:lnTo>
                      <a:pt x="63" y="279"/>
                    </a:lnTo>
                    <a:lnTo>
                      <a:pt x="70" y="226"/>
                    </a:lnTo>
                    <a:lnTo>
                      <a:pt x="70" y="162"/>
                    </a:lnTo>
                    <a:lnTo>
                      <a:pt x="70" y="80"/>
                    </a:lnTo>
                    <a:lnTo>
                      <a:pt x="40" y="0"/>
                    </a:lnTo>
                    <a:lnTo>
                      <a:pt x="75" y="87"/>
                    </a:lnTo>
                    <a:lnTo>
                      <a:pt x="115" y="197"/>
                    </a:lnTo>
                    <a:lnTo>
                      <a:pt x="150" y="255"/>
                    </a:lnTo>
                    <a:lnTo>
                      <a:pt x="203" y="272"/>
                    </a:lnTo>
                    <a:lnTo>
                      <a:pt x="232" y="226"/>
                    </a:lnTo>
                    <a:lnTo>
                      <a:pt x="243" y="307"/>
                    </a:lnTo>
                    <a:lnTo>
                      <a:pt x="226" y="331"/>
                    </a:lnTo>
                    <a:lnTo>
                      <a:pt x="168" y="383"/>
                    </a:lnTo>
                    <a:lnTo>
                      <a:pt x="122" y="435"/>
                    </a:lnTo>
                    <a:lnTo>
                      <a:pt x="93" y="470"/>
                    </a:lnTo>
                    <a:lnTo>
                      <a:pt x="40" y="481"/>
                    </a:lnTo>
                    <a:lnTo>
                      <a:pt x="11" y="481"/>
                    </a:lnTo>
                    <a:lnTo>
                      <a:pt x="0" y="47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4" name="Freeform 113"/>
              <p:cNvSpPr>
                <a:spLocks/>
              </p:cNvSpPr>
              <p:nvPr/>
            </p:nvSpPr>
            <p:spPr bwMode="auto">
              <a:xfrm>
                <a:off x="1110" y="1062"/>
                <a:ext cx="76" cy="53"/>
              </a:xfrm>
              <a:custGeom>
                <a:avLst/>
                <a:gdLst>
                  <a:gd name="T0" fmla="*/ 331 w 605"/>
                  <a:gd name="T1" fmla="*/ 18 h 430"/>
                  <a:gd name="T2" fmla="*/ 605 w 605"/>
                  <a:gd name="T3" fmla="*/ 0 h 430"/>
                  <a:gd name="T4" fmla="*/ 582 w 605"/>
                  <a:gd name="T5" fmla="*/ 70 h 430"/>
                  <a:gd name="T6" fmla="*/ 384 w 605"/>
                  <a:gd name="T7" fmla="*/ 81 h 430"/>
                  <a:gd name="T8" fmla="*/ 343 w 605"/>
                  <a:gd name="T9" fmla="*/ 255 h 430"/>
                  <a:gd name="T10" fmla="*/ 256 w 605"/>
                  <a:gd name="T11" fmla="*/ 273 h 430"/>
                  <a:gd name="T12" fmla="*/ 233 w 605"/>
                  <a:gd name="T13" fmla="*/ 401 h 430"/>
                  <a:gd name="T14" fmla="*/ 12 w 605"/>
                  <a:gd name="T15" fmla="*/ 430 h 430"/>
                  <a:gd name="T16" fmla="*/ 0 w 605"/>
                  <a:gd name="T17" fmla="*/ 389 h 430"/>
                  <a:gd name="T18" fmla="*/ 227 w 605"/>
                  <a:gd name="T19" fmla="*/ 93 h 430"/>
                  <a:gd name="T20" fmla="*/ 331 w 605"/>
                  <a:gd name="T21" fmla="*/ 18 h 4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5"/>
                  <a:gd name="T34" fmla="*/ 0 h 430"/>
                  <a:gd name="T35" fmla="*/ 605 w 605"/>
                  <a:gd name="T36" fmla="*/ 430 h 4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5" h="430">
                    <a:moveTo>
                      <a:pt x="331" y="18"/>
                    </a:moveTo>
                    <a:lnTo>
                      <a:pt x="605" y="0"/>
                    </a:lnTo>
                    <a:lnTo>
                      <a:pt x="582" y="70"/>
                    </a:lnTo>
                    <a:lnTo>
                      <a:pt x="384" y="81"/>
                    </a:lnTo>
                    <a:lnTo>
                      <a:pt x="343" y="255"/>
                    </a:lnTo>
                    <a:lnTo>
                      <a:pt x="256" y="273"/>
                    </a:lnTo>
                    <a:lnTo>
                      <a:pt x="233" y="401"/>
                    </a:lnTo>
                    <a:lnTo>
                      <a:pt x="12" y="430"/>
                    </a:lnTo>
                    <a:lnTo>
                      <a:pt x="0" y="389"/>
                    </a:lnTo>
                    <a:lnTo>
                      <a:pt x="227" y="93"/>
                    </a:lnTo>
                    <a:lnTo>
                      <a:pt x="331"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5" name="Freeform 114"/>
              <p:cNvSpPr>
                <a:spLocks/>
              </p:cNvSpPr>
              <p:nvPr/>
            </p:nvSpPr>
            <p:spPr bwMode="auto">
              <a:xfrm>
                <a:off x="1151" y="987"/>
                <a:ext cx="101" cy="77"/>
              </a:xfrm>
              <a:custGeom>
                <a:avLst/>
                <a:gdLst>
                  <a:gd name="T0" fmla="*/ 0 w 814"/>
                  <a:gd name="T1" fmla="*/ 616 h 616"/>
                  <a:gd name="T2" fmla="*/ 262 w 814"/>
                  <a:gd name="T3" fmla="*/ 418 h 616"/>
                  <a:gd name="T4" fmla="*/ 274 w 814"/>
                  <a:gd name="T5" fmla="*/ 337 h 616"/>
                  <a:gd name="T6" fmla="*/ 378 w 814"/>
                  <a:gd name="T7" fmla="*/ 203 h 616"/>
                  <a:gd name="T8" fmla="*/ 535 w 814"/>
                  <a:gd name="T9" fmla="*/ 105 h 616"/>
                  <a:gd name="T10" fmla="*/ 587 w 814"/>
                  <a:gd name="T11" fmla="*/ 0 h 616"/>
                  <a:gd name="T12" fmla="*/ 720 w 814"/>
                  <a:gd name="T13" fmla="*/ 70 h 616"/>
                  <a:gd name="T14" fmla="*/ 814 w 814"/>
                  <a:gd name="T15" fmla="*/ 58 h 616"/>
                  <a:gd name="T16" fmla="*/ 802 w 814"/>
                  <a:gd name="T17" fmla="*/ 238 h 616"/>
                  <a:gd name="T18" fmla="*/ 715 w 814"/>
                  <a:gd name="T19" fmla="*/ 262 h 616"/>
                  <a:gd name="T20" fmla="*/ 529 w 814"/>
                  <a:gd name="T21" fmla="*/ 429 h 616"/>
                  <a:gd name="T22" fmla="*/ 354 w 814"/>
                  <a:gd name="T23" fmla="*/ 464 h 616"/>
                  <a:gd name="T24" fmla="*/ 279 w 814"/>
                  <a:gd name="T25" fmla="*/ 598 h 616"/>
                  <a:gd name="T26" fmla="*/ 12 w 814"/>
                  <a:gd name="T27" fmla="*/ 616 h 616"/>
                  <a:gd name="T28" fmla="*/ 0 w 814"/>
                  <a:gd name="T29" fmla="*/ 616 h 6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4"/>
                  <a:gd name="T46" fmla="*/ 0 h 616"/>
                  <a:gd name="T47" fmla="*/ 814 w 814"/>
                  <a:gd name="T48" fmla="*/ 616 h 6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4" h="616">
                    <a:moveTo>
                      <a:pt x="0" y="616"/>
                    </a:moveTo>
                    <a:lnTo>
                      <a:pt x="262" y="418"/>
                    </a:lnTo>
                    <a:lnTo>
                      <a:pt x="274" y="337"/>
                    </a:lnTo>
                    <a:lnTo>
                      <a:pt x="378" y="203"/>
                    </a:lnTo>
                    <a:lnTo>
                      <a:pt x="535" y="105"/>
                    </a:lnTo>
                    <a:lnTo>
                      <a:pt x="587" y="0"/>
                    </a:lnTo>
                    <a:lnTo>
                      <a:pt x="720" y="70"/>
                    </a:lnTo>
                    <a:lnTo>
                      <a:pt x="814" y="58"/>
                    </a:lnTo>
                    <a:lnTo>
                      <a:pt x="802" y="238"/>
                    </a:lnTo>
                    <a:lnTo>
                      <a:pt x="715" y="262"/>
                    </a:lnTo>
                    <a:lnTo>
                      <a:pt x="529" y="429"/>
                    </a:lnTo>
                    <a:lnTo>
                      <a:pt x="354" y="464"/>
                    </a:lnTo>
                    <a:lnTo>
                      <a:pt x="279" y="598"/>
                    </a:lnTo>
                    <a:lnTo>
                      <a:pt x="12" y="616"/>
                    </a:lnTo>
                    <a:lnTo>
                      <a:pt x="0" y="61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6" name="Freeform 115"/>
              <p:cNvSpPr>
                <a:spLocks/>
              </p:cNvSpPr>
              <p:nvPr/>
            </p:nvSpPr>
            <p:spPr bwMode="auto">
              <a:xfrm>
                <a:off x="1107" y="1062"/>
                <a:ext cx="103" cy="107"/>
              </a:xfrm>
              <a:custGeom>
                <a:avLst/>
                <a:gdLst>
                  <a:gd name="T0" fmla="*/ 628 w 825"/>
                  <a:gd name="T1" fmla="*/ 0 h 860"/>
                  <a:gd name="T2" fmla="*/ 825 w 825"/>
                  <a:gd name="T3" fmla="*/ 151 h 860"/>
                  <a:gd name="T4" fmla="*/ 721 w 825"/>
                  <a:gd name="T5" fmla="*/ 145 h 860"/>
                  <a:gd name="T6" fmla="*/ 675 w 825"/>
                  <a:gd name="T7" fmla="*/ 708 h 860"/>
                  <a:gd name="T8" fmla="*/ 745 w 825"/>
                  <a:gd name="T9" fmla="*/ 708 h 860"/>
                  <a:gd name="T10" fmla="*/ 738 w 825"/>
                  <a:gd name="T11" fmla="*/ 790 h 860"/>
                  <a:gd name="T12" fmla="*/ 506 w 825"/>
                  <a:gd name="T13" fmla="*/ 790 h 860"/>
                  <a:gd name="T14" fmla="*/ 476 w 825"/>
                  <a:gd name="T15" fmla="*/ 750 h 860"/>
                  <a:gd name="T16" fmla="*/ 442 w 825"/>
                  <a:gd name="T17" fmla="*/ 825 h 860"/>
                  <a:gd name="T18" fmla="*/ 361 w 825"/>
                  <a:gd name="T19" fmla="*/ 825 h 860"/>
                  <a:gd name="T20" fmla="*/ 344 w 825"/>
                  <a:gd name="T21" fmla="*/ 790 h 860"/>
                  <a:gd name="T22" fmla="*/ 320 w 825"/>
                  <a:gd name="T23" fmla="*/ 860 h 860"/>
                  <a:gd name="T24" fmla="*/ 274 w 825"/>
                  <a:gd name="T25" fmla="*/ 860 h 860"/>
                  <a:gd name="T26" fmla="*/ 128 w 825"/>
                  <a:gd name="T27" fmla="*/ 732 h 860"/>
                  <a:gd name="T28" fmla="*/ 75 w 825"/>
                  <a:gd name="T29" fmla="*/ 778 h 860"/>
                  <a:gd name="T30" fmla="*/ 0 w 825"/>
                  <a:gd name="T31" fmla="*/ 773 h 860"/>
                  <a:gd name="T32" fmla="*/ 40 w 825"/>
                  <a:gd name="T33" fmla="*/ 708 h 860"/>
                  <a:gd name="T34" fmla="*/ 30 w 825"/>
                  <a:gd name="T35" fmla="*/ 529 h 860"/>
                  <a:gd name="T36" fmla="*/ 58 w 825"/>
                  <a:gd name="T37" fmla="*/ 482 h 860"/>
                  <a:gd name="T38" fmla="*/ 35 w 825"/>
                  <a:gd name="T39" fmla="*/ 430 h 860"/>
                  <a:gd name="T40" fmla="*/ 256 w 825"/>
                  <a:gd name="T41" fmla="*/ 401 h 860"/>
                  <a:gd name="T42" fmla="*/ 279 w 825"/>
                  <a:gd name="T43" fmla="*/ 273 h 860"/>
                  <a:gd name="T44" fmla="*/ 366 w 825"/>
                  <a:gd name="T45" fmla="*/ 255 h 860"/>
                  <a:gd name="T46" fmla="*/ 407 w 825"/>
                  <a:gd name="T47" fmla="*/ 81 h 860"/>
                  <a:gd name="T48" fmla="*/ 605 w 825"/>
                  <a:gd name="T49" fmla="*/ 70 h 860"/>
                  <a:gd name="T50" fmla="*/ 628 w 825"/>
                  <a:gd name="T51" fmla="*/ 0 h 8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5"/>
                  <a:gd name="T79" fmla="*/ 0 h 860"/>
                  <a:gd name="T80" fmla="*/ 825 w 825"/>
                  <a:gd name="T81" fmla="*/ 860 h 8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5" h="860">
                    <a:moveTo>
                      <a:pt x="628" y="0"/>
                    </a:moveTo>
                    <a:lnTo>
                      <a:pt x="825" y="151"/>
                    </a:lnTo>
                    <a:lnTo>
                      <a:pt x="721" y="145"/>
                    </a:lnTo>
                    <a:lnTo>
                      <a:pt x="675" y="708"/>
                    </a:lnTo>
                    <a:lnTo>
                      <a:pt x="745" y="708"/>
                    </a:lnTo>
                    <a:lnTo>
                      <a:pt x="738" y="790"/>
                    </a:lnTo>
                    <a:lnTo>
                      <a:pt x="506" y="790"/>
                    </a:lnTo>
                    <a:lnTo>
                      <a:pt x="476" y="750"/>
                    </a:lnTo>
                    <a:lnTo>
                      <a:pt x="442" y="825"/>
                    </a:lnTo>
                    <a:lnTo>
                      <a:pt x="361" y="825"/>
                    </a:lnTo>
                    <a:lnTo>
                      <a:pt x="344" y="790"/>
                    </a:lnTo>
                    <a:lnTo>
                      <a:pt x="320" y="860"/>
                    </a:lnTo>
                    <a:lnTo>
                      <a:pt x="274" y="860"/>
                    </a:lnTo>
                    <a:lnTo>
                      <a:pt x="128" y="732"/>
                    </a:lnTo>
                    <a:lnTo>
                      <a:pt x="75" y="778"/>
                    </a:lnTo>
                    <a:lnTo>
                      <a:pt x="0" y="773"/>
                    </a:lnTo>
                    <a:lnTo>
                      <a:pt x="40" y="708"/>
                    </a:lnTo>
                    <a:lnTo>
                      <a:pt x="30" y="529"/>
                    </a:lnTo>
                    <a:lnTo>
                      <a:pt x="58" y="482"/>
                    </a:lnTo>
                    <a:lnTo>
                      <a:pt x="35" y="430"/>
                    </a:lnTo>
                    <a:lnTo>
                      <a:pt x="256" y="401"/>
                    </a:lnTo>
                    <a:lnTo>
                      <a:pt x="279" y="273"/>
                    </a:lnTo>
                    <a:lnTo>
                      <a:pt x="366" y="255"/>
                    </a:lnTo>
                    <a:lnTo>
                      <a:pt x="407" y="81"/>
                    </a:lnTo>
                    <a:lnTo>
                      <a:pt x="605" y="70"/>
                    </a:lnTo>
                    <a:lnTo>
                      <a:pt x="6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7" name="Freeform 116"/>
              <p:cNvSpPr>
                <a:spLocks/>
              </p:cNvSpPr>
              <p:nvPr/>
            </p:nvSpPr>
            <p:spPr bwMode="auto">
              <a:xfrm>
                <a:off x="1186" y="977"/>
                <a:ext cx="148" cy="154"/>
              </a:xfrm>
              <a:custGeom>
                <a:avLst/>
                <a:gdLst>
                  <a:gd name="T0" fmla="*/ 0 w 1191"/>
                  <a:gd name="T1" fmla="*/ 674 h 1226"/>
                  <a:gd name="T2" fmla="*/ 610 w 1191"/>
                  <a:gd name="T3" fmla="*/ 1138 h 1226"/>
                  <a:gd name="T4" fmla="*/ 645 w 1191"/>
                  <a:gd name="T5" fmla="*/ 1145 h 1226"/>
                  <a:gd name="T6" fmla="*/ 651 w 1191"/>
                  <a:gd name="T7" fmla="*/ 1203 h 1226"/>
                  <a:gd name="T8" fmla="*/ 698 w 1191"/>
                  <a:gd name="T9" fmla="*/ 1226 h 1226"/>
                  <a:gd name="T10" fmla="*/ 1191 w 1191"/>
                  <a:gd name="T11" fmla="*/ 941 h 1226"/>
                  <a:gd name="T12" fmla="*/ 1122 w 1191"/>
                  <a:gd name="T13" fmla="*/ 889 h 1226"/>
                  <a:gd name="T14" fmla="*/ 1052 w 1191"/>
                  <a:gd name="T15" fmla="*/ 737 h 1226"/>
                  <a:gd name="T16" fmla="*/ 1099 w 1191"/>
                  <a:gd name="T17" fmla="*/ 639 h 1226"/>
                  <a:gd name="T18" fmla="*/ 1092 w 1191"/>
                  <a:gd name="T19" fmla="*/ 471 h 1226"/>
                  <a:gd name="T20" fmla="*/ 1122 w 1191"/>
                  <a:gd name="T21" fmla="*/ 442 h 1226"/>
                  <a:gd name="T22" fmla="*/ 1005 w 1191"/>
                  <a:gd name="T23" fmla="*/ 198 h 1226"/>
                  <a:gd name="T24" fmla="*/ 1052 w 1191"/>
                  <a:gd name="T25" fmla="*/ 151 h 1226"/>
                  <a:gd name="T26" fmla="*/ 1075 w 1191"/>
                  <a:gd name="T27" fmla="*/ 0 h 1226"/>
                  <a:gd name="T28" fmla="*/ 912 w 1191"/>
                  <a:gd name="T29" fmla="*/ 17 h 1226"/>
                  <a:gd name="T30" fmla="*/ 796 w 1191"/>
                  <a:gd name="T31" fmla="*/ 6 h 1226"/>
                  <a:gd name="T32" fmla="*/ 529 w 1191"/>
                  <a:gd name="T33" fmla="*/ 128 h 1226"/>
                  <a:gd name="T34" fmla="*/ 523 w 1191"/>
                  <a:gd name="T35" fmla="*/ 314 h 1226"/>
                  <a:gd name="T36" fmla="*/ 436 w 1191"/>
                  <a:gd name="T37" fmla="*/ 338 h 1226"/>
                  <a:gd name="T38" fmla="*/ 250 w 1191"/>
                  <a:gd name="T39" fmla="*/ 505 h 1226"/>
                  <a:gd name="T40" fmla="*/ 75 w 1191"/>
                  <a:gd name="T41" fmla="*/ 540 h 1226"/>
                  <a:gd name="T42" fmla="*/ 0 w 1191"/>
                  <a:gd name="T43" fmla="*/ 674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1"/>
                  <a:gd name="T67" fmla="*/ 0 h 1226"/>
                  <a:gd name="T68" fmla="*/ 1191 w 1191"/>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1" h="1226">
                    <a:moveTo>
                      <a:pt x="0" y="674"/>
                    </a:moveTo>
                    <a:lnTo>
                      <a:pt x="610" y="1138"/>
                    </a:lnTo>
                    <a:lnTo>
                      <a:pt x="645" y="1145"/>
                    </a:lnTo>
                    <a:lnTo>
                      <a:pt x="651" y="1203"/>
                    </a:lnTo>
                    <a:lnTo>
                      <a:pt x="698" y="1226"/>
                    </a:lnTo>
                    <a:lnTo>
                      <a:pt x="1191" y="941"/>
                    </a:lnTo>
                    <a:lnTo>
                      <a:pt x="1122" y="889"/>
                    </a:lnTo>
                    <a:lnTo>
                      <a:pt x="1052" y="737"/>
                    </a:lnTo>
                    <a:lnTo>
                      <a:pt x="1099" y="639"/>
                    </a:lnTo>
                    <a:lnTo>
                      <a:pt x="1092" y="471"/>
                    </a:lnTo>
                    <a:lnTo>
                      <a:pt x="1122" y="442"/>
                    </a:lnTo>
                    <a:lnTo>
                      <a:pt x="1005" y="198"/>
                    </a:lnTo>
                    <a:lnTo>
                      <a:pt x="1052" y="151"/>
                    </a:lnTo>
                    <a:lnTo>
                      <a:pt x="1075" y="0"/>
                    </a:lnTo>
                    <a:lnTo>
                      <a:pt x="912" y="17"/>
                    </a:lnTo>
                    <a:lnTo>
                      <a:pt x="796" y="6"/>
                    </a:lnTo>
                    <a:lnTo>
                      <a:pt x="529" y="128"/>
                    </a:lnTo>
                    <a:lnTo>
                      <a:pt x="523" y="314"/>
                    </a:lnTo>
                    <a:lnTo>
                      <a:pt x="436" y="338"/>
                    </a:lnTo>
                    <a:lnTo>
                      <a:pt x="250" y="505"/>
                    </a:lnTo>
                    <a:lnTo>
                      <a:pt x="75" y="540"/>
                    </a:lnTo>
                    <a:lnTo>
                      <a:pt x="0" y="6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8" name="Freeform 117"/>
              <p:cNvSpPr>
                <a:spLocks/>
              </p:cNvSpPr>
              <p:nvPr/>
            </p:nvSpPr>
            <p:spPr bwMode="auto">
              <a:xfrm>
                <a:off x="1099" y="1188"/>
                <a:ext cx="28" cy="15"/>
              </a:xfrm>
              <a:custGeom>
                <a:avLst/>
                <a:gdLst>
                  <a:gd name="T0" fmla="*/ 216 w 221"/>
                  <a:gd name="T1" fmla="*/ 0 h 116"/>
                  <a:gd name="T2" fmla="*/ 221 w 221"/>
                  <a:gd name="T3" fmla="*/ 46 h 116"/>
                  <a:gd name="T4" fmla="*/ 134 w 221"/>
                  <a:gd name="T5" fmla="*/ 53 h 116"/>
                  <a:gd name="T6" fmla="*/ 111 w 221"/>
                  <a:gd name="T7" fmla="*/ 116 h 116"/>
                  <a:gd name="T8" fmla="*/ 0 w 221"/>
                  <a:gd name="T9" fmla="*/ 18 h 116"/>
                  <a:gd name="T10" fmla="*/ 216 w 221"/>
                  <a:gd name="T11" fmla="*/ 0 h 116"/>
                  <a:gd name="T12" fmla="*/ 0 60000 65536"/>
                  <a:gd name="T13" fmla="*/ 0 60000 65536"/>
                  <a:gd name="T14" fmla="*/ 0 60000 65536"/>
                  <a:gd name="T15" fmla="*/ 0 60000 65536"/>
                  <a:gd name="T16" fmla="*/ 0 60000 65536"/>
                  <a:gd name="T17" fmla="*/ 0 60000 65536"/>
                  <a:gd name="T18" fmla="*/ 0 w 221"/>
                  <a:gd name="T19" fmla="*/ 0 h 116"/>
                  <a:gd name="T20" fmla="*/ 221 w 22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221" h="116">
                    <a:moveTo>
                      <a:pt x="216" y="0"/>
                    </a:moveTo>
                    <a:lnTo>
                      <a:pt x="221" y="46"/>
                    </a:lnTo>
                    <a:lnTo>
                      <a:pt x="134" y="53"/>
                    </a:lnTo>
                    <a:lnTo>
                      <a:pt x="111" y="116"/>
                    </a:lnTo>
                    <a:lnTo>
                      <a:pt x="0" y="18"/>
                    </a:lnTo>
                    <a:lnTo>
                      <a:pt x="21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9" name="Freeform 118"/>
              <p:cNvSpPr>
                <a:spLocks/>
              </p:cNvSpPr>
              <p:nvPr/>
            </p:nvSpPr>
            <p:spPr bwMode="auto">
              <a:xfrm>
                <a:off x="1098" y="1153"/>
                <a:ext cx="43" cy="37"/>
              </a:xfrm>
              <a:custGeom>
                <a:avLst/>
                <a:gdLst>
                  <a:gd name="T0" fmla="*/ 0 w 344"/>
                  <a:gd name="T1" fmla="*/ 168 h 297"/>
                  <a:gd name="T2" fmla="*/ 0 w 344"/>
                  <a:gd name="T3" fmla="*/ 128 h 297"/>
                  <a:gd name="T4" fmla="*/ 76 w 344"/>
                  <a:gd name="T5" fmla="*/ 23 h 297"/>
                  <a:gd name="T6" fmla="*/ 134 w 344"/>
                  <a:gd name="T7" fmla="*/ 46 h 297"/>
                  <a:gd name="T8" fmla="*/ 198 w 344"/>
                  <a:gd name="T9" fmla="*/ 0 h 297"/>
                  <a:gd name="T10" fmla="*/ 344 w 344"/>
                  <a:gd name="T11" fmla="*/ 128 h 297"/>
                  <a:gd name="T12" fmla="*/ 320 w 344"/>
                  <a:gd name="T13" fmla="*/ 273 h 297"/>
                  <a:gd name="T14" fmla="*/ 12 w 344"/>
                  <a:gd name="T15" fmla="*/ 297 h 297"/>
                  <a:gd name="T16" fmla="*/ 6 w 344"/>
                  <a:gd name="T17" fmla="*/ 255 h 297"/>
                  <a:gd name="T18" fmla="*/ 250 w 344"/>
                  <a:gd name="T19" fmla="*/ 180 h 297"/>
                  <a:gd name="T20" fmla="*/ 0 w 344"/>
                  <a:gd name="T21" fmla="*/ 168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4"/>
                  <a:gd name="T34" fmla="*/ 0 h 297"/>
                  <a:gd name="T35" fmla="*/ 344 w 344"/>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4" h="297">
                    <a:moveTo>
                      <a:pt x="0" y="168"/>
                    </a:moveTo>
                    <a:lnTo>
                      <a:pt x="0" y="128"/>
                    </a:lnTo>
                    <a:lnTo>
                      <a:pt x="76" y="23"/>
                    </a:lnTo>
                    <a:lnTo>
                      <a:pt x="134" y="46"/>
                    </a:lnTo>
                    <a:lnTo>
                      <a:pt x="198" y="0"/>
                    </a:lnTo>
                    <a:lnTo>
                      <a:pt x="344" y="128"/>
                    </a:lnTo>
                    <a:lnTo>
                      <a:pt x="320" y="273"/>
                    </a:lnTo>
                    <a:lnTo>
                      <a:pt x="12" y="297"/>
                    </a:lnTo>
                    <a:lnTo>
                      <a:pt x="6" y="255"/>
                    </a:lnTo>
                    <a:lnTo>
                      <a:pt x="250" y="180"/>
                    </a:lnTo>
                    <a:lnTo>
                      <a:pt x="0" y="1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0" name="Freeform 119"/>
              <p:cNvSpPr>
                <a:spLocks/>
              </p:cNvSpPr>
              <p:nvPr/>
            </p:nvSpPr>
            <p:spPr bwMode="auto">
              <a:xfrm>
                <a:off x="1098" y="1174"/>
                <a:ext cx="32" cy="11"/>
              </a:xfrm>
              <a:custGeom>
                <a:avLst/>
                <a:gdLst>
                  <a:gd name="T0" fmla="*/ 0 w 250"/>
                  <a:gd name="T1" fmla="*/ 0 h 87"/>
                  <a:gd name="T2" fmla="*/ 250 w 250"/>
                  <a:gd name="T3" fmla="*/ 12 h 87"/>
                  <a:gd name="T4" fmla="*/ 6 w 250"/>
                  <a:gd name="T5" fmla="*/ 87 h 87"/>
                  <a:gd name="T6" fmla="*/ 0 w 250"/>
                  <a:gd name="T7" fmla="*/ 0 h 87"/>
                  <a:gd name="T8" fmla="*/ 0 60000 65536"/>
                  <a:gd name="T9" fmla="*/ 0 60000 65536"/>
                  <a:gd name="T10" fmla="*/ 0 60000 65536"/>
                  <a:gd name="T11" fmla="*/ 0 60000 65536"/>
                  <a:gd name="T12" fmla="*/ 0 w 250"/>
                  <a:gd name="T13" fmla="*/ 0 h 87"/>
                  <a:gd name="T14" fmla="*/ 250 w 250"/>
                  <a:gd name="T15" fmla="*/ 87 h 87"/>
                </a:gdLst>
                <a:ahLst/>
                <a:cxnLst>
                  <a:cxn ang="T8">
                    <a:pos x="T0" y="T1"/>
                  </a:cxn>
                  <a:cxn ang="T9">
                    <a:pos x="T2" y="T3"/>
                  </a:cxn>
                  <a:cxn ang="T10">
                    <a:pos x="T4" y="T5"/>
                  </a:cxn>
                  <a:cxn ang="T11">
                    <a:pos x="T6" y="T7"/>
                  </a:cxn>
                </a:cxnLst>
                <a:rect l="T12" t="T13" r="T14" b="T15"/>
                <a:pathLst>
                  <a:path w="250" h="87">
                    <a:moveTo>
                      <a:pt x="0" y="0"/>
                    </a:moveTo>
                    <a:lnTo>
                      <a:pt x="250" y="12"/>
                    </a:lnTo>
                    <a:lnTo>
                      <a:pt x="6" y="87"/>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1" name="Freeform 120"/>
              <p:cNvSpPr>
                <a:spLocks/>
              </p:cNvSpPr>
              <p:nvPr/>
            </p:nvSpPr>
            <p:spPr bwMode="auto">
              <a:xfrm>
                <a:off x="1138" y="1080"/>
                <a:ext cx="136" cy="124"/>
              </a:xfrm>
              <a:custGeom>
                <a:avLst/>
                <a:gdLst>
                  <a:gd name="T0" fmla="*/ 0 w 1093"/>
                  <a:gd name="T1" fmla="*/ 860 h 994"/>
                  <a:gd name="T2" fmla="*/ 6 w 1093"/>
                  <a:gd name="T3" fmla="*/ 889 h 994"/>
                  <a:gd name="T4" fmla="*/ 204 w 1093"/>
                  <a:gd name="T5" fmla="*/ 907 h 994"/>
                  <a:gd name="T6" fmla="*/ 250 w 1093"/>
                  <a:gd name="T7" fmla="*/ 971 h 994"/>
                  <a:gd name="T8" fmla="*/ 279 w 1093"/>
                  <a:gd name="T9" fmla="*/ 971 h 994"/>
                  <a:gd name="T10" fmla="*/ 291 w 1093"/>
                  <a:gd name="T11" fmla="*/ 994 h 994"/>
                  <a:gd name="T12" fmla="*/ 407 w 1093"/>
                  <a:gd name="T13" fmla="*/ 988 h 994"/>
                  <a:gd name="T14" fmla="*/ 524 w 1093"/>
                  <a:gd name="T15" fmla="*/ 842 h 994"/>
                  <a:gd name="T16" fmla="*/ 616 w 1093"/>
                  <a:gd name="T17" fmla="*/ 819 h 994"/>
                  <a:gd name="T18" fmla="*/ 628 w 1093"/>
                  <a:gd name="T19" fmla="*/ 773 h 994"/>
                  <a:gd name="T20" fmla="*/ 849 w 1093"/>
                  <a:gd name="T21" fmla="*/ 692 h 994"/>
                  <a:gd name="T22" fmla="*/ 1024 w 1093"/>
                  <a:gd name="T23" fmla="*/ 616 h 994"/>
                  <a:gd name="T24" fmla="*/ 1093 w 1093"/>
                  <a:gd name="T25" fmla="*/ 407 h 994"/>
                  <a:gd name="T26" fmla="*/ 1035 w 1093"/>
                  <a:gd name="T27" fmla="*/ 372 h 994"/>
                  <a:gd name="T28" fmla="*/ 1029 w 1093"/>
                  <a:gd name="T29" fmla="*/ 326 h 994"/>
                  <a:gd name="T30" fmla="*/ 576 w 1093"/>
                  <a:gd name="T31" fmla="*/ 0 h 994"/>
                  <a:gd name="T32" fmla="*/ 477 w 1093"/>
                  <a:gd name="T33" fmla="*/ 0 h 994"/>
                  <a:gd name="T34" fmla="*/ 419 w 1093"/>
                  <a:gd name="T35" fmla="*/ 563 h 994"/>
                  <a:gd name="T36" fmla="*/ 501 w 1093"/>
                  <a:gd name="T37" fmla="*/ 563 h 994"/>
                  <a:gd name="T38" fmla="*/ 494 w 1093"/>
                  <a:gd name="T39" fmla="*/ 645 h 994"/>
                  <a:gd name="T40" fmla="*/ 262 w 1093"/>
                  <a:gd name="T41" fmla="*/ 645 h 994"/>
                  <a:gd name="T42" fmla="*/ 232 w 1093"/>
                  <a:gd name="T43" fmla="*/ 605 h 994"/>
                  <a:gd name="T44" fmla="*/ 210 w 1093"/>
                  <a:gd name="T45" fmla="*/ 663 h 994"/>
                  <a:gd name="T46" fmla="*/ 117 w 1093"/>
                  <a:gd name="T47" fmla="*/ 680 h 994"/>
                  <a:gd name="T48" fmla="*/ 100 w 1093"/>
                  <a:gd name="T49" fmla="*/ 645 h 994"/>
                  <a:gd name="T50" fmla="*/ 76 w 1093"/>
                  <a:gd name="T51" fmla="*/ 715 h 994"/>
                  <a:gd name="T52" fmla="*/ 30 w 1093"/>
                  <a:gd name="T53" fmla="*/ 715 h 994"/>
                  <a:gd name="T54" fmla="*/ 0 w 1093"/>
                  <a:gd name="T55" fmla="*/ 860 h 9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994"/>
                  <a:gd name="T86" fmla="*/ 1093 w 1093"/>
                  <a:gd name="T87" fmla="*/ 994 h 9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994">
                    <a:moveTo>
                      <a:pt x="0" y="860"/>
                    </a:moveTo>
                    <a:lnTo>
                      <a:pt x="6" y="889"/>
                    </a:lnTo>
                    <a:lnTo>
                      <a:pt x="204" y="907"/>
                    </a:lnTo>
                    <a:lnTo>
                      <a:pt x="250" y="971"/>
                    </a:lnTo>
                    <a:lnTo>
                      <a:pt x="279" y="971"/>
                    </a:lnTo>
                    <a:lnTo>
                      <a:pt x="291" y="994"/>
                    </a:lnTo>
                    <a:lnTo>
                      <a:pt x="407" y="988"/>
                    </a:lnTo>
                    <a:lnTo>
                      <a:pt x="524" y="842"/>
                    </a:lnTo>
                    <a:lnTo>
                      <a:pt x="616" y="819"/>
                    </a:lnTo>
                    <a:lnTo>
                      <a:pt x="628" y="773"/>
                    </a:lnTo>
                    <a:lnTo>
                      <a:pt x="849" y="692"/>
                    </a:lnTo>
                    <a:lnTo>
                      <a:pt x="1024" y="616"/>
                    </a:lnTo>
                    <a:lnTo>
                      <a:pt x="1093" y="407"/>
                    </a:lnTo>
                    <a:lnTo>
                      <a:pt x="1035" y="372"/>
                    </a:lnTo>
                    <a:lnTo>
                      <a:pt x="1029" y="326"/>
                    </a:lnTo>
                    <a:lnTo>
                      <a:pt x="576" y="0"/>
                    </a:lnTo>
                    <a:lnTo>
                      <a:pt x="477" y="0"/>
                    </a:lnTo>
                    <a:lnTo>
                      <a:pt x="419" y="563"/>
                    </a:lnTo>
                    <a:lnTo>
                      <a:pt x="501" y="563"/>
                    </a:lnTo>
                    <a:lnTo>
                      <a:pt x="494" y="645"/>
                    </a:lnTo>
                    <a:lnTo>
                      <a:pt x="262" y="645"/>
                    </a:lnTo>
                    <a:lnTo>
                      <a:pt x="232" y="605"/>
                    </a:lnTo>
                    <a:lnTo>
                      <a:pt x="210" y="663"/>
                    </a:lnTo>
                    <a:lnTo>
                      <a:pt x="117" y="680"/>
                    </a:lnTo>
                    <a:lnTo>
                      <a:pt x="100" y="645"/>
                    </a:lnTo>
                    <a:lnTo>
                      <a:pt x="76" y="715"/>
                    </a:lnTo>
                    <a:lnTo>
                      <a:pt x="30" y="715"/>
                    </a:lnTo>
                    <a:lnTo>
                      <a:pt x="0" y="8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2" name="Freeform 121"/>
              <p:cNvSpPr>
                <a:spLocks/>
              </p:cNvSpPr>
              <p:nvPr/>
            </p:nvSpPr>
            <p:spPr bwMode="auto">
              <a:xfrm>
                <a:off x="1311" y="974"/>
                <a:ext cx="33" cy="59"/>
              </a:xfrm>
              <a:custGeom>
                <a:avLst/>
                <a:gdLst>
                  <a:gd name="T0" fmla="*/ 70 w 262"/>
                  <a:gd name="T1" fmla="*/ 28 h 470"/>
                  <a:gd name="T2" fmla="*/ 47 w 262"/>
                  <a:gd name="T3" fmla="*/ 179 h 470"/>
                  <a:gd name="T4" fmla="*/ 0 w 262"/>
                  <a:gd name="T5" fmla="*/ 226 h 470"/>
                  <a:gd name="T6" fmla="*/ 117 w 262"/>
                  <a:gd name="T7" fmla="*/ 470 h 470"/>
                  <a:gd name="T8" fmla="*/ 251 w 262"/>
                  <a:gd name="T9" fmla="*/ 278 h 470"/>
                  <a:gd name="T10" fmla="*/ 181 w 262"/>
                  <a:gd name="T11" fmla="*/ 226 h 470"/>
                  <a:gd name="T12" fmla="*/ 262 w 262"/>
                  <a:gd name="T13" fmla="*/ 110 h 470"/>
                  <a:gd name="T14" fmla="*/ 192 w 262"/>
                  <a:gd name="T15" fmla="*/ 0 h 470"/>
                  <a:gd name="T16" fmla="*/ 70 w 262"/>
                  <a:gd name="T17" fmla="*/ 28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470"/>
                  <a:gd name="T29" fmla="*/ 262 w 262"/>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470">
                    <a:moveTo>
                      <a:pt x="70" y="28"/>
                    </a:moveTo>
                    <a:lnTo>
                      <a:pt x="47" y="179"/>
                    </a:lnTo>
                    <a:lnTo>
                      <a:pt x="0" y="226"/>
                    </a:lnTo>
                    <a:lnTo>
                      <a:pt x="117" y="470"/>
                    </a:lnTo>
                    <a:lnTo>
                      <a:pt x="251" y="278"/>
                    </a:lnTo>
                    <a:lnTo>
                      <a:pt x="181" y="226"/>
                    </a:lnTo>
                    <a:lnTo>
                      <a:pt x="262" y="110"/>
                    </a:lnTo>
                    <a:lnTo>
                      <a:pt x="192" y="0"/>
                    </a:lnTo>
                    <a:lnTo>
                      <a:pt x="70"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3" name="Freeform 122"/>
              <p:cNvSpPr>
                <a:spLocks/>
              </p:cNvSpPr>
              <p:nvPr/>
            </p:nvSpPr>
            <p:spPr bwMode="auto">
              <a:xfrm>
                <a:off x="1113" y="1187"/>
                <a:ext cx="63" cy="42"/>
              </a:xfrm>
              <a:custGeom>
                <a:avLst/>
                <a:gdLst>
                  <a:gd name="T0" fmla="*/ 0 w 506"/>
                  <a:gd name="T1" fmla="*/ 128 h 331"/>
                  <a:gd name="T2" fmla="*/ 23 w 506"/>
                  <a:gd name="T3" fmla="*/ 59 h 331"/>
                  <a:gd name="T4" fmla="*/ 110 w 506"/>
                  <a:gd name="T5" fmla="*/ 52 h 331"/>
                  <a:gd name="T6" fmla="*/ 105 w 506"/>
                  <a:gd name="T7" fmla="*/ 6 h 331"/>
                  <a:gd name="T8" fmla="*/ 197 w 506"/>
                  <a:gd name="T9" fmla="*/ 0 h 331"/>
                  <a:gd name="T10" fmla="*/ 203 w 506"/>
                  <a:gd name="T11" fmla="*/ 29 h 331"/>
                  <a:gd name="T12" fmla="*/ 401 w 506"/>
                  <a:gd name="T13" fmla="*/ 47 h 331"/>
                  <a:gd name="T14" fmla="*/ 447 w 506"/>
                  <a:gd name="T15" fmla="*/ 111 h 331"/>
                  <a:gd name="T16" fmla="*/ 476 w 506"/>
                  <a:gd name="T17" fmla="*/ 111 h 331"/>
                  <a:gd name="T18" fmla="*/ 506 w 506"/>
                  <a:gd name="T19" fmla="*/ 163 h 331"/>
                  <a:gd name="T20" fmla="*/ 436 w 506"/>
                  <a:gd name="T21" fmla="*/ 169 h 331"/>
                  <a:gd name="T22" fmla="*/ 476 w 506"/>
                  <a:gd name="T23" fmla="*/ 291 h 331"/>
                  <a:gd name="T24" fmla="*/ 389 w 506"/>
                  <a:gd name="T25" fmla="*/ 279 h 331"/>
                  <a:gd name="T26" fmla="*/ 401 w 506"/>
                  <a:gd name="T27" fmla="*/ 303 h 331"/>
                  <a:gd name="T28" fmla="*/ 366 w 506"/>
                  <a:gd name="T29" fmla="*/ 331 h 331"/>
                  <a:gd name="T30" fmla="*/ 331 w 506"/>
                  <a:gd name="T31" fmla="*/ 273 h 331"/>
                  <a:gd name="T32" fmla="*/ 302 w 506"/>
                  <a:gd name="T33" fmla="*/ 279 h 331"/>
                  <a:gd name="T34" fmla="*/ 227 w 506"/>
                  <a:gd name="T35" fmla="*/ 139 h 331"/>
                  <a:gd name="T36" fmla="*/ 105 w 506"/>
                  <a:gd name="T37" fmla="*/ 244 h 331"/>
                  <a:gd name="T38" fmla="*/ 81 w 506"/>
                  <a:gd name="T39" fmla="*/ 204 h 331"/>
                  <a:gd name="T40" fmla="*/ 0 w 506"/>
                  <a:gd name="T41" fmla="*/ 128 h 3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6"/>
                  <a:gd name="T64" fmla="*/ 0 h 331"/>
                  <a:gd name="T65" fmla="*/ 506 w 506"/>
                  <a:gd name="T66" fmla="*/ 331 h 3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6" h="331">
                    <a:moveTo>
                      <a:pt x="0" y="128"/>
                    </a:moveTo>
                    <a:lnTo>
                      <a:pt x="23" y="59"/>
                    </a:lnTo>
                    <a:lnTo>
                      <a:pt x="110" y="52"/>
                    </a:lnTo>
                    <a:lnTo>
                      <a:pt x="105" y="6"/>
                    </a:lnTo>
                    <a:lnTo>
                      <a:pt x="197" y="0"/>
                    </a:lnTo>
                    <a:lnTo>
                      <a:pt x="203" y="29"/>
                    </a:lnTo>
                    <a:lnTo>
                      <a:pt x="401" y="47"/>
                    </a:lnTo>
                    <a:lnTo>
                      <a:pt x="447" y="111"/>
                    </a:lnTo>
                    <a:lnTo>
                      <a:pt x="476" y="111"/>
                    </a:lnTo>
                    <a:lnTo>
                      <a:pt x="506" y="163"/>
                    </a:lnTo>
                    <a:lnTo>
                      <a:pt x="436" y="169"/>
                    </a:lnTo>
                    <a:lnTo>
                      <a:pt x="476" y="291"/>
                    </a:lnTo>
                    <a:lnTo>
                      <a:pt x="389" y="279"/>
                    </a:lnTo>
                    <a:lnTo>
                      <a:pt x="401" y="303"/>
                    </a:lnTo>
                    <a:lnTo>
                      <a:pt x="366" y="331"/>
                    </a:lnTo>
                    <a:lnTo>
                      <a:pt x="331" y="273"/>
                    </a:lnTo>
                    <a:lnTo>
                      <a:pt x="302" y="279"/>
                    </a:lnTo>
                    <a:lnTo>
                      <a:pt x="227" y="139"/>
                    </a:lnTo>
                    <a:lnTo>
                      <a:pt x="105" y="244"/>
                    </a:lnTo>
                    <a:lnTo>
                      <a:pt x="81" y="204"/>
                    </a:lnTo>
                    <a:lnTo>
                      <a:pt x="0" y="1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4" name="Freeform 123"/>
              <p:cNvSpPr>
                <a:spLocks/>
              </p:cNvSpPr>
              <p:nvPr/>
            </p:nvSpPr>
            <p:spPr bwMode="auto">
              <a:xfrm>
                <a:off x="1126" y="1205"/>
                <a:ext cx="25" cy="32"/>
              </a:xfrm>
              <a:custGeom>
                <a:avLst/>
                <a:gdLst>
                  <a:gd name="T0" fmla="*/ 0 w 197"/>
                  <a:gd name="T1" fmla="*/ 105 h 256"/>
                  <a:gd name="T2" fmla="*/ 52 w 197"/>
                  <a:gd name="T3" fmla="*/ 215 h 256"/>
                  <a:gd name="T4" fmla="*/ 104 w 197"/>
                  <a:gd name="T5" fmla="*/ 256 h 256"/>
                  <a:gd name="T6" fmla="*/ 197 w 197"/>
                  <a:gd name="T7" fmla="*/ 140 h 256"/>
                  <a:gd name="T8" fmla="*/ 122 w 197"/>
                  <a:gd name="T9" fmla="*/ 0 h 256"/>
                  <a:gd name="T10" fmla="*/ 0 w 197"/>
                  <a:gd name="T11" fmla="*/ 105 h 256"/>
                  <a:gd name="T12" fmla="*/ 0 60000 65536"/>
                  <a:gd name="T13" fmla="*/ 0 60000 65536"/>
                  <a:gd name="T14" fmla="*/ 0 60000 65536"/>
                  <a:gd name="T15" fmla="*/ 0 60000 65536"/>
                  <a:gd name="T16" fmla="*/ 0 60000 65536"/>
                  <a:gd name="T17" fmla="*/ 0 60000 65536"/>
                  <a:gd name="T18" fmla="*/ 0 w 197"/>
                  <a:gd name="T19" fmla="*/ 0 h 256"/>
                  <a:gd name="T20" fmla="*/ 197 w 197"/>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97" h="256">
                    <a:moveTo>
                      <a:pt x="0" y="105"/>
                    </a:moveTo>
                    <a:lnTo>
                      <a:pt x="52" y="215"/>
                    </a:lnTo>
                    <a:lnTo>
                      <a:pt x="104" y="256"/>
                    </a:lnTo>
                    <a:lnTo>
                      <a:pt x="197" y="140"/>
                    </a:lnTo>
                    <a:lnTo>
                      <a:pt x="122" y="0"/>
                    </a:lnTo>
                    <a:lnTo>
                      <a:pt x="0" y="1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5" name="Freeform 124"/>
              <p:cNvSpPr>
                <a:spLocks/>
              </p:cNvSpPr>
              <p:nvPr/>
            </p:nvSpPr>
            <p:spPr bwMode="auto">
              <a:xfrm>
                <a:off x="1139" y="1222"/>
                <a:ext cx="33" cy="34"/>
              </a:xfrm>
              <a:custGeom>
                <a:avLst/>
                <a:gdLst>
                  <a:gd name="T0" fmla="*/ 0 w 262"/>
                  <a:gd name="T1" fmla="*/ 122 h 273"/>
                  <a:gd name="T2" fmla="*/ 255 w 262"/>
                  <a:gd name="T3" fmla="*/ 273 h 273"/>
                  <a:gd name="T4" fmla="*/ 262 w 262"/>
                  <a:gd name="T5" fmla="*/ 185 h 273"/>
                  <a:gd name="T6" fmla="*/ 215 w 262"/>
                  <a:gd name="T7" fmla="*/ 133 h 273"/>
                  <a:gd name="T8" fmla="*/ 244 w 262"/>
                  <a:gd name="T9" fmla="*/ 93 h 273"/>
                  <a:gd name="T10" fmla="*/ 192 w 262"/>
                  <a:gd name="T11" fmla="*/ 35 h 273"/>
                  <a:gd name="T12" fmla="*/ 157 w 262"/>
                  <a:gd name="T13" fmla="*/ 58 h 273"/>
                  <a:gd name="T14" fmla="*/ 122 w 262"/>
                  <a:gd name="T15" fmla="*/ 0 h 273"/>
                  <a:gd name="T16" fmla="*/ 93 w 262"/>
                  <a:gd name="T17" fmla="*/ 6 h 273"/>
                  <a:gd name="T18" fmla="*/ 0 w 262"/>
                  <a:gd name="T19" fmla="*/ 122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73"/>
                  <a:gd name="T32" fmla="*/ 262 w 262"/>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73">
                    <a:moveTo>
                      <a:pt x="0" y="122"/>
                    </a:moveTo>
                    <a:lnTo>
                      <a:pt x="255" y="273"/>
                    </a:lnTo>
                    <a:lnTo>
                      <a:pt x="262" y="185"/>
                    </a:lnTo>
                    <a:lnTo>
                      <a:pt x="215" y="133"/>
                    </a:lnTo>
                    <a:lnTo>
                      <a:pt x="244" y="93"/>
                    </a:lnTo>
                    <a:lnTo>
                      <a:pt x="192" y="35"/>
                    </a:lnTo>
                    <a:lnTo>
                      <a:pt x="157" y="58"/>
                    </a:lnTo>
                    <a:lnTo>
                      <a:pt x="122" y="0"/>
                    </a:lnTo>
                    <a:lnTo>
                      <a:pt x="93" y="6"/>
                    </a:lnTo>
                    <a:lnTo>
                      <a:pt x="0"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6" name="Freeform 125"/>
              <p:cNvSpPr>
                <a:spLocks/>
              </p:cNvSpPr>
              <p:nvPr/>
            </p:nvSpPr>
            <p:spPr bwMode="auto">
              <a:xfrm>
                <a:off x="1162" y="1203"/>
                <a:ext cx="56" cy="53"/>
              </a:xfrm>
              <a:custGeom>
                <a:avLst/>
                <a:gdLst>
                  <a:gd name="T0" fmla="*/ 75 w 454"/>
                  <a:gd name="T1" fmla="*/ 418 h 418"/>
                  <a:gd name="T2" fmla="*/ 267 w 454"/>
                  <a:gd name="T3" fmla="*/ 377 h 418"/>
                  <a:gd name="T4" fmla="*/ 454 w 454"/>
                  <a:gd name="T5" fmla="*/ 407 h 418"/>
                  <a:gd name="T6" fmla="*/ 378 w 454"/>
                  <a:gd name="T7" fmla="*/ 226 h 418"/>
                  <a:gd name="T8" fmla="*/ 436 w 454"/>
                  <a:gd name="T9" fmla="*/ 151 h 418"/>
                  <a:gd name="T10" fmla="*/ 431 w 454"/>
                  <a:gd name="T11" fmla="*/ 110 h 418"/>
                  <a:gd name="T12" fmla="*/ 384 w 454"/>
                  <a:gd name="T13" fmla="*/ 58 h 418"/>
                  <a:gd name="T14" fmla="*/ 274 w 454"/>
                  <a:gd name="T15" fmla="*/ 64 h 418"/>
                  <a:gd name="T16" fmla="*/ 215 w 454"/>
                  <a:gd name="T17" fmla="*/ 0 h 418"/>
                  <a:gd name="T18" fmla="*/ 99 w 454"/>
                  <a:gd name="T19" fmla="*/ 6 h 418"/>
                  <a:gd name="T20" fmla="*/ 117 w 454"/>
                  <a:gd name="T21" fmla="*/ 35 h 418"/>
                  <a:gd name="T22" fmla="*/ 47 w 454"/>
                  <a:gd name="T23" fmla="*/ 41 h 418"/>
                  <a:gd name="T24" fmla="*/ 82 w 454"/>
                  <a:gd name="T25" fmla="*/ 157 h 418"/>
                  <a:gd name="T26" fmla="*/ 0 w 454"/>
                  <a:gd name="T27" fmla="*/ 145 h 418"/>
                  <a:gd name="T28" fmla="*/ 6 w 454"/>
                  <a:gd name="T29" fmla="*/ 180 h 418"/>
                  <a:gd name="T30" fmla="*/ 64 w 454"/>
                  <a:gd name="T31" fmla="*/ 238 h 418"/>
                  <a:gd name="T32" fmla="*/ 35 w 454"/>
                  <a:gd name="T33" fmla="*/ 278 h 418"/>
                  <a:gd name="T34" fmla="*/ 82 w 454"/>
                  <a:gd name="T35" fmla="*/ 330 h 418"/>
                  <a:gd name="T36" fmla="*/ 75 w 454"/>
                  <a:gd name="T37" fmla="*/ 389 h 418"/>
                  <a:gd name="T38" fmla="*/ 75 w 454"/>
                  <a:gd name="T39" fmla="*/ 418 h 4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4"/>
                  <a:gd name="T61" fmla="*/ 0 h 418"/>
                  <a:gd name="T62" fmla="*/ 454 w 454"/>
                  <a:gd name="T63" fmla="*/ 418 h 4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4" h="418">
                    <a:moveTo>
                      <a:pt x="75" y="418"/>
                    </a:moveTo>
                    <a:lnTo>
                      <a:pt x="267" y="377"/>
                    </a:lnTo>
                    <a:lnTo>
                      <a:pt x="454" y="407"/>
                    </a:lnTo>
                    <a:lnTo>
                      <a:pt x="378" y="226"/>
                    </a:lnTo>
                    <a:lnTo>
                      <a:pt x="436" y="151"/>
                    </a:lnTo>
                    <a:lnTo>
                      <a:pt x="431" y="110"/>
                    </a:lnTo>
                    <a:lnTo>
                      <a:pt x="384" y="58"/>
                    </a:lnTo>
                    <a:lnTo>
                      <a:pt x="274" y="64"/>
                    </a:lnTo>
                    <a:lnTo>
                      <a:pt x="215" y="0"/>
                    </a:lnTo>
                    <a:lnTo>
                      <a:pt x="99" y="6"/>
                    </a:lnTo>
                    <a:lnTo>
                      <a:pt x="117" y="35"/>
                    </a:lnTo>
                    <a:lnTo>
                      <a:pt x="47" y="41"/>
                    </a:lnTo>
                    <a:lnTo>
                      <a:pt x="82" y="157"/>
                    </a:lnTo>
                    <a:lnTo>
                      <a:pt x="0" y="145"/>
                    </a:lnTo>
                    <a:lnTo>
                      <a:pt x="6" y="180"/>
                    </a:lnTo>
                    <a:lnTo>
                      <a:pt x="64" y="238"/>
                    </a:lnTo>
                    <a:lnTo>
                      <a:pt x="35" y="278"/>
                    </a:lnTo>
                    <a:lnTo>
                      <a:pt x="82" y="330"/>
                    </a:lnTo>
                    <a:lnTo>
                      <a:pt x="75" y="389"/>
                    </a:lnTo>
                    <a:lnTo>
                      <a:pt x="75" y="4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7" name="Freeform 126"/>
              <p:cNvSpPr>
                <a:spLocks/>
              </p:cNvSpPr>
              <p:nvPr/>
            </p:nvSpPr>
            <p:spPr bwMode="auto">
              <a:xfrm>
                <a:off x="1188" y="1166"/>
                <a:ext cx="71" cy="55"/>
              </a:xfrm>
              <a:custGeom>
                <a:avLst/>
                <a:gdLst>
                  <a:gd name="T0" fmla="*/ 442 w 565"/>
                  <a:gd name="T1" fmla="*/ 0 h 436"/>
                  <a:gd name="T2" fmla="*/ 565 w 565"/>
                  <a:gd name="T3" fmla="*/ 185 h 436"/>
                  <a:gd name="T4" fmla="*/ 530 w 565"/>
                  <a:gd name="T5" fmla="*/ 244 h 436"/>
                  <a:gd name="T6" fmla="*/ 291 w 565"/>
                  <a:gd name="T7" fmla="*/ 272 h 436"/>
                  <a:gd name="T8" fmla="*/ 221 w 565"/>
                  <a:gd name="T9" fmla="*/ 255 h 436"/>
                  <a:gd name="T10" fmla="*/ 221 w 565"/>
                  <a:gd name="T11" fmla="*/ 436 h 436"/>
                  <a:gd name="T12" fmla="*/ 198 w 565"/>
                  <a:gd name="T13" fmla="*/ 389 h 436"/>
                  <a:gd name="T14" fmla="*/ 169 w 565"/>
                  <a:gd name="T15" fmla="*/ 354 h 436"/>
                  <a:gd name="T16" fmla="*/ 59 w 565"/>
                  <a:gd name="T17" fmla="*/ 360 h 436"/>
                  <a:gd name="T18" fmla="*/ 0 w 565"/>
                  <a:gd name="T19" fmla="*/ 296 h 436"/>
                  <a:gd name="T20" fmla="*/ 117 w 565"/>
                  <a:gd name="T21" fmla="*/ 150 h 436"/>
                  <a:gd name="T22" fmla="*/ 216 w 565"/>
                  <a:gd name="T23" fmla="*/ 127 h 436"/>
                  <a:gd name="T24" fmla="*/ 221 w 565"/>
                  <a:gd name="T25" fmla="*/ 81 h 436"/>
                  <a:gd name="T26" fmla="*/ 442 w 565"/>
                  <a:gd name="T27" fmla="*/ 0 h 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5"/>
                  <a:gd name="T43" fmla="*/ 0 h 436"/>
                  <a:gd name="T44" fmla="*/ 565 w 565"/>
                  <a:gd name="T45" fmla="*/ 436 h 4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5" h="436">
                    <a:moveTo>
                      <a:pt x="442" y="0"/>
                    </a:moveTo>
                    <a:lnTo>
                      <a:pt x="565" y="185"/>
                    </a:lnTo>
                    <a:lnTo>
                      <a:pt x="530" y="244"/>
                    </a:lnTo>
                    <a:lnTo>
                      <a:pt x="291" y="272"/>
                    </a:lnTo>
                    <a:lnTo>
                      <a:pt x="221" y="255"/>
                    </a:lnTo>
                    <a:lnTo>
                      <a:pt x="221" y="436"/>
                    </a:lnTo>
                    <a:lnTo>
                      <a:pt x="198" y="389"/>
                    </a:lnTo>
                    <a:lnTo>
                      <a:pt x="169" y="354"/>
                    </a:lnTo>
                    <a:lnTo>
                      <a:pt x="59" y="360"/>
                    </a:lnTo>
                    <a:lnTo>
                      <a:pt x="0" y="296"/>
                    </a:lnTo>
                    <a:lnTo>
                      <a:pt x="117" y="150"/>
                    </a:lnTo>
                    <a:lnTo>
                      <a:pt x="216" y="127"/>
                    </a:lnTo>
                    <a:lnTo>
                      <a:pt x="221" y="81"/>
                    </a:lnTo>
                    <a:lnTo>
                      <a:pt x="44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8" name="Freeform 127"/>
              <p:cNvSpPr>
                <a:spLocks/>
              </p:cNvSpPr>
              <p:nvPr/>
            </p:nvSpPr>
            <p:spPr bwMode="auto">
              <a:xfrm>
                <a:off x="1209" y="1198"/>
                <a:ext cx="27" cy="56"/>
              </a:xfrm>
              <a:custGeom>
                <a:avLst/>
                <a:gdLst>
                  <a:gd name="T0" fmla="*/ 198 w 221"/>
                  <a:gd name="T1" fmla="*/ 12 h 448"/>
                  <a:gd name="T2" fmla="*/ 221 w 221"/>
                  <a:gd name="T3" fmla="*/ 378 h 448"/>
                  <a:gd name="T4" fmla="*/ 76 w 221"/>
                  <a:gd name="T5" fmla="*/ 448 h 448"/>
                  <a:gd name="T6" fmla="*/ 0 w 221"/>
                  <a:gd name="T7" fmla="*/ 267 h 448"/>
                  <a:gd name="T8" fmla="*/ 58 w 221"/>
                  <a:gd name="T9" fmla="*/ 192 h 448"/>
                  <a:gd name="T10" fmla="*/ 58 w 221"/>
                  <a:gd name="T11" fmla="*/ 0 h 448"/>
                  <a:gd name="T12" fmla="*/ 128 w 221"/>
                  <a:gd name="T13" fmla="*/ 17 h 448"/>
                  <a:gd name="T14" fmla="*/ 198 w 221"/>
                  <a:gd name="T15" fmla="*/ 12 h 448"/>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448"/>
                  <a:gd name="T26" fmla="*/ 221 w 221"/>
                  <a:gd name="T27" fmla="*/ 448 h 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448">
                    <a:moveTo>
                      <a:pt x="198" y="12"/>
                    </a:moveTo>
                    <a:lnTo>
                      <a:pt x="221" y="378"/>
                    </a:lnTo>
                    <a:lnTo>
                      <a:pt x="76" y="448"/>
                    </a:lnTo>
                    <a:lnTo>
                      <a:pt x="0" y="267"/>
                    </a:lnTo>
                    <a:lnTo>
                      <a:pt x="58" y="192"/>
                    </a:lnTo>
                    <a:lnTo>
                      <a:pt x="58" y="0"/>
                    </a:lnTo>
                    <a:lnTo>
                      <a:pt x="128" y="17"/>
                    </a:lnTo>
                    <a:lnTo>
                      <a:pt x="198"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9" name="Freeform 128"/>
              <p:cNvSpPr>
                <a:spLocks/>
              </p:cNvSpPr>
              <p:nvPr/>
            </p:nvSpPr>
            <p:spPr bwMode="auto">
              <a:xfrm>
                <a:off x="1233" y="1198"/>
                <a:ext cx="16" cy="47"/>
              </a:xfrm>
              <a:custGeom>
                <a:avLst/>
                <a:gdLst>
                  <a:gd name="T0" fmla="*/ 0 w 127"/>
                  <a:gd name="T1" fmla="*/ 18 h 384"/>
                  <a:gd name="T2" fmla="*/ 23 w 127"/>
                  <a:gd name="T3" fmla="*/ 384 h 384"/>
                  <a:gd name="T4" fmla="*/ 104 w 127"/>
                  <a:gd name="T5" fmla="*/ 349 h 384"/>
                  <a:gd name="T6" fmla="*/ 92 w 127"/>
                  <a:gd name="T7" fmla="*/ 152 h 384"/>
                  <a:gd name="T8" fmla="*/ 127 w 127"/>
                  <a:gd name="T9" fmla="*/ 100 h 384"/>
                  <a:gd name="T10" fmla="*/ 110 w 127"/>
                  <a:gd name="T11" fmla="*/ 0 h 384"/>
                  <a:gd name="T12" fmla="*/ 0 w 127"/>
                  <a:gd name="T13" fmla="*/ 18 h 384"/>
                  <a:gd name="T14" fmla="*/ 0 60000 65536"/>
                  <a:gd name="T15" fmla="*/ 0 60000 65536"/>
                  <a:gd name="T16" fmla="*/ 0 60000 65536"/>
                  <a:gd name="T17" fmla="*/ 0 60000 65536"/>
                  <a:gd name="T18" fmla="*/ 0 60000 65536"/>
                  <a:gd name="T19" fmla="*/ 0 60000 65536"/>
                  <a:gd name="T20" fmla="*/ 0 60000 65536"/>
                  <a:gd name="T21" fmla="*/ 0 w 127"/>
                  <a:gd name="T22" fmla="*/ 0 h 384"/>
                  <a:gd name="T23" fmla="*/ 127 w 127"/>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384">
                    <a:moveTo>
                      <a:pt x="0" y="18"/>
                    </a:moveTo>
                    <a:lnTo>
                      <a:pt x="23" y="384"/>
                    </a:lnTo>
                    <a:lnTo>
                      <a:pt x="104" y="349"/>
                    </a:lnTo>
                    <a:lnTo>
                      <a:pt x="92" y="152"/>
                    </a:lnTo>
                    <a:lnTo>
                      <a:pt x="127" y="100"/>
                    </a:lnTo>
                    <a:lnTo>
                      <a:pt x="110" y="0"/>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0" name="Freeform 129"/>
              <p:cNvSpPr>
                <a:spLocks/>
              </p:cNvSpPr>
              <p:nvPr/>
            </p:nvSpPr>
            <p:spPr bwMode="auto">
              <a:xfrm>
                <a:off x="1245" y="1189"/>
                <a:ext cx="26" cy="52"/>
              </a:xfrm>
              <a:custGeom>
                <a:avLst/>
                <a:gdLst>
                  <a:gd name="T0" fmla="*/ 18 w 210"/>
                  <a:gd name="T1" fmla="*/ 69 h 418"/>
                  <a:gd name="T2" fmla="*/ 30 w 210"/>
                  <a:gd name="T3" fmla="*/ 169 h 418"/>
                  <a:gd name="T4" fmla="*/ 0 w 210"/>
                  <a:gd name="T5" fmla="*/ 221 h 418"/>
                  <a:gd name="T6" fmla="*/ 12 w 210"/>
                  <a:gd name="T7" fmla="*/ 418 h 418"/>
                  <a:gd name="T8" fmla="*/ 122 w 210"/>
                  <a:gd name="T9" fmla="*/ 383 h 418"/>
                  <a:gd name="T10" fmla="*/ 112 w 210"/>
                  <a:gd name="T11" fmla="*/ 204 h 418"/>
                  <a:gd name="T12" fmla="*/ 187 w 210"/>
                  <a:gd name="T13" fmla="*/ 139 h 418"/>
                  <a:gd name="T14" fmla="*/ 210 w 210"/>
                  <a:gd name="T15" fmla="*/ 87 h 418"/>
                  <a:gd name="T16" fmla="*/ 199 w 210"/>
                  <a:gd name="T17" fmla="*/ 0 h 418"/>
                  <a:gd name="T18" fmla="*/ 112 w 210"/>
                  <a:gd name="T19" fmla="*/ 5 h 418"/>
                  <a:gd name="T20" fmla="*/ 88 w 210"/>
                  <a:gd name="T21" fmla="*/ 35 h 418"/>
                  <a:gd name="T22" fmla="*/ 18 w 210"/>
                  <a:gd name="T23" fmla="*/ 69 h 4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418"/>
                  <a:gd name="T38" fmla="*/ 210 w 210"/>
                  <a:gd name="T39" fmla="*/ 418 h 4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418">
                    <a:moveTo>
                      <a:pt x="18" y="69"/>
                    </a:moveTo>
                    <a:lnTo>
                      <a:pt x="30" y="169"/>
                    </a:lnTo>
                    <a:lnTo>
                      <a:pt x="0" y="221"/>
                    </a:lnTo>
                    <a:lnTo>
                      <a:pt x="12" y="418"/>
                    </a:lnTo>
                    <a:lnTo>
                      <a:pt x="122" y="383"/>
                    </a:lnTo>
                    <a:lnTo>
                      <a:pt x="112" y="204"/>
                    </a:lnTo>
                    <a:lnTo>
                      <a:pt x="187" y="139"/>
                    </a:lnTo>
                    <a:lnTo>
                      <a:pt x="210" y="87"/>
                    </a:lnTo>
                    <a:lnTo>
                      <a:pt x="199" y="0"/>
                    </a:lnTo>
                    <a:lnTo>
                      <a:pt x="112" y="5"/>
                    </a:lnTo>
                    <a:lnTo>
                      <a:pt x="88" y="35"/>
                    </a:lnTo>
                    <a:lnTo>
                      <a:pt x="18"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1" name="Freeform 130"/>
              <p:cNvSpPr>
                <a:spLocks/>
              </p:cNvSpPr>
              <p:nvPr/>
            </p:nvSpPr>
            <p:spPr bwMode="auto">
              <a:xfrm>
                <a:off x="1244" y="1091"/>
                <a:ext cx="127" cy="99"/>
              </a:xfrm>
              <a:custGeom>
                <a:avLst/>
                <a:gdLst>
                  <a:gd name="T0" fmla="*/ 0 w 1023"/>
                  <a:gd name="T1" fmla="*/ 605 h 790"/>
                  <a:gd name="T2" fmla="*/ 123 w 1023"/>
                  <a:gd name="T3" fmla="*/ 790 h 790"/>
                  <a:gd name="T4" fmla="*/ 210 w 1023"/>
                  <a:gd name="T5" fmla="*/ 785 h 790"/>
                  <a:gd name="T6" fmla="*/ 255 w 1023"/>
                  <a:gd name="T7" fmla="*/ 668 h 790"/>
                  <a:gd name="T8" fmla="*/ 378 w 1023"/>
                  <a:gd name="T9" fmla="*/ 633 h 790"/>
                  <a:gd name="T10" fmla="*/ 424 w 1023"/>
                  <a:gd name="T11" fmla="*/ 698 h 790"/>
                  <a:gd name="T12" fmla="*/ 488 w 1023"/>
                  <a:gd name="T13" fmla="*/ 698 h 790"/>
                  <a:gd name="T14" fmla="*/ 552 w 1023"/>
                  <a:gd name="T15" fmla="*/ 720 h 790"/>
                  <a:gd name="T16" fmla="*/ 662 w 1023"/>
                  <a:gd name="T17" fmla="*/ 668 h 790"/>
                  <a:gd name="T18" fmla="*/ 738 w 1023"/>
                  <a:gd name="T19" fmla="*/ 710 h 790"/>
                  <a:gd name="T20" fmla="*/ 854 w 1023"/>
                  <a:gd name="T21" fmla="*/ 640 h 790"/>
                  <a:gd name="T22" fmla="*/ 854 w 1023"/>
                  <a:gd name="T23" fmla="*/ 588 h 790"/>
                  <a:gd name="T24" fmla="*/ 1023 w 1023"/>
                  <a:gd name="T25" fmla="*/ 389 h 790"/>
                  <a:gd name="T26" fmla="*/ 1023 w 1023"/>
                  <a:gd name="T27" fmla="*/ 239 h 790"/>
                  <a:gd name="T28" fmla="*/ 983 w 1023"/>
                  <a:gd name="T29" fmla="*/ 187 h 790"/>
                  <a:gd name="T30" fmla="*/ 993 w 1023"/>
                  <a:gd name="T31" fmla="*/ 0 h 790"/>
                  <a:gd name="T32" fmla="*/ 913 w 1023"/>
                  <a:gd name="T33" fmla="*/ 65 h 790"/>
                  <a:gd name="T34" fmla="*/ 726 w 1023"/>
                  <a:gd name="T35" fmla="*/ 35 h 790"/>
                  <a:gd name="T36" fmla="*/ 244 w 1023"/>
                  <a:gd name="T37" fmla="*/ 314 h 790"/>
                  <a:gd name="T38" fmla="*/ 175 w 1023"/>
                  <a:gd name="T39" fmla="*/ 529 h 790"/>
                  <a:gd name="T40" fmla="*/ 0 w 1023"/>
                  <a:gd name="T41" fmla="*/ 605 h 7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3"/>
                  <a:gd name="T64" fmla="*/ 0 h 790"/>
                  <a:gd name="T65" fmla="*/ 1023 w 1023"/>
                  <a:gd name="T66" fmla="*/ 790 h 7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3" h="790">
                    <a:moveTo>
                      <a:pt x="0" y="605"/>
                    </a:moveTo>
                    <a:lnTo>
                      <a:pt x="123" y="790"/>
                    </a:lnTo>
                    <a:lnTo>
                      <a:pt x="210" y="785"/>
                    </a:lnTo>
                    <a:lnTo>
                      <a:pt x="255" y="668"/>
                    </a:lnTo>
                    <a:lnTo>
                      <a:pt x="378" y="633"/>
                    </a:lnTo>
                    <a:lnTo>
                      <a:pt x="424" y="698"/>
                    </a:lnTo>
                    <a:lnTo>
                      <a:pt x="488" y="698"/>
                    </a:lnTo>
                    <a:lnTo>
                      <a:pt x="552" y="720"/>
                    </a:lnTo>
                    <a:lnTo>
                      <a:pt x="662" y="668"/>
                    </a:lnTo>
                    <a:lnTo>
                      <a:pt x="738" y="710"/>
                    </a:lnTo>
                    <a:lnTo>
                      <a:pt x="854" y="640"/>
                    </a:lnTo>
                    <a:lnTo>
                      <a:pt x="854" y="588"/>
                    </a:lnTo>
                    <a:lnTo>
                      <a:pt x="1023" y="389"/>
                    </a:lnTo>
                    <a:lnTo>
                      <a:pt x="1023" y="239"/>
                    </a:lnTo>
                    <a:lnTo>
                      <a:pt x="983" y="187"/>
                    </a:lnTo>
                    <a:lnTo>
                      <a:pt x="993" y="0"/>
                    </a:lnTo>
                    <a:lnTo>
                      <a:pt x="913" y="65"/>
                    </a:lnTo>
                    <a:lnTo>
                      <a:pt x="726" y="35"/>
                    </a:lnTo>
                    <a:lnTo>
                      <a:pt x="244" y="314"/>
                    </a:lnTo>
                    <a:lnTo>
                      <a:pt x="175" y="529"/>
                    </a:lnTo>
                    <a:lnTo>
                      <a:pt x="0"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2" name="Freeform 131"/>
              <p:cNvSpPr>
                <a:spLocks/>
              </p:cNvSpPr>
              <p:nvPr/>
            </p:nvSpPr>
            <p:spPr bwMode="auto">
              <a:xfrm>
                <a:off x="1317" y="1009"/>
                <a:ext cx="123" cy="117"/>
              </a:xfrm>
              <a:custGeom>
                <a:avLst/>
                <a:gdLst>
                  <a:gd name="T0" fmla="*/ 204 w 982"/>
                  <a:gd name="T1" fmla="*/ 0 h 935"/>
                  <a:gd name="T2" fmla="*/ 40 w 982"/>
                  <a:gd name="T3" fmla="*/ 221 h 935"/>
                  <a:gd name="T4" fmla="*/ 47 w 982"/>
                  <a:gd name="T5" fmla="*/ 389 h 935"/>
                  <a:gd name="T6" fmla="*/ 0 w 982"/>
                  <a:gd name="T7" fmla="*/ 487 h 935"/>
                  <a:gd name="T8" fmla="*/ 70 w 982"/>
                  <a:gd name="T9" fmla="*/ 633 h 935"/>
                  <a:gd name="T10" fmla="*/ 151 w 982"/>
                  <a:gd name="T11" fmla="*/ 691 h 935"/>
                  <a:gd name="T12" fmla="*/ 331 w 982"/>
                  <a:gd name="T13" fmla="*/ 721 h 935"/>
                  <a:gd name="T14" fmla="*/ 406 w 982"/>
                  <a:gd name="T15" fmla="*/ 656 h 935"/>
                  <a:gd name="T16" fmla="*/ 901 w 982"/>
                  <a:gd name="T17" fmla="*/ 935 h 935"/>
                  <a:gd name="T18" fmla="*/ 895 w 982"/>
                  <a:gd name="T19" fmla="*/ 883 h 935"/>
                  <a:gd name="T20" fmla="*/ 982 w 982"/>
                  <a:gd name="T21" fmla="*/ 883 h 935"/>
                  <a:gd name="T22" fmla="*/ 930 w 982"/>
                  <a:gd name="T23" fmla="*/ 233 h 935"/>
                  <a:gd name="T24" fmla="*/ 971 w 982"/>
                  <a:gd name="T25" fmla="*/ 203 h 935"/>
                  <a:gd name="T26" fmla="*/ 954 w 982"/>
                  <a:gd name="T27" fmla="*/ 105 h 935"/>
                  <a:gd name="T28" fmla="*/ 808 w 982"/>
                  <a:gd name="T29" fmla="*/ 18 h 935"/>
                  <a:gd name="T30" fmla="*/ 697 w 982"/>
                  <a:gd name="T31" fmla="*/ 35 h 935"/>
                  <a:gd name="T32" fmla="*/ 657 w 982"/>
                  <a:gd name="T33" fmla="*/ 180 h 935"/>
                  <a:gd name="T34" fmla="*/ 616 w 982"/>
                  <a:gd name="T35" fmla="*/ 198 h 935"/>
                  <a:gd name="T36" fmla="*/ 448 w 982"/>
                  <a:gd name="T37" fmla="*/ 110 h 935"/>
                  <a:gd name="T38" fmla="*/ 384 w 982"/>
                  <a:gd name="T39" fmla="*/ 29 h 935"/>
                  <a:gd name="T40" fmla="*/ 204 w 982"/>
                  <a:gd name="T41" fmla="*/ 0 h 9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935"/>
                  <a:gd name="T65" fmla="*/ 982 w 982"/>
                  <a:gd name="T66" fmla="*/ 935 h 9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935">
                    <a:moveTo>
                      <a:pt x="204" y="0"/>
                    </a:moveTo>
                    <a:lnTo>
                      <a:pt x="40" y="221"/>
                    </a:lnTo>
                    <a:lnTo>
                      <a:pt x="47" y="389"/>
                    </a:lnTo>
                    <a:lnTo>
                      <a:pt x="0" y="487"/>
                    </a:lnTo>
                    <a:lnTo>
                      <a:pt x="70" y="633"/>
                    </a:lnTo>
                    <a:lnTo>
                      <a:pt x="151" y="691"/>
                    </a:lnTo>
                    <a:lnTo>
                      <a:pt x="331" y="721"/>
                    </a:lnTo>
                    <a:lnTo>
                      <a:pt x="406" y="656"/>
                    </a:lnTo>
                    <a:lnTo>
                      <a:pt x="901" y="935"/>
                    </a:lnTo>
                    <a:lnTo>
                      <a:pt x="895" y="883"/>
                    </a:lnTo>
                    <a:lnTo>
                      <a:pt x="982" y="883"/>
                    </a:lnTo>
                    <a:lnTo>
                      <a:pt x="930" y="233"/>
                    </a:lnTo>
                    <a:lnTo>
                      <a:pt x="971" y="203"/>
                    </a:lnTo>
                    <a:lnTo>
                      <a:pt x="954" y="105"/>
                    </a:lnTo>
                    <a:lnTo>
                      <a:pt x="808" y="18"/>
                    </a:lnTo>
                    <a:lnTo>
                      <a:pt x="697" y="35"/>
                    </a:lnTo>
                    <a:lnTo>
                      <a:pt x="657" y="180"/>
                    </a:lnTo>
                    <a:lnTo>
                      <a:pt x="616" y="198"/>
                    </a:lnTo>
                    <a:lnTo>
                      <a:pt x="448" y="110"/>
                    </a:lnTo>
                    <a:lnTo>
                      <a:pt x="384" y="29"/>
                    </a:lnTo>
                    <a:lnTo>
                      <a:pt x="2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3" name="Freeform 132"/>
              <p:cNvSpPr>
                <a:spLocks/>
              </p:cNvSpPr>
              <p:nvPr/>
            </p:nvSpPr>
            <p:spPr bwMode="auto">
              <a:xfrm>
                <a:off x="1259" y="1170"/>
                <a:ext cx="100" cy="87"/>
              </a:xfrm>
              <a:custGeom>
                <a:avLst/>
                <a:gdLst>
                  <a:gd name="T0" fmla="*/ 731 w 801"/>
                  <a:gd name="T1" fmla="*/ 7 h 698"/>
                  <a:gd name="T2" fmla="*/ 801 w 801"/>
                  <a:gd name="T3" fmla="*/ 146 h 698"/>
                  <a:gd name="T4" fmla="*/ 708 w 801"/>
                  <a:gd name="T5" fmla="*/ 251 h 698"/>
                  <a:gd name="T6" fmla="*/ 725 w 801"/>
                  <a:gd name="T7" fmla="*/ 291 h 698"/>
                  <a:gd name="T8" fmla="*/ 633 w 801"/>
                  <a:gd name="T9" fmla="*/ 349 h 698"/>
                  <a:gd name="T10" fmla="*/ 626 w 801"/>
                  <a:gd name="T11" fmla="*/ 471 h 698"/>
                  <a:gd name="T12" fmla="*/ 574 w 801"/>
                  <a:gd name="T13" fmla="*/ 511 h 698"/>
                  <a:gd name="T14" fmla="*/ 546 w 801"/>
                  <a:gd name="T15" fmla="*/ 471 h 698"/>
                  <a:gd name="T16" fmla="*/ 476 w 801"/>
                  <a:gd name="T17" fmla="*/ 476 h 698"/>
                  <a:gd name="T18" fmla="*/ 382 w 801"/>
                  <a:gd name="T19" fmla="*/ 633 h 698"/>
                  <a:gd name="T20" fmla="*/ 301 w 801"/>
                  <a:gd name="T21" fmla="*/ 698 h 698"/>
                  <a:gd name="T22" fmla="*/ 208 w 801"/>
                  <a:gd name="T23" fmla="*/ 680 h 698"/>
                  <a:gd name="T24" fmla="*/ 127 w 801"/>
                  <a:gd name="T25" fmla="*/ 558 h 698"/>
                  <a:gd name="T26" fmla="*/ 10 w 801"/>
                  <a:gd name="T27" fmla="*/ 535 h 698"/>
                  <a:gd name="T28" fmla="*/ 0 w 801"/>
                  <a:gd name="T29" fmla="*/ 356 h 698"/>
                  <a:gd name="T30" fmla="*/ 75 w 801"/>
                  <a:gd name="T31" fmla="*/ 297 h 698"/>
                  <a:gd name="T32" fmla="*/ 98 w 801"/>
                  <a:gd name="T33" fmla="*/ 239 h 698"/>
                  <a:gd name="T34" fmla="*/ 92 w 801"/>
                  <a:gd name="T35" fmla="*/ 192 h 698"/>
                  <a:gd name="T36" fmla="*/ 87 w 801"/>
                  <a:gd name="T37" fmla="*/ 157 h 698"/>
                  <a:gd name="T38" fmla="*/ 132 w 801"/>
                  <a:gd name="T39" fmla="*/ 35 h 698"/>
                  <a:gd name="T40" fmla="*/ 255 w 801"/>
                  <a:gd name="T41" fmla="*/ 0 h 698"/>
                  <a:gd name="T42" fmla="*/ 301 w 801"/>
                  <a:gd name="T43" fmla="*/ 65 h 698"/>
                  <a:gd name="T44" fmla="*/ 371 w 801"/>
                  <a:gd name="T45" fmla="*/ 65 h 698"/>
                  <a:gd name="T46" fmla="*/ 429 w 801"/>
                  <a:gd name="T47" fmla="*/ 87 h 698"/>
                  <a:gd name="T48" fmla="*/ 539 w 801"/>
                  <a:gd name="T49" fmla="*/ 35 h 698"/>
                  <a:gd name="T50" fmla="*/ 615 w 801"/>
                  <a:gd name="T51" fmla="*/ 77 h 698"/>
                  <a:gd name="T52" fmla="*/ 731 w 801"/>
                  <a:gd name="T53" fmla="*/ 7 h 6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1"/>
                  <a:gd name="T82" fmla="*/ 0 h 698"/>
                  <a:gd name="T83" fmla="*/ 801 w 801"/>
                  <a:gd name="T84" fmla="*/ 698 h 6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1" h="698">
                    <a:moveTo>
                      <a:pt x="731" y="7"/>
                    </a:moveTo>
                    <a:lnTo>
                      <a:pt x="801" y="146"/>
                    </a:lnTo>
                    <a:lnTo>
                      <a:pt x="708" y="251"/>
                    </a:lnTo>
                    <a:lnTo>
                      <a:pt x="725" y="291"/>
                    </a:lnTo>
                    <a:lnTo>
                      <a:pt x="633" y="349"/>
                    </a:lnTo>
                    <a:lnTo>
                      <a:pt x="626" y="471"/>
                    </a:lnTo>
                    <a:lnTo>
                      <a:pt x="574" y="511"/>
                    </a:lnTo>
                    <a:lnTo>
                      <a:pt x="546" y="471"/>
                    </a:lnTo>
                    <a:lnTo>
                      <a:pt x="476" y="476"/>
                    </a:lnTo>
                    <a:lnTo>
                      <a:pt x="382" y="633"/>
                    </a:lnTo>
                    <a:lnTo>
                      <a:pt x="301" y="698"/>
                    </a:lnTo>
                    <a:lnTo>
                      <a:pt x="208" y="680"/>
                    </a:lnTo>
                    <a:lnTo>
                      <a:pt x="127" y="558"/>
                    </a:lnTo>
                    <a:lnTo>
                      <a:pt x="10" y="535"/>
                    </a:lnTo>
                    <a:lnTo>
                      <a:pt x="0" y="356"/>
                    </a:lnTo>
                    <a:lnTo>
                      <a:pt x="75" y="297"/>
                    </a:lnTo>
                    <a:lnTo>
                      <a:pt x="98" y="239"/>
                    </a:lnTo>
                    <a:lnTo>
                      <a:pt x="92" y="192"/>
                    </a:lnTo>
                    <a:lnTo>
                      <a:pt x="87" y="157"/>
                    </a:lnTo>
                    <a:lnTo>
                      <a:pt x="132" y="35"/>
                    </a:lnTo>
                    <a:lnTo>
                      <a:pt x="255" y="0"/>
                    </a:lnTo>
                    <a:lnTo>
                      <a:pt x="301" y="65"/>
                    </a:lnTo>
                    <a:lnTo>
                      <a:pt x="371" y="65"/>
                    </a:lnTo>
                    <a:lnTo>
                      <a:pt x="429" y="87"/>
                    </a:lnTo>
                    <a:lnTo>
                      <a:pt x="539" y="35"/>
                    </a:lnTo>
                    <a:lnTo>
                      <a:pt x="615" y="77"/>
                    </a:lnTo>
                    <a:lnTo>
                      <a:pt x="731" y="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4" name="Freeform 133"/>
              <p:cNvSpPr>
                <a:spLocks/>
              </p:cNvSpPr>
              <p:nvPr/>
            </p:nvSpPr>
            <p:spPr bwMode="auto">
              <a:xfrm>
                <a:off x="1350" y="1091"/>
                <a:ext cx="83" cy="143"/>
              </a:xfrm>
              <a:custGeom>
                <a:avLst/>
                <a:gdLst>
                  <a:gd name="T0" fmla="*/ 0 w 657"/>
                  <a:gd name="T1" fmla="*/ 640 h 1144"/>
                  <a:gd name="T2" fmla="*/ 105 w 657"/>
                  <a:gd name="T3" fmla="*/ 732 h 1144"/>
                  <a:gd name="T4" fmla="*/ 122 w 657"/>
                  <a:gd name="T5" fmla="*/ 919 h 1144"/>
                  <a:gd name="T6" fmla="*/ 41 w 657"/>
                  <a:gd name="T7" fmla="*/ 919 h 1144"/>
                  <a:gd name="T8" fmla="*/ 129 w 657"/>
                  <a:gd name="T9" fmla="*/ 1058 h 1144"/>
                  <a:gd name="T10" fmla="*/ 82 w 657"/>
                  <a:gd name="T11" fmla="*/ 1144 h 1144"/>
                  <a:gd name="T12" fmla="*/ 320 w 657"/>
                  <a:gd name="T13" fmla="*/ 1058 h 1144"/>
                  <a:gd name="T14" fmla="*/ 413 w 657"/>
                  <a:gd name="T15" fmla="*/ 994 h 1144"/>
                  <a:gd name="T16" fmla="*/ 495 w 657"/>
                  <a:gd name="T17" fmla="*/ 982 h 1144"/>
                  <a:gd name="T18" fmla="*/ 587 w 657"/>
                  <a:gd name="T19" fmla="*/ 866 h 1144"/>
                  <a:gd name="T20" fmla="*/ 628 w 657"/>
                  <a:gd name="T21" fmla="*/ 866 h 1144"/>
                  <a:gd name="T22" fmla="*/ 547 w 657"/>
                  <a:gd name="T23" fmla="*/ 703 h 1144"/>
                  <a:gd name="T24" fmla="*/ 593 w 657"/>
                  <a:gd name="T25" fmla="*/ 529 h 1144"/>
                  <a:gd name="T26" fmla="*/ 657 w 657"/>
                  <a:gd name="T27" fmla="*/ 511 h 1144"/>
                  <a:gd name="T28" fmla="*/ 634 w 657"/>
                  <a:gd name="T29" fmla="*/ 279 h 1144"/>
                  <a:gd name="T30" fmla="*/ 139 w 657"/>
                  <a:gd name="T31" fmla="*/ 0 h 1144"/>
                  <a:gd name="T32" fmla="*/ 129 w 657"/>
                  <a:gd name="T33" fmla="*/ 187 h 1144"/>
                  <a:gd name="T34" fmla="*/ 169 w 657"/>
                  <a:gd name="T35" fmla="*/ 239 h 1144"/>
                  <a:gd name="T36" fmla="*/ 169 w 657"/>
                  <a:gd name="T37" fmla="*/ 389 h 1144"/>
                  <a:gd name="T38" fmla="*/ 0 w 657"/>
                  <a:gd name="T39" fmla="*/ 588 h 1144"/>
                  <a:gd name="T40" fmla="*/ 0 w 657"/>
                  <a:gd name="T41" fmla="*/ 628 h 1144"/>
                  <a:gd name="T42" fmla="*/ 0 w 657"/>
                  <a:gd name="T43" fmla="*/ 64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7"/>
                  <a:gd name="T67" fmla="*/ 0 h 1144"/>
                  <a:gd name="T68" fmla="*/ 657 w 657"/>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7" h="1144">
                    <a:moveTo>
                      <a:pt x="0" y="640"/>
                    </a:moveTo>
                    <a:lnTo>
                      <a:pt x="105" y="732"/>
                    </a:lnTo>
                    <a:lnTo>
                      <a:pt x="122" y="919"/>
                    </a:lnTo>
                    <a:lnTo>
                      <a:pt x="41" y="919"/>
                    </a:lnTo>
                    <a:lnTo>
                      <a:pt x="129" y="1058"/>
                    </a:lnTo>
                    <a:lnTo>
                      <a:pt x="82" y="1144"/>
                    </a:lnTo>
                    <a:lnTo>
                      <a:pt x="320" y="1058"/>
                    </a:lnTo>
                    <a:lnTo>
                      <a:pt x="413" y="994"/>
                    </a:lnTo>
                    <a:lnTo>
                      <a:pt x="495" y="982"/>
                    </a:lnTo>
                    <a:lnTo>
                      <a:pt x="587" y="866"/>
                    </a:lnTo>
                    <a:lnTo>
                      <a:pt x="628" y="866"/>
                    </a:lnTo>
                    <a:lnTo>
                      <a:pt x="547" y="703"/>
                    </a:lnTo>
                    <a:lnTo>
                      <a:pt x="593" y="529"/>
                    </a:lnTo>
                    <a:lnTo>
                      <a:pt x="657" y="511"/>
                    </a:lnTo>
                    <a:lnTo>
                      <a:pt x="634" y="279"/>
                    </a:lnTo>
                    <a:lnTo>
                      <a:pt x="139" y="0"/>
                    </a:lnTo>
                    <a:lnTo>
                      <a:pt x="129" y="187"/>
                    </a:lnTo>
                    <a:lnTo>
                      <a:pt x="169" y="239"/>
                    </a:lnTo>
                    <a:lnTo>
                      <a:pt x="169" y="389"/>
                    </a:lnTo>
                    <a:lnTo>
                      <a:pt x="0" y="588"/>
                    </a:lnTo>
                    <a:lnTo>
                      <a:pt x="0" y="628"/>
                    </a:lnTo>
                    <a:lnTo>
                      <a:pt x="0" y="6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5" name="Freeform 134"/>
              <p:cNvSpPr>
                <a:spLocks/>
              </p:cNvSpPr>
              <p:nvPr/>
            </p:nvSpPr>
            <p:spPr bwMode="auto">
              <a:xfrm>
                <a:off x="1433" y="1020"/>
                <a:ext cx="91" cy="82"/>
              </a:xfrm>
              <a:custGeom>
                <a:avLst/>
                <a:gdLst>
                  <a:gd name="T0" fmla="*/ 24 w 727"/>
                  <a:gd name="T1" fmla="*/ 10 h 655"/>
                  <a:gd name="T2" fmla="*/ 256 w 727"/>
                  <a:gd name="T3" fmla="*/ 80 h 655"/>
                  <a:gd name="T4" fmla="*/ 366 w 727"/>
                  <a:gd name="T5" fmla="*/ 0 h 655"/>
                  <a:gd name="T6" fmla="*/ 546 w 727"/>
                  <a:gd name="T7" fmla="*/ 45 h 655"/>
                  <a:gd name="T8" fmla="*/ 598 w 727"/>
                  <a:gd name="T9" fmla="*/ 115 h 655"/>
                  <a:gd name="T10" fmla="*/ 605 w 727"/>
                  <a:gd name="T11" fmla="*/ 150 h 655"/>
                  <a:gd name="T12" fmla="*/ 581 w 727"/>
                  <a:gd name="T13" fmla="*/ 261 h 655"/>
                  <a:gd name="T14" fmla="*/ 488 w 727"/>
                  <a:gd name="T15" fmla="*/ 162 h 655"/>
                  <a:gd name="T16" fmla="*/ 430 w 727"/>
                  <a:gd name="T17" fmla="*/ 127 h 655"/>
                  <a:gd name="T18" fmla="*/ 465 w 727"/>
                  <a:gd name="T19" fmla="*/ 232 h 655"/>
                  <a:gd name="T20" fmla="*/ 727 w 727"/>
                  <a:gd name="T21" fmla="*/ 609 h 655"/>
                  <a:gd name="T22" fmla="*/ 41 w 727"/>
                  <a:gd name="T23" fmla="*/ 655 h 655"/>
                  <a:gd name="T24" fmla="*/ 0 w 727"/>
                  <a:gd name="T25" fmla="*/ 145 h 655"/>
                  <a:gd name="T26" fmla="*/ 41 w 727"/>
                  <a:gd name="T27" fmla="*/ 115 h 655"/>
                  <a:gd name="T28" fmla="*/ 24 w 727"/>
                  <a:gd name="T29" fmla="*/ 10 h 6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7"/>
                  <a:gd name="T46" fmla="*/ 0 h 655"/>
                  <a:gd name="T47" fmla="*/ 727 w 727"/>
                  <a:gd name="T48" fmla="*/ 655 h 6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7" h="655">
                    <a:moveTo>
                      <a:pt x="24" y="10"/>
                    </a:moveTo>
                    <a:lnTo>
                      <a:pt x="256" y="80"/>
                    </a:lnTo>
                    <a:lnTo>
                      <a:pt x="366" y="0"/>
                    </a:lnTo>
                    <a:lnTo>
                      <a:pt x="546" y="45"/>
                    </a:lnTo>
                    <a:lnTo>
                      <a:pt x="598" y="115"/>
                    </a:lnTo>
                    <a:lnTo>
                      <a:pt x="605" y="150"/>
                    </a:lnTo>
                    <a:lnTo>
                      <a:pt x="581" y="261"/>
                    </a:lnTo>
                    <a:lnTo>
                      <a:pt x="488" y="162"/>
                    </a:lnTo>
                    <a:lnTo>
                      <a:pt x="430" y="127"/>
                    </a:lnTo>
                    <a:lnTo>
                      <a:pt x="465" y="232"/>
                    </a:lnTo>
                    <a:lnTo>
                      <a:pt x="727" y="609"/>
                    </a:lnTo>
                    <a:lnTo>
                      <a:pt x="41" y="655"/>
                    </a:lnTo>
                    <a:lnTo>
                      <a:pt x="0" y="145"/>
                    </a:lnTo>
                    <a:lnTo>
                      <a:pt x="41" y="115"/>
                    </a:lnTo>
                    <a:lnTo>
                      <a:pt x="24" y="1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6" name="Freeform 135"/>
              <p:cNvSpPr>
                <a:spLocks/>
              </p:cNvSpPr>
              <p:nvPr/>
            </p:nvSpPr>
            <p:spPr bwMode="auto">
              <a:xfrm>
                <a:off x="1307" y="1171"/>
                <a:ext cx="62" cy="101"/>
              </a:xfrm>
              <a:custGeom>
                <a:avLst/>
                <a:gdLst>
                  <a:gd name="T0" fmla="*/ 0 w 495"/>
                  <a:gd name="T1" fmla="*/ 626 h 807"/>
                  <a:gd name="T2" fmla="*/ 87 w 495"/>
                  <a:gd name="T3" fmla="*/ 679 h 807"/>
                  <a:gd name="T4" fmla="*/ 82 w 495"/>
                  <a:gd name="T5" fmla="*/ 807 h 807"/>
                  <a:gd name="T6" fmla="*/ 495 w 495"/>
                  <a:gd name="T7" fmla="*/ 807 h 807"/>
                  <a:gd name="T8" fmla="*/ 488 w 495"/>
                  <a:gd name="T9" fmla="*/ 720 h 807"/>
                  <a:gd name="T10" fmla="*/ 408 w 495"/>
                  <a:gd name="T11" fmla="*/ 574 h 807"/>
                  <a:gd name="T12" fmla="*/ 483 w 495"/>
                  <a:gd name="T13" fmla="*/ 412 h 807"/>
                  <a:gd name="T14" fmla="*/ 390 w 495"/>
                  <a:gd name="T15" fmla="*/ 279 h 807"/>
                  <a:gd name="T16" fmla="*/ 471 w 495"/>
                  <a:gd name="T17" fmla="*/ 279 h 807"/>
                  <a:gd name="T18" fmla="*/ 454 w 495"/>
                  <a:gd name="T19" fmla="*/ 92 h 807"/>
                  <a:gd name="T20" fmla="*/ 349 w 495"/>
                  <a:gd name="T21" fmla="*/ 0 h 807"/>
                  <a:gd name="T22" fmla="*/ 419 w 495"/>
                  <a:gd name="T23" fmla="*/ 139 h 807"/>
                  <a:gd name="T24" fmla="*/ 314 w 495"/>
                  <a:gd name="T25" fmla="*/ 244 h 807"/>
                  <a:gd name="T26" fmla="*/ 343 w 495"/>
                  <a:gd name="T27" fmla="*/ 284 h 807"/>
                  <a:gd name="T28" fmla="*/ 251 w 495"/>
                  <a:gd name="T29" fmla="*/ 337 h 807"/>
                  <a:gd name="T30" fmla="*/ 244 w 495"/>
                  <a:gd name="T31" fmla="*/ 447 h 807"/>
                  <a:gd name="T32" fmla="*/ 192 w 495"/>
                  <a:gd name="T33" fmla="*/ 504 h 807"/>
                  <a:gd name="T34" fmla="*/ 164 w 495"/>
                  <a:gd name="T35" fmla="*/ 464 h 807"/>
                  <a:gd name="T36" fmla="*/ 94 w 495"/>
                  <a:gd name="T37" fmla="*/ 469 h 807"/>
                  <a:gd name="T38" fmla="*/ 0 w 495"/>
                  <a:gd name="T39" fmla="*/ 626 h 8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807"/>
                  <a:gd name="T62" fmla="*/ 495 w 495"/>
                  <a:gd name="T63" fmla="*/ 807 h 8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807">
                    <a:moveTo>
                      <a:pt x="0" y="626"/>
                    </a:moveTo>
                    <a:lnTo>
                      <a:pt x="87" y="679"/>
                    </a:lnTo>
                    <a:lnTo>
                      <a:pt x="82" y="807"/>
                    </a:lnTo>
                    <a:lnTo>
                      <a:pt x="495" y="807"/>
                    </a:lnTo>
                    <a:lnTo>
                      <a:pt x="488" y="720"/>
                    </a:lnTo>
                    <a:lnTo>
                      <a:pt x="408" y="574"/>
                    </a:lnTo>
                    <a:lnTo>
                      <a:pt x="483" y="412"/>
                    </a:lnTo>
                    <a:lnTo>
                      <a:pt x="390" y="279"/>
                    </a:lnTo>
                    <a:lnTo>
                      <a:pt x="471" y="279"/>
                    </a:lnTo>
                    <a:lnTo>
                      <a:pt x="454" y="92"/>
                    </a:lnTo>
                    <a:lnTo>
                      <a:pt x="349" y="0"/>
                    </a:lnTo>
                    <a:lnTo>
                      <a:pt x="419" y="139"/>
                    </a:lnTo>
                    <a:lnTo>
                      <a:pt x="314" y="244"/>
                    </a:lnTo>
                    <a:lnTo>
                      <a:pt x="343" y="284"/>
                    </a:lnTo>
                    <a:lnTo>
                      <a:pt x="251" y="337"/>
                    </a:lnTo>
                    <a:lnTo>
                      <a:pt x="244" y="447"/>
                    </a:lnTo>
                    <a:lnTo>
                      <a:pt x="192" y="504"/>
                    </a:lnTo>
                    <a:lnTo>
                      <a:pt x="164" y="464"/>
                    </a:lnTo>
                    <a:lnTo>
                      <a:pt x="94" y="469"/>
                    </a:lnTo>
                    <a:lnTo>
                      <a:pt x="0" y="62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7" name="Freeform 136"/>
              <p:cNvSpPr>
                <a:spLocks/>
              </p:cNvSpPr>
              <p:nvPr/>
            </p:nvSpPr>
            <p:spPr bwMode="auto">
              <a:xfrm>
                <a:off x="1419" y="1096"/>
                <a:ext cx="128" cy="160"/>
              </a:xfrm>
              <a:custGeom>
                <a:avLst/>
                <a:gdLst>
                  <a:gd name="T0" fmla="*/ 848 w 1028"/>
                  <a:gd name="T1" fmla="*/ 0 h 1284"/>
                  <a:gd name="T2" fmla="*/ 157 w 1028"/>
                  <a:gd name="T3" fmla="*/ 46 h 1284"/>
                  <a:gd name="T4" fmla="*/ 168 w 1028"/>
                  <a:gd name="T5" fmla="*/ 186 h 1284"/>
                  <a:gd name="T6" fmla="*/ 75 w 1028"/>
                  <a:gd name="T7" fmla="*/ 180 h 1284"/>
                  <a:gd name="T8" fmla="*/ 110 w 1028"/>
                  <a:gd name="T9" fmla="*/ 470 h 1284"/>
                  <a:gd name="T10" fmla="*/ 46 w 1028"/>
                  <a:gd name="T11" fmla="*/ 488 h 1284"/>
                  <a:gd name="T12" fmla="*/ 0 w 1028"/>
                  <a:gd name="T13" fmla="*/ 662 h 1284"/>
                  <a:gd name="T14" fmla="*/ 116 w 1028"/>
                  <a:gd name="T15" fmla="*/ 918 h 1284"/>
                  <a:gd name="T16" fmla="*/ 220 w 1028"/>
                  <a:gd name="T17" fmla="*/ 1000 h 1284"/>
                  <a:gd name="T18" fmla="*/ 232 w 1028"/>
                  <a:gd name="T19" fmla="*/ 1035 h 1284"/>
                  <a:gd name="T20" fmla="*/ 307 w 1028"/>
                  <a:gd name="T21" fmla="*/ 1075 h 1284"/>
                  <a:gd name="T22" fmla="*/ 354 w 1028"/>
                  <a:gd name="T23" fmla="*/ 1185 h 1284"/>
                  <a:gd name="T24" fmla="*/ 412 w 1028"/>
                  <a:gd name="T25" fmla="*/ 1220 h 1284"/>
                  <a:gd name="T26" fmla="*/ 470 w 1028"/>
                  <a:gd name="T27" fmla="*/ 1220 h 1284"/>
                  <a:gd name="T28" fmla="*/ 499 w 1028"/>
                  <a:gd name="T29" fmla="*/ 1243 h 1284"/>
                  <a:gd name="T30" fmla="*/ 522 w 1028"/>
                  <a:gd name="T31" fmla="*/ 1214 h 1284"/>
                  <a:gd name="T32" fmla="*/ 587 w 1028"/>
                  <a:gd name="T33" fmla="*/ 1284 h 1284"/>
                  <a:gd name="T34" fmla="*/ 726 w 1028"/>
                  <a:gd name="T35" fmla="*/ 1272 h 1284"/>
                  <a:gd name="T36" fmla="*/ 848 w 1028"/>
                  <a:gd name="T37" fmla="*/ 1202 h 1284"/>
                  <a:gd name="T38" fmla="*/ 930 w 1028"/>
                  <a:gd name="T39" fmla="*/ 1197 h 1284"/>
                  <a:gd name="T40" fmla="*/ 912 w 1028"/>
                  <a:gd name="T41" fmla="*/ 1127 h 1284"/>
                  <a:gd name="T42" fmla="*/ 825 w 1028"/>
                  <a:gd name="T43" fmla="*/ 1092 h 1284"/>
                  <a:gd name="T44" fmla="*/ 819 w 1028"/>
                  <a:gd name="T45" fmla="*/ 982 h 1284"/>
                  <a:gd name="T46" fmla="*/ 743 w 1028"/>
                  <a:gd name="T47" fmla="*/ 988 h 1284"/>
                  <a:gd name="T48" fmla="*/ 743 w 1028"/>
                  <a:gd name="T49" fmla="*/ 948 h 1284"/>
                  <a:gd name="T50" fmla="*/ 825 w 1028"/>
                  <a:gd name="T51" fmla="*/ 883 h 1284"/>
                  <a:gd name="T52" fmla="*/ 831 w 1028"/>
                  <a:gd name="T53" fmla="*/ 773 h 1284"/>
                  <a:gd name="T54" fmla="*/ 941 w 1028"/>
                  <a:gd name="T55" fmla="*/ 610 h 1284"/>
                  <a:gd name="T56" fmla="*/ 923 w 1028"/>
                  <a:gd name="T57" fmla="*/ 488 h 1284"/>
                  <a:gd name="T58" fmla="*/ 941 w 1028"/>
                  <a:gd name="T59" fmla="*/ 390 h 1284"/>
                  <a:gd name="T60" fmla="*/ 1028 w 1028"/>
                  <a:gd name="T61" fmla="*/ 296 h 1284"/>
                  <a:gd name="T62" fmla="*/ 935 w 1028"/>
                  <a:gd name="T63" fmla="*/ 244 h 1284"/>
                  <a:gd name="T64" fmla="*/ 923 w 1028"/>
                  <a:gd name="T65" fmla="*/ 122 h 1284"/>
                  <a:gd name="T66" fmla="*/ 848 w 1028"/>
                  <a:gd name="T67" fmla="*/ 0 h 1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8"/>
                  <a:gd name="T103" fmla="*/ 0 h 1284"/>
                  <a:gd name="T104" fmla="*/ 1028 w 1028"/>
                  <a:gd name="T105" fmla="*/ 1284 h 1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8" h="1284">
                    <a:moveTo>
                      <a:pt x="848" y="0"/>
                    </a:moveTo>
                    <a:lnTo>
                      <a:pt x="157" y="46"/>
                    </a:lnTo>
                    <a:lnTo>
                      <a:pt x="168" y="186"/>
                    </a:lnTo>
                    <a:lnTo>
                      <a:pt x="75" y="180"/>
                    </a:lnTo>
                    <a:lnTo>
                      <a:pt x="110" y="470"/>
                    </a:lnTo>
                    <a:lnTo>
                      <a:pt x="46" y="488"/>
                    </a:lnTo>
                    <a:lnTo>
                      <a:pt x="0" y="662"/>
                    </a:lnTo>
                    <a:lnTo>
                      <a:pt x="116" y="918"/>
                    </a:lnTo>
                    <a:lnTo>
                      <a:pt x="220" y="1000"/>
                    </a:lnTo>
                    <a:lnTo>
                      <a:pt x="232" y="1035"/>
                    </a:lnTo>
                    <a:lnTo>
                      <a:pt x="307" y="1075"/>
                    </a:lnTo>
                    <a:lnTo>
                      <a:pt x="354" y="1185"/>
                    </a:lnTo>
                    <a:lnTo>
                      <a:pt x="412" y="1220"/>
                    </a:lnTo>
                    <a:lnTo>
                      <a:pt x="470" y="1220"/>
                    </a:lnTo>
                    <a:lnTo>
                      <a:pt x="499" y="1243"/>
                    </a:lnTo>
                    <a:lnTo>
                      <a:pt x="522" y="1214"/>
                    </a:lnTo>
                    <a:lnTo>
                      <a:pt x="587" y="1284"/>
                    </a:lnTo>
                    <a:lnTo>
                      <a:pt x="726" y="1272"/>
                    </a:lnTo>
                    <a:lnTo>
                      <a:pt x="848" y="1202"/>
                    </a:lnTo>
                    <a:lnTo>
                      <a:pt x="930" y="1197"/>
                    </a:lnTo>
                    <a:lnTo>
                      <a:pt x="912" y="1127"/>
                    </a:lnTo>
                    <a:lnTo>
                      <a:pt x="825" y="1092"/>
                    </a:lnTo>
                    <a:lnTo>
                      <a:pt x="819" y="982"/>
                    </a:lnTo>
                    <a:lnTo>
                      <a:pt x="743" y="988"/>
                    </a:lnTo>
                    <a:lnTo>
                      <a:pt x="743" y="948"/>
                    </a:lnTo>
                    <a:lnTo>
                      <a:pt x="825" y="883"/>
                    </a:lnTo>
                    <a:lnTo>
                      <a:pt x="831" y="773"/>
                    </a:lnTo>
                    <a:lnTo>
                      <a:pt x="941" y="610"/>
                    </a:lnTo>
                    <a:lnTo>
                      <a:pt x="923" y="488"/>
                    </a:lnTo>
                    <a:lnTo>
                      <a:pt x="941" y="390"/>
                    </a:lnTo>
                    <a:lnTo>
                      <a:pt x="1028" y="296"/>
                    </a:lnTo>
                    <a:lnTo>
                      <a:pt x="935" y="244"/>
                    </a:lnTo>
                    <a:lnTo>
                      <a:pt x="923" y="122"/>
                    </a:lnTo>
                    <a:lnTo>
                      <a:pt x="84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8" name="Freeform 137"/>
              <p:cNvSpPr>
                <a:spLocks/>
              </p:cNvSpPr>
              <p:nvPr/>
            </p:nvSpPr>
            <p:spPr bwMode="auto">
              <a:xfrm>
                <a:off x="1358" y="1198"/>
                <a:ext cx="105" cy="65"/>
              </a:xfrm>
              <a:custGeom>
                <a:avLst/>
                <a:gdLst>
                  <a:gd name="T0" fmla="*/ 35 w 842"/>
                  <a:gd name="T1" fmla="*/ 279 h 517"/>
                  <a:gd name="T2" fmla="*/ 0 w 842"/>
                  <a:gd name="T3" fmla="*/ 354 h 517"/>
                  <a:gd name="T4" fmla="*/ 75 w 842"/>
                  <a:gd name="T5" fmla="*/ 500 h 517"/>
                  <a:gd name="T6" fmla="*/ 145 w 842"/>
                  <a:gd name="T7" fmla="*/ 459 h 517"/>
                  <a:gd name="T8" fmla="*/ 267 w 842"/>
                  <a:gd name="T9" fmla="*/ 517 h 517"/>
                  <a:gd name="T10" fmla="*/ 290 w 842"/>
                  <a:gd name="T11" fmla="*/ 418 h 517"/>
                  <a:gd name="T12" fmla="*/ 359 w 842"/>
                  <a:gd name="T13" fmla="*/ 383 h 517"/>
                  <a:gd name="T14" fmla="*/ 516 w 842"/>
                  <a:gd name="T15" fmla="*/ 430 h 517"/>
                  <a:gd name="T16" fmla="*/ 621 w 842"/>
                  <a:gd name="T17" fmla="*/ 366 h 517"/>
                  <a:gd name="T18" fmla="*/ 691 w 842"/>
                  <a:gd name="T19" fmla="*/ 371 h 517"/>
                  <a:gd name="T20" fmla="*/ 749 w 842"/>
                  <a:gd name="T21" fmla="*/ 343 h 517"/>
                  <a:gd name="T22" fmla="*/ 842 w 842"/>
                  <a:gd name="T23" fmla="*/ 361 h 517"/>
                  <a:gd name="T24" fmla="*/ 795 w 842"/>
                  <a:gd name="T25" fmla="*/ 256 h 517"/>
                  <a:gd name="T26" fmla="*/ 720 w 842"/>
                  <a:gd name="T27" fmla="*/ 216 h 517"/>
                  <a:gd name="T28" fmla="*/ 715 w 842"/>
                  <a:gd name="T29" fmla="*/ 181 h 517"/>
                  <a:gd name="T30" fmla="*/ 621 w 842"/>
                  <a:gd name="T31" fmla="*/ 111 h 517"/>
                  <a:gd name="T32" fmla="*/ 563 w 842"/>
                  <a:gd name="T33" fmla="*/ 0 h 517"/>
                  <a:gd name="T34" fmla="*/ 528 w 842"/>
                  <a:gd name="T35" fmla="*/ 6 h 517"/>
                  <a:gd name="T36" fmla="*/ 436 w 842"/>
                  <a:gd name="T37" fmla="*/ 122 h 517"/>
                  <a:gd name="T38" fmla="*/ 354 w 842"/>
                  <a:gd name="T39" fmla="*/ 134 h 517"/>
                  <a:gd name="T40" fmla="*/ 267 w 842"/>
                  <a:gd name="T41" fmla="*/ 192 h 517"/>
                  <a:gd name="T42" fmla="*/ 35 w 842"/>
                  <a:gd name="T43" fmla="*/ 279 h 5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2"/>
                  <a:gd name="T67" fmla="*/ 0 h 517"/>
                  <a:gd name="T68" fmla="*/ 842 w 842"/>
                  <a:gd name="T69" fmla="*/ 517 h 5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2" h="517">
                    <a:moveTo>
                      <a:pt x="35" y="279"/>
                    </a:moveTo>
                    <a:lnTo>
                      <a:pt x="0" y="354"/>
                    </a:lnTo>
                    <a:lnTo>
                      <a:pt x="75" y="500"/>
                    </a:lnTo>
                    <a:lnTo>
                      <a:pt x="145" y="459"/>
                    </a:lnTo>
                    <a:lnTo>
                      <a:pt x="267" y="517"/>
                    </a:lnTo>
                    <a:lnTo>
                      <a:pt x="290" y="418"/>
                    </a:lnTo>
                    <a:lnTo>
                      <a:pt x="359" y="383"/>
                    </a:lnTo>
                    <a:lnTo>
                      <a:pt x="516" y="430"/>
                    </a:lnTo>
                    <a:lnTo>
                      <a:pt x="621" y="366"/>
                    </a:lnTo>
                    <a:lnTo>
                      <a:pt x="691" y="371"/>
                    </a:lnTo>
                    <a:lnTo>
                      <a:pt x="749" y="343"/>
                    </a:lnTo>
                    <a:lnTo>
                      <a:pt x="842" y="361"/>
                    </a:lnTo>
                    <a:lnTo>
                      <a:pt x="795" y="256"/>
                    </a:lnTo>
                    <a:lnTo>
                      <a:pt x="720" y="216"/>
                    </a:lnTo>
                    <a:lnTo>
                      <a:pt x="715" y="181"/>
                    </a:lnTo>
                    <a:lnTo>
                      <a:pt x="621" y="111"/>
                    </a:lnTo>
                    <a:lnTo>
                      <a:pt x="563" y="0"/>
                    </a:lnTo>
                    <a:lnTo>
                      <a:pt x="528" y="6"/>
                    </a:lnTo>
                    <a:lnTo>
                      <a:pt x="436" y="122"/>
                    </a:lnTo>
                    <a:lnTo>
                      <a:pt x="354" y="134"/>
                    </a:lnTo>
                    <a:lnTo>
                      <a:pt x="267" y="192"/>
                    </a:lnTo>
                    <a:lnTo>
                      <a:pt x="35" y="27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9" name="Freeform 138"/>
              <p:cNvSpPr>
                <a:spLocks/>
              </p:cNvSpPr>
              <p:nvPr/>
            </p:nvSpPr>
            <p:spPr bwMode="auto">
              <a:xfrm>
                <a:off x="1512" y="1133"/>
                <a:ext cx="117" cy="123"/>
              </a:xfrm>
              <a:custGeom>
                <a:avLst/>
                <a:gdLst>
                  <a:gd name="T0" fmla="*/ 280 w 942"/>
                  <a:gd name="T1" fmla="*/ 0 h 988"/>
                  <a:gd name="T2" fmla="*/ 361 w 942"/>
                  <a:gd name="T3" fmla="*/ 186 h 988"/>
                  <a:gd name="T4" fmla="*/ 581 w 942"/>
                  <a:gd name="T5" fmla="*/ 343 h 988"/>
                  <a:gd name="T6" fmla="*/ 518 w 942"/>
                  <a:gd name="T7" fmla="*/ 407 h 988"/>
                  <a:gd name="T8" fmla="*/ 506 w 942"/>
                  <a:gd name="T9" fmla="*/ 477 h 988"/>
                  <a:gd name="T10" fmla="*/ 634 w 942"/>
                  <a:gd name="T11" fmla="*/ 453 h 988"/>
                  <a:gd name="T12" fmla="*/ 593 w 942"/>
                  <a:gd name="T13" fmla="*/ 500 h 988"/>
                  <a:gd name="T14" fmla="*/ 658 w 942"/>
                  <a:gd name="T15" fmla="*/ 593 h 988"/>
                  <a:gd name="T16" fmla="*/ 756 w 942"/>
                  <a:gd name="T17" fmla="*/ 640 h 988"/>
                  <a:gd name="T18" fmla="*/ 942 w 942"/>
                  <a:gd name="T19" fmla="*/ 640 h 988"/>
                  <a:gd name="T20" fmla="*/ 797 w 942"/>
                  <a:gd name="T21" fmla="*/ 831 h 988"/>
                  <a:gd name="T22" fmla="*/ 529 w 942"/>
                  <a:gd name="T23" fmla="*/ 953 h 988"/>
                  <a:gd name="T24" fmla="*/ 454 w 942"/>
                  <a:gd name="T25" fmla="*/ 924 h 988"/>
                  <a:gd name="T26" fmla="*/ 402 w 942"/>
                  <a:gd name="T27" fmla="*/ 988 h 988"/>
                  <a:gd name="T28" fmla="*/ 332 w 942"/>
                  <a:gd name="T29" fmla="*/ 982 h 988"/>
                  <a:gd name="T30" fmla="*/ 239 w 942"/>
                  <a:gd name="T31" fmla="*/ 894 h 988"/>
                  <a:gd name="T32" fmla="*/ 187 w 942"/>
                  <a:gd name="T33" fmla="*/ 894 h 988"/>
                  <a:gd name="T34" fmla="*/ 169 w 942"/>
                  <a:gd name="T35" fmla="*/ 831 h 988"/>
                  <a:gd name="T36" fmla="*/ 82 w 942"/>
                  <a:gd name="T37" fmla="*/ 796 h 988"/>
                  <a:gd name="T38" fmla="*/ 76 w 942"/>
                  <a:gd name="T39" fmla="*/ 686 h 988"/>
                  <a:gd name="T40" fmla="*/ 0 w 942"/>
                  <a:gd name="T41" fmla="*/ 692 h 988"/>
                  <a:gd name="T42" fmla="*/ 0 w 942"/>
                  <a:gd name="T43" fmla="*/ 652 h 988"/>
                  <a:gd name="T44" fmla="*/ 82 w 942"/>
                  <a:gd name="T45" fmla="*/ 587 h 988"/>
                  <a:gd name="T46" fmla="*/ 88 w 942"/>
                  <a:gd name="T47" fmla="*/ 477 h 988"/>
                  <a:gd name="T48" fmla="*/ 198 w 942"/>
                  <a:gd name="T49" fmla="*/ 314 h 988"/>
                  <a:gd name="T50" fmla="*/ 180 w 942"/>
                  <a:gd name="T51" fmla="*/ 186 h 988"/>
                  <a:gd name="T52" fmla="*/ 198 w 942"/>
                  <a:gd name="T53" fmla="*/ 94 h 988"/>
                  <a:gd name="T54" fmla="*/ 280 w 942"/>
                  <a:gd name="T55" fmla="*/ 0 h 9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2"/>
                  <a:gd name="T85" fmla="*/ 0 h 988"/>
                  <a:gd name="T86" fmla="*/ 942 w 942"/>
                  <a:gd name="T87" fmla="*/ 988 h 9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2" h="988">
                    <a:moveTo>
                      <a:pt x="280" y="0"/>
                    </a:moveTo>
                    <a:lnTo>
                      <a:pt x="361" y="186"/>
                    </a:lnTo>
                    <a:lnTo>
                      <a:pt x="581" y="343"/>
                    </a:lnTo>
                    <a:lnTo>
                      <a:pt x="518" y="407"/>
                    </a:lnTo>
                    <a:lnTo>
                      <a:pt x="506" y="477"/>
                    </a:lnTo>
                    <a:lnTo>
                      <a:pt x="634" y="453"/>
                    </a:lnTo>
                    <a:lnTo>
                      <a:pt x="593" y="500"/>
                    </a:lnTo>
                    <a:lnTo>
                      <a:pt x="658" y="593"/>
                    </a:lnTo>
                    <a:lnTo>
                      <a:pt x="756" y="640"/>
                    </a:lnTo>
                    <a:lnTo>
                      <a:pt x="942" y="640"/>
                    </a:lnTo>
                    <a:lnTo>
                      <a:pt x="797" y="831"/>
                    </a:lnTo>
                    <a:lnTo>
                      <a:pt x="529" y="953"/>
                    </a:lnTo>
                    <a:lnTo>
                      <a:pt x="454" y="924"/>
                    </a:lnTo>
                    <a:lnTo>
                      <a:pt x="402" y="988"/>
                    </a:lnTo>
                    <a:lnTo>
                      <a:pt x="332" y="982"/>
                    </a:lnTo>
                    <a:lnTo>
                      <a:pt x="239" y="894"/>
                    </a:lnTo>
                    <a:lnTo>
                      <a:pt x="187" y="894"/>
                    </a:lnTo>
                    <a:lnTo>
                      <a:pt x="169" y="831"/>
                    </a:lnTo>
                    <a:lnTo>
                      <a:pt x="82" y="796"/>
                    </a:lnTo>
                    <a:lnTo>
                      <a:pt x="76" y="686"/>
                    </a:lnTo>
                    <a:lnTo>
                      <a:pt x="0" y="692"/>
                    </a:lnTo>
                    <a:lnTo>
                      <a:pt x="0" y="652"/>
                    </a:lnTo>
                    <a:lnTo>
                      <a:pt x="82" y="587"/>
                    </a:lnTo>
                    <a:lnTo>
                      <a:pt x="88" y="477"/>
                    </a:lnTo>
                    <a:lnTo>
                      <a:pt x="198" y="314"/>
                    </a:lnTo>
                    <a:lnTo>
                      <a:pt x="180" y="186"/>
                    </a:lnTo>
                    <a:lnTo>
                      <a:pt x="198" y="94"/>
                    </a:lnTo>
                    <a:lnTo>
                      <a:pt x="2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0" name="Freeform 139"/>
              <p:cNvSpPr>
                <a:spLocks/>
              </p:cNvSpPr>
              <p:nvPr/>
            </p:nvSpPr>
            <p:spPr bwMode="auto">
              <a:xfrm>
                <a:off x="1576" y="1176"/>
                <a:ext cx="15" cy="17"/>
              </a:xfrm>
              <a:custGeom>
                <a:avLst/>
                <a:gdLst>
                  <a:gd name="T0" fmla="*/ 64 w 122"/>
                  <a:gd name="T1" fmla="*/ 0 h 134"/>
                  <a:gd name="T2" fmla="*/ 6 w 122"/>
                  <a:gd name="T3" fmla="*/ 64 h 134"/>
                  <a:gd name="T4" fmla="*/ 0 w 122"/>
                  <a:gd name="T5" fmla="*/ 134 h 134"/>
                  <a:gd name="T6" fmla="*/ 122 w 122"/>
                  <a:gd name="T7" fmla="*/ 110 h 134"/>
                  <a:gd name="T8" fmla="*/ 64 w 122"/>
                  <a:gd name="T9" fmla="*/ 0 h 134"/>
                  <a:gd name="T10" fmla="*/ 0 60000 65536"/>
                  <a:gd name="T11" fmla="*/ 0 60000 65536"/>
                  <a:gd name="T12" fmla="*/ 0 60000 65536"/>
                  <a:gd name="T13" fmla="*/ 0 60000 65536"/>
                  <a:gd name="T14" fmla="*/ 0 60000 65536"/>
                  <a:gd name="T15" fmla="*/ 0 w 122"/>
                  <a:gd name="T16" fmla="*/ 0 h 134"/>
                  <a:gd name="T17" fmla="*/ 122 w 122"/>
                  <a:gd name="T18" fmla="*/ 134 h 134"/>
                </a:gdLst>
                <a:ahLst/>
                <a:cxnLst>
                  <a:cxn ang="T10">
                    <a:pos x="T0" y="T1"/>
                  </a:cxn>
                  <a:cxn ang="T11">
                    <a:pos x="T2" y="T3"/>
                  </a:cxn>
                  <a:cxn ang="T12">
                    <a:pos x="T4" y="T5"/>
                  </a:cxn>
                  <a:cxn ang="T13">
                    <a:pos x="T6" y="T7"/>
                  </a:cxn>
                  <a:cxn ang="T14">
                    <a:pos x="T8" y="T9"/>
                  </a:cxn>
                </a:cxnLst>
                <a:rect l="T15" t="T16" r="T17" b="T18"/>
                <a:pathLst>
                  <a:path w="122" h="134">
                    <a:moveTo>
                      <a:pt x="64" y="0"/>
                    </a:moveTo>
                    <a:lnTo>
                      <a:pt x="6" y="64"/>
                    </a:lnTo>
                    <a:lnTo>
                      <a:pt x="0" y="134"/>
                    </a:lnTo>
                    <a:lnTo>
                      <a:pt x="122" y="110"/>
                    </a:lnTo>
                    <a:lnTo>
                      <a:pt x="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1" name="Freeform 140"/>
              <p:cNvSpPr>
                <a:spLocks/>
              </p:cNvSpPr>
              <p:nvPr/>
            </p:nvSpPr>
            <p:spPr bwMode="auto">
              <a:xfrm>
                <a:off x="1573" y="1180"/>
                <a:ext cx="82" cy="116"/>
              </a:xfrm>
              <a:custGeom>
                <a:avLst/>
                <a:gdLst>
                  <a:gd name="T0" fmla="*/ 140 w 651"/>
                  <a:gd name="T1" fmla="*/ 75 h 929"/>
                  <a:gd name="T2" fmla="*/ 157 w 651"/>
                  <a:gd name="T3" fmla="*/ 117 h 929"/>
                  <a:gd name="T4" fmla="*/ 297 w 651"/>
                  <a:gd name="T5" fmla="*/ 105 h 929"/>
                  <a:gd name="T6" fmla="*/ 436 w 651"/>
                  <a:gd name="T7" fmla="*/ 87 h 929"/>
                  <a:gd name="T8" fmla="*/ 535 w 651"/>
                  <a:gd name="T9" fmla="*/ 58 h 929"/>
                  <a:gd name="T10" fmla="*/ 611 w 651"/>
                  <a:gd name="T11" fmla="*/ 0 h 929"/>
                  <a:gd name="T12" fmla="*/ 651 w 651"/>
                  <a:gd name="T13" fmla="*/ 82 h 929"/>
                  <a:gd name="T14" fmla="*/ 448 w 651"/>
                  <a:gd name="T15" fmla="*/ 540 h 929"/>
                  <a:gd name="T16" fmla="*/ 35 w 651"/>
                  <a:gd name="T17" fmla="*/ 929 h 929"/>
                  <a:gd name="T18" fmla="*/ 0 w 651"/>
                  <a:gd name="T19" fmla="*/ 848 h 929"/>
                  <a:gd name="T20" fmla="*/ 30 w 651"/>
                  <a:gd name="T21" fmla="*/ 575 h 929"/>
                  <a:gd name="T22" fmla="*/ 303 w 651"/>
                  <a:gd name="T23" fmla="*/ 453 h 929"/>
                  <a:gd name="T24" fmla="*/ 448 w 651"/>
                  <a:gd name="T25" fmla="*/ 262 h 929"/>
                  <a:gd name="T26" fmla="*/ 262 w 651"/>
                  <a:gd name="T27" fmla="*/ 262 h 929"/>
                  <a:gd name="T28" fmla="*/ 164 w 651"/>
                  <a:gd name="T29" fmla="*/ 215 h 929"/>
                  <a:gd name="T30" fmla="*/ 99 w 651"/>
                  <a:gd name="T31" fmla="*/ 122 h 929"/>
                  <a:gd name="T32" fmla="*/ 140 w 651"/>
                  <a:gd name="T33" fmla="*/ 75 h 9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929"/>
                  <a:gd name="T53" fmla="*/ 651 w 651"/>
                  <a:gd name="T54" fmla="*/ 929 h 9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929">
                    <a:moveTo>
                      <a:pt x="140" y="75"/>
                    </a:moveTo>
                    <a:lnTo>
                      <a:pt x="157" y="117"/>
                    </a:lnTo>
                    <a:lnTo>
                      <a:pt x="297" y="105"/>
                    </a:lnTo>
                    <a:lnTo>
                      <a:pt x="436" y="87"/>
                    </a:lnTo>
                    <a:lnTo>
                      <a:pt x="535" y="58"/>
                    </a:lnTo>
                    <a:lnTo>
                      <a:pt x="611" y="0"/>
                    </a:lnTo>
                    <a:lnTo>
                      <a:pt x="651" y="82"/>
                    </a:lnTo>
                    <a:lnTo>
                      <a:pt x="448" y="540"/>
                    </a:lnTo>
                    <a:lnTo>
                      <a:pt x="35" y="929"/>
                    </a:lnTo>
                    <a:lnTo>
                      <a:pt x="0" y="848"/>
                    </a:lnTo>
                    <a:lnTo>
                      <a:pt x="30" y="575"/>
                    </a:lnTo>
                    <a:lnTo>
                      <a:pt x="303" y="453"/>
                    </a:lnTo>
                    <a:lnTo>
                      <a:pt x="448" y="262"/>
                    </a:lnTo>
                    <a:lnTo>
                      <a:pt x="262" y="262"/>
                    </a:lnTo>
                    <a:lnTo>
                      <a:pt x="164" y="215"/>
                    </a:lnTo>
                    <a:lnTo>
                      <a:pt x="99" y="122"/>
                    </a:lnTo>
                    <a:lnTo>
                      <a:pt x="140"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2" name="Freeform 141"/>
              <p:cNvSpPr>
                <a:spLocks/>
              </p:cNvSpPr>
              <p:nvPr/>
            </p:nvSpPr>
            <p:spPr bwMode="auto">
              <a:xfrm>
                <a:off x="1315" y="1271"/>
                <a:ext cx="15" cy="10"/>
              </a:xfrm>
              <a:custGeom>
                <a:avLst/>
                <a:gdLst>
                  <a:gd name="T0" fmla="*/ 18 w 122"/>
                  <a:gd name="T1" fmla="*/ 0 h 81"/>
                  <a:gd name="T2" fmla="*/ 122 w 122"/>
                  <a:gd name="T3" fmla="*/ 6 h 81"/>
                  <a:gd name="T4" fmla="*/ 111 w 122"/>
                  <a:gd name="T5" fmla="*/ 81 h 81"/>
                  <a:gd name="T6" fmla="*/ 0 w 122"/>
                  <a:gd name="T7" fmla="*/ 76 h 81"/>
                  <a:gd name="T8" fmla="*/ 18 w 122"/>
                  <a:gd name="T9" fmla="*/ 0 h 81"/>
                  <a:gd name="T10" fmla="*/ 0 60000 65536"/>
                  <a:gd name="T11" fmla="*/ 0 60000 65536"/>
                  <a:gd name="T12" fmla="*/ 0 60000 65536"/>
                  <a:gd name="T13" fmla="*/ 0 60000 65536"/>
                  <a:gd name="T14" fmla="*/ 0 60000 65536"/>
                  <a:gd name="T15" fmla="*/ 0 w 122"/>
                  <a:gd name="T16" fmla="*/ 0 h 81"/>
                  <a:gd name="T17" fmla="*/ 122 w 122"/>
                  <a:gd name="T18" fmla="*/ 81 h 81"/>
                </a:gdLst>
                <a:ahLst/>
                <a:cxnLst>
                  <a:cxn ang="T10">
                    <a:pos x="T0" y="T1"/>
                  </a:cxn>
                  <a:cxn ang="T11">
                    <a:pos x="T2" y="T3"/>
                  </a:cxn>
                  <a:cxn ang="T12">
                    <a:pos x="T4" y="T5"/>
                  </a:cxn>
                  <a:cxn ang="T13">
                    <a:pos x="T6" y="T7"/>
                  </a:cxn>
                  <a:cxn ang="T14">
                    <a:pos x="T8" y="T9"/>
                  </a:cxn>
                </a:cxnLst>
                <a:rect l="T15" t="T16" r="T17" b="T18"/>
                <a:pathLst>
                  <a:path w="122" h="81">
                    <a:moveTo>
                      <a:pt x="18" y="0"/>
                    </a:moveTo>
                    <a:lnTo>
                      <a:pt x="122" y="6"/>
                    </a:lnTo>
                    <a:lnTo>
                      <a:pt x="111" y="81"/>
                    </a:lnTo>
                    <a:lnTo>
                      <a:pt x="0" y="76"/>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3" name="Freeform 142"/>
              <p:cNvSpPr>
                <a:spLocks/>
              </p:cNvSpPr>
              <p:nvPr/>
            </p:nvSpPr>
            <p:spPr bwMode="auto">
              <a:xfrm>
                <a:off x="1310" y="1272"/>
                <a:ext cx="47" cy="59"/>
              </a:xfrm>
              <a:custGeom>
                <a:avLst/>
                <a:gdLst>
                  <a:gd name="T0" fmla="*/ 156 w 371"/>
                  <a:gd name="T1" fmla="*/ 0 h 476"/>
                  <a:gd name="T2" fmla="*/ 308 w 371"/>
                  <a:gd name="T3" fmla="*/ 0 h 476"/>
                  <a:gd name="T4" fmla="*/ 313 w 371"/>
                  <a:gd name="T5" fmla="*/ 52 h 476"/>
                  <a:gd name="T6" fmla="*/ 354 w 371"/>
                  <a:gd name="T7" fmla="*/ 46 h 476"/>
                  <a:gd name="T8" fmla="*/ 371 w 371"/>
                  <a:gd name="T9" fmla="*/ 307 h 476"/>
                  <a:gd name="T10" fmla="*/ 191 w 371"/>
                  <a:gd name="T11" fmla="*/ 319 h 476"/>
                  <a:gd name="T12" fmla="*/ 203 w 371"/>
                  <a:gd name="T13" fmla="*/ 476 h 476"/>
                  <a:gd name="T14" fmla="*/ 151 w 371"/>
                  <a:gd name="T15" fmla="*/ 389 h 476"/>
                  <a:gd name="T16" fmla="*/ 46 w 371"/>
                  <a:gd name="T17" fmla="*/ 290 h 476"/>
                  <a:gd name="T18" fmla="*/ 0 w 371"/>
                  <a:gd name="T19" fmla="*/ 203 h 476"/>
                  <a:gd name="T20" fmla="*/ 34 w 371"/>
                  <a:gd name="T21" fmla="*/ 70 h 476"/>
                  <a:gd name="T22" fmla="*/ 145 w 371"/>
                  <a:gd name="T23" fmla="*/ 75 h 476"/>
                  <a:gd name="T24" fmla="*/ 156 w 371"/>
                  <a:gd name="T25" fmla="*/ 0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1"/>
                  <a:gd name="T40" fmla="*/ 0 h 476"/>
                  <a:gd name="T41" fmla="*/ 371 w 371"/>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1" h="476">
                    <a:moveTo>
                      <a:pt x="156" y="0"/>
                    </a:moveTo>
                    <a:lnTo>
                      <a:pt x="308" y="0"/>
                    </a:lnTo>
                    <a:lnTo>
                      <a:pt x="313" y="52"/>
                    </a:lnTo>
                    <a:lnTo>
                      <a:pt x="354" y="46"/>
                    </a:lnTo>
                    <a:lnTo>
                      <a:pt x="371" y="307"/>
                    </a:lnTo>
                    <a:lnTo>
                      <a:pt x="191" y="319"/>
                    </a:lnTo>
                    <a:lnTo>
                      <a:pt x="203" y="476"/>
                    </a:lnTo>
                    <a:lnTo>
                      <a:pt x="151" y="389"/>
                    </a:lnTo>
                    <a:lnTo>
                      <a:pt x="46" y="290"/>
                    </a:lnTo>
                    <a:lnTo>
                      <a:pt x="0" y="203"/>
                    </a:lnTo>
                    <a:lnTo>
                      <a:pt x="34" y="70"/>
                    </a:lnTo>
                    <a:lnTo>
                      <a:pt x="145" y="75"/>
                    </a:lnTo>
                    <a:lnTo>
                      <a:pt x="15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4" name="Freeform 143"/>
              <p:cNvSpPr>
                <a:spLocks/>
              </p:cNvSpPr>
              <p:nvPr/>
            </p:nvSpPr>
            <p:spPr bwMode="auto">
              <a:xfrm>
                <a:off x="1334" y="1256"/>
                <a:ext cx="57" cy="74"/>
              </a:xfrm>
              <a:custGeom>
                <a:avLst/>
                <a:gdLst>
                  <a:gd name="T0" fmla="*/ 0 w 454"/>
                  <a:gd name="T1" fmla="*/ 447 h 599"/>
                  <a:gd name="T2" fmla="*/ 12 w 454"/>
                  <a:gd name="T3" fmla="*/ 599 h 599"/>
                  <a:gd name="T4" fmla="*/ 82 w 454"/>
                  <a:gd name="T5" fmla="*/ 592 h 599"/>
                  <a:gd name="T6" fmla="*/ 122 w 454"/>
                  <a:gd name="T7" fmla="*/ 552 h 599"/>
                  <a:gd name="T8" fmla="*/ 204 w 454"/>
                  <a:gd name="T9" fmla="*/ 557 h 599"/>
                  <a:gd name="T10" fmla="*/ 285 w 454"/>
                  <a:gd name="T11" fmla="*/ 512 h 599"/>
                  <a:gd name="T12" fmla="*/ 291 w 454"/>
                  <a:gd name="T13" fmla="*/ 395 h 599"/>
                  <a:gd name="T14" fmla="*/ 413 w 454"/>
                  <a:gd name="T15" fmla="*/ 279 h 599"/>
                  <a:gd name="T16" fmla="*/ 454 w 454"/>
                  <a:gd name="T17" fmla="*/ 58 h 599"/>
                  <a:gd name="T18" fmla="*/ 332 w 454"/>
                  <a:gd name="T19" fmla="*/ 0 h 599"/>
                  <a:gd name="T20" fmla="*/ 267 w 454"/>
                  <a:gd name="T21" fmla="*/ 41 h 599"/>
                  <a:gd name="T22" fmla="*/ 274 w 454"/>
                  <a:gd name="T23" fmla="*/ 128 h 599"/>
                  <a:gd name="T24" fmla="*/ 117 w 454"/>
                  <a:gd name="T25" fmla="*/ 128 h 599"/>
                  <a:gd name="T26" fmla="*/ 122 w 454"/>
                  <a:gd name="T27" fmla="*/ 180 h 599"/>
                  <a:gd name="T28" fmla="*/ 169 w 454"/>
                  <a:gd name="T29" fmla="*/ 186 h 599"/>
                  <a:gd name="T30" fmla="*/ 180 w 454"/>
                  <a:gd name="T31" fmla="*/ 435 h 599"/>
                  <a:gd name="T32" fmla="*/ 0 w 454"/>
                  <a:gd name="T33" fmla="*/ 447 h 5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4"/>
                  <a:gd name="T52" fmla="*/ 0 h 599"/>
                  <a:gd name="T53" fmla="*/ 454 w 454"/>
                  <a:gd name="T54" fmla="*/ 599 h 5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4" h="599">
                    <a:moveTo>
                      <a:pt x="0" y="447"/>
                    </a:moveTo>
                    <a:lnTo>
                      <a:pt x="12" y="599"/>
                    </a:lnTo>
                    <a:lnTo>
                      <a:pt x="82" y="592"/>
                    </a:lnTo>
                    <a:lnTo>
                      <a:pt x="122" y="552"/>
                    </a:lnTo>
                    <a:lnTo>
                      <a:pt x="204" y="557"/>
                    </a:lnTo>
                    <a:lnTo>
                      <a:pt x="285" y="512"/>
                    </a:lnTo>
                    <a:lnTo>
                      <a:pt x="291" y="395"/>
                    </a:lnTo>
                    <a:lnTo>
                      <a:pt x="413" y="279"/>
                    </a:lnTo>
                    <a:lnTo>
                      <a:pt x="454" y="58"/>
                    </a:lnTo>
                    <a:lnTo>
                      <a:pt x="332" y="0"/>
                    </a:lnTo>
                    <a:lnTo>
                      <a:pt x="267" y="41"/>
                    </a:lnTo>
                    <a:lnTo>
                      <a:pt x="274" y="128"/>
                    </a:lnTo>
                    <a:lnTo>
                      <a:pt x="117" y="128"/>
                    </a:lnTo>
                    <a:lnTo>
                      <a:pt x="122" y="180"/>
                    </a:lnTo>
                    <a:lnTo>
                      <a:pt x="169" y="186"/>
                    </a:lnTo>
                    <a:lnTo>
                      <a:pt x="180" y="435"/>
                    </a:lnTo>
                    <a:lnTo>
                      <a:pt x="0" y="4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5" name="Freeform 144"/>
              <p:cNvSpPr>
                <a:spLocks/>
              </p:cNvSpPr>
              <p:nvPr/>
            </p:nvSpPr>
            <p:spPr bwMode="auto">
              <a:xfrm>
                <a:off x="1335" y="1329"/>
                <a:ext cx="10" cy="10"/>
              </a:xfrm>
              <a:custGeom>
                <a:avLst/>
                <a:gdLst>
                  <a:gd name="T0" fmla="*/ 76 w 76"/>
                  <a:gd name="T1" fmla="*/ 0 h 82"/>
                  <a:gd name="T2" fmla="*/ 0 w 76"/>
                  <a:gd name="T3" fmla="*/ 5 h 82"/>
                  <a:gd name="T4" fmla="*/ 41 w 76"/>
                  <a:gd name="T5" fmla="*/ 82 h 82"/>
                  <a:gd name="T6" fmla="*/ 76 w 76"/>
                  <a:gd name="T7" fmla="*/ 0 h 82"/>
                  <a:gd name="T8" fmla="*/ 0 60000 65536"/>
                  <a:gd name="T9" fmla="*/ 0 60000 65536"/>
                  <a:gd name="T10" fmla="*/ 0 60000 65536"/>
                  <a:gd name="T11" fmla="*/ 0 60000 65536"/>
                  <a:gd name="T12" fmla="*/ 0 w 76"/>
                  <a:gd name="T13" fmla="*/ 0 h 82"/>
                  <a:gd name="T14" fmla="*/ 76 w 76"/>
                  <a:gd name="T15" fmla="*/ 82 h 82"/>
                </a:gdLst>
                <a:ahLst/>
                <a:cxnLst>
                  <a:cxn ang="T8">
                    <a:pos x="T0" y="T1"/>
                  </a:cxn>
                  <a:cxn ang="T9">
                    <a:pos x="T2" y="T3"/>
                  </a:cxn>
                  <a:cxn ang="T10">
                    <a:pos x="T4" y="T5"/>
                  </a:cxn>
                  <a:cxn ang="T11">
                    <a:pos x="T6" y="T7"/>
                  </a:cxn>
                </a:cxnLst>
                <a:rect l="T12" t="T13" r="T14" b="T15"/>
                <a:pathLst>
                  <a:path w="76" h="82">
                    <a:moveTo>
                      <a:pt x="76" y="0"/>
                    </a:moveTo>
                    <a:lnTo>
                      <a:pt x="0" y="5"/>
                    </a:lnTo>
                    <a:lnTo>
                      <a:pt x="41" y="82"/>
                    </a:lnTo>
                    <a:lnTo>
                      <a:pt x="7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6" name="Freeform 145"/>
              <p:cNvSpPr>
                <a:spLocks/>
              </p:cNvSpPr>
              <p:nvPr/>
            </p:nvSpPr>
            <p:spPr bwMode="auto">
              <a:xfrm>
                <a:off x="1340" y="1241"/>
                <a:ext cx="156" cy="158"/>
              </a:xfrm>
              <a:custGeom>
                <a:avLst/>
                <a:gdLst>
                  <a:gd name="T0" fmla="*/ 0 w 1244"/>
                  <a:gd name="T1" fmla="*/ 785 h 1266"/>
                  <a:gd name="T2" fmla="*/ 35 w 1244"/>
                  <a:gd name="T3" fmla="*/ 703 h 1266"/>
                  <a:gd name="T4" fmla="*/ 75 w 1244"/>
                  <a:gd name="T5" fmla="*/ 668 h 1266"/>
                  <a:gd name="T6" fmla="*/ 116 w 1244"/>
                  <a:gd name="T7" fmla="*/ 663 h 1266"/>
                  <a:gd name="T8" fmla="*/ 168 w 1244"/>
                  <a:gd name="T9" fmla="*/ 673 h 1266"/>
                  <a:gd name="T10" fmla="*/ 238 w 1244"/>
                  <a:gd name="T11" fmla="*/ 628 h 1266"/>
                  <a:gd name="T12" fmla="*/ 244 w 1244"/>
                  <a:gd name="T13" fmla="*/ 511 h 1266"/>
                  <a:gd name="T14" fmla="*/ 366 w 1244"/>
                  <a:gd name="T15" fmla="*/ 395 h 1266"/>
                  <a:gd name="T16" fmla="*/ 430 w 1244"/>
                  <a:gd name="T17" fmla="*/ 75 h 1266"/>
                  <a:gd name="T18" fmla="*/ 499 w 1244"/>
                  <a:gd name="T19" fmla="*/ 40 h 1266"/>
                  <a:gd name="T20" fmla="*/ 656 w 1244"/>
                  <a:gd name="T21" fmla="*/ 87 h 1266"/>
                  <a:gd name="T22" fmla="*/ 773 w 1244"/>
                  <a:gd name="T23" fmla="*/ 18 h 1266"/>
                  <a:gd name="T24" fmla="*/ 831 w 1244"/>
                  <a:gd name="T25" fmla="*/ 28 h 1266"/>
                  <a:gd name="T26" fmla="*/ 889 w 1244"/>
                  <a:gd name="T27" fmla="*/ 0 h 1266"/>
                  <a:gd name="T28" fmla="*/ 976 w 1244"/>
                  <a:gd name="T29" fmla="*/ 23 h 1266"/>
                  <a:gd name="T30" fmla="*/ 1040 w 1244"/>
                  <a:gd name="T31" fmla="*/ 58 h 1266"/>
                  <a:gd name="T32" fmla="*/ 1098 w 1244"/>
                  <a:gd name="T33" fmla="*/ 58 h 1266"/>
                  <a:gd name="T34" fmla="*/ 1127 w 1244"/>
                  <a:gd name="T35" fmla="*/ 81 h 1266"/>
                  <a:gd name="T36" fmla="*/ 1150 w 1244"/>
                  <a:gd name="T37" fmla="*/ 52 h 1266"/>
                  <a:gd name="T38" fmla="*/ 1215 w 1244"/>
                  <a:gd name="T39" fmla="*/ 128 h 1266"/>
                  <a:gd name="T40" fmla="*/ 1220 w 1244"/>
                  <a:gd name="T41" fmla="*/ 185 h 1266"/>
                  <a:gd name="T42" fmla="*/ 1244 w 1244"/>
                  <a:gd name="T43" fmla="*/ 227 h 1266"/>
                  <a:gd name="T44" fmla="*/ 1168 w 1244"/>
                  <a:gd name="T45" fmla="*/ 296 h 1266"/>
                  <a:gd name="T46" fmla="*/ 1139 w 1244"/>
                  <a:gd name="T47" fmla="*/ 453 h 1266"/>
                  <a:gd name="T48" fmla="*/ 1115 w 1244"/>
                  <a:gd name="T49" fmla="*/ 511 h 1266"/>
                  <a:gd name="T50" fmla="*/ 1115 w 1244"/>
                  <a:gd name="T51" fmla="*/ 761 h 1266"/>
                  <a:gd name="T52" fmla="*/ 1197 w 1244"/>
                  <a:gd name="T53" fmla="*/ 842 h 1266"/>
                  <a:gd name="T54" fmla="*/ 1197 w 1244"/>
                  <a:gd name="T55" fmla="*/ 883 h 1266"/>
                  <a:gd name="T56" fmla="*/ 1070 w 1244"/>
                  <a:gd name="T57" fmla="*/ 900 h 1266"/>
                  <a:gd name="T58" fmla="*/ 1035 w 1244"/>
                  <a:gd name="T59" fmla="*/ 1022 h 1266"/>
                  <a:gd name="T60" fmla="*/ 1092 w 1244"/>
                  <a:gd name="T61" fmla="*/ 1029 h 1266"/>
                  <a:gd name="T62" fmla="*/ 1058 w 1244"/>
                  <a:gd name="T63" fmla="*/ 1144 h 1266"/>
                  <a:gd name="T64" fmla="*/ 1133 w 1244"/>
                  <a:gd name="T65" fmla="*/ 1179 h 1266"/>
                  <a:gd name="T66" fmla="*/ 1162 w 1244"/>
                  <a:gd name="T67" fmla="*/ 1156 h 1266"/>
                  <a:gd name="T68" fmla="*/ 1168 w 1244"/>
                  <a:gd name="T69" fmla="*/ 1266 h 1266"/>
                  <a:gd name="T70" fmla="*/ 1110 w 1244"/>
                  <a:gd name="T71" fmla="*/ 1266 h 1266"/>
                  <a:gd name="T72" fmla="*/ 965 w 1244"/>
                  <a:gd name="T73" fmla="*/ 1156 h 1266"/>
                  <a:gd name="T74" fmla="*/ 965 w 1244"/>
                  <a:gd name="T75" fmla="*/ 1179 h 1266"/>
                  <a:gd name="T76" fmla="*/ 923 w 1244"/>
                  <a:gd name="T77" fmla="*/ 1179 h 1266"/>
                  <a:gd name="T78" fmla="*/ 837 w 1244"/>
                  <a:gd name="T79" fmla="*/ 1116 h 1266"/>
                  <a:gd name="T80" fmla="*/ 785 w 1244"/>
                  <a:gd name="T81" fmla="*/ 1121 h 1266"/>
                  <a:gd name="T82" fmla="*/ 779 w 1244"/>
                  <a:gd name="T83" fmla="*/ 1092 h 1266"/>
                  <a:gd name="T84" fmla="*/ 651 w 1244"/>
                  <a:gd name="T85" fmla="*/ 1104 h 1266"/>
                  <a:gd name="T86" fmla="*/ 599 w 1244"/>
                  <a:gd name="T87" fmla="*/ 854 h 1266"/>
                  <a:gd name="T88" fmla="*/ 564 w 1244"/>
                  <a:gd name="T89" fmla="*/ 854 h 1266"/>
                  <a:gd name="T90" fmla="*/ 552 w 1244"/>
                  <a:gd name="T91" fmla="*/ 813 h 1266"/>
                  <a:gd name="T92" fmla="*/ 494 w 1244"/>
                  <a:gd name="T93" fmla="*/ 819 h 1266"/>
                  <a:gd name="T94" fmla="*/ 489 w 1244"/>
                  <a:gd name="T95" fmla="*/ 889 h 1266"/>
                  <a:gd name="T96" fmla="*/ 343 w 1244"/>
                  <a:gd name="T97" fmla="*/ 900 h 1266"/>
                  <a:gd name="T98" fmla="*/ 337 w 1244"/>
                  <a:gd name="T99" fmla="*/ 872 h 1266"/>
                  <a:gd name="T100" fmla="*/ 314 w 1244"/>
                  <a:gd name="T101" fmla="*/ 872 h 1266"/>
                  <a:gd name="T102" fmla="*/ 273 w 1244"/>
                  <a:gd name="T103" fmla="*/ 750 h 1266"/>
                  <a:gd name="T104" fmla="*/ 0 w 1244"/>
                  <a:gd name="T105" fmla="*/ 785 h 1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266"/>
                  <a:gd name="T161" fmla="*/ 1244 w 1244"/>
                  <a:gd name="T162" fmla="*/ 1266 h 1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266">
                    <a:moveTo>
                      <a:pt x="0" y="785"/>
                    </a:moveTo>
                    <a:lnTo>
                      <a:pt x="35" y="703"/>
                    </a:lnTo>
                    <a:lnTo>
                      <a:pt x="75" y="668"/>
                    </a:lnTo>
                    <a:lnTo>
                      <a:pt x="116" y="663"/>
                    </a:lnTo>
                    <a:lnTo>
                      <a:pt x="168" y="673"/>
                    </a:lnTo>
                    <a:lnTo>
                      <a:pt x="238" y="628"/>
                    </a:lnTo>
                    <a:lnTo>
                      <a:pt x="244" y="511"/>
                    </a:lnTo>
                    <a:lnTo>
                      <a:pt x="366" y="395"/>
                    </a:lnTo>
                    <a:lnTo>
                      <a:pt x="430" y="75"/>
                    </a:lnTo>
                    <a:lnTo>
                      <a:pt x="499" y="40"/>
                    </a:lnTo>
                    <a:lnTo>
                      <a:pt x="656" y="87"/>
                    </a:lnTo>
                    <a:lnTo>
                      <a:pt x="773" y="18"/>
                    </a:lnTo>
                    <a:lnTo>
                      <a:pt x="831" y="28"/>
                    </a:lnTo>
                    <a:lnTo>
                      <a:pt x="889" y="0"/>
                    </a:lnTo>
                    <a:lnTo>
                      <a:pt x="976" y="23"/>
                    </a:lnTo>
                    <a:lnTo>
                      <a:pt x="1040" y="58"/>
                    </a:lnTo>
                    <a:lnTo>
                      <a:pt x="1098" y="58"/>
                    </a:lnTo>
                    <a:lnTo>
                      <a:pt x="1127" y="81"/>
                    </a:lnTo>
                    <a:lnTo>
                      <a:pt x="1150" y="52"/>
                    </a:lnTo>
                    <a:lnTo>
                      <a:pt x="1215" y="128"/>
                    </a:lnTo>
                    <a:lnTo>
                      <a:pt x="1220" y="185"/>
                    </a:lnTo>
                    <a:lnTo>
                      <a:pt x="1244" y="227"/>
                    </a:lnTo>
                    <a:lnTo>
                      <a:pt x="1168" y="296"/>
                    </a:lnTo>
                    <a:lnTo>
                      <a:pt x="1139" y="453"/>
                    </a:lnTo>
                    <a:lnTo>
                      <a:pt x="1115" y="511"/>
                    </a:lnTo>
                    <a:lnTo>
                      <a:pt x="1115" y="761"/>
                    </a:lnTo>
                    <a:lnTo>
                      <a:pt x="1197" y="842"/>
                    </a:lnTo>
                    <a:lnTo>
                      <a:pt x="1197" y="883"/>
                    </a:lnTo>
                    <a:lnTo>
                      <a:pt x="1070" y="900"/>
                    </a:lnTo>
                    <a:lnTo>
                      <a:pt x="1035" y="1022"/>
                    </a:lnTo>
                    <a:lnTo>
                      <a:pt x="1092" y="1029"/>
                    </a:lnTo>
                    <a:lnTo>
                      <a:pt x="1058" y="1144"/>
                    </a:lnTo>
                    <a:lnTo>
                      <a:pt x="1133" y="1179"/>
                    </a:lnTo>
                    <a:lnTo>
                      <a:pt x="1162" y="1156"/>
                    </a:lnTo>
                    <a:lnTo>
                      <a:pt x="1168" y="1266"/>
                    </a:lnTo>
                    <a:lnTo>
                      <a:pt x="1110" y="1266"/>
                    </a:lnTo>
                    <a:lnTo>
                      <a:pt x="965" y="1156"/>
                    </a:lnTo>
                    <a:lnTo>
                      <a:pt x="965" y="1179"/>
                    </a:lnTo>
                    <a:lnTo>
                      <a:pt x="923" y="1179"/>
                    </a:lnTo>
                    <a:lnTo>
                      <a:pt x="837" y="1116"/>
                    </a:lnTo>
                    <a:lnTo>
                      <a:pt x="785" y="1121"/>
                    </a:lnTo>
                    <a:lnTo>
                      <a:pt x="779" y="1092"/>
                    </a:lnTo>
                    <a:lnTo>
                      <a:pt x="651" y="1104"/>
                    </a:lnTo>
                    <a:lnTo>
                      <a:pt x="599" y="854"/>
                    </a:lnTo>
                    <a:lnTo>
                      <a:pt x="564" y="854"/>
                    </a:lnTo>
                    <a:lnTo>
                      <a:pt x="552" y="813"/>
                    </a:lnTo>
                    <a:lnTo>
                      <a:pt x="494" y="819"/>
                    </a:lnTo>
                    <a:lnTo>
                      <a:pt x="489" y="889"/>
                    </a:lnTo>
                    <a:lnTo>
                      <a:pt x="343" y="900"/>
                    </a:lnTo>
                    <a:lnTo>
                      <a:pt x="337" y="872"/>
                    </a:lnTo>
                    <a:lnTo>
                      <a:pt x="314" y="872"/>
                    </a:lnTo>
                    <a:lnTo>
                      <a:pt x="273" y="750"/>
                    </a:lnTo>
                    <a:lnTo>
                      <a:pt x="0" y="78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7" name="Freeform 146"/>
              <p:cNvSpPr>
                <a:spLocks/>
              </p:cNvSpPr>
              <p:nvPr/>
            </p:nvSpPr>
            <p:spPr bwMode="auto">
              <a:xfrm>
                <a:off x="1483" y="1248"/>
                <a:ext cx="43" cy="48"/>
              </a:xfrm>
              <a:custGeom>
                <a:avLst/>
                <a:gdLst>
                  <a:gd name="T0" fmla="*/ 291 w 343"/>
                  <a:gd name="T1" fmla="*/ 0 h 383"/>
                  <a:gd name="T2" fmla="*/ 343 w 343"/>
                  <a:gd name="T3" fmla="*/ 169 h 383"/>
                  <a:gd name="T4" fmla="*/ 291 w 343"/>
                  <a:gd name="T5" fmla="*/ 244 h 383"/>
                  <a:gd name="T6" fmla="*/ 267 w 343"/>
                  <a:gd name="T7" fmla="*/ 261 h 383"/>
                  <a:gd name="T8" fmla="*/ 256 w 343"/>
                  <a:gd name="T9" fmla="*/ 343 h 383"/>
                  <a:gd name="T10" fmla="*/ 0 w 343"/>
                  <a:gd name="T11" fmla="*/ 383 h 383"/>
                  <a:gd name="T12" fmla="*/ 23 w 343"/>
                  <a:gd name="T13" fmla="*/ 238 h 383"/>
                  <a:gd name="T14" fmla="*/ 99 w 343"/>
                  <a:gd name="T15" fmla="*/ 169 h 383"/>
                  <a:gd name="T16" fmla="*/ 75 w 343"/>
                  <a:gd name="T17" fmla="*/ 127 h 383"/>
                  <a:gd name="T18" fmla="*/ 70 w 343"/>
                  <a:gd name="T19" fmla="*/ 64 h 383"/>
                  <a:gd name="T20" fmla="*/ 214 w 343"/>
                  <a:gd name="T21" fmla="*/ 52 h 383"/>
                  <a:gd name="T22" fmla="*/ 291 w 34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83"/>
                  <a:gd name="T38" fmla="*/ 343 w 343"/>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83">
                    <a:moveTo>
                      <a:pt x="291" y="0"/>
                    </a:moveTo>
                    <a:lnTo>
                      <a:pt x="343" y="169"/>
                    </a:lnTo>
                    <a:lnTo>
                      <a:pt x="291" y="244"/>
                    </a:lnTo>
                    <a:lnTo>
                      <a:pt x="267" y="261"/>
                    </a:lnTo>
                    <a:lnTo>
                      <a:pt x="256" y="343"/>
                    </a:lnTo>
                    <a:lnTo>
                      <a:pt x="0" y="383"/>
                    </a:lnTo>
                    <a:lnTo>
                      <a:pt x="23" y="238"/>
                    </a:lnTo>
                    <a:lnTo>
                      <a:pt x="99" y="169"/>
                    </a:lnTo>
                    <a:lnTo>
                      <a:pt x="75" y="127"/>
                    </a:lnTo>
                    <a:lnTo>
                      <a:pt x="70" y="64"/>
                    </a:lnTo>
                    <a:lnTo>
                      <a:pt x="214" y="52"/>
                    </a:lnTo>
                    <a:lnTo>
                      <a:pt x="29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8" name="Freeform 147"/>
              <p:cNvSpPr>
                <a:spLocks/>
              </p:cNvSpPr>
              <p:nvPr/>
            </p:nvSpPr>
            <p:spPr bwMode="auto">
              <a:xfrm>
                <a:off x="1515" y="1245"/>
                <a:ext cx="64" cy="79"/>
              </a:xfrm>
              <a:custGeom>
                <a:avLst/>
                <a:gdLst>
                  <a:gd name="T0" fmla="*/ 0 w 506"/>
                  <a:gd name="T1" fmla="*/ 373 h 635"/>
                  <a:gd name="T2" fmla="*/ 145 w 506"/>
                  <a:gd name="T3" fmla="*/ 436 h 635"/>
                  <a:gd name="T4" fmla="*/ 232 w 506"/>
                  <a:gd name="T5" fmla="*/ 530 h 635"/>
                  <a:gd name="T6" fmla="*/ 296 w 506"/>
                  <a:gd name="T7" fmla="*/ 553 h 635"/>
                  <a:gd name="T8" fmla="*/ 337 w 506"/>
                  <a:gd name="T9" fmla="*/ 623 h 635"/>
                  <a:gd name="T10" fmla="*/ 384 w 506"/>
                  <a:gd name="T11" fmla="*/ 635 h 635"/>
                  <a:gd name="T12" fmla="*/ 506 w 506"/>
                  <a:gd name="T13" fmla="*/ 413 h 635"/>
                  <a:gd name="T14" fmla="*/ 459 w 506"/>
                  <a:gd name="T15" fmla="*/ 314 h 635"/>
                  <a:gd name="T16" fmla="*/ 499 w 506"/>
                  <a:gd name="T17" fmla="*/ 59 h 635"/>
                  <a:gd name="T18" fmla="*/ 424 w 506"/>
                  <a:gd name="T19" fmla="*/ 30 h 635"/>
                  <a:gd name="T20" fmla="*/ 372 w 506"/>
                  <a:gd name="T21" fmla="*/ 94 h 635"/>
                  <a:gd name="T22" fmla="*/ 302 w 506"/>
                  <a:gd name="T23" fmla="*/ 88 h 635"/>
                  <a:gd name="T24" fmla="*/ 215 w 506"/>
                  <a:gd name="T25" fmla="*/ 0 h 635"/>
                  <a:gd name="T26" fmla="*/ 70 w 506"/>
                  <a:gd name="T27" fmla="*/ 12 h 635"/>
                  <a:gd name="T28" fmla="*/ 40 w 506"/>
                  <a:gd name="T29" fmla="*/ 30 h 635"/>
                  <a:gd name="T30" fmla="*/ 87 w 506"/>
                  <a:gd name="T31" fmla="*/ 199 h 635"/>
                  <a:gd name="T32" fmla="*/ 35 w 506"/>
                  <a:gd name="T33" fmla="*/ 268 h 635"/>
                  <a:gd name="T34" fmla="*/ 11 w 506"/>
                  <a:gd name="T35" fmla="*/ 286 h 635"/>
                  <a:gd name="T36" fmla="*/ 0 w 506"/>
                  <a:gd name="T37" fmla="*/ 373 h 6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6"/>
                  <a:gd name="T58" fmla="*/ 0 h 635"/>
                  <a:gd name="T59" fmla="*/ 506 w 506"/>
                  <a:gd name="T60" fmla="*/ 635 h 6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6" h="635">
                    <a:moveTo>
                      <a:pt x="0" y="373"/>
                    </a:moveTo>
                    <a:lnTo>
                      <a:pt x="145" y="436"/>
                    </a:lnTo>
                    <a:lnTo>
                      <a:pt x="232" y="530"/>
                    </a:lnTo>
                    <a:lnTo>
                      <a:pt x="296" y="553"/>
                    </a:lnTo>
                    <a:lnTo>
                      <a:pt x="337" y="623"/>
                    </a:lnTo>
                    <a:lnTo>
                      <a:pt x="384" y="635"/>
                    </a:lnTo>
                    <a:lnTo>
                      <a:pt x="506" y="413"/>
                    </a:lnTo>
                    <a:lnTo>
                      <a:pt x="459" y="314"/>
                    </a:lnTo>
                    <a:lnTo>
                      <a:pt x="499" y="59"/>
                    </a:lnTo>
                    <a:lnTo>
                      <a:pt x="424" y="30"/>
                    </a:lnTo>
                    <a:lnTo>
                      <a:pt x="372" y="94"/>
                    </a:lnTo>
                    <a:lnTo>
                      <a:pt x="302" y="88"/>
                    </a:lnTo>
                    <a:lnTo>
                      <a:pt x="215" y="0"/>
                    </a:lnTo>
                    <a:lnTo>
                      <a:pt x="70" y="12"/>
                    </a:lnTo>
                    <a:lnTo>
                      <a:pt x="40" y="30"/>
                    </a:lnTo>
                    <a:lnTo>
                      <a:pt x="87" y="199"/>
                    </a:lnTo>
                    <a:lnTo>
                      <a:pt x="35" y="268"/>
                    </a:lnTo>
                    <a:lnTo>
                      <a:pt x="11" y="286"/>
                    </a:lnTo>
                    <a:lnTo>
                      <a:pt x="0" y="37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9" name="Freeform 148"/>
              <p:cNvSpPr>
                <a:spLocks/>
              </p:cNvSpPr>
              <p:nvPr/>
            </p:nvSpPr>
            <p:spPr bwMode="auto">
              <a:xfrm>
                <a:off x="1480" y="1291"/>
                <a:ext cx="91" cy="93"/>
              </a:xfrm>
              <a:custGeom>
                <a:avLst/>
                <a:gdLst>
                  <a:gd name="T0" fmla="*/ 122 w 727"/>
                  <a:gd name="T1" fmla="*/ 23 h 743"/>
                  <a:gd name="T2" fmla="*/ 94 w 727"/>
                  <a:gd name="T3" fmla="*/ 116 h 743"/>
                  <a:gd name="T4" fmla="*/ 129 w 727"/>
                  <a:gd name="T5" fmla="*/ 168 h 743"/>
                  <a:gd name="T6" fmla="*/ 0 w 727"/>
                  <a:gd name="T7" fmla="*/ 319 h 743"/>
                  <a:gd name="T8" fmla="*/ 0 w 727"/>
                  <a:gd name="T9" fmla="*/ 360 h 743"/>
                  <a:gd name="T10" fmla="*/ 82 w 727"/>
                  <a:gd name="T11" fmla="*/ 441 h 743"/>
                  <a:gd name="T12" fmla="*/ 82 w 727"/>
                  <a:gd name="T13" fmla="*/ 482 h 743"/>
                  <a:gd name="T14" fmla="*/ 256 w 727"/>
                  <a:gd name="T15" fmla="*/ 569 h 743"/>
                  <a:gd name="T16" fmla="*/ 321 w 727"/>
                  <a:gd name="T17" fmla="*/ 743 h 743"/>
                  <a:gd name="T18" fmla="*/ 367 w 727"/>
                  <a:gd name="T19" fmla="*/ 715 h 743"/>
                  <a:gd name="T20" fmla="*/ 518 w 727"/>
                  <a:gd name="T21" fmla="*/ 732 h 743"/>
                  <a:gd name="T22" fmla="*/ 547 w 727"/>
                  <a:gd name="T23" fmla="*/ 685 h 743"/>
                  <a:gd name="T24" fmla="*/ 727 w 727"/>
                  <a:gd name="T25" fmla="*/ 673 h 743"/>
                  <a:gd name="T26" fmla="*/ 692 w 727"/>
                  <a:gd name="T27" fmla="*/ 593 h 743"/>
                  <a:gd name="T28" fmla="*/ 692 w 727"/>
                  <a:gd name="T29" fmla="*/ 394 h 743"/>
                  <a:gd name="T30" fmla="*/ 663 w 727"/>
                  <a:gd name="T31" fmla="*/ 366 h 743"/>
                  <a:gd name="T32" fmla="*/ 670 w 727"/>
                  <a:gd name="T33" fmla="*/ 255 h 743"/>
                  <a:gd name="T34" fmla="*/ 623 w 727"/>
                  <a:gd name="T35" fmla="*/ 250 h 743"/>
                  <a:gd name="T36" fmla="*/ 582 w 727"/>
                  <a:gd name="T37" fmla="*/ 180 h 743"/>
                  <a:gd name="T38" fmla="*/ 518 w 727"/>
                  <a:gd name="T39" fmla="*/ 157 h 743"/>
                  <a:gd name="T40" fmla="*/ 431 w 727"/>
                  <a:gd name="T41" fmla="*/ 63 h 743"/>
                  <a:gd name="T42" fmla="*/ 286 w 727"/>
                  <a:gd name="T43" fmla="*/ 0 h 743"/>
                  <a:gd name="T44" fmla="*/ 122 w 727"/>
                  <a:gd name="T45" fmla="*/ 23 h 7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7"/>
                  <a:gd name="T70" fmla="*/ 0 h 743"/>
                  <a:gd name="T71" fmla="*/ 727 w 727"/>
                  <a:gd name="T72" fmla="*/ 743 h 7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7" h="743">
                    <a:moveTo>
                      <a:pt x="122" y="23"/>
                    </a:moveTo>
                    <a:lnTo>
                      <a:pt x="94" y="116"/>
                    </a:lnTo>
                    <a:lnTo>
                      <a:pt x="129" y="168"/>
                    </a:lnTo>
                    <a:lnTo>
                      <a:pt x="0" y="319"/>
                    </a:lnTo>
                    <a:lnTo>
                      <a:pt x="0" y="360"/>
                    </a:lnTo>
                    <a:lnTo>
                      <a:pt x="82" y="441"/>
                    </a:lnTo>
                    <a:lnTo>
                      <a:pt x="82" y="482"/>
                    </a:lnTo>
                    <a:lnTo>
                      <a:pt x="256" y="569"/>
                    </a:lnTo>
                    <a:lnTo>
                      <a:pt x="321" y="743"/>
                    </a:lnTo>
                    <a:lnTo>
                      <a:pt x="367" y="715"/>
                    </a:lnTo>
                    <a:lnTo>
                      <a:pt x="518" y="732"/>
                    </a:lnTo>
                    <a:lnTo>
                      <a:pt x="547" y="685"/>
                    </a:lnTo>
                    <a:lnTo>
                      <a:pt x="727" y="673"/>
                    </a:lnTo>
                    <a:lnTo>
                      <a:pt x="692" y="593"/>
                    </a:lnTo>
                    <a:lnTo>
                      <a:pt x="692" y="394"/>
                    </a:lnTo>
                    <a:lnTo>
                      <a:pt x="663" y="366"/>
                    </a:lnTo>
                    <a:lnTo>
                      <a:pt x="670" y="255"/>
                    </a:lnTo>
                    <a:lnTo>
                      <a:pt x="623" y="250"/>
                    </a:lnTo>
                    <a:lnTo>
                      <a:pt x="582" y="180"/>
                    </a:lnTo>
                    <a:lnTo>
                      <a:pt x="518" y="157"/>
                    </a:lnTo>
                    <a:lnTo>
                      <a:pt x="431" y="63"/>
                    </a:lnTo>
                    <a:lnTo>
                      <a:pt x="286" y="0"/>
                    </a:lnTo>
                    <a:lnTo>
                      <a:pt x="122" y="2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0" name="Freeform 149"/>
              <p:cNvSpPr>
                <a:spLocks/>
              </p:cNvSpPr>
              <p:nvPr/>
            </p:nvSpPr>
            <p:spPr bwMode="auto">
              <a:xfrm>
                <a:off x="1480" y="1308"/>
                <a:ext cx="16" cy="23"/>
              </a:xfrm>
              <a:custGeom>
                <a:avLst/>
                <a:gdLst>
                  <a:gd name="T0" fmla="*/ 0 w 129"/>
                  <a:gd name="T1" fmla="*/ 186 h 186"/>
                  <a:gd name="T2" fmla="*/ 129 w 129"/>
                  <a:gd name="T3" fmla="*/ 35 h 186"/>
                  <a:gd name="T4" fmla="*/ 117 w 129"/>
                  <a:gd name="T5" fmla="*/ 17 h 186"/>
                  <a:gd name="T6" fmla="*/ 65 w 129"/>
                  <a:gd name="T7" fmla="*/ 0 h 186"/>
                  <a:gd name="T8" fmla="*/ 0 w 129"/>
                  <a:gd name="T9" fmla="*/ 35 h 186"/>
                  <a:gd name="T10" fmla="*/ 0 w 129"/>
                  <a:gd name="T11" fmla="*/ 186 h 186"/>
                  <a:gd name="T12" fmla="*/ 0 60000 65536"/>
                  <a:gd name="T13" fmla="*/ 0 60000 65536"/>
                  <a:gd name="T14" fmla="*/ 0 60000 65536"/>
                  <a:gd name="T15" fmla="*/ 0 60000 65536"/>
                  <a:gd name="T16" fmla="*/ 0 60000 65536"/>
                  <a:gd name="T17" fmla="*/ 0 60000 65536"/>
                  <a:gd name="T18" fmla="*/ 0 w 129"/>
                  <a:gd name="T19" fmla="*/ 0 h 186"/>
                  <a:gd name="T20" fmla="*/ 129 w 129"/>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9" h="186">
                    <a:moveTo>
                      <a:pt x="0" y="186"/>
                    </a:moveTo>
                    <a:lnTo>
                      <a:pt x="129" y="35"/>
                    </a:lnTo>
                    <a:lnTo>
                      <a:pt x="117" y="17"/>
                    </a:lnTo>
                    <a:lnTo>
                      <a:pt x="65" y="0"/>
                    </a:lnTo>
                    <a:lnTo>
                      <a:pt x="0" y="35"/>
                    </a:lnTo>
                    <a:lnTo>
                      <a:pt x="0" y="18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1" name="Freeform 150"/>
              <p:cNvSpPr>
                <a:spLocks/>
              </p:cNvSpPr>
              <p:nvPr/>
            </p:nvSpPr>
            <p:spPr bwMode="auto">
              <a:xfrm>
                <a:off x="1480" y="1294"/>
                <a:ext cx="15" cy="18"/>
              </a:xfrm>
              <a:custGeom>
                <a:avLst/>
                <a:gdLst>
                  <a:gd name="T0" fmla="*/ 0 w 122"/>
                  <a:gd name="T1" fmla="*/ 87 h 145"/>
                  <a:gd name="T2" fmla="*/ 0 w 122"/>
                  <a:gd name="T3" fmla="*/ 145 h 145"/>
                  <a:gd name="T4" fmla="*/ 65 w 122"/>
                  <a:gd name="T5" fmla="*/ 110 h 145"/>
                  <a:gd name="T6" fmla="*/ 117 w 122"/>
                  <a:gd name="T7" fmla="*/ 127 h 145"/>
                  <a:gd name="T8" fmla="*/ 94 w 122"/>
                  <a:gd name="T9" fmla="*/ 87 h 145"/>
                  <a:gd name="T10" fmla="*/ 122 w 122"/>
                  <a:gd name="T11" fmla="*/ 0 h 145"/>
                  <a:gd name="T12" fmla="*/ 24 w 122"/>
                  <a:gd name="T13" fmla="*/ 17 h 145"/>
                  <a:gd name="T14" fmla="*/ 0 w 122"/>
                  <a:gd name="T15" fmla="*/ 87 h 14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45"/>
                  <a:gd name="T26" fmla="*/ 122 w 122"/>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45">
                    <a:moveTo>
                      <a:pt x="0" y="87"/>
                    </a:moveTo>
                    <a:lnTo>
                      <a:pt x="0" y="145"/>
                    </a:lnTo>
                    <a:lnTo>
                      <a:pt x="65" y="110"/>
                    </a:lnTo>
                    <a:lnTo>
                      <a:pt x="117" y="127"/>
                    </a:lnTo>
                    <a:lnTo>
                      <a:pt x="94" y="87"/>
                    </a:lnTo>
                    <a:lnTo>
                      <a:pt x="122" y="0"/>
                    </a:lnTo>
                    <a:lnTo>
                      <a:pt x="24" y="17"/>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2" name="Freeform 151"/>
              <p:cNvSpPr>
                <a:spLocks/>
              </p:cNvSpPr>
              <p:nvPr/>
            </p:nvSpPr>
            <p:spPr bwMode="auto">
              <a:xfrm>
                <a:off x="1338" y="1335"/>
                <a:ext cx="100" cy="107"/>
              </a:xfrm>
              <a:custGeom>
                <a:avLst/>
                <a:gdLst>
                  <a:gd name="T0" fmla="*/ 17 w 802"/>
                  <a:gd name="T1" fmla="*/ 35 h 859"/>
                  <a:gd name="T2" fmla="*/ 92 w 802"/>
                  <a:gd name="T3" fmla="*/ 157 h 859"/>
                  <a:gd name="T4" fmla="*/ 52 w 802"/>
                  <a:gd name="T5" fmla="*/ 244 h 859"/>
                  <a:gd name="T6" fmla="*/ 75 w 802"/>
                  <a:gd name="T7" fmla="*/ 331 h 859"/>
                  <a:gd name="T8" fmla="*/ 122 w 802"/>
                  <a:gd name="T9" fmla="*/ 354 h 859"/>
                  <a:gd name="T10" fmla="*/ 110 w 802"/>
                  <a:gd name="T11" fmla="*/ 453 h 859"/>
                  <a:gd name="T12" fmla="*/ 17 w 802"/>
                  <a:gd name="T13" fmla="*/ 568 h 859"/>
                  <a:gd name="T14" fmla="*/ 0 w 802"/>
                  <a:gd name="T15" fmla="*/ 696 h 859"/>
                  <a:gd name="T16" fmla="*/ 0 w 802"/>
                  <a:gd name="T17" fmla="*/ 835 h 859"/>
                  <a:gd name="T18" fmla="*/ 92 w 802"/>
                  <a:gd name="T19" fmla="*/ 772 h 859"/>
                  <a:gd name="T20" fmla="*/ 157 w 802"/>
                  <a:gd name="T21" fmla="*/ 824 h 859"/>
                  <a:gd name="T22" fmla="*/ 429 w 802"/>
                  <a:gd name="T23" fmla="*/ 778 h 859"/>
                  <a:gd name="T24" fmla="*/ 598 w 802"/>
                  <a:gd name="T25" fmla="*/ 859 h 859"/>
                  <a:gd name="T26" fmla="*/ 732 w 802"/>
                  <a:gd name="T27" fmla="*/ 824 h 859"/>
                  <a:gd name="T28" fmla="*/ 656 w 802"/>
                  <a:gd name="T29" fmla="*/ 760 h 859"/>
                  <a:gd name="T30" fmla="*/ 656 w 802"/>
                  <a:gd name="T31" fmla="*/ 505 h 859"/>
                  <a:gd name="T32" fmla="*/ 767 w 802"/>
                  <a:gd name="T33" fmla="*/ 493 h 859"/>
                  <a:gd name="T34" fmla="*/ 755 w 802"/>
                  <a:gd name="T35" fmla="*/ 418 h 859"/>
                  <a:gd name="T36" fmla="*/ 802 w 802"/>
                  <a:gd name="T37" fmla="*/ 418 h 859"/>
                  <a:gd name="T38" fmla="*/ 796 w 802"/>
                  <a:gd name="T39" fmla="*/ 342 h 859"/>
                  <a:gd name="T40" fmla="*/ 668 w 802"/>
                  <a:gd name="T41" fmla="*/ 354 h 859"/>
                  <a:gd name="T42" fmla="*/ 616 w 802"/>
                  <a:gd name="T43" fmla="*/ 104 h 859"/>
                  <a:gd name="T44" fmla="*/ 581 w 802"/>
                  <a:gd name="T45" fmla="*/ 104 h 859"/>
                  <a:gd name="T46" fmla="*/ 569 w 802"/>
                  <a:gd name="T47" fmla="*/ 63 h 859"/>
                  <a:gd name="T48" fmla="*/ 511 w 802"/>
                  <a:gd name="T49" fmla="*/ 69 h 859"/>
                  <a:gd name="T50" fmla="*/ 506 w 802"/>
                  <a:gd name="T51" fmla="*/ 139 h 859"/>
                  <a:gd name="T52" fmla="*/ 360 w 802"/>
                  <a:gd name="T53" fmla="*/ 150 h 859"/>
                  <a:gd name="T54" fmla="*/ 354 w 802"/>
                  <a:gd name="T55" fmla="*/ 122 h 859"/>
                  <a:gd name="T56" fmla="*/ 331 w 802"/>
                  <a:gd name="T57" fmla="*/ 122 h 859"/>
                  <a:gd name="T58" fmla="*/ 290 w 802"/>
                  <a:gd name="T59" fmla="*/ 0 h 859"/>
                  <a:gd name="T60" fmla="*/ 17 w 802"/>
                  <a:gd name="T61" fmla="*/ 35 h 8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2"/>
                  <a:gd name="T94" fmla="*/ 0 h 859"/>
                  <a:gd name="T95" fmla="*/ 802 w 802"/>
                  <a:gd name="T96" fmla="*/ 859 h 8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2" h="859">
                    <a:moveTo>
                      <a:pt x="17" y="35"/>
                    </a:moveTo>
                    <a:lnTo>
                      <a:pt x="92" y="157"/>
                    </a:lnTo>
                    <a:lnTo>
                      <a:pt x="52" y="244"/>
                    </a:lnTo>
                    <a:lnTo>
                      <a:pt x="75" y="331"/>
                    </a:lnTo>
                    <a:lnTo>
                      <a:pt x="122" y="354"/>
                    </a:lnTo>
                    <a:lnTo>
                      <a:pt x="110" y="453"/>
                    </a:lnTo>
                    <a:lnTo>
                      <a:pt x="17" y="568"/>
                    </a:lnTo>
                    <a:lnTo>
                      <a:pt x="0" y="696"/>
                    </a:lnTo>
                    <a:lnTo>
                      <a:pt x="0" y="835"/>
                    </a:lnTo>
                    <a:lnTo>
                      <a:pt x="92" y="772"/>
                    </a:lnTo>
                    <a:lnTo>
                      <a:pt x="157" y="824"/>
                    </a:lnTo>
                    <a:lnTo>
                      <a:pt x="429" y="778"/>
                    </a:lnTo>
                    <a:lnTo>
                      <a:pt x="598" y="859"/>
                    </a:lnTo>
                    <a:lnTo>
                      <a:pt x="732" y="824"/>
                    </a:lnTo>
                    <a:lnTo>
                      <a:pt x="656" y="760"/>
                    </a:lnTo>
                    <a:lnTo>
                      <a:pt x="656" y="505"/>
                    </a:lnTo>
                    <a:lnTo>
                      <a:pt x="767" y="493"/>
                    </a:lnTo>
                    <a:lnTo>
                      <a:pt x="755" y="418"/>
                    </a:lnTo>
                    <a:lnTo>
                      <a:pt x="802" y="418"/>
                    </a:lnTo>
                    <a:lnTo>
                      <a:pt x="796" y="342"/>
                    </a:lnTo>
                    <a:lnTo>
                      <a:pt x="668" y="354"/>
                    </a:lnTo>
                    <a:lnTo>
                      <a:pt x="616" y="104"/>
                    </a:lnTo>
                    <a:lnTo>
                      <a:pt x="581" y="104"/>
                    </a:lnTo>
                    <a:lnTo>
                      <a:pt x="569" y="63"/>
                    </a:lnTo>
                    <a:lnTo>
                      <a:pt x="511" y="69"/>
                    </a:lnTo>
                    <a:lnTo>
                      <a:pt x="506" y="139"/>
                    </a:lnTo>
                    <a:lnTo>
                      <a:pt x="360" y="150"/>
                    </a:lnTo>
                    <a:lnTo>
                      <a:pt x="354" y="122"/>
                    </a:lnTo>
                    <a:lnTo>
                      <a:pt x="331" y="122"/>
                    </a:lnTo>
                    <a:lnTo>
                      <a:pt x="290" y="0"/>
                    </a:lnTo>
                    <a:lnTo>
                      <a:pt x="17"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3" name="Freeform 152"/>
              <p:cNvSpPr>
                <a:spLocks/>
              </p:cNvSpPr>
              <p:nvPr/>
            </p:nvSpPr>
            <p:spPr bwMode="auto">
              <a:xfrm>
                <a:off x="1420" y="1351"/>
                <a:ext cx="98" cy="88"/>
              </a:xfrm>
              <a:custGeom>
                <a:avLst/>
                <a:gdLst>
                  <a:gd name="T0" fmla="*/ 779 w 779"/>
                  <a:gd name="T1" fmla="*/ 203 h 702"/>
                  <a:gd name="T2" fmla="*/ 720 w 779"/>
                  <a:gd name="T3" fmla="*/ 296 h 702"/>
                  <a:gd name="T4" fmla="*/ 680 w 779"/>
                  <a:gd name="T5" fmla="*/ 325 h 702"/>
                  <a:gd name="T6" fmla="*/ 686 w 779"/>
                  <a:gd name="T7" fmla="*/ 413 h 702"/>
                  <a:gd name="T8" fmla="*/ 523 w 779"/>
                  <a:gd name="T9" fmla="*/ 482 h 702"/>
                  <a:gd name="T10" fmla="*/ 553 w 779"/>
                  <a:gd name="T11" fmla="*/ 535 h 702"/>
                  <a:gd name="T12" fmla="*/ 483 w 779"/>
                  <a:gd name="T13" fmla="*/ 540 h 702"/>
                  <a:gd name="T14" fmla="*/ 337 w 779"/>
                  <a:gd name="T15" fmla="*/ 702 h 702"/>
                  <a:gd name="T16" fmla="*/ 221 w 779"/>
                  <a:gd name="T17" fmla="*/ 697 h 702"/>
                  <a:gd name="T18" fmla="*/ 157 w 779"/>
                  <a:gd name="T19" fmla="*/ 662 h 702"/>
                  <a:gd name="T20" fmla="*/ 76 w 779"/>
                  <a:gd name="T21" fmla="*/ 691 h 702"/>
                  <a:gd name="T22" fmla="*/ 0 w 779"/>
                  <a:gd name="T23" fmla="*/ 627 h 702"/>
                  <a:gd name="T24" fmla="*/ 0 w 779"/>
                  <a:gd name="T25" fmla="*/ 372 h 702"/>
                  <a:gd name="T26" fmla="*/ 105 w 779"/>
                  <a:gd name="T27" fmla="*/ 355 h 702"/>
                  <a:gd name="T28" fmla="*/ 99 w 779"/>
                  <a:gd name="T29" fmla="*/ 285 h 702"/>
                  <a:gd name="T30" fmla="*/ 146 w 779"/>
                  <a:gd name="T31" fmla="*/ 285 h 702"/>
                  <a:gd name="T32" fmla="*/ 146 w 779"/>
                  <a:gd name="T33" fmla="*/ 238 h 702"/>
                  <a:gd name="T34" fmla="*/ 204 w 779"/>
                  <a:gd name="T35" fmla="*/ 233 h 702"/>
                  <a:gd name="T36" fmla="*/ 284 w 779"/>
                  <a:gd name="T37" fmla="*/ 303 h 702"/>
                  <a:gd name="T38" fmla="*/ 326 w 779"/>
                  <a:gd name="T39" fmla="*/ 296 h 702"/>
                  <a:gd name="T40" fmla="*/ 326 w 779"/>
                  <a:gd name="T41" fmla="*/ 273 h 702"/>
                  <a:gd name="T42" fmla="*/ 476 w 779"/>
                  <a:gd name="T43" fmla="*/ 383 h 702"/>
                  <a:gd name="T44" fmla="*/ 529 w 779"/>
                  <a:gd name="T45" fmla="*/ 383 h 702"/>
                  <a:gd name="T46" fmla="*/ 523 w 779"/>
                  <a:gd name="T47" fmla="*/ 273 h 702"/>
                  <a:gd name="T48" fmla="*/ 494 w 779"/>
                  <a:gd name="T49" fmla="*/ 296 h 702"/>
                  <a:gd name="T50" fmla="*/ 419 w 779"/>
                  <a:gd name="T51" fmla="*/ 261 h 702"/>
                  <a:gd name="T52" fmla="*/ 453 w 779"/>
                  <a:gd name="T53" fmla="*/ 146 h 702"/>
                  <a:gd name="T54" fmla="*/ 396 w 779"/>
                  <a:gd name="T55" fmla="*/ 139 h 702"/>
                  <a:gd name="T56" fmla="*/ 431 w 779"/>
                  <a:gd name="T57" fmla="*/ 17 h 702"/>
                  <a:gd name="T58" fmla="*/ 558 w 779"/>
                  <a:gd name="T59" fmla="*/ 0 h 702"/>
                  <a:gd name="T60" fmla="*/ 732 w 779"/>
                  <a:gd name="T61" fmla="*/ 87 h 702"/>
                  <a:gd name="T62" fmla="*/ 779 w 779"/>
                  <a:gd name="T63" fmla="*/ 203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9"/>
                  <a:gd name="T97" fmla="*/ 0 h 702"/>
                  <a:gd name="T98" fmla="*/ 779 w 779"/>
                  <a:gd name="T99" fmla="*/ 702 h 7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9" h="702">
                    <a:moveTo>
                      <a:pt x="779" y="203"/>
                    </a:moveTo>
                    <a:lnTo>
                      <a:pt x="720" y="296"/>
                    </a:lnTo>
                    <a:lnTo>
                      <a:pt x="680" y="325"/>
                    </a:lnTo>
                    <a:lnTo>
                      <a:pt x="686" y="413"/>
                    </a:lnTo>
                    <a:lnTo>
                      <a:pt x="523" y="482"/>
                    </a:lnTo>
                    <a:lnTo>
                      <a:pt x="553" y="535"/>
                    </a:lnTo>
                    <a:lnTo>
                      <a:pt x="483" y="540"/>
                    </a:lnTo>
                    <a:lnTo>
                      <a:pt x="337" y="702"/>
                    </a:lnTo>
                    <a:lnTo>
                      <a:pt x="221" y="697"/>
                    </a:lnTo>
                    <a:lnTo>
                      <a:pt x="157" y="662"/>
                    </a:lnTo>
                    <a:lnTo>
                      <a:pt x="76" y="691"/>
                    </a:lnTo>
                    <a:lnTo>
                      <a:pt x="0" y="627"/>
                    </a:lnTo>
                    <a:lnTo>
                      <a:pt x="0" y="372"/>
                    </a:lnTo>
                    <a:lnTo>
                      <a:pt x="105" y="355"/>
                    </a:lnTo>
                    <a:lnTo>
                      <a:pt x="99" y="285"/>
                    </a:lnTo>
                    <a:lnTo>
                      <a:pt x="146" y="285"/>
                    </a:lnTo>
                    <a:lnTo>
                      <a:pt x="146" y="238"/>
                    </a:lnTo>
                    <a:lnTo>
                      <a:pt x="204" y="233"/>
                    </a:lnTo>
                    <a:lnTo>
                      <a:pt x="284" y="303"/>
                    </a:lnTo>
                    <a:lnTo>
                      <a:pt x="326" y="296"/>
                    </a:lnTo>
                    <a:lnTo>
                      <a:pt x="326" y="273"/>
                    </a:lnTo>
                    <a:lnTo>
                      <a:pt x="476" y="383"/>
                    </a:lnTo>
                    <a:lnTo>
                      <a:pt x="529" y="383"/>
                    </a:lnTo>
                    <a:lnTo>
                      <a:pt x="523" y="273"/>
                    </a:lnTo>
                    <a:lnTo>
                      <a:pt x="494" y="296"/>
                    </a:lnTo>
                    <a:lnTo>
                      <a:pt x="419" y="261"/>
                    </a:lnTo>
                    <a:lnTo>
                      <a:pt x="453" y="146"/>
                    </a:lnTo>
                    <a:lnTo>
                      <a:pt x="396" y="139"/>
                    </a:lnTo>
                    <a:lnTo>
                      <a:pt x="431" y="17"/>
                    </a:lnTo>
                    <a:lnTo>
                      <a:pt x="558" y="0"/>
                    </a:lnTo>
                    <a:lnTo>
                      <a:pt x="732" y="87"/>
                    </a:lnTo>
                    <a:lnTo>
                      <a:pt x="779" y="20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4" name="Freeform 153"/>
              <p:cNvSpPr>
                <a:spLocks/>
              </p:cNvSpPr>
              <p:nvPr/>
            </p:nvSpPr>
            <p:spPr bwMode="auto">
              <a:xfrm>
                <a:off x="1505" y="1376"/>
                <a:ext cx="24" cy="58"/>
              </a:xfrm>
              <a:custGeom>
                <a:avLst/>
                <a:gdLst>
                  <a:gd name="T0" fmla="*/ 6 w 192"/>
                  <a:gd name="T1" fmla="*/ 215 h 459"/>
                  <a:gd name="T2" fmla="*/ 105 w 192"/>
                  <a:gd name="T3" fmla="*/ 249 h 459"/>
                  <a:gd name="T4" fmla="*/ 145 w 192"/>
                  <a:gd name="T5" fmla="*/ 459 h 459"/>
                  <a:gd name="T6" fmla="*/ 187 w 192"/>
                  <a:gd name="T7" fmla="*/ 371 h 459"/>
                  <a:gd name="T8" fmla="*/ 192 w 192"/>
                  <a:gd name="T9" fmla="*/ 225 h 459"/>
                  <a:gd name="T10" fmla="*/ 99 w 192"/>
                  <a:gd name="T11" fmla="*/ 0 h 459"/>
                  <a:gd name="T12" fmla="*/ 40 w 192"/>
                  <a:gd name="T13" fmla="*/ 93 h 459"/>
                  <a:gd name="T14" fmla="*/ 0 w 192"/>
                  <a:gd name="T15" fmla="*/ 127 h 459"/>
                  <a:gd name="T16" fmla="*/ 6 w 192"/>
                  <a:gd name="T17" fmla="*/ 215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59"/>
                  <a:gd name="T29" fmla="*/ 192 w 192"/>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59">
                    <a:moveTo>
                      <a:pt x="6" y="215"/>
                    </a:moveTo>
                    <a:lnTo>
                      <a:pt x="105" y="249"/>
                    </a:lnTo>
                    <a:lnTo>
                      <a:pt x="145" y="459"/>
                    </a:lnTo>
                    <a:lnTo>
                      <a:pt x="187" y="371"/>
                    </a:lnTo>
                    <a:lnTo>
                      <a:pt x="192" y="225"/>
                    </a:lnTo>
                    <a:lnTo>
                      <a:pt x="99" y="0"/>
                    </a:lnTo>
                    <a:lnTo>
                      <a:pt x="40" y="93"/>
                    </a:lnTo>
                    <a:lnTo>
                      <a:pt x="0" y="127"/>
                    </a:lnTo>
                    <a:lnTo>
                      <a:pt x="6" y="21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5" name="Freeform 154"/>
              <p:cNvSpPr>
                <a:spLocks/>
              </p:cNvSpPr>
              <p:nvPr/>
            </p:nvSpPr>
            <p:spPr bwMode="auto">
              <a:xfrm>
                <a:off x="1338" y="1431"/>
                <a:ext cx="76" cy="108"/>
              </a:xfrm>
              <a:custGeom>
                <a:avLst/>
                <a:gdLst>
                  <a:gd name="T0" fmla="*/ 610 w 610"/>
                  <a:gd name="T1" fmla="*/ 87 h 860"/>
                  <a:gd name="T2" fmla="*/ 598 w 610"/>
                  <a:gd name="T3" fmla="*/ 314 h 860"/>
                  <a:gd name="T4" fmla="*/ 516 w 610"/>
                  <a:gd name="T5" fmla="*/ 366 h 860"/>
                  <a:gd name="T6" fmla="*/ 516 w 610"/>
                  <a:gd name="T7" fmla="*/ 796 h 860"/>
                  <a:gd name="T8" fmla="*/ 464 w 610"/>
                  <a:gd name="T9" fmla="*/ 860 h 860"/>
                  <a:gd name="T10" fmla="*/ 389 w 610"/>
                  <a:gd name="T11" fmla="*/ 837 h 860"/>
                  <a:gd name="T12" fmla="*/ 383 w 610"/>
                  <a:gd name="T13" fmla="*/ 755 h 860"/>
                  <a:gd name="T14" fmla="*/ 337 w 610"/>
                  <a:gd name="T15" fmla="*/ 825 h 860"/>
                  <a:gd name="T16" fmla="*/ 237 w 610"/>
                  <a:gd name="T17" fmla="*/ 703 h 860"/>
                  <a:gd name="T18" fmla="*/ 174 w 610"/>
                  <a:gd name="T19" fmla="*/ 349 h 860"/>
                  <a:gd name="T20" fmla="*/ 110 w 610"/>
                  <a:gd name="T21" fmla="*/ 290 h 860"/>
                  <a:gd name="T22" fmla="*/ 0 w 610"/>
                  <a:gd name="T23" fmla="*/ 63 h 860"/>
                  <a:gd name="T24" fmla="*/ 92 w 610"/>
                  <a:gd name="T25" fmla="*/ 0 h 860"/>
                  <a:gd name="T26" fmla="*/ 157 w 610"/>
                  <a:gd name="T27" fmla="*/ 52 h 860"/>
                  <a:gd name="T28" fmla="*/ 429 w 610"/>
                  <a:gd name="T29" fmla="*/ 6 h 860"/>
                  <a:gd name="T30" fmla="*/ 610 w 610"/>
                  <a:gd name="T31" fmla="*/ 87 h 8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0"/>
                  <a:gd name="T49" fmla="*/ 0 h 860"/>
                  <a:gd name="T50" fmla="*/ 610 w 610"/>
                  <a:gd name="T51" fmla="*/ 860 h 8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0" h="860">
                    <a:moveTo>
                      <a:pt x="610" y="87"/>
                    </a:moveTo>
                    <a:lnTo>
                      <a:pt x="598" y="314"/>
                    </a:lnTo>
                    <a:lnTo>
                      <a:pt x="516" y="366"/>
                    </a:lnTo>
                    <a:lnTo>
                      <a:pt x="516" y="796"/>
                    </a:lnTo>
                    <a:lnTo>
                      <a:pt x="464" y="860"/>
                    </a:lnTo>
                    <a:lnTo>
                      <a:pt x="389" y="837"/>
                    </a:lnTo>
                    <a:lnTo>
                      <a:pt x="383" y="755"/>
                    </a:lnTo>
                    <a:lnTo>
                      <a:pt x="337" y="825"/>
                    </a:lnTo>
                    <a:lnTo>
                      <a:pt x="237" y="703"/>
                    </a:lnTo>
                    <a:lnTo>
                      <a:pt x="174" y="349"/>
                    </a:lnTo>
                    <a:lnTo>
                      <a:pt x="110" y="290"/>
                    </a:lnTo>
                    <a:lnTo>
                      <a:pt x="0" y="63"/>
                    </a:lnTo>
                    <a:lnTo>
                      <a:pt x="92" y="0"/>
                    </a:lnTo>
                    <a:lnTo>
                      <a:pt x="157" y="52"/>
                    </a:lnTo>
                    <a:lnTo>
                      <a:pt x="429" y="6"/>
                    </a:lnTo>
                    <a:lnTo>
                      <a:pt x="610" y="87"/>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6" name="Freeform 155"/>
              <p:cNvSpPr>
                <a:spLocks/>
              </p:cNvSpPr>
              <p:nvPr/>
            </p:nvSpPr>
            <p:spPr bwMode="auto">
              <a:xfrm>
                <a:off x="1486" y="1374"/>
                <a:ext cx="85" cy="143"/>
              </a:xfrm>
              <a:custGeom>
                <a:avLst/>
                <a:gdLst>
                  <a:gd name="T0" fmla="*/ 30 w 680"/>
                  <a:gd name="T1" fmla="*/ 355 h 1144"/>
                  <a:gd name="T2" fmla="*/ 175 w 680"/>
                  <a:gd name="T3" fmla="*/ 453 h 1144"/>
                  <a:gd name="T4" fmla="*/ 187 w 680"/>
                  <a:gd name="T5" fmla="*/ 564 h 1144"/>
                  <a:gd name="T6" fmla="*/ 128 w 680"/>
                  <a:gd name="T7" fmla="*/ 569 h 1144"/>
                  <a:gd name="T8" fmla="*/ 163 w 680"/>
                  <a:gd name="T9" fmla="*/ 662 h 1144"/>
                  <a:gd name="T10" fmla="*/ 47 w 680"/>
                  <a:gd name="T11" fmla="*/ 831 h 1144"/>
                  <a:gd name="T12" fmla="*/ 82 w 680"/>
                  <a:gd name="T13" fmla="*/ 1132 h 1144"/>
                  <a:gd name="T14" fmla="*/ 145 w 680"/>
                  <a:gd name="T15" fmla="*/ 1144 h 1144"/>
                  <a:gd name="T16" fmla="*/ 175 w 680"/>
                  <a:gd name="T17" fmla="*/ 1028 h 1144"/>
                  <a:gd name="T18" fmla="*/ 320 w 680"/>
                  <a:gd name="T19" fmla="*/ 923 h 1144"/>
                  <a:gd name="T20" fmla="*/ 309 w 680"/>
                  <a:gd name="T21" fmla="*/ 709 h 1144"/>
                  <a:gd name="T22" fmla="*/ 267 w 680"/>
                  <a:gd name="T23" fmla="*/ 686 h 1144"/>
                  <a:gd name="T24" fmla="*/ 291 w 680"/>
                  <a:gd name="T25" fmla="*/ 627 h 1144"/>
                  <a:gd name="T26" fmla="*/ 378 w 680"/>
                  <a:gd name="T27" fmla="*/ 569 h 1144"/>
                  <a:gd name="T28" fmla="*/ 407 w 680"/>
                  <a:gd name="T29" fmla="*/ 517 h 1144"/>
                  <a:gd name="T30" fmla="*/ 640 w 680"/>
                  <a:gd name="T31" fmla="*/ 343 h 1144"/>
                  <a:gd name="T32" fmla="*/ 680 w 680"/>
                  <a:gd name="T33" fmla="*/ 0 h 1144"/>
                  <a:gd name="T34" fmla="*/ 500 w 680"/>
                  <a:gd name="T35" fmla="*/ 23 h 1144"/>
                  <a:gd name="T36" fmla="*/ 471 w 680"/>
                  <a:gd name="T37" fmla="*/ 70 h 1144"/>
                  <a:gd name="T38" fmla="*/ 332 w 680"/>
                  <a:gd name="T39" fmla="*/ 53 h 1144"/>
                  <a:gd name="T40" fmla="*/ 274 w 680"/>
                  <a:gd name="T41" fmla="*/ 81 h 1144"/>
                  <a:gd name="T42" fmla="*/ 344 w 680"/>
                  <a:gd name="T43" fmla="*/ 233 h 1144"/>
                  <a:gd name="T44" fmla="*/ 344 w 680"/>
                  <a:gd name="T45" fmla="*/ 400 h 1144"/>
                  <a:gd name="T46" fmla="*/ 302 w 680"/>
                  <a:gd name="T47" fmla="*/ 477 h 1144"/>
                  <a:gd name="T48" fmla="*/ 262 w 680"/>
                  <a:gd name="T49" fmla="*/ 267 h 1144"/>
                  <a:gd name="T50" fmla="*/ 163 w 680"/>
                  <a:gd name="T51" fmla="*/ 233 h 1144"/>
                  <a:gd name="T52" fmla="*/ 0 w 680"/>
                  <a:gd name="T53" fmla="*/ 302 h 1144"/>
                  <a:gd name="T54" fmla="*/ 30 w 680"/>
                  <a:gd name="T55" fmla="*/ 355 h 1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0"/>
                  <a:gd name="T85" fmla="*/ 0 h 1144"/>
                  <a:gd name="T86" fmla="*/ 680 w 680"/>
                  <a:gd name="T87" fmla="*/ 1144 h 1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0" h="1144">
                    <a:moveTo>
                      <a:pt x="30" y="355"/>
                    </a:moveTo>
                    <a:lnTo>
                      <a:pt x="175" y="453"/>
                    </a:lnTo>
                    <a:lnTo>
                      <a:pt x="187" y="564"/>
                    </a:lnTo>
                    <a:lnTo>
                      <a:pt x="128" y="569"/>
                    </a:lnTo>
                    <a:lnTo>
                      <a:pt x="163" y="662"/>
                    </a:lnTo>
                    <a:lnTo>
                      <a:pt x="47" y="831"/>
                    </a:lnTo>
                    <a:lnTo>
                      <a:pt x="82" y="1132"/>
                    </a:lnTo>
                    <a:lnTo>
                      <a:pt x="145" y="1144"/>
                    </a:lnTo>
                    <a:lnTo>
                      <a:pt x="175" y="1028"/>
                    </a:lnTo>
                    <a:lnTo>
                      <a:pt x="320" y="923"/>
                    </a:lnTo>
                    <a:lnTo>
                      <a:pt x="309" y="709"/>
                    </a:lnTo>
                    <a:lnTo>
                      <a:pt x="267" y="686"/>
                    </a:lnTo>
                    <a:lnTo>
                      <a:pt x="291" y="627"/>
                    </a:lnTo>
                    <a:lnTo>
                      <a:pt x="378" y="569"/>
                    </a:lnTo>
                    <a:lnTo>
                      <a:pt x="407" y="517"/>
                    </a:lnTo>
                    <a:lnTo>
                      <a:pt x="640" y="343"/>
                    </a:lnTo>
                    <a:lnTo>
                      <a:pt x="680" y="0"/>
                    </a:lnTo>
                    <a:lnTo>
                      <a:pt x="500" y="23"/>
                    </a:lnTo>
                    <a:lnTo>
                      <a:pt x="471" y="70"/>
                    </a:lnTo>
                    <a:lnTo>
                      <a:pt x="332" y="53"/>
                    </a:lnTo>
                    <a:lnTo>
                      <a:pt x="274" y="81"/>
                    </a:lnTo>
                    <a:lnTo>
                      <a:pt x="344" y="233"/>
                    </a:lnTo>
                    <a:lnTo>
                      <a:pt x="344" y="400"/>
                    </a:lnTo>
                    <a:lnTo>
                      <a:pt x="302" y="477"/>
                    </a:lnTo>
                    <a:lnTo>
                      <a:pt x="262" y="267"/>
                    </a:lnTo>
                    <a:lnTo>
                      <a:pt x="163" y="233"/>
                    </a:lnTo>
                    <a:lnTo>
                      <a:pt x="0" y="302"/>
                    </a:lnTo>
                    <a:lnTo>
                      <a:pt x="30" y="355"/>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7" name="Freeform 156"/>
              <p:cNvSpPr>
                <a:spLocks/>
              </p:cNvSpPr>
              <p:nvPr/>
            </p:nvSpPr>
            <p:spPr bwMode="auto">
              <a:xfrm>
                <a:off x="1448" y="1418"/>
                <a:ext cx="61" cy="60"/>
              </a:xfrm>
              <a:custGeom>
                <a:avLst/>
                <a:gdLst>
                  <a:gd name="T0" fmla="*/ 0 w 489"/>
                  <a:gd name="T1" fmla="*/ 162 h 476"/>
                  <a:gd name="T2" fmla="*/ 63 w 489"/>
                  <a:gd name="T3" fmla="*/ 336 h 476"/>
                  <a:gd name="T4" fmla="*/ 116 w 489"/>
                  <a:gd name="T5" fmla="*/ 336 h 476"/>
                  <a:gd name="T6" fmla="*/ 133 w 489"/>
                  <a:gd name="T7" fmla="*/ 389 h 476"/>
                  <a:gd name="T8" fmla="*/ 349 w 489"/>
                  <a:gd name="T9" fmla="*/ 476 h 476"/>
                  <a:gd name="T10" fmla="*/ 465 w 489"/>
                  <a:gd name="T11" fmla="*/ 307 h 476"/>
                  <a:gd name="T12" fmla="*/ 430 w 489"/>
                  <a:gd name="T13" fmla="*/ 214 h 476"/>
                  <a:gd name="T14" fmla="*/ 489 w 489"/>
                  <a:gd name="T15" fmla="*/ 209 h 476"/>
                  <a:gd name="T16" fmla="*/ 477 w 489"/>
                  <a:gd name="T17" fmla="*/ 98 h 476"/>
                  <a:gd name="T18" fmla="*/ 332 w 489"/>
                  <a:gd name="T19" fmla="*/ 0 h 476"/>
                  <a:gd name="T20" fmla="*/ 262 w 489"/>
                  <a:gd name="T21" fmla="*/ 5 h 476"/>
                  <a:gd name="T22" fmla="*/ 116 w 489"/>
                  <a:gd name="T23" fmla="*/ 167 h 476"/>
                  <a:gd name="T24" fmla="*/ 0 w 489"/>
                  <a:gd name="T25" fmla="*/ 162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9"/>
                  <a:gd name="T40" fmla="*/ 0 h 476"/>
                  <a:gd name="T41" fmla="*/ 489 w 489"/>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9" h="476">
                    <a:moveTo>
                      <a:pt x="0" y="162"/>
                    </a:moveTo>
                    <a:lnTo>
                      <a:pt x="63" y="336"/>
                    </a:lnTo>
                    <a:lnTo>
                      <a:pt x="116" y="336"/>
                    </a:lnTo>
                    <a:lnTo>
                      <a:pt x="133" y="389"/>
                    </a:lnTo>
                    <a:lnTo>
                      <a:pt x="349" y="476"/>
                    </a:lnTo>
                    <a:lnTo>
                      <a:pt x="465" y="307"/>
                    </a:lnTo>
                    <a:lnTo>
                      <a:pt x="430" y="214"/>
                    </a:lnTo>
                    <a:lnTo>
                      <a:pt x="489" y="209"/>
                    </a:lnTo>
                    <a:lnTo>
                      <a:pt x="477" y="98"/>
                    </a:lnTo>
                    <a:lnTo>
                      <a:pt x="332" y="0"/>
                    </a:lnTo>
                    <a:lnTo>
                      <a:pt x="262" y="5"/>
                    </a:lnTo>
                    <a:lnTo>
                      <a:pt x="116" y="167"/>
                    </a:lnTo>
                    <a:lnTo>
                      <a:pt x="0" y="16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8" name="Freeform 157"/>
              <p:cNvSpPr>
                <a:spLocks/>
              </p:cNvSpPr>
              <p:nvPr/>
            </p:nvSpPr>
            <p:spPr bwMode="auto">
              <a:xfrm>
                <a:off x="1403" y="1434"/>
                <a:ext cx="74" cy="85"/>
              </a:xfrm>
              <a:custGeom>
                <a:avLst/>
                <a:gdLst>
                  <a:gd name="T0" fmla="*/ 0 w 593"/>
                  <a:gd name="T1" fmla="*/ 622 h 674"/>
                  <a:gd name="T2" fmla="*/ 53 w 593"/>
                  <a:gd name="T3" fmla="*/ 674 h 674"/>
                  <a:gd name="T4" fmla="*/ 135 w 593"/>
                  <a:gd name="T5" fmla="*/ 640 h 674"/>
                  <a:gd name="T6" fmla="*/ 216 w 593"/>
                  <a:gd name="T7" fmla="*/ 552 h 674"/>
                  <a:gd name="T8" fmla="*/ 338 w 593"/>
                  <a:gd name="T9" fmla="*/ 581 h 674"/>
                  <a:gd name="T10" fmla="*/ 379 w 593"/>
                  <a:gd name="T11" fmla="*/ 552 h 674"/>
                  <a:gd name="T12" fmla="*/ 361 w 593"/>
                  <a:gd name="T13" fmla="*/ 488 h 674"/>
                  <a:gd name="T14" fmla="*/ 593 w 593"/>
                  <a:gd name="T15" fmla="*/ 296 h 674"/>
                  <a:gd name="T16" fmla="*/ 501 w 593"/>
                  <a:gd name="T17" fmla="*/ 262 h 674"/>
                  <a:gd name="T18" fmla="*/ 477 w 593"/>
                  <a:gd name="T19" fmla="*/ 209 h 674"/>
                  <a:gd name="T20" fmla="*/ 424 w 593"/>
                  <a:gd name="T21" fmla="*/ 209 h 674"/>
                  <a:gd name="T22" fmla="*/ 361 w 593"/>
                  <a:gd name="T23" fmla="*/ 35 h 674"/>
                  <a:gd name="T24" fmla="*/ 297 w 593"/>
                  <a:gd name="T25" fmla="*/ 0 h 674"/>
                  <a:gd name="T26" fmla="*/ 94 w 593"/>
                  <a:gd name="T27" fmla="*/ 64 h 674"/>
                  <a:gd name="T28" fmla="*/ 82 w 593"/>
                  <a:gd name="T29" fmla="*/ 291 h 674"/>
                  <a:gd name="T30" fmla="*/ 0 w 593"/>
                  <a:gd name="T31" fmla="*/ 337 h 674"/>
                  <a:gd name="T32" fmla="*/ 0 w 593"/>
                  <a:gd name="T33" fmla="*/ 622 h 6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3"/>
                  <a:gd name="T52" fmla="*/ 0 h 674"/>
                  <a:gd name="T53" fmla="*/ 593 w 593"/>
                  <a:gd name="T54" fmla="*/ 674 h 6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3" h="674">
                    <a:moveTo>
                      <a:pt x="0" y="622"/>
                    </a:moveTo>
                    <a:lnTo>
                      <a:pt x="53" y="674"/>
                    </a:lnTo>
                    <a:lnTo>
                      <a:pt x="135" y="640"/>
                    </a:lnTo>
                    <a:lnTo>
                      <a:pt x="216" y="552"/>
                    </a:lnTo>
                    <a:lnTo>
                      <a:pt x="338" y="581"/>
                    </a:lnTo>
                    <a:lnTo>
                      <a:pt x="379" y="552"/>
                    </a:lnTo>
                    <a:lnTo>
                      <a:pt x="361" y="488"/>
                    </a:lnTo>
                    <a:lnTo>
                      <a:pt x="593" y="296"/>
                    </a:lnTo>
                    <a:lnTo>
                      <a:pt x="501" y="262"/>
                    </a:lnTo>
                    <a:lnTo>
                      <a:pt x="477" y="209"/>
                    </a:lnTo>
                    <a:lnTo>
                      <a:pt x="424" y="209"/>
                    </a:lnTo>
                    <a:lnTo>
                      <a:pt x="361" y="35"/>
                    </a:lnTo>
                    <a:lnTo>
                      <a:pt x="297" y="0"/>
                    </a:lnTo>
                    <a:lnTo>
                      <a:pt x="94" y="64"/>
                    </a:lnTo>
                    <a:lnTo>
                      <a:pt x="82" y="291"/>
                    </a:lnTo>
                    <a:lnTo>
                      <a:pt x="0" y="337"/>
                    </a:lnTo>
                    <a:lnTo>
                      <a:pt x="0" y="622"/>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9" name="Freeform 158"/>
              <p:cNvSpPr>
                <a:spLocks/>
              </p:cNvSpPr>
              <p:nvPr/>
            </p:nvSpPr>
            <p:spPr bwMode="auto">
              <a:xfrm>
                <a:off x="1380" y="1471"/>
                <a:ext cx="123" cy="122"/>
              </a:xfrm>
              <a:custGeom>
                <a:avLst/>
                <a:gdLst>
                  <a:gd name="T0" fmla="*/ 0 w 982"/>
                  <a:gd name="T1" fmla="*/ 500 h 970"/>
                  <a:gd name="T2" fmla="*/ 110 w 982"/>
                  <a:gd name="T3" fmla="*/ 710 h 970"/>
                  <a:gd name="T4" fmla="*/ 87 w 982"/>
                  <a:gd name="T5" fmla="*/ 831 h 970"/>
                  <a:gd name="T6" fmla="*/ 127 w 982"/>
                  <a:gd name="T7" fmla="*/ 942 h 970"/>
                  <a:gd name="T8" fmla="*/ 203 w 982"/>
                  <a:gd name="T9" fmla="*/ 970 h 970"/>
                  <a:gd name="T10" fmla="*/ 296 w 982"/>
                  <a:gd name="T11" fmla="*/ 907 h 970"/>
                  <a:gd name="T12" fmla="*/ 418 w 982"/>
                  <a:gd name="T13" fmla="*/ 895 h 970"/>
                  <a:gd name="T14" fmla="*/ 593 w 982"/>
                  <a:gd name="T15" fmla="*/ 814 h 970"/>
                  <a:gd name="T16" fmla="*/ 755 w 982"/>
                  <a:gd name="T17" fmla="*/ 721 h 970"/>
                  <a:gd name="T18" fmla="*/ 964 w 982"/>
                  <a:gd name="T19" fmla="*/ 431 h 970"/>
                  <a:gd name="T20" fmla="*/ 982 w 982"/>
                  <a:gd name="T21" fmla="*/ 366 h 970"/>
                  <a:gd name="T22" fmla="*/ 924 w 982"/>
                  <a:gd name="T23" fmla="*/ 354 h 970"/>
                  <a:gd name="T24" fmla="*/ 860 w 982"/>
                  <a:gd name="T25" fmla="*/ 413 h 970"/>
                  <a:gd name="T26" fmla="*/ 819 w 982"/>
                  <a:gd name="T27" fmla="*/ 407 h 970"/>
                  <a:gd name="T28" fmla="*/ 842 w 982"/>
                  <a:gd name="T29" fmla="*/ 332 h 970"/>
                  <a:gd name="T30" fmla="*/ 848 w 982"/>
                  <a:gd name="T31" fmla="*/ 302 h 970"/>
                  <a:gd name="T32" fmla="*/ 924 w 982"/>
                  <a:gd name="T33" fmla="*/ 302 h 970"/>
                  <a:gd name="T34" fmla="*/ 889 w 982"/>
                  <a:gd name="T35" fmla="*/ 53 h 970"/>
                  <a:gd name="T36" fmla="*/ 760 w 982"/>
                  <a:gd name="T37" fmla="*/ 0 h 970"/>
                  <a:gd name="T38" fmla="*/ 540 w 982"/>
                  <a:gd name="T39" fmla="*/ 175 h 970"/>
                  <a:gd name="T40" fmla="*/ 558 w 982"/>
                  <a:gd name="T41" fmla="*/ 256 h 970"/>
                  <a:gd name="T42" fmla="*/ 517 w 982"/>
                  <a:gd name="T43" fmla="*/ 285 h 970"/>
                  <a:gd name="T44" fmla="*/ 395 w 982"/>
                  <a:gd name="T45" fmla="*/ 256 h 970"/>
                  <a:gd name="T46" fmla="*/ 326 w 982"/>
                  <a:gd name="T47" fmla="*/ 332 h 970"/>
                  <a:gd name="T48" fmla="*/ 232 w 982"/>
                  <a:gd name="T49" fmla="*/ 378 h 970"/>
                  <a:gd name="T50" fmla="*/ 179 w 982"/>
                  <a:gd name="T51" fmla="*/ 326 h 970"/>
                  <a:gd name="T52" fmla="*/ 179 w 982"/>
                  <a:gd name="T53" fmla="*/ 477 h 970"/>
                  <a:gd name="T54" fmla="*/ 127 w 982"/>
                  <a:gd name="T55" fmla="*/ 541 h 970"/>
                  <a:gd name="T56" fmla="*/ 64 w 982"/>
                  <a:gd name="T57" fmla="*/ 518 h 970"/>
                  <a:gd name="T58" fmla="*/ 46 w 982"/>
                  <a:gd name="T59" fmla="*/ 436 h 970"/>
                  <a:gd name="T60" fmla="*/ 0 w 982"/>
                  <a:gd name="T61" fmla="*/ 500 h 9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2"/>
                  <a:gd name="T94" fmla="*/ 0 h 970"/>
                  <a:gd name="T95" fmla="*/ 982 w 982"/>
                  <a:gd name="T96" fmla="*/ 970 h 9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2" h="970">
                    <a:moveTo>
                      <a:pt x="0" y="500"/>
                    </a:moveTo>
                    <a:lnTo>
                      <a:pt x="110" y="710"/>
                    </a:lnTo>
                    <a:lnTo>
                      <a:pt x="87" y="831"/>
                    </a:lnTo>
                    <a:lnTo>
                      <a:pt x="127" y="942"/>
                    </a:lnTo>
                    <a:lnTo>
                      <a:pt x="203" y="970"/>
                    </a:lnTo>
                    <a:lnTo>
                      <a:pt x="296" y="907"/>
                    </a:lnTo>
                    <a:lnTo>
                      <a:pt x="418" y="895"/>
                    </a:lnTo>
                    <a:lnTo>
                      <a:pt x="593" y="814"/>
                    </a:lnTo>
                    <a:lnTo>
                      <a:pt x="755" y="721"/>
                    </a:lnTo>
                    <a:lnTo>
                      <a:pt x="964" y="431"/>
                    </a:lnTo>
                    <a:lnTo>
                      <a:pt x="982" y="366"/>
                    </a:lnTo>
                    <a:lnTo>
                      <a:pt x="924" y="354"/>
                    </a:lnTo>
                    <a:lnTo>
                      <a:pt x="860" y="413"/>
                    </a:lnTo>
                    <a:lnTo>
                      <a:pt x="819" y="407"/>
                    </a:lnTo>
                    <a:lnTo>
                      <a:pt x="842" y="332"/>
                    </a:lnTo>
                    <a:lnTo>
                      <a:pt x="848" y="302"/>
                    </a:lnTo>
                    <a:lnTo>
                      <a:pt x="924" y="302"/>
                    </a:lnTo>
                    <a:lnTo>
                      <a:pt x="889" y="53"/>
                    </a:lnTo>
                    <a:lnTo>
                      <a:pt x="760" y="0"/>
                    </a:lnTo>
                    <a:lnTo>
                      <a:pt x="540" y="175"/>
                    </a:lnTo>
                    <a:lnTo>
                      <a:pt x="558" y="256"/>
                    </a:lnTo>
                    <a:lnTo>
                      <a:pt x="517" y="285"/>
                    </a:lnTo>
                    <a:lnTo>
                      <a:pt x="395" y="256"/>
                    </a:lnTo>
                    <a:lnTo>
                      <a:pt x="326" y="332"/>
                    </a:lnTo>
                    <a:lnTo>
                      <a:pt x="232" y="378"/>
                    </a:lnTo>
                    <a:lnTo>
                      <a:pt x="179" y="326"/>
                    </a:lnTo>
                    <a:lnTo>
                      <a:pt x="179" y="477"/>
                    </a:lnTo>
                    <a:lnTo>
                      <a:pt x="127" y="541"/>
                    </a:lnTo>
                    <a:lnTo>
                      <a:pt x="64" y="518"/>
                    </a:lnTo>
                    <a:lnTo>
                      <a:pt x="46" y="436"/>
                    </a:lnTo>
                    <a:lnTo>
                      <a:pt x="0" y="50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0" name="Freeform 159"/>
              <p:cNvSpPr>
                <a:spLocks/>
              </p:cNvSpPr>
              <p:nvPr/>
            </p:nvSpPr>
            <p:spPr bwMode="auto">
              <a:xfrm>
                <a:off x="1482" y="1509"/>
                <a:ext cx="14" cy="14"/>
              </a:xfrm>
              <a:custGeom>
                <a:avLst/>
                <a:gdLst>
                  <a:gd name="T0" fmla="*/ 104 w 116"/>
                  <a:gd name="T1" fmla="*/ 0 h 111"/>
                  <a:gd name="T2" fmla="*/ 41 w 116"/>
                  <a:gd name="T3" fmla="*/ 0 h 111"/>
                  <a:gd name="T4" fmla="*/ 0 w 116"/>
                  <a:gd name="T5" fmla="*/ 99 h 111"/>
                  <a:gd name="T6" fmla="*/ 47 w 116"/>
                  <a:gd name="T7" fmla="*/ 111 h 111"/>
                  <a:gd name="T8" fmla="*/ 116 w 116"/>
                  <a:gd name="T9" fmla="*/ 52 h 111"/>
                  <a:gd name="T10" fmla="*/ 104 w 116"/>
                  <a:gd name="T11" fmla="*/ 0 h 111"/>
                  <a:gd name="T12" fmla="*/ 0 60000 65536"/>
                  <a:gd name="T13" fmla="*/ 0 60000 65536"/>
                  <a:gd name="T14" fmla="*/ 0 60000 65536"/>
                  <a:gd name="T15" fmla="*/ 0 60000 65536"/>
                  <a:gd name="T16" fmla="*/ 0 60000 65536"/>
                  <a:gd name="T17" fmla="*/ 0 60000 65536"/>
                  <a:gd name="T18" fmla="*/ 0 w 116"/>
                  <a:gd name="T19" fmla="*/ 0 h 111"/>
                  <a:gd name="T20" fmla="*/ 116 w 11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16" h="111">
                    <a:moveTo>
                      <a:pt x="104" y="0"/>
                    </a:moveTo>
                    <a:lnTo>
                      <a:pt x="41" y="0"/>
                    </a:lnTo>
                    <a:lnTo>
                      <a:pt x="0" y="99"/>
                    </a:lnTo>
                    <a:lnTo>
                      <a:pt x="47" y="111"/>
                    </a:lnTo>
                    <a:lnTo>
                      <a:pt x="116" y="52"/>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1" name="Freeform 160"/>
              <p:cNvSpPr>
                <a:spLocks/>
              </p:cNvSpPr>
              <p:nvPr/>
            </p:nvSpPr>
            <p:spPr bwMode="auto">
              <a:xfrm>
                <a:off x="1457" y="1532"/>
                <a:ext cx="16" cy="18"/>
              </a:xfrm>
              <a:custGeom>
                <a:avLst/>
                <a:gdLst>
                  <a:gd name="T0" fmla="*/ 98 w 133"/>
                  <a:gd name="T1" fmla="*/ 0 h 145"/>
                  <a:gd name="T2" fmla="*/ 17 w 133"/>
                  <a:gd name="T3" fmla="*/ 23 h 145"/>
                  <a:gd name="T4" fmla="*/ 0 w 133"/>
                  <a:gd name="T5" fmla="*/ 81 h 145"/>
                  <a:gd name="T6" fmla="*/ 28 w 133"/>
                  <a:gd name="T7" fmla="*/ 145 h 145"/>
                  <a:gd name="T8" fmla="*/ 81 w 133"/>
                  <a:gd name="T9" fmla="*/ 145 h 145"/>
                  <a:gd name="T10" fmla="*/ 133 w 133"/>
                  <a:gd name="T11" fmla="*/ 70 h 145"/>
                  <a:gd name="T12" fmla="*/ 133 w 133"/>
                  <a:gd name="T13" fmla="*/ 40 h 145"/>
                  <a:gd name="T14" fmla="*/ 128 w 133"/>
                  <a:gd name="T15" fmla="*/ 17 h 145"/>
                  <a:gd name="T16" fmla="*/ 98 w 133"/>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
                  <a:gd name="T28" fmla="*/ 0 h 145"/>
                  <a:gd name="T29" fmla="*/ 133 w 133"/>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 h="145">
                    <a:moveTo>
                      <a:pt x="98" y="0"/>
                    </a:moveTo>
                    <a:lnTo>
                      <a:pt x="17" y="23"/>
                    </a:lnTo>
                    <a:lnTo>
                      <a:pt x="0" y="81"/>
                    </a:lnTo>
                    <a:lnTo>
                      <a:pt x="28" y="145"/>
                    </a:lnTo>
                    <a:lnTo>
                      <a:pt x="81" y="145"/>
                    </a:lnTo>
                    <a:lnTo>
                      <a:pt x="133" y="70"/>
                    </a:lnTo>
                    <a:lnTo>
                      <a:pt x="133" y="40"/>
                    </a:lnTo>
                    <a:lnTo>
                      <a:pt x="128" y="17"/>
                    </a:lnTo>
                    <a:lnTo>
                      <a:pt x="98"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2" name="Freeform 161"/>
              <p:cNvSpPr>
                <a:spLocks/>
              </p:cNvSpPr>
              <p:nvPr/>
            </p:nvSpPr>
            <p:spPr bwMode="auto">
              <a:xfrm>
                <a:off x="1585" y="1382"/>
                <a:ext cx="65" cy="118"/>
              </a:xfrm>
              <a:custGeom>
                <a:avLst/>
                <a:gdLst>
                  <a:gd name="T0" fmla="*/ 93 w 517"/>
                  <a:gd name="T1" fmla="*/ 378 h 941"/>
                  <a:gd name="T2" fmla="*/ 98 w 517"/>
                  <a:gd name="T3" fmla="*/ 528 h 941"/>
                  <a:gd name="T4" fmla="*/ 0 w 517"/>
                  <a:gd name="T5" fmla="*/ 692 h 941"/>
                  <a:gd name="T6" fmla="*/ 17 w 517"/>
                  <a:gd name="T7" fmla="*/ 720 h 941"/>
                  <a:gd name="T8" fmla="*/ 23 w 517"/>
                  <a:gd name="T9" fmla="*/ 901 h 941"/>
                  <a:gd name="T10" fmla="*/ 105 w 517"/>
                  <a:gd name="T11" fmla="*/ 941 h 941"/>
                  <a:gd name="T12" fmla="*/ 157 w 517"/>
                  <a:gd name="T13" fmla="*/ 906 h 941"/>
                  <a:gd name="T14" fmla="*/ 227 w 517"/>
                  <a:gd name="T15" fmla="*/ 918 h 941"/>
                  <a:gd name="T16" fmla="*/ 290 w 517"/>
                  <a:gd name="T17" fmla="*/ 814 h 941"/>
                  <a:gd name="T18" fmla="*/ 296 w 517"/>
                  <a:gd name="T19" fmla="*/ 744 h 941"/>
                  <a:gd name="T20" fmla="*/ 429 w 517"/>
                  <a:gd name="T21" fmla="*/ 435 h 941"/>
                  <a:gd name="T22" fmla="*/ 429 w 517"/>
                  <a:gd name="T23" fmla="*/ 371 h 941"/>
                  <a:gd name="T24" fmla="*/ 452 w 517"/>
                  <a:gd name="T25" fmla="*/ 354 h 941"/>
                  <a:gd name="T26" fmla="*/ 441 w 517"/>
                  <a:gd name="T27" fmla="*/ 214 h 941"/>
                  <a:gd name="T28" fmla="*/ 476 w 517"/>
                  <a:gd name="T29" fmla="*/ 249 h 941"/>
                  <a:gd name="T30" fmla="*/ 494 w 517"/>
                  <a:gd name="T31" fmla="*/ 325 h 941"/>
                  <a:gd name="T32" fmla="*/ 505 w 517"/>
                  <a:gd name="T33" fmla="*/ 308 h 941"/>
                  <a:gd name="T34" fmla="*/ 517 w 517"/>
                  <a:gd name="T35" fmla="*/ 197 h 941"/>
                  <a:gd name="T36" fmla="*/ 494 w 517"/>
                  <a:gd name="T37" fmla="*/ 116 h 941"/>
                  <a:gd name="T38" fmla="*/ 459 w 517"/>
                  <a:gd name="T39" fmla="*/ 47 h 941"/>
                  <a:gd name="T40" fmla="*/ 429 w 517"/>
                  <a:gd name="T41" fmla="*/ 0 h 941"/>
                  <a:gd name="T42" fmla="*/ 302 w 517"/>
                  <a:gd name="T43" fmla="*/ 249 h 941"/>
                  <a:gd name="T44" fmla="*/ 250 w 517"/>
                  <a:gd name="T45" fmla="*/ 244 h 941"/>
                  <a:gd name="T46" fmla="*/ 238 w 517"/>
                  <a:gd name="T47" fmla="*/ 296 h 941"/>
                  <a:gd name="T48" fmla="*/ 197 w 517"/>
                  <a:gd name="T49" fmla="*/ 291 h 941"/>
                  <a:gd name="T50" fmla="*/ 116 w 517"/>
                  <a:gd name="T51" fmla="*/ 348 h 941"/>
                  <a:gd name="T52" fmla="*/ 93 w 517"/>
                  <a:gd name="T53" fmla="*/ 378 h 9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7"/>
                  <a:gd name="T82" fmla="*/ 0 h 941"/>
                  <a:gd name="T83" fmla="*/ 517 w 517"/>
                  <a:gd name="T84" fmla="*/ 941 h 9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7" h="941">
                    <a:moveTo>
                      <a:pt x="93" y="378"/>
                    </a:moveTo>
                    <a:lnTo>
                      <a:pt x="98" y="528"/>
                    </a:lnTo>
                    <a:lnTo>
                      <a:pt x="0" y="692"/>
                    </a:lnTo>
                    <a:lnTo>
                      <a:pt x="17" y="720"/>
                    </a:lnTo>
                    <a:lnTo>
                      <a:pt x="23" y="901"/>
                    </a:lnTo>
                    <a:lnTo>
                      <a:pt x="105" y="941"/>
                    </a:lnTo>
                    <a:lnTo>
                      <a:pt x="157" y="906"/>
                    </a:lnTo>
                    <a:lnTo>
                      <a:pt x="227" y="918"/>
                    </a:lnTo>
                    <a:lnTo>
                      <a:pt x="290" y="814"/>
                    </a:lnTo>
                    <a:lnTo>
                      <a:pt x="296" y="744"/>
                    </a:lnTo>
                    <a:lnTo>
                      <a:pt x="429" y="435"/>
                    </a:lnTo>
                    <a:lnTo>
                      <a:pt x="429" y="371"/>
                    </a:lnTo>
                    <a:lnTo>
                      <a:pt x="452" y="354"/>
                    </a:lnTo>
                    <a:lnTo>
                      <a:pt x="441" y="214"/>
                    </a:lnTo>
                    <a:lnTo>
                      <a:pt x="476" y="249"/>
                    </a:lnTo>
                    <a:lnTo>
                      <a:pt x="494" y="325"/>
                    </a:lnTo>
                    <a:lnTo>
                      <a:pt x="505" y="308"/>
                    </a:lnTo>
                    <a:lnTo>
                      <a:pt x="517" y="197"/>
                    </a:lnTo>
                    <a:lnTo>
                      <a:pt x="494" y="116"/>
                    </a:lnTo>
                    <a:lnTo>
                      <a:pt x="459" y="47"/>
                    </a:lnTo>
                    <a:lnTo>
                      <a:pt x="429" y="0"/>
                    </a:lnTo>
                    <a:lnTo>
                      <a:pt x="302" y="249"/>
                    </a:lnTo>
                    <a:lnTo>
                      <a:pt x="250" y="244"/>
                    </a:lnTo>
                    <a:lnTo>
                      <a:pt x="238" y="296"/>
                    </a:lnTo>
                    <a:lnTo>
                      <a:pt x="197" y="291"/>
                    </a:lnTo>
                    <a:lnTo>
                      <a:pt x="116" y="348"/>
                    </a:lnTo>
                    <a:lnTo>
                      <a:pt x="93" y="37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3" name="Freeform 162"/>
              <p:cNvSpPr>
                <a:spLocks/>
              </p:cNvSpPr>
              <p:nvPr/>
            </p:nvSpPr>
            <p:spPr bwMode="auto">
              <a:xfrm>
                <a:off x="1252" y="734"/>
                <a:ext cx="3" cy="7"/>
              </a:xfrm>
              <a:custGeom>
                <a:avLst/>
                <a:gdLst>
                  <a:gd name="T0" fmla="*/ 12 w 24"/>
                  <a:gd name="T1" fmla="*/ 0 h 58"/>
                  <a:gd name="T2" fmla="*/ 24 w 24"/>
                  <a:gd name="T3" fmla="*/ 35 h 58"/>
                  <a:gd name="T4" fmla="*/ 6 w 24"/>
                  <a:gd name="T5" fmla="*/ 58 h 58"/>
                  <a:gd name="T6" fmla="*/ 6 w 24"/>
                  <a:gd name="T7" fmla="*/ 52 h 58"/>
                  <a:gd name="T8" fmla="*/ 6 w 24"/>
                  <a:gd name="T9" fmla="*/ 40 h 58"/>
                  <a:gd name="T10" fmla="*/ 0 w 24"/>
                  <a:gd name="T11" fmla="*/ 12 h 58"/>
                  <a:gd name="T12" fmla="*/ 12 w 24"/>
                  <a:gd name="T13" fmla="*/ 0 h 58"/>
                  <a:gd name="T14" fmla="*/ 0 60000 65536"/>
                  <a:gd name="T15" fmla="*/ 0 60000 65536"/>
                  <a:gd name="T16" fmla="*/ 0 60000 65536"/>
                  <a:gd name="T17" fmla="*/ 0 60000 65536"/>
                  <a:gd name="T18" fmla="*/ 0 60000 65536"/>
                  <a:gd name="T19" fmla="*/ 0 60000 65536"/>
                  <a:gd name="T20" fmla="*/ 0 60000 65536"/>
                  <a:gd name="T21" fmla="*/ 0 w 24"/>
                  <a:gd name="T22" fmla="*/ 0 h 58"/>
                  <a:gd name="T23" fmla="*/ 24 w 2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8">
                    <a:moveTo>
                      <a:pt x="12" y="0"/>
                    </a:moveTo>
                    <a:lnTo>
                      <a:pt x="24" y="35"/>
                    </a:lnTo>
                    <a:lnTo>
                      <a:pt x="6" y="58"/>
                    </a:lnTo>
                    <a:lnTo>
                      <a:pt x="6" y="52"/>
                    </a:lnTo>
                    <a:lnTo>
                      <a:pt x="6" y="40"/>
                    </a:lnTo>
                    <a:lnTo>
                      <a:pt x="0" y="12"/>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4" name="Freeform 163"/>
              <p:cNvSpPr>
                <a:spLocks/>
              </p:cNvSpPr>
              <p:nvPr/>
            </p:nvSpPr>
            <p:spPr bwMode="auto">
              <a:xfrm>
                <a:off x="1248" y="735"/>
                <a:ext cx="2" cy="4"/>
              </a:xfrm>
              <a:custGeom>
                <a:avLst/>
                <a:gdLst>
                  <a:gd name="T0" fmla="*/ 6 w 18"/>
                  <a:gd name="T1" fmla="*/ 0 h 35"/>
                  <a:gd name="T2" fmla="*/ 0 w 18"/>
                  <a:gd name="T3" fmla="*/ 24 h 35"/>
                  <a:gd name="T4" fmla="*/ 11 w 18"/>
                  <a:gd name="T5" fmla="*/ 35 h 35"/>
                  <a:gd name="T6" fmla="*/ 18 w 18"/>
                  <a:gd name="T7" fmla="*/ 18 h 35"/>
                  <a:gd name="T8" fmla="*/ 18 w 18"/>
                  <a:gd name="T9" fmla="*/ 7 h 35"/>
                  <a:gd name="T10" fmla="*/ 6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6" y="0"/>
                    </a:moveTo>
                    <a:lnTo>
                      <a:pt x="0" y="24"/>
                    </a:lnTo>
                    <a:lnTo>
                      <a:pt x="11" y="35"/>
                    </a:lnTo>
                    <a:lnTo>
                      <a:pt x="18" y="18"/>
                    </a:lnTo>
                    <a:lnTo>
                      <a:pt x="18" y="7"/>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5" name="Freeform 164"/>
              <p:cNvSpPr>
                <a:spLocks/>
              </p:cNvSpPr>
              <p:nvPr/>
            </p:nvSpPr>
            <p:spPr bwMode="auto">
              <a:xfrm>
                <a:off x="1249" y="726"/>
                <a:ext cx="7" cy="5"/>
              </a:xfrm>
              <a:custGeom>
                <a:avLst/>
                <a:gdLst>
                  <a:gd name="T0" fmla="*/ 7 w 53"/>
                  <a:gd name="T1" fmla="*/ 18 h 47"/>
                  <a:gd name="T2" fmla="*/ 0 w 53"/>
                  <a:gd name="T3" fmla="*/ 30 h 47"/>
                  <a:gd name="T4" fmla="*/ 18 w 53"/>
                  <a:gd name="T5" fmla="*/ 47 h 47"/>
                  <a:gd name="T6" fmla="*/ 42 w 53"/>
                  <a:gd name="T7" fmla="*/ 41 h 47"/>
                  <a:gd name="T8" fmla="*/ 53 w 53"/>
                  <a:gd name="T9" fmla="*/ 18 h 47"/>
                  <a:gd name="T10" fmla="*/ 30 w 53"/>
                  <a:gd name="T11" fmla="*/ 0 h 47"/>
                  <a:gd name="T12" fmla="*/ 7 w 53"/>
                  <a:gd name="T13" fmla="*/ 0 h 47"/>
                  <a:gd name="T14" fmla="*/ 7 w 53"/>
                  <a:gd name="T15" fmla="*/ 18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7" y="18"/>
                    </a:moveTo>
                    <a:lnTo>
                      <a:pt x="0" y="30"/>
                    </a:lnTo>
                    <a:lnTo>
                      <a:pt x="18" y="47"/>
                    </a:lnTo>
                    <a:lnTo>
                      <a:pt x="42" y="41"/>
                    </a:lnTo>
                    <a:lnTo>
                      <a:pt x="53" y="18"/>
                    </a:lnTo>
                    <a:lnTo>
                      <a:pt x="30" y="0"/>
                    </a:lnTo>
                    <a:lnTo>
                      <a:pt x="7" y="0"/>
                    </a:lnTo>
                    <a:lnTo>
                      <a:pt x="7" y="18"/>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6" name="Freeform 165"/>
              <p:cNvSpPr>
                <a:spLocks/>
              </p:cNvSpPr>
              <p:nvPr/>
            </p:nvSpPr>
            <p:spPr bwMode="auto">
              <a:xfrm>
                <a:off x="1272" y="723"/>
                <a:ext cx="4" cy="3"/>
              </a:xfrm>
              <a:custGeom>
                <a:avLst/>
                <a:gdLst>
                  <a:gd name="T0" fmla="*/ 11 w 28"/>
                  <a:gd name="T1" fmla="*/ 6 h 23"/>
                  <a:gd name="T2" fmla="*/ 0 w 28"/>
                  <a:gd name="T3" fmla="*/ 18 h 23"/>
                  <a:gd name="T4" fmla="*/ 11 w 28"/>
                  <a:gd name="T5" fmla="*/ 23 h 23"/>
                  <a:gd name="T6" fmla="*/ 28 w 28"/>
                  <a:gd name="T7" fmla="*/ 23 h 23"/>
                  <a:gd name="T8" fmla="*/ 23 w 28"/>
                  <a:gd name="T9" fmla="*/ 6 h 23"/>
                  <a:gd name="T10" fmla="*/ 17 w 28"/>
                  <a:gd name="T11" fmla="*/ 0 h 23"/>
                  <a:gd name="T12" fmla="*/ 11 w 28"/>
                  <a:gd name="T13" fmla="*/ 6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11" y="6"/>
                    </a:moveTo>
                    <a:lnTo>
                      <a:pt x="0" y="18"/>
                    </a:lnTo>
                    <a:lnTo>
                      <a:pt x="11" y="23"/>
                    </a:lnTo>
                    <a:lnTo>
                      <a:pt x="28" y="23"/>
                    </a:lnTo>
                    <a:lnTo>
                      <a:pt x="23" y="6"/>
                    </a:lnTo>
                    <a:lnTo>
                      <a:pt x="17" y="0"/>
                    </a:lnTo>
                    <a:lnTo>
                      <a:pt x="11"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7" name="Freeform 166"/>
              <p:cNvSpPr>
                <a:spLocks/>
              </p:cNvSpPr>
              <p:nvPr/>
            </p:nvSpPr>
            <p:spPr bwMode="auto">
              <a:xfrm>
                <a:off x="1242" y="760"/>
                <a:ext cx="15" cy="16"/>
              </a:xfrm>
              <a:custGeom>
                <a:avLst/>
                <a:gdLst>
                  <a:gd name="T0" fmla="*/ 53 w 123"/>
                  <a:gd name="T1" fmla="*/ 0 h 127"/>
                  <a:gd name="T2" fmla="*/ 12 w 123"/>
                  <a:gd name="T3" fmla="*/ 35 h 127"/>
                  <a:gd name="T4" fmla="*/ 0 w 123"/>
                  <a:gd name="T5" fmla="*/ 80 h 127"/>
                  <a:gd name="T6" fmla="*/ 12 w 123"/>
                  <a:gd name="T7" fmla="*/ 104 h 127"/>
                  <a:gd name="T8" fmla="*/ 30 w 123"/>
                  <a:gd name="T9" fmla="*/ 98 h 127"/>
                  <a:gd name="T10" fmla="*/ 82 w 123"/>
                  <a:gd name="T11" fmla="*/ 127 h 127"/>
                  <a:gd name="T12" fmla="*/ 88 w 123"/>
                  <a:gd name="T13" fmla="*/ 122 h 127"/>
                  <a:gd name="T14" fmla="*/ 123 w 123"/>
                  <a:gd name="T15" fmla="*/ 80 h 127"/>
                  <a:gd name="T16" fmla="*/ 111 w 123"/>
                  <a:gd name="T17" fmla="*/ 23 h 127"/>
                  <a:gd name="T18" fmla="*/ 70 w 123"/>
                  <a:gd name="T19" fmla="*/ 11 h 127"/>
                  <a:gd name="T20" fmla="*/ 53 w 123"/>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27"/>
                  <a:gd name="T35" fmla="*/ 123 w 123"/>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27">
                    <a:moveTo>
                      <a:pt x="53" y="0"/>
                    </a:moveTo>
                    <a:lnTo>
                      <a:pt x="12" y="35"/>
                    </a:lnTo>
                    <a:lnTo>
                      <a:pt x="0" y="80"/>
                    </a:lnTo>
                    <a:lnTo>
                      <a:pt x="12" y="104"/>
                    </a:lnTo>
                    <a:lnTo>
                      <a:pt x="30" y="98"/>
                    </a:lnTo>
                    <a:lnTo>
                      <a:pt x="82" y="127"/>
                    </a:lnTo>
                    <a:lnTo>
                      <a:pt x="88" y="122"/>
                    </a:lnTo>
                    <a:lnTo>
                      <a:pt x="123" y="80"/>
                    </a:lnTo>
                    <a:lnTo>
                      <a:pt x="111" y="23"/>
                    </a:lnTo>
                    <a:lnTo>
                      <a:pt x="70" y="11"/>
                    </a:lnTo>
                    <a:lnTo>
                      <a:pt x="53"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8" name="Freeform 167"/>
              <p:cNvSpPr>
                <a:spLocks/>
              </p:cNvSpPr>
              <p:nvPr/>
            </p:nvSpPr>
            <p:spPr bwMode="auto">
              <a:xfrm>
                <a:off x="1224" y="758"/>
                <a:ext cx="29" cy="38"/>
              </a:xfrm>
              <a:custGeom>
                <a:avLst/>
                <a:gdLst>
                  <a:gd name="T0" fmla="*/ 198 w 233"/>
                  <a:gd name="T1" fmla="*/ 18 h 308"/>
                  <a:gd name="T2" fmla="*/ 192 w 233"/>
                  <a:gd name="T3" fmla="*/ 0 h 308"/>
                  <a:gd name="T4" fmla="*/ 157 w 233"/>
                  <a:gd name="T5" fmla="*/ 29 h 308"/>
                  <a:gd name="T6" fmla="*/ 123 w 233"/>
                  <a:gd name="T7" fmla="*/ 35 h 308"/>
                  <a:gd name="T8" fmla="*/ 88 w 233"/>
                  <a:gd name="T9" fmla="*/ 46 h 308"/>
                  <a:gd name="T10" fmla="*/ 116 w 233"/>
                  <a:gd name="T11" fmla="*/ 81 h 308"/>
                  <a:gd name="T12" fmla="*/ 70 w 233"/>
                  <a:gd name="T13" fmla="*/ 70 h 308"/>
                  <a:gd name="T14" fmla="*/ 53 w 233"/>
                  <a:gd name="T15" fmla="*/ 87 h 308"/>
                  <a:gd name="T16" fmla="*/ 64 w 233"/>
                  <a:gd name="T17" fmla="*/ 133 h 308"/>
                  <a:gd name="T18" fmla="*/ 41 w 233"/>
                  <a:gd name="T19" fmla="*/ 140 h 308"/>
                  <a:gd name="T20" fmla="*/ 41 w 233"/>
                  <a:gd name="T21" fmla="*/ 151 h 308"/>
                  <a:gd name="T22" fmla="*/ 64 w 233"/>
                  <a:gd name="T23" fmla="*/ 180 h 308"/>
                  <a:gd name="T24" fmla="*/ 0 w 233"/>
                  <a:gd name="T25" fmla="*/ 244 h 308"/>
                  <a:gd name="T26" fmla="*/ 46 w 233"/>
                  <a:gd name="T27" fmla="*/ 290 h 308"/>
                  <a:gd name="T28" fmla="*/ 116 w 233"/>
                  <a:gd name="T29" fmla="*/ 308 h 308"/>
                  <a:gd name="T30" fmla="*/ 163 w 233"/>
                  <a:gd name="T31" fmla="*/ 255 h 308"/>
                  <a:gd name="T32" fmla="*/ 198 w 233"/>
                  <a:gd name="T33" fmla="*/ 297 h 308"/>
                  <a:gd name="T34" fmla="*/ 221 w 233"/>
                  <a:gd name="T35" fmla="*/ 273 h 308"/>
                  <a:gd name="T36" fmla="*/ 210 w 233"/>
                  <a:gd name="T37" fmla="*/ 209 h 308"/>
                  <a:gd name="T38" fmla="*/ 227 w 233"/>
                  <a:gd name="T39" fmla="*/ 186 h 308"/>
                  <a:gd name="T40" fmla="*/ 233 w 233"/>
                  <a:gd name="T41" fmla="*/ 140 h 308"/>
                  <a:gd name="T42" fmla="*/ 227 w 233"/>
                  <a:gd name="T43" fmla="*/ 145 h 308"/>
                  <a:gd name="T44" fmla="*/ 175 w 233"/>
                  <a:gd name="T45" fmla="*/ 116 h 308"/>
                  <a:gd name="T46" fmla="*/ 157 w 233"/>
                  <a:gd name="T47" fmla="*/ 122 h 308"/>
                  <a:gd name="T48" fmla="*/ 145 w 233"/>
                  <a:gd name="T49" fmla="*/ 98 h 308"/>
                  <a:gd name="T50" fmla="*/ 157 w 233"/>
                  <a:gd name="T51" fmla="*/ 53 h 308"/>
                  <a:gd name="T52" fmla="*/ 198 w 233"/>
                  <a:gd name="T53" fmla="*/ 18 h 3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308"/>
                  <a:gd name="T83" fmla="*/ 233 w 233"/>
                  <a:gd name="T84" fmla="*/ 308 h 3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308">
                    <a:moveTo>
                      <a:pt x="198" y="18"/>
                    </a:moveTo>
                    <a:lnTo>
                      <a:pt x="192" y="0"/>
                    </a:lnTo>
                    <a:lnTo>
                      <a:pt x="157" y="29"/>
                    </a:lnTo>
                    <a:lnTo>
                      <a:pt x="123" y="35"/>
                    </a:lnTo>
                    <a:lnTo>
                      <a:pt x="88" y="46"/>
                    </a:lnTo>
                    <a:lnTo>
                      <a:pt x="116" y="81"/>
                    </a:lnTo>
                    <a:lnTo>
                      <a:pt x="70" y="70"/>
                    </a:lnTo>
                    <a:lnTo>
                      <a:pt x="53" y="87"/>
                    </a:lnTo>
                    <a:lnTo>
                      <a:pt x="64" y="133"/>
                    </a:lnTo>
                    <a:lnTo>
                      <a:pt x="41" y="140"/>
                    </a:lnTo>
                    <a:lnTo>
                      <a:pt x="41" y="151"/>
                    </a:lnTo>
                    <a:lnTo>
                      <a:pt x="64" y="180"/>
                    </a:lnTo>
                    <a:lnTo>
                      <a:pt x="0" y="244"/>
                    </a:lnTo>
                    <a:lnTo>
                      <a:pt x="46" y="290"/>
                    </a:lnTo>
                    <a:lnTo>
                      <a:pt x="116" y="308"/>
                    </a:lnTo>
                    <a:lnTo>
                      <a:pt x="163" y="255"/>
                    </a:lnTo>
                    <a:lnTo>
                      <a:pt x="198" y="297"/>
                    </a:lnTo>
                    <a:lnTo>
                      <a:pt x="221" y="273"/>
                    </a:lnTo>
                    <a:lnTo>
                      <a:pt x="210" y="209"/>
                    </a:lnTo>
                    <a:lnTo>
                      <a:pt x="227" y="186"/>
                    </a:lnTo>
                    <a:lnTo>
                      <a:pt x="233" y="140"/>
                    </a:lnTo>
                    <a:lnTo>
                      <a:pt x="227" y="145"/>
                    </a:lnTo>
                    <a:lnTo>
                      <a:pt x="175" y="116"/>
                    </a:lnTo>
                    <a:lnTo>
                      <a:pt x="157" y="122"/>
                    </a:lnTo>
                    <a:lnTo>
                      <a:pt x="145" y="98"/>
                    </a:lnTo>
                    <a:lnTo>
                      <a:pt x="157" y="53"/>
                    </a:lnTo>
                    <a:lnTo>
                      <a:pt x="198"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9" name="Freeform 168"/>
              <p:cNvSpPr>
                <a:spLocks/>
              </p:cNvSpPr>
              <p:nvPr/>
            </p:nvSpPr>
            <p:spPr bwMode="auto">
              <a:xfrm>
                <a:off x="1257" y="781"/>
                <a:ext cx="15" cy="20"/>
              </a:xfrm>
              <a:custGeom>
                <a:avLst/>
                <a:gdLst>
                  <a:gd name="T0" fmla="*/ 98 w 122"/>
                  <a:gd name="T1" fmla="*/ 6 h 163"/>
                  <a:gd name="T2" fmla="*/ 122 w 122"/>
                  <a:gd name="T3" fmla="*/ 46 h 163"/>
                  <a:gd name="T4" fmla="*/ 98 w 122"/>
                  <a:gd name="T5" fmla="*/ 52 h 163"/>
                  <a:gd name="T6" fmla="*/ 110 w 122"/>
                  <a:gd name="T7" fmla="*/ 76 h 163"/>
                  <a:gd name="T8" fmla="*/ 93 w 122"/>
                  <a:gd name="T9" fmla="*/ 111 h 163"/>
                  <a:gd name="T10" fmla="*/ 98 w 122"/>
                  <a:gd name="T11" fmla="*/ 122 h 163"/>
                  <a:gd name="T12" fmla="*/ 63 w 122"/>
                  <a:gd name="T13" fmla="*/ 163 h 163"/>
                  <a:gd name="T14" fmla="*/ 0 w 122"/>
                  <a:gd name="T15" fmla="*/ 146 h 163"/>
                  <a:gd name="T16" fmla="*/ 6 w 122"/>
                  <a:gd name="T17" fmla="*/ 104 h 163"/>
                  <a:gd name="T18" fmla="*/ 35 w 122"/>
                  <a:gd name="T19" fmla="*/ 99 h 163"/>
                  <a:gd name="T20" fmla="*/ 40 w 122"/>
                  <a:gd name="T21" fmla="*/ 34 h 163"/>
                  <a:gd name="T22" fmla="*/ 35 w 122"/>
                  <a:gd name="T23" fmla="*/ 6 h 163"/>
                  <a:gd name="T24" fmla="*/ 46 w 122"/>
                  <a:gd name="T25" fmla="*/ 0 h 163"/>
                  <a:gd name="T26" fmla="*/ 70 w 122"/>
                  <a:gd name="T27" fmla="*/ 12 h 163"/>
                  <a:gd name="T28" fmla="*/ 98 w 122"/>
                  <a:gd name="T29" fmla="*/ 6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63"/>
                  <a:gd name="T47" fmla="*/ 122 w 122"/>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63">
                    <a:moveTo>
                      <a:pt x="98" y="6"/>
                    </a:moveTo>
                    <a:lnTo>
                      <a:pt x="122" y="46"/>
                    </a:lnTo>
                    <a:lnTo>
                      <a:pt x="98" y="52"/>
                    </a:lnTo>
                    <a:lnTo>
                      <a:pt x="110" y="76"/>
                    </a:lnTo>
                    <a:lnTo>
                      <a:pt x="93" y="111"/>
                    </a:lnTo>
                    <a:lnTo>
                      <a:pt x="98" y="122"/>
                    </a:lnTo>
                    <a:lnTo>
                      <a:pt x="63" y="163"/>
                    </a:lnTo>
                    <a:lnTo>
                      <a:pt x="0" y="146"/>
                    </a:lnTo>
                    <a:lnTo>
                      <a:pt x="6" y="104"/>
                    </a:lnTo>
                    <a:lnTo>
                      <a:pt x="35" y="99"/>
                    </a:lnTo>
                    <a:lnTo>
                      <a:pt x="40" y="34"/>
                    </a:lnTo>
                    <a:lnTo>
                      <a:pt x="35" y="6"/>
                    </a:lnTo>
                    <a:lnTo>
                      <a:pt x="46" y="0"/>
                    </a:lnTo>
                    <a:lnTo>
                      <a:pt x="70" y="12"/>
                    </a:lnTo>
                    <a:lnTo>
                      <a:pt x="98" y="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0" name="Freeform 169"/>
              <p:cNvSpPr>
                <a:spLocks/>
              </p:cNvSpPr>
              <p:nvPr/>
            </p:nvSpPr>
            <p:spPr bwMode="auto">
              <a:xfrm>
                <a:off x="1252" y="761"/>
                <a:ext cx="45" cy="52"/>
              </a:xfrm>
              <a:custGeom>
                <a:avLst/>
                <a:gdLst>
                  <a:gd name="T0" fmla="*/ 128 w 360"/>
                  <a:gd name="T1" fmla="*/ 116 h 413"/>
                  <a:gd name="T2" fmla="*/ 157 w 360"/>
                  <a:gd name="T3" fmla="*/ 104 h 413"/>
                  <a:gd name="T4" fmla="*/ 163 w 360"/>
                  <a:gd name="T5" fmla="*/ 69 h 413"/>
                  <a:gd name="T6" fmla="*/ 203 w 360"/>
                  <a:gd name="T7" fmla="*/ 29 h 413"/>
                  <a:gd name="T8" fmla="*/ 208 w 360"/>
                  <a:gd name="T9" fmla="*/ 6 h 413"/>
                  <a:gd name="T10" fmla="*/ 215 w 360"/>
                  <a:gd name="T11" fmla="*/ 0 h 413"/>
                  <a:gd name="T12" fmla="*/ 226 w 360"/>
                  <a:gd name="T13" fmla="*/ 24 h 413"/>
                  <a:gd name="T14" fmla="*/ 215 w 360"/>
                  <a:gd name="T15" fmla="*/ 69 h 413"/>
                  <a:gd name="T16" fmla="*/ 243 w 360"/>
                  <a:gd name="T17" fmla="*/ 69 h 413"/>
                  <a:gd name="T18" fmla="*/ 267 w 360"/>
                  <a:gd name="T19" fmla="*/ 93 h 413"/>
                  <a:gd name="T20" fmla="*/ 261 w 360"/>
                  <a:gd name="T21" fmla="*/ 139 h 413"/>
                  <a:gd name="T22" fmla="*/ 278 w 360"/>
                  <a:gd name="T23" fmla="*/ 191 h 413"/>
                  <a:gd name="T24" fmla="*/ 313 w 360"/>
                  <a:gd name="T25" fmla="*/ 198 h 413"/>
                  <a:gd name="T26" fmla="*/ 360 w 360"/>
                  <a:gd name="T27" fmla="*/ 256 h 413"/>
                  <a:gd name="T28" fmla="*/ 348 w 360"/>
                  <a:gd name="T29" fmla="*/ 296 h 413"/>
                  <a:gd name="T30" fmla="*/ 296 w 360"/>
                  <a:gd name="T31" fmla="*/ 325 h 413"/>
                  <a:gd name="T32" fmla="*/ 337 w 360"/>
                  <a:gd name="T33" fmla="*/ 366 h 413"/>
                  <a:gd name="T34" fmla="*/ 313 w 360"/>
                  <a:gd name="T35" fmla="*/ 383 h 413"/>
                  <a:gd name="T36" fmla="*/ 267 w 360"/>
                  <a:gd name="T37" fmla="*/ 390 h 413"/>
                  <a:gd name="T38" fmla="*/ 250 w 360"/>
                  <a:gd name="T39" fmla="*/ 383 h 413"/>
                  <a:gd name="T40" fmla="*/ 232 w 360"/>
                  <a:gd name="T41" fmla="*/ 395 h 413"/>
                  <a:gd name="T42" fmla="*/ 163 w 360"/>
                  <a:gd name="T43" fmla="*/ 401 h 413"/>
                  <a:gd name="T44" fmla="*/ 133 w 360"/>
                  <a:gd name="T45" fmla="*/ 383 h 413"/>
                  <a:gd name="T46" fmla="*/ 58 w 360"/>
                  <a:gd name="T47" fmla="*/ 413 h 413"/>
                  <a:gd name="T48" fmla="*/ 6 w 360"/>
                  <a:gd name="T49" fmla="*/ 395 h 413"/>
                  <a:gd name="T50" fmla="*/ 0 w 360"/>
                  <a:gd name="T51" fmla="*/ 383 h 413"/>
                  <a:gd name="T52" fmla="*/ 29 w 360"/>
                  <a:gd name="T53" fmla="*/ 378 h 413"/>
                  <a:gd name="T54" fmla="*/ 53 w 360"/>
                  <a:gd name="T55" fmla="*/ 337 h 413"/>
                  <a:gd name="T56" fmla="*/ 98 w 360"/>
                  <a:gd name="T57" fmla="*/ 320 h 413"/>
                  <a:gd name="T58" fmla="*/ 128 w 360"/>
                  <a:gd name="T59" fmla="*/ 279 h 413"/>
                  <a:gd name="T60" fmla="*/ 128 w 360"/>
                  <a:gd name="T61" fmla="*/ 268 h 413"/>
                  <a:gd name="T62" fmla="*/ 145 w 360"/>
                  <a:gd name="T63" fmla="*/ 233 h 413"/>
                  <a:gd name="T64" fmla="*/ 140 w 360"/>
                  <a:gd name="T65" fmla="*/ 203 h 413"/>
                  <a:gd name="T66" fmla="*/ 157 w 360"/>
                  <a:gd name="T67" fmla="*/ 198 h 413"/>
                  <a:gd name="T68" fmla="*/ 133 w 360"/>
                  <a:gd name="T69" fmla="*/ 163 h 413"/>
                  <a:gd name="T70" fmla="*/ 128 w 360"/>
                  <a:gd name="T71" fmla="*/ 116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413"/>
                  <a:gd name="T110" fmla="*/ 360 w 360"/>
                  <a:gd name="T111" fmla="*/ 413 h 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413">
                    <a:moveTo>
                      <a:pt x="128" y="116"/>
                    </a:moveTo>
                    <a:lnTo>
                      <a:pt x="157" y="104"/>
                    </a:lnTo>
                    <a:lnTo>
                      <a:pt x="163" y="69"/>
                    </a:lnTo>
                    <a:lnTo>
                      <a:pt x="203" y="29"/>
                    </a:lnTo>
                    <a:lnTo>
                      <a:pt x="208" y="6"/>
                    </a:lnTo>
                    <a:lnTo>
                      <a:pt x="215" y="0"/>
                    </a:lnTo>
                    <a:lnTo>
                      <a:pt x="226" y="24"/>
                    </a:lnTo>
                    <a:lnTo>
                      <a:pt x="215" y="69"/>
                    </a:lnTo>
                    <a:lnTo>
                      <a:pt x="243" y="69"/>
                    </a:lnTo>
                    <a:lnTo>
                      <a:pt x="267" y="93"/>
                    </a:lnTo>
                    <a:lnTo>
                      <a:pt x="261" y="139"/>
                    </a:lnTo>
                    <a:lnTo>
                      <a:pt x="278" y="191"/>
                    </a:lnTo>
                    <a:lnTo>
                      <a:pt x="313" y="198"/>
                    </a:lnTo>
                    <a:lnTo>
                      <a:pt x="360" y="256"/>
                    </a:lnTo>
                    <a:lnTo>
                      <a:pt x="348" y="296"/>
                    </a:lnTo>
                    <a:lnTo>
                      <a:pt x="296" y="325"/>
                    </a:lnTo>
                    <a:lnTo>
                      <a:pt x="337" y="366"/>
                    </a:lnTo>
                    <a:lnTo>
                      <a:pt x="313" y="383"/>
                    </a:lnTo>
                    <a:lnTo>
                      <a:pt x="267" y="390"/>
                    </a:lnTo>
                    <a:lnTo>
                      <a:pt x="250" y="383"/>
                    </a:lnTo>
                    <a:lnTo>
                      <a:pt x="232" y="395"/>
                    </a:lnTo>
                    <a:lnTo>
                      <a:pt x="163" y="401"/>
                    </a:lnTo>
                    <a:lnTo>
                      <a:pt x="133" y="383"/>
                    </a:lnTo>
                    <a:lnTo>
                      <a:pt x="58" y="413"/>
                    </a:lnTo>
                    <a:lnTo>
                      <a:pt x="6" y="395"/>
                    </a:lnTo>
                    <a:lnTo>
                      <a:pt x="0" y="383"/>
                    </a:lnTo>
                    <a:lnTo>
                      <a:pt x="29" y="378"/>
                    </a:lnTo>
                    <a:lnTo>
                      <a:pt x="53" y="337"/>
                    </a:lnTo>
                    <a:lnTo>
                      <a:pt x="98" y="320"/>
                    </a:lnTo>
                    <a:lnTo>
                      <a:pt x="128" y="279"/>
                    </a:lnTo>
                    <a:lnTo>
                      <a:pt x="128" y="268"/>
                    </a:lnTo>
                    <a:lnTo>
                      <a:pt x="145" y="233"/>
                    </a:lnTo>
                    <a:lnTo>
                      <a:pt x="140" y="203"/>
                    </a:lnTo>
                    <a:lnTo>
                      <a:pt x="157" y="198"/>
                    </a:lnTo>
                    <a:lnTo>
                      <a:pt x="133" y="163"/>
                    </a:lnTo>
                    <a:lnTo>
                      <a:pt x="128" y="11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1" name="Freeform 170"/>
              <p:cNvSpPr>
                <a:spLocks/>
              </p:cNvSpPr>
              <p:nvPr/>
            </p:nvSpPr>
            <p:spPr bwMode="auto">
              <a:xfrm>
                <a:off x="1255" y="726"/>
                <a:ext cx="24" cy="50"/>
              </a:xfrm>
              <a:custGeom>
                <a:avLst/>
                <a:gdLst>
                  <a:gd name="T0" fmla="*/ 115 w 197"/>
                  <a:gd name="T1" fmla="*/ 401 h 401"/>
                  <a:gd name="T2" fmla="*/ 98 w 197"/>
                  <a:gd name="T3" fmla="*/ 354 h 401"/>
                  <a:gd name="T4" fmla="*/ 104 w 197"/>
                  <a:gd name="T5" fmla="*/ 314 h 401"/>
                  <a:gd name="T6" fmla="*/ 69 w 197"/>
                  <a:gd name="T7" fmla="*/ 337 h 401"/>
                  <a:gd name="T8" fmla="*/ 40 w 197"/>
                  <a:gd name="T9" fmla="*/ 309 h 401"/>
                  <a:gd name="T10" fmla="*/ 35 w 197"/>
                  <a:gd name="T11" fmla="*/ 250 h 401"/>
                  <a:gd name="T12" fmla="*/ 17 w 197"/>
                  <a:gd name="T13" fmla="*/ 204 h 401"/>
                  <a:gd name="T14" fmla="*/ 0 w 197"/>
                  <a:gd name="T15" fmla="*/ 209 h 401"/>
                  <a:gd name="T16" fmla="*/ 0 w 197"/>
                  <a:gd name="T17" fmla="*/ 175 h 401"/>
                  <a:gd name="T18" fmla="*/ 23 w 197"/>
                  <a:gd name="T19" fmla="*/ 140 h 401"/>
                  <a:gd name="T20" fmla="*/ 17 w 197"/>
                  <a:gd name="T21" fmla="*/ 122 h 401"/>
                  <a:gd name="T22" fmla="*/ 23 w 197"/>
                  <a:gd name="T23" fmla="*/ 75 h 401"/>
                  <a:gd name="T24" fmla="*/ 40 w 197"/>
                  <a:gd name="T25" fmla="*/ 65 h 401"/>
                  <a:gd name="T26" fmla="*/ 28 w 197"/>
                  <a:gd name="T27" fmla="*/ 47 h 401"/>
                  <a:gd name="T28" fmla="*/ 40 w 197"/>
                  <a:gd name="T29" fmla="*/ 6 h 401"/>
                  <a:gd name="T30" fmla="*/ 45 w 197"/>
                  <a:gd name="T31" fmla="*/ 0 h 401"/>
                  <a:gd name="T32" fmla="*/ 127 w 197"/>
                  <a:gd name="T33" fmla="*/ 18 h 401"/>
                  <a:gd name="T34" fmla="*/ 127 w 197"/>
                  <a:gd name="T35" fmla="*/ 41 h 401"/>
                  <a:gd name="T36" fmla="*/ 98 w 197"/>
                  <a:gd name="T37" fmla="*/ 47 h 401"/>
                  <a:gd name="T38" fmla="*/ 87 w 197"/>
                  <a:gd name="T39" fmla="*/ 87 h 401"/>
                  <a:gd name="T40" fmla="*/ 110 w 197"/>
                  <a:gd name="T41" fmla="*/ 82 h 401"/>
                  <a:gd name="T42" fmla="*/ 115 w 197"/>
                  <a:gd name="T43" fmla="*/ 99 h 401"/>
                  <a:gd name="T44" fmla="*/ 145 w 197"/>
                  <a:gd name="T45" fmla="*/ 99 h 401"/>
                  <a:gd name="T46" fmla="*/ 173 w 197"/>
                  <a:gd name="T47" fmla="*/ 128 h 401"/>
                  <a:gd name="T48" fmla="*/ 127 w 197"/>
                  <a:gd name="T49" fmla="*/ 232 h 401"/>
                  <a:gd name="T50" fmla="*/ 179 w 197"/>
                  <a:gd name="T51" fmla="*/ 244 h 401"/>
                  <a:gd name="T52" fmla="*/ 197 w 197"/>
                  <a:gd name="T53" fmla="*/ 285 h 401"/>
                  <a:gd name="T54" fmla="*/ 190 w 197"/>
                  <a:gd name="T55" fmla="*/ 291 h 401"/>
                  <a:gd name="T56" fmla="*/ 185 w 197"/>
                  <a:gd name="T57" fmla="*/ 314 h 401"/>
                  <a:gd name="T58" fmla="*/ 145 w 197"/>
                  <a:gd name="T59" fmla="*/ 354 h 401"/>
                  <a:gd name="T60" fmla="*/ 139 w 197"/>
                  <a:gd name="T61" fmla="*/ 389 h 401"/>
                  <a:gd name="T62" fmla="*/ 115 w 197"/>
                  <a:gd name="T63" fmla="*/ 401 h 4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401"/>
                  <a:gd name="T98" fmla="*/ 197 w 197"/>
                  <a:gd name="T99" fmla="*/ 401 h 4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401">
                    <a:moveTo>
                      <a:pt x="115" y="401"/>
                    </a:moveTo>
                    <a:lnTo>
                      <a:pt x="98" y="354"/>
                    </a:lnTo>
                    <a:lnTo>
                      <a:pt x="104" y="314"/>
                    </a:lnTo>
                    <a:lnTo>
                      <a:pt x="69" y="337"/>
                    </a:lnTo>
                    <a:lnTo>
                      <a:pt x="40" y="309"/>
                    </a:lnTo>
                    <a:lnTo>
                      <a:pt x="35" y="250"/>
                    </a:lnTo>
                    <a:lnTo>
                      <a:pt x="17" y="204"/>
                    </a:lnTo>
                    <a:lnTo>
                      <a:pt x="0" y="209"/>
                    </a:lnTo>
                    <a:lnTo>
                      <a:pt x="0" y="175"/>
                    </a:lnTo>
                    <a:lnTo>
                      <a:pt x="23" y="140"/>
                    </a:lnTo>
                    <a:lnTo>
                      <a:pt x="17" y="122"/>
                    </a:lnTo>
                    <a:lnTo>
                      <a:pt x="23" y="75"/>
                    </a:lnTo>
                    <a:lnTo>
                      <a:pt x="40" y="65"/>
                    </a:lnTo>
                    <a:lnTo>
                      <a:pt x="28" y="47"/>
                    </a:lnTo>
                    <a:lnTo>
                      <a:pt x="40" y="6"/>
                    </a:lnTo>
                    <a:lnTo>
                      <a:pt x="45" y="0"/>
                    </a:lnTo>
                    <a:lnTo>
                      <a:pt x="127" y="18"/>
                    </a:lnTo>
                    <a:lnTo>
                      <a:pt x="127" y="41"/>
                    </a:lnTo>
                    <a:lnTo>
                      <a:pt x="98" y="47"/>
                    </a:lnTo>
                    <a:lnTo>
                      <a:pt x="87" y="87"/>
                    </a:lnTo>
                    <a:lnTo>
                      <a:pt x="110" y="82"/>
                    </a:lnTo>
                    <a:lnTo>
                      <a:pt x="115" y="99"/>
                    </a:lnTo>
                    <a:lnTo>
                      <a:pt x="145" y="99"/>
                    </a:lnTo>
                    <a:lnTo>
                      <a:pt x="173" y="128"/>
                    </a:lnTo>
                    <a:lnTo>
                      <a:pt x="127" y="232"/>
                    </a:lnTo>
                    <a:lnTo>
                      <a:pt x="179" y="244"/>
                    </a:lnTo>
                    <a:lnTo>
                      <a:pt x="197" y="285"/>
                    </a:lnTo>
                    <a:lnTo>
                      <a:pt x="190" y="291"/>
                    </a:lnTo>
                    <a:lnTo>
                      <a:pt x="185" y="314"/>
                    </a:lnTo>
                    <a:lnTo>
                      <a:pt x="145" y="354"/>
                    </a:lnTo>
                    <a:lnTo>
                      <a:pt x="139" y="389"/>
                    </a:lnTo>
                    <a:lnTo>
                      <a:pt x="115" y="401"/>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2" name="Freeform 171"/>
              <p:cNvSpPr>
                <a:spLocks/>
              </p:cNvSpPr>
              <p:nvPr/>
            </p:nvSpPr>
            <p:spPr bwMode="auto">
              <a:xfrm>
                <a:off x="1784" y="784"/>
                <a:ext cx="404" cy="329"/>
              </a:xfrm>
              <a:custGeom>
                <a:avLst/>
                <a:gdLst>
                  <a:gd name="T0" fmla="*/ 256 w 3231"/>
                  <a:gd name="T1" fmla="*/ 1598 h 2637"/>
                  <a:gd name="T2" fmla="*/ 273 w 3231"/>
                  <a:gd name="T3" fmla="*/ 1767 h 2637"/>
                  <a:gd name="T4" fmla="*/ 343 w 3231"/>
                  <a:gd name="T5" fmla="*/ 1946 h 2637"/>
                  <a:gd name="T6" fmla="*/ 651 w 3231"/>
                  <a:gd name="T7" fmla="*/ 2103 h 2637"/>
                  <a:gd name="T8" fmla="*/ 901 w 3231"/>
                  <a:gd name="T9" fmla="*/ 2150 h 2637"/>
                  <a:gd name="T10" fmla="*/ 1220 w 3231"/>
                  <a:gd name="T11" fmla="*/ 2056 h 2637"/>
                  <a:gd name="T12" fmla="*/ 1471 w 3231"/>
                  <a:gd name="T13" fmla="*/ 2150 h 2637"/>
                  <a:gd name="T14" fmla="*/ 1581 w 3231"/>
                  <a:gd name="T15" fmla="*/ 2405 h 2637"/>
                  <a:gd name="T16" fmla="*/ 1743 w 3231"/>
                  <a:gd name="T17" fmla="*/ 2544 h 2637"/>
                  <a:gd name="T18" fmla="*/ 1941 w 3231"/>
                  <a:gd name="T19" fmla="*/ 2527 h 2637"/>
                  <a:gd name="T20" fmla="*/ 2104 w 3231"/>
                  <a:gd name="T21" fmla="*/ 2637 h 2637"/>
                  <a:gd name="T22" fmla="*/ 2279 w 3231"/>
                  <a:gd name="T23" fmla="*/ 2550 h 2637"/>
                  <a:gd name="T24" fmla="*/ 2505 w 3231"/>
                  <a:gd name="T25" fmla="*/ 2434 h 2637"/>
                  <a:gd name="T26" fmla="*/ 2685 w 3231"/>
                  <a:gd name="T27" fmla="*/ 2213 h 2637"/>
                  <a:gd name="T28" fmla="*/ 2755 w 3231"/>
                  <a:gd name="T29" fmla="*/ 1987 h 2637"/>
                  <a:gd name="T30" fmla="*/ 2668 w 3231"/>
                  <a:gd name="T31" fmla="*/ 1899 h 2637"/>
                  <a:gd name="T32" fmla="*/ 2685 w 3231"/>
                  <a:gd name="T33" fmla="*/ 1767 h 2637"/>
                  <a:gd name="T34" fmla="*/ 2551 w 3231"/>
                  <a:gd name="T35" fmla="*/ 1563 h 2637"/>
                  <a:gd name="T36" fmla="*/ 2575 w 3231"/>
                  <a:gd name="T37" fmla="*/ 1383 h 2637"/>
                  <a:gd name="T38" fmla="*/ 2418 w 3231"/>
                  <a:gd name="T39" fmla="*/ 1359 h 2637"/>
                  <a:gd name="T40" fmla="*/ 2598 w 3231"/>
                  <a:gd name="T41" fmla="*/ 1132 h 2637"/>
                  <a:gd name="T42" fmla="*/ 2621 w 3231"/>
                  <a:gd name="T43" fmla="*/ 1266 h 2637"/>
                  <a:gd name="T44" fmla="*/ 2848 w 3231"/>
                  <a:gd name="T45" fmla="*/ 1110 h 2637"/>
                  <a:gd name="T46" fmla="*/ 2982 w 3231"/>
                  <a:gd name="T47" fmla="*/ 953 h 2637"/>
                  <a:gd name="T48" fmla="*/ 3069 w 3231"/>
                  <a:gd name="T49" fmla="*/ 796 h 2637"/>
                  <a:gd name="T50" fmla="*/ 3231 w 3231"/>
                  <a:gd name="T51" fmla="*/ 546 h 2637"/>
                  <a:gd name="T52" fmla="*/ 2959 w 3231"/>
                  <a:gd name="T53" fmla="*/ 454 h 2637"/>
                  <a:gd name="T54" fmla="*/ 2778 w 3231"/>
                  <a:gd name="T55" fmla="*/ 360 h 2637"/>
                  <a:gd name="T56" fmla="*/ 2528 w 3231"/>
                  <a:gd name="T57" fmla="*/ 0 h 2637"/>
                  <a:gd name="T58" fmla="*/ 2324 w 3231"/>
                  <a:gd name="T59" fmla="*/ 163 h 2637"/>
                  <a:gd name="T60" fmla="*/ 2167 w 3231"/>
                  <a:gd name="T61" fmla="*/ 436 h 2637"/>
                  <a:gd name="T62" fmla="*/ 2324 w 3231"/>
                  <a:gd name="T63" fmla="*/ 523 h 2637"/>
                  <a:gd name="T64" fmla="*/ 2371 w 3231"/>
                  <a:gd name="T65" fmla="*/ 680 h 2637"/>
                  <a:gd name="T66" fmla="*/ 2010 w 3231"/>
                  <a:gd name="T67" fmla="*/ 860 h 2637"/>
                  <a:gd name="T68" fmla="*/ 1674 w 3231"/>
                  <a:gd name="T69" fmla="*/ 1110 h 2637"/>
                  <a:gd name="T70" fmla="*/ 1377 w 3231"/>
                  <a:gd name="T71" fmla="*/ 1045 h 2637"/>
                  <a:gd name="T72" fmla="*/ 948 w 3231"/>
                  <a:gd name="T73" fmla="*/ 906 h 2637"/>
                  <a:gd name="T74" fmla="*/ 791 w 3231"/>
                  <a:gd name="T75" fmla="*/ 656 h 2637"/>
                  <a:gd name="T76" fmla="*/ 587 w 3231"/>
                  <a:gd name="T77" fmla="*/ 680 h 2637"/>
                  <a:gd name="T78" fmla="*/ 430 w 3231"/>
                  <a:gd name="T79" fmla="*/ 883 h 2637"/>
                  <a:gd name="T80" fmla="*/ 360 w 3231"/>
                  <a:gd name="T81" fmla="*/ 1063 h 2637"/>
                  <a:gd name="T82" fmla="*/ 116 w 3231"/>
                  <a:gd name="T83" fmla="*/ 1226 h 26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31"/>
                  <a:gd name="T127" fmla="*/ 0 h 2637"/>
                  <a:gd name="T128" fmla="*/ 3231 w 3231"/>
                  <a:gd name="T129" fmla="*/ 2637 h 26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31" h="2637">
                    <a:moveTo>
                      <a:pt x="81" y="1458"/>
                    </a:moveTo>
                    <a:lnTo>
                      <a:pt x="133" y="1580"/>
                    </a:lnTo>
                    <a:lnTo>
                      <a:pt x="256" y="1598"/>
                    </a:lnTo>
                    <a:lnTo>
                      <a:pt x="337" y="1545"/>
                    </a:lnTo>
                    <a:lnTo>
                      <a:pt x="337" y="1638"/>
                    </a:lnTo>
                    <a:lnTo>
                      <a:pt x="273" y="1767"/>
                    </a:lnTo>
                    <a:lnTo>
                      <a:pt x="261" y="1807"/>
                    </a:lnTo>
                    <a:lnTo>
                      <a:pt x="302" y="1911"/>
                    </a:lnTo>
                    <a:lnTo>
                      <a:pt x="343" y="1946"/>
                    </a:lnTo>
                    <a:lnTo>
                      <a:pt x="400" y="1958"/>
                    </a:lnTo>
                    <a:lnTo>
                      <a:pt x="540" y="2011"/>
                    </a:lnTo>
                    <a:lnTo>
                      <a:pt x="651" y="2103"/>
                    </a:lnTo>
                    <a:lnTo>
                      <a:pt x="767" y="2080"/>
                    </a:lnTo>
                    <a:lnTo>
                      <a:pt x="791" y="2150"/>
                    </a:lnTo>
                    <a:lnTo>
                      <a:pt x="901" y="2150"/>
                    </a:lnTo>
                    <a:lnTo>
                      <a:pt x="1017" y="2150"/>
                    </a:lnTo>
                    <a:lnTo>
                      <a:pt x="1133" y="2126"/>
                    </a:lnTo>
                    <a:lnTo>
                      <a:pt x="1220" y="2056"/>
                    </a:lnTo>
                    <a:lnTo>
                      <a:pt x="1307" y="2056"/>
                    </a:lnTo>
                    <a:lnTo>
                      <a:pt x="1307" y="2103"/>
                    </a:lnTo>
                    <a:lnTo>
                      <a:pt x="1471" y="2150"/>
                    </a:lnTo>
                    <a:lnTo>
                      <a:pt x="1517" y="2260"/>
                    </a:lnTo>
                    <a:lnTo>
                      <a:pt x="1517" y="2341"/>
                    </a:lnTo>
                    <a:lnTo>
                      <a:pt x="1581" y="2405"/>
                    </a:lnTo>
                    <a:lnTo>
                      <a:pt x="1668" y="2422"/>
                    </a:lnTo>
                    <a:lnTo>
                      <a:pt x="1691" y="2527"/>
                    </a:lnTo>
                    <a:lnTo>
                      <a:pt x="1743" y="2544"/>
                    </a:lnTo>
                    <a:lnTo>
                      <a:pt x="1865" y="2475"/>
                    </a:lnTo>
                    <a:lnTo>
                      <a:pt x="1935" y="2480"/>
                    </a:lnTo>
                    <a:lnTo>
                      <a:pt x="1941" y="2527"/>
                    </a:lnTo>
                    <a:lnTo>
                      <a:pt x="1988" y="2567"/>
                    </a:lnTo>
                    <a:lnTo>
                      <a:pt x="2075" y="2550"/>
                    </a:lnTo>
                    <a:lnTo>
                      <a:pt x="2104" y="2637"/>
                    </a:lnTo>
                    <a:lnTo>
                      <a:pt x="2167" y="2637"/>
                    </a:lnTo>
                    <a:lnTo>
                      <a:pt x="2167" y="2567"/>
                    </a:lnTo>
                    <a:lnTo>
                      <a:pt x="2279" y="2550"/>
                    </a:lnTo>
                    <a:lnTo>
                      <a:pt x="2324" y="2480"/>
                    </a:lnTo>
                    <a:lnTo>
                      <a:pt x="2394" y="2504"/>
                    </a:lnTo>
                    <a:lnTo>
                      <a:pt x="2505" y="2434"/>
                    </a:lnTo>
                    <a:lnTo>
                      <a:pt x="2638" y="2283"/>
                    </a:lnTo>
                    <a:lnTo>
                      <a:pt x="2638" y="2236"/>
                    </a:lnTo>
                    <a:lnTo>
                      <a:pt x="2685" y="2213"/>
                    </a:lnTo>
                    <a:lnTo>
                      <a:pt x="2715" y="2126"/>
                    </a:lnTo>
                    <a:lnTo>
                      <a:pt x="2755" y="2011"/>
                    </a:lnTo>
                    <a:lnTo>
                      <a:pt x="2755" y="1987"/>
                    </a:lnTo>
                    <a:lnTo>
                      <a:pt x="2685" y="2011"/>
                    </a:lnTo>
                    <a:lnTo>
                      <a:pt x="2638" y="1946"/>
                    </a:lnTo>
                    <a:lnTo>
                      <a:pt x="2668" y="1899"/>
                    </a:lnTo>
                    <a:lnTo>
                      <a:pt x="2621" y="1830"/>
                    </a:lnTo>
                    <a:lnTo>
                      <a:pt x="2715" y="1830"/>
                    </a:lnTo>
                    <a:lnTo>
                      <a:pt x="2685" y="1767"/>
                    </a:lnTo>
                    <a:lnTo>
                      <a:pt x="2621" y="1650"/>
                    </a:lnTo>
                    <a:lnTo>
                      <a:pt x="2551" y="1603"/>
                    </a:lnTo>
                    <a:lnTo>
                      <a:pt x="2551" y="1563"/>
                    </a:lnTo>
                    <a:lnTo>
                      <a:pt x="2668" y="1446"/>
                    </a:lnTo>
                    <a:lnTo>
                      <a:pt x="2598" y="1401"/>
                    </a:lnTo>
                    <a:lnTo>
                      <a:pt x="2575" y="1383"/>
                    </a:lnTo>
                    <a:lnTo>
                      <a:pt x="2528" y="1446"/>
                    </a:lnTo>
                    <a:lnTo>
                      <a:pt x="2464" y="1401"/>
                    </a:lnTo>
                    <a:lnTo>
                      <a:pt x="2418" y="1359"/>
                    </a:lnTo>
                    <a:lnTo>
                      <a:pt x="2418" y="1289"/>
                    </a:lnTo>
                    <a:lnTo>
                      <a:pt x="2528" y="1226"/>
                    </a:lnTo>
                    <a:lnTo>
                      <a:pt x="2598" y="1132"/>
                    </a:lnTo>
                    <a:lnTo>
                      <a:pt x="2621" y="1156"/>
                    </a:lnTo>
                    <a:lnTo>
                      <a:pt x="2621" y="1226"/>
                    </a:lnTo>
                    <a:lnTo>
                      <a:pt x="2621" y="1266"/>
                    </a:lnTo>
                    <a:lnTo>
                      <a:pt x="2715" y="1226"/>
                    </a:lnTo>
                    <a:lnTo>
                      <a:pt x="2778" y="1202"/>
                    </a:lnTo>
                    <a:lnTo>
                      <a:pt x="2848" y="1110"/>
                    </a:lnTo>
                    <a:lnTo>
                      <a:pt x="2889" y="1063"/>
                    </a:lnTo>
                    <a:lnTo>
                      <a:pt x="2959" y="1017"/>
                    </a:lnTo>
                    <a:lnTo>
                      <a:pt x="2982" y="953"/>
                    </a:lnTo>
                    <a:lnTo>
                      <a:pt x="3045" y="883"/>
                    </a:lnTo>
                    <a:lnTo>
                      <a:pt x="3045" y="836"/>
                    </a:lnTo>
                    <a:lnTo>
                      <a:pt x="3069" y="796"/>
                    </a:lnTo>
                    <a:lnTo>
                      <a:pt x="3092" y="703"/>
                    </a:lnTo>
                    <a:lnTo>
                      <a:pt x="3161" y="726"/>
                    </a:lnTo>
                    <a:lnTo>
                      <a:pt x="3231" y="546"/>
                    </a:lnTo>
                    <a:lnTo>
                      <a:pt x="3184" y="436"/>
                    </a:lnTo>
                    <a:lnTo>
                      <a:pt x="3080" y="494"/>
                    </a:lnTo>
                    <a:lnTo>
                      <a:pt x="2959" y="454"/>
                    </a:lnTo>
                    <a:lnTo>
                      <a:pt x="2959" y="407"/>
                    </a:lnTo>
                    <a:lnTo>
                      <a:pt x="2889" y="360"/>
                    </a:lnTo>
                    <a:lnTo>
                      <a:pt x="2778" y="360"/>
                    </a:lnTo>
                    <a:lnTo>
                      <a:pt x="2638" y="203"/>
                    </a:lnTo>
                    <a:lnTo>
                      <a:pt x="2621" y="70"/>
                    </a:lnTo>
                    <a:lnTo>
                      <a:pt x="2528" y="0"/>
                    </a:lnTo>
                    <a:lnTo>
                      <a:pt x="2279" y="93"/>
                    </a:lnTo>
                    <a:lnTo>
                      <a:pt x="2348" y="116"/>
                    </a:lnTo>
                    <a:lnTo>
                      <a:pt x="2324" y="163"/>
                    </a:lnTo>
                    <a:lnTo>
                      <a:pt x="2324" y="320"/>
                    </a:lnTo>
                    <a:lnTo>
                      <a:pt x="2214" y="389"/>
                    </a:lnTo>
                    <a:lnTo>
                      <a:pt x="2167" y="436"/>
                    </a:lnTo>
                    <a:lnTo>
                      <a:pt x="2167" y="546"/>
                    </a:lnTo>
                    <a:lnTo>
                      <a:pt x="2279" y="546"/>
                    </a:lnTo>
                    <a:lnTo>
                      <a:pt x="2324" y="523"/>
                    </a:lnTo>
                    <a:lnTo>
                      <a:pt x="2371" y="593"/>
                    </a:lnTo>
                    <a:lnTo>
                      <a:pt x="2371" y="639"/>
                    </a:lnTo>
                    <a:lnTo>
                      <a:pt x="2371" y="680"/>
                    </a:lnTo>
                    <a:lnTo>
                      <a:pt x="2301" y="680"/>
                    </a:lnTo>
                    <a:lnTo>
                      <a:pt x="2167" y="813"/>
                    </a:lnTo>
                    <a:lnTo>
                      <a:pt x="2010" y="860"/>
                    </a:lnTo>
                    <a:lnTo>
                      <a:pt x="2010" y="953"/>
                    </a:lnTo>
                    <a:lnTo>
                      <a:pt x="1900" y="1045"/>
                    </a:lnTo>
                    <a:lnTo>
                      <a:pt x="1674" y="1110"/>
                    </a:lnTo>
                    <a:lnTo>
                      <a:pt x="1627" y="1132"/>
                    </a:lnTo>
                    <a:lnTo>
                      <a:pt x="1424" y="1063"/>
                    </a:lnTo>
                    <a:lnTo>
                      <a:pt x="1377" y="1045"/>
                    </a:lnTo>
                    <a:lnTo>
                      <a:pt x="1220" y="1045"/>
                    </a:lnTo>
                    <a:lnTo>
                      <a:pt x="1063" y="906"/>
                    </a:lnTo>
                    <a:lnTo>
                      <a:pt x="948" y="906"/>
                    </a:lnTo>
                    <a:lnTo>
                      <a:pt x="836" y="860"/>
                    </a:lnTo>
                    <a:lnTo>
                      <a:pt x="836" y="726"/>
                    </a:lnTo>
                    <a:lnTo>
                      <a:pt x="791" y="656"/>
                    </a:lnTo>
                    <a:lnTo>
                      <a:pt x="680" y="639"/>
                    </a:lnTo>
                    <a:lnTo>
                      <a:pt x="634" y="593"/>
                    </a:lnTo>
                    <a:lnTo>
                      <a:pt x="587" y="680"/>
                    </a:lnTo>
                    <a:lnTo>
                      <a:pt x="447" y="726"/>
                    </a:lnTo>
                    <a:lnTo>
                      <a:pt x="383" y="813"/>
                    </a:lnTo>
                    <a:lnTo>
                      <a:pt x="430" y="883"/>
                    </a:lnTo>
                    <a:lnTo>
                      <a:pt x="290" y="906"/>
                    </a:lnTo>
                    <a:lnTo>
                      <a:pt x="360" y="1000"/>
                    </a:lnTo>
                    <a:lnTo>
                      <a:pt x="360" y="1063"/>
                    </a:lnTo>
                    <a:lnTo>
                      <a:pt x="273" y="1156"/>
                    </a:lnTo>
                    <a:lnTo>
                      <a:pt x="203" y="1226"/>
                    </a:lnTo>
                    <a:lnTo>
                      <a:pt x="116" y="1226"/>
                    </a:lnTo>
                    <a:lnTo>
                      <a:pt x="0" y="1313"/>
                    </a:lnTo>
                    <a:lnTo>
                      <a:pt x="81" y="1458"/>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3" name="Freeform 172"/>
              <p:cNvSpPr>
                <a:spLocks/>
              </p:cNvSpPr>
              <p:nvPr/>
            </p:nvSpPr>
            <p:spPr bwMode="auto">
              <a:xfrm>
                <a:off x="1863" y="821"/>
                <a:ext cx="218" cy="104"/>
              </a:xfrm>
              <a:custGeom>
                <a:avLst/>
                <a:gdLst>
                  <a:gd name="T0" fmla="*/ 0 w 1744"/>
                  <a:gd name="T1" fmla="*/ 267 h 835"/>
                  <a:gd name="T2" fmla="*/ 99 w 1744"/>
                  <a:gd name="T3" fmla="*/ 202 h 835"/>
                  <a:gd name="T4" fmla="*/ 268 w 1744"/>
                  <a:gd name="T5" fmla="*/ 98 h 835"/>
                  <a:gd name="T6" fmla="*/ 326 w 1744"/>
                  <a:gd name="T7" fmla="*/ 92 h 835"/>
                  <a:gd name="T8" fmla="*/ 454 w 1744"/>
                  <a:gd name="T9" fmla="*/ 174 h 835"/>
                  <a:gd name="T10" fmla="*/ 530 w 1744"/>
                  <a:gd name="T11" fmla="*/ 157 h 835"/>
                  <a:gd name="T12" fmla="*/ 617 w 1744"/>
                  <a:gd name="T13" fmla="*/ 0 h 835"/>
                  <a:gd name="T14" fmla="*/ 710 w 1744"/>
                  <a:gd name="T15" fmla="*/ 0 h 835"/>
                  <a:gd name="T16" fmla="*/ 797 w 1744"/>
                  <a:gd name="T17" fmla="*/ 139 h 835"/>
                  <a:gd name="T18" fmla="*/ 867 w 1744"/>
                  <a:gd name="T19" fmla="*/ 139 h 835"/>
                  <a:gd name="T20" fmla="*/ 994 w 1744"/>
                  <a:gd name="T21" fmla="*/ 75 h 835"/>
                  <a:gd name="T22" fmla="*/ 1111 w 1744"/>
                  <a:gd name="T23" fmla="*/ 157 h 835"/>
                  <a:gd name="T24" fmla="*/ 1338 w 1744"/>
                  <a:gd name="T25" fmla="*/ 139 h 835"/>
                  <a:gd name="T26" fmla="*/ 1407 w 1744"/>
                  <a:gd name="T27" fmla="*/ 46 h 835"/>
                  <a:gd name="T28" fmla="*/ 1488 w 1744"/>
                  <a:gd name="T29" fmla="*/ 87 h 835"/>
                  <a:gd name="T30" fmla="*/ 1582 w 1744"/>
                  <a:gd name="T31" fmla="*/ 92 h 835"/>
                  <a:gd name="T32" fmla="*/ 1540 w 1744"/>
                  <a:gd name="T33" fmla="*/ 127 h 835"/>
                  <a:gd name="T34" fmla="*/ 1540 w 1744"/>
                  <a:gd name="T35" fmla="*/ 249 h 835"/>
                  <a:gd name="T36" fmla="*/ 1652 w 1744"/>
                  <a:gd name="T37" fmla="*/ 244 h 835"/>
                  <a:gd name="T38" fmla="*/ 1704 w 1744"/>
                  <a:gd name="T39" fmla="*/ 232 h 835"/>
                  <a:gd name="T40" fmla="*/ 1744 w 1744"/>
                  <a:gd name="T41" fmla="*/ 302 h 835"/>
                  <a:gd name="T42" fmla="*/ 1744 w 1744"/>
                  <a:gd name="T43" fmla="*/ 383 h 835"/>
                  <a:gd name="T44" fmla="*/ 1674 w 1744"/>
                  <a:gd name="T45" fmla="*/ 383 h 835"/>
                  <a:gd name="T46" fmla="*/ 1535 w 1744"/>
                  <a:gd name="T47" fmla="*/ 528 h 835"/>
                  <a:gd name="T48" fmla="*/ 1383 w 1744"/>
                  <a:gd name="T49" fmla="*/ 557 h 835"/>
                  <a:gd name="T50" fmla="*/ 1383 w 1744"/>
                  <a:gd name="T51" fmla="*/ 650 h 835"/>
                  <a:gd name="T52" fmla="*/ 1268 w 1744"/>
                  <a:gd name="T53" fmla="*/ 743 h 835"/>
                  <a:gd name="T54" fmla="*/ 1000 w 1744"/>
                  <a:gd name="T55" fmla="*/ 835 h 835"/>
                  <a:gd name="T56" fmla="*/ 785 w 1744"/>
                  <a:gd name="T57" fmla="*/ 766 h 835"/>
                  <a:gd name="T58" fmla="*/ 750 w 1744"/>
                  <a:gd name="T59" fmla="*/ 748 h 835"/>
                  <a:gd name="T60" fmla="*/ 593 w 1744"/>
                  <a:gd name="T61" fmla="*/ 748 h 835"/>
                  <a:gd name="T62" fmla="*/ 436 w 1744"/>
                  <a:gd name="T63" fmla="*/ 609 h 835"/>
                  <a:gd name="T64" fmla="*/ 303 w 1744"/>
                  <a:gd name="T65" fmla="*/ 609 h 835"/>
                  <a:gd name="T66" fmla="*/ 209 w 1744"/>
                  <a:gd name="T67" fmla="*/ 563 h 835"/>
                  <a:gd name="T68" fmla="*/ 209 w 1744"/>
                  <a:gd name="T69" fmla="*/ 429 h 835"/>
                  <a:gd name="T70" fmla="*/ 140 w 1744"/>
                  <a:gd name="T71" fmla="*/ 359 h 835"/>
                  <a:gd name="T72" fmla="*/ 59 w 1744"/>
                  <a:gd name="T73" fmla="*/ 342 h 835"/>
                  <a:gd name="T74" fmla="*/ 0 w 1744"/>
                  <a:gd name="T75" fmla="*/ 307 h 835"/>
                  <a:gd name="T76" fmla="*/ 0 w 1744"/>
                  <a:gd name="T77" fmla="*/ 267 h 8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4"/>
                  <a:gd name="T118" fmla="*/ 0 h 835"/>
                  <a:gd name="T119" fmla="*/ 1744 w 1744"/>
                  <a:gd name="T120" fmla="*/ 835 h 8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4" h="835">
                    <a:moveTo>
                      <a:pt x="0" y="267"/>
                    </a:moveTo>
                    <a:lnTo>
                      <a:pt x="99" y="202"/>
                    </a:lnTo>
                    <a:lnTo>
                      <a:pt x="268" y="98"/>
                    </a:lnTo>
                    <a:lnTo>
                      <a:pt x="326" y="92"/>
                    </a:lnTo>
                    <a:lnTo>
                      <a:pt x="454" y="174"/>
                    </a:lnTo>
                    <a:lnTo>
                      <a:pt x="530" y="157"/>
                    </a:lnTo>
                    <a:lnTo>
                      <a:pt x="617" y="0"/>
                    </a:lnTo>
                    <a:lnTo>
                      <a:pt x="710" y="0"/>
                    </a:lnTo>
                    <a:lnTo>
                      <a:pt x="797" y="139"/>
                    </a:lnTo>
                    <a:lnTo>
                      <a:pt x="867" y="139"/>
                    </a:lnTo>
                    <a:lnTo>
                      <a:pt x="994" y="75"/>
                    </a:lnTo>
                    <a:lnTo>
                      <a:pt x="1111" y="157"/>
                    </a:lnTo>
                    <a:lnTo>
                      <a:pt x="1338" y="139"/>
                    </a:lnTo>
                    <a:lnTo>
                      <a:pt x="1407" y="46"/>
                    </a:lnTo>
                    <a:lnTo>
                      <a:pt x="1488" y="87"/>
                    </a:lnTo>
                    <a:lnTo>
                      <a:pt x="1582" y="92"/>
                    </a:lnTo>
                    <a:lnTo>
                      <a:pt x="1540" y="127"/>
                    </a:lnTo>
                    <a:lnTo>
                      <a:pt x="1540" y="249"/>
                    </a:lnTo>
                    <a:lnTo>
                      <a:pt x="1652" y="244"/>
                    </a:lnTo>
                    <a:lnTo>
                      <a:pt x="1704" y="232"/>
                    </a:lnTo>
                    <a:lnTo>
                      <a:pt x="1744" y="302"/>
                    </a:lnTo>
                    <a:lnTo>
                      <a:pt x="1744" y="383"/>
                    </a:lnTo>
                    <a:lnTo>
                      <a:pt x="1674" y="383"/>
                    </a:lnTo>
                    <a:lnTo>
                      <a:pt x="1535" y="528"/>
                    </a:lnTo>
                    <a:lnTo>
                      <a:pt x="1383" y="557"/>
                    </a:lnTo>
                    <a:lnTo>
                      <a:pt x="1383" y="650"/>
                    </a:lnTo>
                    <a:lnTo>
                      <a:pt x="1268" y="743"/>
                    </a:lnTo>
                    <a:lnTo>
                      <a:pt x="1000" y="835"/>
                    </a:lnTo>
                    <a:lnTo>
                      <a:pt x="785" y="766"/>
                    </a:lnTo>
                    <a:lnTo>
                      <a:pt x="750" y="748"/>
                    </a:lnTo>
                    <a:lnTo>
                      <a:pt x="593" y="748"/>
                    </a:lnTo>
                    <a:lnTo>
                      <a:pt x="436" y="609"/>
                    </a:lnTo>
                    <a:lnTo>
                      <a:pt x="303" y="609"/>
                    </a:lnTo>
                    <a:lnTo>
                      <a:pt x="209" y="563"/>
                    </a:lnTo>
                    <a:lnTo>
                      <a:pt x="209" y="429"/>
                    </a:lnTo>
                    <a:lnTo>
                      <a:pt x="140" y="359"/>
                    </a:lnTo>
                    <a:lnTo>
                      <a:pt x="59" y="342"/>
                    </a:lnTo>
                    <a:lnTo>
                      <a:pt x="0" y="307"/>
                    </a:lnTo>
                    <a:lnTo>
                      <a:pt x="0" y="26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4" name="Freeform 173"/>
              <p:cNvSpPr>
                <a:spLocks/>
              </p:cNvSpPr>
              <p:nvPr/>
            </p:nvSpPr>
            <p:spPr bwMode="auto">
              <a:xfrm>
                <a:off x="2134" y="883"/>
                <a:ext cx="42" cy="71"/>
              </a:xfrm>
              <a:custGeom>
                <a:avLst/>
                <a:gdLst>
                  <a:gd name="T0" fmla="*/ 267 w 337"/>
                  <a:gd name="T1" fmla="*/ 0 h 563"/>
                  <a:gd name="T2" fmla="*/ 337 w 337"/>
                  <a:gd name="T3" fmla="*/ 64 h 563"/>
                  <a:gd name="T4" fmla="*/ 290 w 337"/>
                  <a:gd name="T5" fmla="*/ 134 h 563"/>
                  <a:gd name="T6" fmla="*/ 267 w 337"/>
                  <a:gd name="T7" fmla="*/ 221 h 563"/>
                  <a:gd name="T8" fmla="*/ 267 w 337"/>
                  <a:gd name="T9" fmla="*/ 291 h 563"/>
                  <a:gd name="T10" fmla="*/ 180 w 337"/>
                  <a:gd name="T11" fmla="*/ 383 h 563"/>
                  <a:gd name="T12" fmla="*/ 157 w 337"/>
                  <a:gd name="T13" fmla="*/ 448 h 563"/>
                  <a:gd name="T14" fmla="*/ 225 w 337"/>
                  <a:gd name="T15" fmla="*/ 517 h 563"/>
                  <a:gd name="T16" fmla="*/ 203 w 337"/>
                  <a:gd name="T17" fmla="*/ 540 h 563"/>
                  <a:gd name="T18" fmla="*/ 133 w 337"/>
                  <a:gd name="T19" fmla="*/ 563 h 563"/>
                  <a:gd name="T20" fmla="*/ 70 w 337"/>
                  <a:gd name="T21" fmla="*/ 563 h 563"/>
                  <a:gd name="T22" fmla="*/ 70 w 337"/>
                  <a:gd name="T23" fmla="*/ 470 h 563"/>
                  <a:gd name="T24" fmla="*/ 46 w 337"/>
                  <a:gd name="T25" fmla="*/ 430 h 563"/>
                  <a:gd name="T26" fmla="*/ 0 w 337"/>
                  <a:gd name="T27" fmla="*/ 383 h 563"/>
                  <a:gd name="T28" fmla="*/ 80 w 337"/>
                  <a:gd name="T29" fmla="*/ 273 h 563"/>
                  <a:gd name="T30" fmla="*/ 133 w 337"/>
                  <a:gd name="T31" fmla="*/ 249 h 563"/>
                  <a:gd name="T32" fmla="*/ 180 w 337"/>
                  <a:gd name="T33" fmla="*/ 157 h 563"/>
                  <a:gd name="T34" fmla="*/ 243 w 337"/>
                  <a:gd name="T35" fmla="*/ 87 h 563"/>
                  <a:gd name="T36" fmla="*/ 243 w 337"/>
                  <a:gd name="T37" fmla="*/ 17 h 563"/>
                  <a:gd name="T38" fmla="*/ 267 w 337"/>
                  <a:gd name="T39" fmla="*/ 0 h 5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7"/>
                  <a:gd name="T61" fmla="*/ 0 h 563"/>
                  <a:gd name="T62" fmla="*/ 337 w 337"/>
                  <a:gd name="T63" fmla="*/ 563 h 5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7" h="563">
                    <a:moveTo>
                      <a:pt x="267" y="0"/>
                    </a:moveTo>
                    <a:lnTo>
                      <a:pt x="337" y="64"/>
                    </a:lnTo>
                    <a:lnTo>
                      <a:pt x="290" y="134"/>
                    </a:lnTo>
                    <a:lnTo>
                      <a:pt x="267" y="221"/>
                    </a:lnTo>
                    <a:lnTo>
                      <a:pt x="267" y="291"/>
                    </a:lnTo>
                    <a:lnTo>
                      <a:pt x="180" y="383"/>
                    </a:lnTo>
                    <a:lnTo>
                      <a:pt x="157" y="448"/>
                    </a:lnTo>
                    <a:lnTo>
                      <a:pt x="225" y="517"/>
                    </a:lnTo>
                    <a:lnTo>
                      <a:pt x="203" y="540"/>
                    </a:lnTo>
                    <a:lnTo>
                      <a:pt x="133" y="563"/>
                    </a:lnTo>
                    <a:lnTo>
                      <a:pt x="70" y="563"/>
                    </a:lnTo>
                    <a:lnTo>
                      <a:pt x="70" y="470"/>
                    </a:lnTo>
                    <a:lnTo>
                      <a:pt x="46" y="430"/>
                    </a:lnTo>
                    <a:lnTo>
                      <a:pt x="0" y="383"/>
                    </a:lnTo>
                    <a:lnTo>
                      <a:pt x="80" y="273"/>
                    </a:lnTo>
                    <a:lnTo>
                      <a:pt x="133" y="249"/>
                    </a:lnTo>
                    <a:lnTo>
                      <a:pt x="180" y="157"/>
                    </a:lnTo>
                    <a:lnTo>
                      <a:pt x="243" y="87"/>
                    </a:lnTo>
                    <a:lnTo>
                      <a:pt x="243" y="17"/>
                    </a:lnTo>
                    <a:lnTo>
                      <a:pt x="26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5" name="Freeform 174"/>
              <p:cNvSpPr>
                <a:spLocks/>
              </p:cNvSpPr>
              <p:nvPr/>
            </p:nvSpPr>
            <p:spPr bwMode="auto">
              <a:xfrm>
                <a:off x="2148" y="948"/>
                <a:ext cx="25" cy="33"/>
              </a:xfrm>
              <a:custGeom>
                <a:avLst/>
                <a:gdLst>
                  <a:gd name="T0" fmla="*/ 0 w 203"/>
                  <a:gd name="T1" fmla="*/ 46 h 267"/>
                  <a:gd name="T2" fmla="*/ 47 w 203"/>
                  <a:gd name="T3" fmla="*/ 88 h 267"/>
                  <a:gd name="T4" fmla="*/ 70 w 203"/>
                  <a:gd name="T5" fmla="*/ 180 h 267"/>
                  <a:gd name="T6" fmla="*/ 70 w 203"/>
                  <a:gd name="T7" fmla="*/ 267 h 267"/>
                  <a:gd name="T8" fmla="*/ 115 w 203"/>
                  <a:gd name="T9" fmla="*/ 267 h 267"/>
                  <a:gd name="T10" fmla="*/ 203 w 203"/>
                  <a:gd name="T11" fmla="*/ 250 h 267"/>
                  <a:gd name="T12" fmla="*/ 203 w 203"/>
                  <a:gd name="T13" fmla="*/ 180 h 267"/>
                  <a:gd name="T14" fmla="*/ 157 w 203"/>
                  <a:gd name="T15" fmla="*/ 88 h 267"/>
                  <a:gd name="T16" fmla="*/ 115 w 203"/>
                  <a:gd name="T17" fmla="*/ 0 h 267"/>
                  <a:gd name="T18" fmla="*/ 70 w 203"/>
                  <a:gd name="T19" fmla="*/ 23 h 267"/>
                  <a:gd name="T20" fmla="*/ 0 w 203"/>
                  <a:gd name="T21" fmla="*/ 46 h 2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67"/>
                  <a:gd name="T35" fmla="*/ 203 w 203"/>
                  <a:gd name="T36" fmla="*/ 267 h 2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67">
                    <a:moveTo>
                      <a:pt x="0" y="46"/>
                    </a:moveTo>
                    <a:lnTo>
                      <a:pt x="47" y="88"/>
                    </a:lnTo>
                    <a:lnTo>
                      <a:pt x="70" y="180"/>
                    </a:lnTo>
                    <a:lnTo>
                      <a:pt x="70" y="267"/>
                    </a:lnTo>
                    <a:lnTo>
                      <a:pt x="115" y="267"/>
                    </a:lnTo>
                    <a:lnTo>
                      <a:pt x="203" y="250"/>
                    </a:lnTo>
                    <a:lnTo>
                      <a:pt x="203" y="180"/>
                    </a:lnTo>
                    <a:lnTo>
                      <a:pt x="157" y="88"/>
                    </a:lnTo>
                    <a:lnTo>
                      <a:pt x="115" y="0"/>
                    </a:lnTo>
                    <a:lnTo>
                      <a:pt x="70" y="23"/>
                    </a:lnTo>
                    <a:lnTo>
                      <a:pt x="0" y="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6" name="Freeform 175"/>
              <p:cNvSpPr>
                <a:spLocks/>
              </p:cNvSpPr>
              <p:nvPr/>
            </p:nvSpPr>
            <p:spPr bwMode="auto">
              <a:xfrm>
                <a:off x="2213" y="759"/>
                <a:ext cx="34" cy="99"/>
              </a:xfrm>
              <a:custGeom>
                <a:avLst/>
                <a:gdLst>
                  <a:gd name="T0" fmla="*/ 0 w 273"/>
                  <a:gd name="T1" fmla="*/ 0 h 791"/>
                  <a:gd name="T2" fmla="*/ 46 w 273"/>
                  <a:gd name="T3" fmla="*/ 87 h 791"/>
                  <a:gd name="T4" fmla="*/ 69 w 273"/>
                  <a:gd name="T5" fmla="*/ 251 h 791"/>
                  <a:gd name="T6" fmla="*/ 116 w 273"/>
                  <a:gd name="T7" fmla="*/ 587 h 791"/>
                  <a:gd name="T8" fmla="*/ 139 w 273"/>
                  <a:gd name="T9" fmla="*/ 767 h 791"/>
                  <a:gd name="T10" fmla="*/ 139 w 273"/>
                  <a:gd name="T11" fmla="*/ 791 h 791"/>
                  <a:gd name="T12" fmla="*/ 203 w 273"/>
                  <a:gd name="T13" fmla="*/ 744 h 791"/>
                  <a:gd name="T14" fmla="*/ 250 w 273"/>
                  <a:gd name="T15" fmla="*/ 791 h 791"/>
                  <a:gd name="T16" fmla="*/ 273 w 273"/>
                  <a:gd name="T17" fmla="*/ 744 h 791"/>
                  <a:gd name="T18" fmla="*/ 203 w 273"/>
                  <a:gd name="T19" fmla="*/ 697 h 791"/>
                  <a:gd name="T20" fmla="*/ 163 w 273"/>
                  <a:gd name="T21" fmla="*/ 495 h 791"/>
                  <a:gd name="T22" fmla="*/ 203 w 273"/>
                  <a:gd name="T23" fmla="*/ 495 h 791"/>
                  <a:gd name="T24" fmla="*/ 203 w 273"/>
                  <a:gd name="T25" fmla="*/ 425 h 791"/>
                  <a:gd name="T26" fmla="*/ 116 w 273"/>
                  <a:gd name="T27" fmla="*/ 314 h 791"/>
                  <a:gd name="T28" fmla="*/ 116 w 273"/>
                  <a:gd name="T29" fmla="*/ 157 h 791"/>
                  <a:gd name="T30" fmla="*/ 69 w 273"/>
                  <a:gd name="T31" fmla="*/ 24 h 791"/>
                  <a:gd name="T32" fmla="*/ 23 w 273"/>
                  <a:gd name="T33" fmla="*/ 0 h 791"/>
                  <a:gd name="T34" fmla="*/ 0 w 273"/>
                  <a:gd name="T35" fmla="*/ 0 h 7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3"/>
                  <a:gd name="T55" fmla="*/ 0 h 791"/>
                  <a:gd name="T56" fmla="*/ 273 w 273"/>
                  <a:gd name="T57" fmla="*/ 791 h 7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3" h="791">
                    <a:moveTo>
                      <a:pt x="0" y="0"/>
                    </a:moveTo>
                    <a:lnTo>
                      <a:pt x="46" y="87"/>
                    </a:lnTo>
                    <a:lnTo>
                      <a:pt x="69" y="251"/>
                    </a:lnTo>
                    <a:lnTo>
                      <a:pt x="116" y="587"/>
                    </a:lnTo>
                    <a:lnTo>
                      <a:pt x="139" y="767"/>
                    </a:lnTo>
                    <a:lnTo>
                      <a:pt x="139" y="791"/>
                    </a:lnTo>
                    <a:lnTo>
                      <a:pt x="203" y="744"/>
                    </a:lnTo>
                    <a:lnTo>
                      <a:pt x="250" y="791"/>
                    </a:lnTo>
                    <a:lnTo>
                      <a:pt x="273" y="744"/>
                    </a:lnTo>
                    <a:lnTo>
                      <a:pt x="203" y="697"/>
                    </a:lnTo>
                    <a:lnTo>
                      <a:pt x="163" y="495"/>
                    </a:lnTo>
                    <a:lnTo>
                      <a:pt x="203" y="495"/>
                    </a:lnTo>
                    <a:lnTo>
                      <a:pt x="203" y="425"/>
                    </a:lnTo>
                    <a:lnTo>
                      <a:pt x="116" y="314"/>
                    </a:lnTo>
                    <a:lnTo>
                      <a:pt x="116" y="157"/>
                    </a:lnTo>
                    <a:lnTo>
                      <a:pt x="69" y="24"/>
                    </a:lnTo>
                    <a:lnTo>
                      <a:pt x="23"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7" name="Freeform 176"/>
              <p:cNvSpPr>
                <a:spLocks/>
              </p:cNvSpPr>
              <p:nvPr/>
            </p:nvSpPr>
            <p:spPr bwMode="auto">
              <a:xfrm>
                <a:off x="2236" y="863"/>
                <a:ext cx="36" cy="42"/>
              </a:xfrm>
              <a:custGeom>
                <a:avLst/>
                <a:gdLst>
                  <a:gd name="T0" fmla="*/ 0 w 291"/>
                  <a:gd name="T1" fmla="*/ 0 h 331"/>
                  <a:gd name="T2" fmla="*/ 17 w 291"/>
                  <a:gd name="T3" fmla="*/ 134 h 331"/>
                  <a:gd name="T4" fmla="*/ 0 w 291"/>
                  <a:gd name="T5" fmla="*/ 314 h 331"/>
                  <a:gd name="T6" fmla="*/ 87 w 291"/>
                  <a:gd name="T7" fmla="*/ 291 h 331"/>
                  <a:gd name="T8" fmla="*/ 151 w 291"/>
                  <a:gd name="T9" fmla="*/ 331 h 331"/>
                  <a:gd name="T10" fmla="*/ 180 w 291"/>
                  <a:gd name="T11" fmla="*/ 314 h 331"/>
                  <a:gd name="T12" fmla="*/ 180 w 291"/>
                  <a:gd name="T13" fmla="*/ 267 h 331"/>
                  <a:gd name="T14" fmla="*/ 291 w 291"/>
                  <a:gd name="T15" fmla="*/ 174 h 331"/>
                  <a:gd name="T16" fmla="*/ 244 w 291"/>
                  <a:gd name="T17" fmla="*/ 134 h 331"/>
                  <a:gd name="T18" fmla="*/ 151 w 291"/>
                  <a:gd name="T19" fmla="*/ 111 h 331"/>
                  <a:gd name="T20" fmla="*/ 40 w 291"/>
                  <a:gd name="T21" fmla="*/ 17 h 331"/>
                  <a:gd name="T22" fmla="*/ 0 w 291"/>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331"/>
                  <a:gd name="T38" fmla="*/ 291 w 291"/>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331">
                    <a:moveTo>
                      <a:pt x="0" y="0"/>
                    </a:moveTo>
                    <a:lnTo>
                      <a:pt x="17" y="134"/>
                    </a:lnTo>
                    <a:lnTo>
                      <a:pt x="0" y="314"/>
                    </a:lnTo>
                    <a:lnTo>
                      <a:pt x="87" y="291"/>
                    </a:lnTo>
                    <a:lnTo>
                      <a:pt x="151" y="331"/>
                    </a:lnTo>
                    <a:lnTo>
                      <a:pt x="180" y="314"/>
                    </a:lnTo>
                    <a:lnTo>
                      <a:pt x="180" y="267"/>
                    </a:lnTo>
                    <a:lnTo>
                      <a:pt x="291" y="174"/>
                    </a:lnTo>
                    <a:lnTo>
                      <a:pt x="244" y="134"/>
                    </a:lnTo>
                    <a:lnTo>
                      <a:pt x="151" y="111"/>
                    </a:lnTo>
                    <a:lnTo>
                      <a:pt x="40" y="17"/>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8" name="Freeform 177"/>
              <p:cNvSpPr>
                <a:spLocks/>
              </p:cNvSpPr>
              <p:nvPr/>
            </p:nvSpPr>
            <p:spPr bwMode="auto">
              <a:xfrm>
                <a:off x="2188" y="911"/>
                <a:ext cx="65" cy="79"/>
              </a:xfrm>
              <a:custGeom>
                <a:avLst/>
                <a:gdLst>
                  <a:gd name="T0" fmla="*/ 384 w 518"/>
                  <a:gd name="T1" fmla="*/ 0 h 633"/>
                  <a:gd name="T2" fmla="*/ 361 w 518"/>
                  <a:gd name="T3" fmla="*/ 209 h 633"/>
                  <a:gd name="T4" fmla="*/ 361 w 518"/>
                  <a:gd name="T5" fmla="*/ 296 h 633"/>
                  <a:gd name="T6" fmla="*/ 198 w 518"/>
                  <a:gd name="T7" fmla="*/ 429 h 633"/>
                  <a:gd name="T8" fmla="*/ 198 w 518"/>
                  <a:gd name="T9" fmla="*/ 476 h 633"/>
                  <a:gd name="T10" fmla="*/ 47 w 518"/>
                  <a:gd name="T11" fmla="*/ 523 h 633"/>
                  <a:gd name="T12" fmla="*/ 0 w 518"/>
                  <a:gd name="T13" fmla="*/ 586 h 633"/>
                  <a:gd name="T14" fmla="*/ 65 w 518"/>
                  <a:gd name="T15" fmla="*/ 610 h 633"/>
                  <a:gd name="T16" fmla="*/ 110 w 518"/>
                  <a:gd name="T17" fmla="*/ 586 h 633"/>
                  <a:gd name="T18" fmla="*/ 157 w 518"/>
                  <a:gd name="T19" fmla="*/ 586 h 633"/>
                  <a:gd name="T20" fmla="*/ 221 w 518"/>
                  <a:gd name="T21" fmla="*/ 563 h 633"/>
                  <a:gd name="T22" fmla="*/ 244 w 518"/>
                  <a:gd name="T23" fmla="*/ 633 h 633"/>
                  <a:gd name="T24" fmla="*/ 314 w 518"/>
                  <a:gd name="T25" fmla="*/ 610 h 633"/>
                  <a:gd name="T26" fmla="*/ 314 w 518"/>
                  <a:gd name="T27" fmla="*/ 546 h 633"/>
                  <a:gd name="T28" fmla="*/ 337 w 518"/>
                  <a:gd name="T29" fmla="*/ 546 h 633"/>
                  <a:gd name="T30" fmla="*/ 361 w 518"/>
                  <a:gd name="T31" fmla="*/ 523 h 633"/>
                  <a:gd name="T32" fmla="*/ 448 w 518"/>
                  <a:gd name="T33" fmla="*/ 523 h 633"/>
                  <a:gd name="T34" fmla="*/ 448 w 518"/>
                  <a:gd name="T35" fmla="*/ 476 h 633"/>
                  <a:gd name="T36" fmla="*/ 518 w 518"/>
                  <a:gd name="T37" fmla="*/ 499 h 633"/>
                  <a:gd name="T38" fmla="*/ 494 w 518"/>
                  <a:gd name="T39" fmla="*/ 366 h 633"/>
                  <a:gd name="T40" fmla="*/ 471 w 518"/>
                  <a:gd name="T41" fmla="*/ 296 h 633"/>
                  <a:gd name="T42" fmla="*/ 494 w 518"/>
                  <a:gd name="T43" fmla="*/ 227 h 633"/>
                  <a:gd name="T44" fmla="*/ 494 w 518"/>
                  <a:gd name="T45" fmla="*/ 185 h 633"/>
                  <a:gd name="T46" fmla="*/ 518 w 518"/>
                  <a:gd name="T47" fmla="*/ 115 h 633"/>
                  <a:gd name="T48" fmla="*/ 471 w 518"/>
                  <a:gd name="T49" fmla="*/ 28 h 633"/>
                  <a:gd name="T50" fmla="*/ 448 w 518"/>
                  <a:gd name="T51" fmla="*/ 28 h 633"/>
                  <a:gd name="T52" fmla="*/ 384 w 518"/>
                  <a:gd name="T53" fmla="*/ 0 h 6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8"/>
                  <a:gd name="T82" fmla="*/ 0 h 633"/>
                  <a:gd name="T83" fmla="*/ 518 w 518"/>
                  <a:gd name="T84" fmla="*/ 633 h 6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8" h="633">
                    <a:moveTo>
                      <a:pt x="384" y="0"/>
                    </a:moveTo>
                    <a:lnTo>
                      <a:pt x="361" y="209"/>
                    </a:lnTo>
                    <a:lnTo>
                      <a:pt x="361" y="296"/>
                    </a:lnTo>
                    <a:lnTo>
                      <a:pt x="198" y="429"/>
                    </a:lnTo>
                    <a:lnTo>
                      <a:pt x="198" y="476"/>
                    </a:lnTo>
                    <a:lnTo>
                      <a:pt x="47" y="523"/>
                    </a:lnTo>
                    <a:lnTo>
                      <a:pt x="0" y="586"/>
                    </a:lnTo>
                    <a:lnTo>
                      <a:pt x="65" y="610"/>
                    </a:lnTo>
                    <a:lnTo>
                      <a:pt x="110" y="586"/>
                    </a:lnTo>
                    <a:lnTo>
                      <a:pt x="157" y="586"/>
                    </a:lnTo>
                    <a:lnTo>
                      <a:pt x="221" y="563"/>
                    </a:lnTo>
                    <a:lnTo>
                      <a:pt x="244" y="633"/>
                    </a:lnTo>
                    <a:lnTo>
                      <a:pt x="314" y="610"/>
                    </a:lnTo>
                    <a:lnTo>
                      <a:pt x="314" y="546"/>
                    </a:lnTo>
                    <a:lnTo>
                      <a:pt x="337" y="546"/>
                    </a:lnTo>
                    <a:lnTo>
                      <a:pt x="361" y="523"/>
                    </a:lnTo>
                    <a:lnTo>
                      <a:pt x="448" y="523"/>
                    </a:lnTo>
                    <a:lnTo>
                      <a:pt x="448" y="476"/>
                    </a:lnTo>
                    <a:lnTo>
                      <a:pt x="518" y="499"/>
                    </a:lnTo>
                    <a:lnTo>
                      <a:pt x="494" y="366"/>
                    </a:lnTo>
                    <a:lnTo>
                      <a:pt x="471" y="296"/>
                    </a:lnTo>
                    <a:lnTo>
                      <a:pt x="494" y="227"/>
                    </a:lnTo>
                    <a:lnTo>
                      <a:pt x="494" y="185"/>
                    </a:lnTo>
                    <a:lnTo>
                      <a:pt x="518" y="115"/>
                    </a:lnTo>
                    <a:lnTo>
                      <a:pt x="471" y="28"/>
                    </a:lnTo>
                    <a:lnTo>
                      <a:pt x="448" y="28"/>
                    </a:lnTo>
                    <a:lnTo>
                      <a:pt x="38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9" name="Freeform 178"/>
              <p:cNvSpPr>
                <a:spLocks/>
              </p:cNvSpPr>
              <p:nvPr/>
            </p:nvSpPr>
            <p:spPr bwMode="auto">
              <a:xfrm>
                <a:off x="2202" y="990"/>
                <a:ext cx="11" cy="9"/>
              </a:xfrm>
              <a:custGeom>
                <a:avLst/>
                <a:gdLst>
                  <a:gd name="T0" fmla="*/ 47 w 88"/>
                  <a:gd name="T1" fmla="*/ 0 h 70"/>
                  <a:gd name="T2" fmla="*/ 0 w 88"/>
                  <a:gd name="T3" fmla="*/ 23 h 70"/>
                  <a:gd name="T4" fmla="*/ 0 w 88"/>
                  <a:gd name="T5" fmla="*/ 70 h 70"/>
                  <a:gd name="T6" fmla="*/ 88 w 88"/>
                  <a:gd name="T7" fmla="*/ 70 h 70"/>
                  <a:gd name="T8" fmla="*/ 88 w 88"/>
                  <a:gd name="T9" fmla="*/ 23 h 70"/>
                  <a:gd name="T10" fmla="*/ 47 w 88"/>
                  <a:gd name="T11" fmla="*/ 0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47" y="0"/>
                    </a:moveTo>
                    <a:lnTo>
                      <a:pt x="0" y="23"/>
                    </a:lnTo>
                    <a:lnTo>
                      <a:pt x="0" y="70"/>
                    </a:lnTo>
                    <a:lnTo>
                      <a:pt x="88" y="70"/>
                    </a:lnTo>
                    <a:lnTo>
                      <a:pt x="88" y="23"/>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0" name="Freeform 179"/>
              <p:cNvSpPr>
                <a:spLocks/>
              </p:cNvSpPr>
              <p:nvPr/>
            </p:nvSpPr>
            <p:spPr bwMode="auto">
              <a:xfrm>
                <a:off x="2185" y="993"/>
                <a:ext cx="11" cy="25"/>
              </a:xfrm>
              <a:custGeom>
                <a:avLst/>
                <a:gdLst>
                  <a:gd name="T0" fmla="*/ 88 w 88"/>
                  <a:gd name="T1" fmla="*/ 47 h 204"/>
                  <a:gd name="T2" fmla="*/ 41 w 88"/>
                  <a:gd name="T3" fmla="*/ 0 h 204"/>
                  <a:gd name="T4" fmla="*/ 0 w 88"/>
                  <a:gd name="T5" fmla="*/ 47 h 204"/>
                  <a:gd name="T6" fmla="*/ 0 w 88"/>
                  <a:gd name="T7" fmla="*/ 157 h 204"/>
                  <a:gd name="T8" fmla="*/ 41 w 88"/>
                  <a:gd name="T9" fmla="*/ 204 h 204"/>
                  <a:gd name="T10" fmla="*/ 70 w 88"/>
                  <a:gd name="T11" fmla="*/ 157 h 204"/>
                  <a:gd name="T12" fmla="*/ 70 w 88"/>
                  <a:gd name="T13" fmla="*/ 94 h 204"/>
                  <a:gd name="T14" fmla="*/ 88 w 88"/>
                  <a:gd name="T15" fmla="*/ 47 h 204"/>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204"/>
                  <a:gd name="T26" fmla="*/ 88 w 8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204">
                    <a:moveTo>
                      <a:pt x="88" y="47"/>
                    </a:moveTo>
                    <a:lnTo>
                      <a:pt x="41" y="0"/>
                    </a:lnTo>
                    <a:lnTo>
                      <a:pt x="0" y="47"/>
                    </a:lnTo>
                    <a:lnTo>
                      <a:pt x="0" y="157"/>
                    </a:lnTo>
                    <a:lnTo>
                      <a:pt x="41" y="204"/>
                    </a:lnTo>
                    <a:lnTo>
                      <a:pt x="70" y="157"/>
                    </a:lnTo>
                    <a:lnTo>
                      <a:pt x="70" y="94"/>
                    </a:lnTo>
                    <a:lnTo>
                      <a:pt x="88" y="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1" name="Freeform 180"/>
              <p:cNvSpPr>
                <a:spLocks/>
              </p:cNvSpPr>
              <p:nvPr/>
            </p:nvSpPr>
            <p:spPr bwMode="auto">
              <a:xfrm>
                <a:off x="2126" y="1060"/>
                <a:ext cx="8" cy="22"/>
              </a:xfrm>
              <a:custGeom>
                <a:avLst/>
                <a:gdLst>
                  <a:gd name="T0" fmla="*/ 23 w 70"/>
                  <a:gd name="T1" fmla="*/ 0 h 175"/>
                  <a:gd name="T2" fmla="*/ 0 w 70"/>
                  <a:gd name="T3" fmla="*/ 47 h 175"/>
                  <a:gd name="T4" fmla="*/ 0 w 70"/>
                  <a:gd name="T5" fmla="*/ 87 h 175"/>
                  <a:gd name="T6" fmla="*/ 23 w 70"/>
                  <a:gd name="T7" fmla="*/ 152 h 175"/>
                  <a:gd name="T8" fmla="*/ 23 w 70"/>
                  <a:gd name="T9" fmla="*/ 175 h 175"/>
                  <a:gd name="T10" fmla="*/ 70 w 70"/>
                  <a:gd name="T11" fmla="*/ 134 h 175"/>
                  <a:gd name="T12" fmla="*/ 70 w 70"/>
                  <a:gd name="T13" fmla="*/ 87 h 175"/>
                  <a:gd name="T14" fmla="*/ 23 w 70"/>
                  <a:gd name="T15" fmla="*/ 0 h 1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75"/>
                  <a:gd name="T26" fmla="*/ 70 w 70"/>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75">
                    <a:moveTo>
                      <a:pt x="23" y="0"/>
                    </a:moveTo>
                    <a:lnTo>
                      <a:pt x="0" y="47"/>
                    </a:lnTo>
                    <a:lnTo>
                      <a:pt x="0" y="87"/>
                    </a:lnTo>
                    <a:lnTo>
                      <a:pt x="23" y="152"/>
                    </a:lnTo>
                    <a:lnTo>
                      <a:pt x="23" y="175"/>
                    </a:lnTo>
                    <a:lnTo>
                      <a:pt x="70" y="134"/>
                    </a:lnTo>
                    <a:lnTo>
                      <a:pt x="70" y="87"/>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2" name="Freeform 181"/>
              <p:cNvSpPr>
                <a:spLocks/>
              </p:cNvSpPr>
              <p:nvPr/>
            </p:nvSpPr>
            <p:spPr bwMode="auto">
              <a:xfrm>
                <a:off x="2041" y="1119"/>
                <a:ext cx="17" cy="12"/>
              </a:xfrm>
              <a:custGeom>
                <a:avLst/>
                <a:gdLst>
                  <a:gd name="T0" fmla="*/ 110 w 134"/>
                  <a:gd name="T1" fmla="*/ 0 h 93"/>
                  <a:gd name="T2" fmla="*/ 47 w 134"/>
                  <a:gd name="T3" fmla="*/ 0 h 93"/>
                  <a:gd name="T4" fmla="*/ 0 w 134"/>
                  <a:gd name="T5" fmla="*/ 47 h 93"/>
                  <a:gd name="T6" fmla="*/ 47 w 134"/>
                  <a:gd name="T7" fmla="*/ 93 h 93"/>
                  <a:gd name="T8" fmla="*/ 134 w 134"/>
                  <a:gd name="T9" fmla="*/ 47 h 93"/>
                  <a:gd name="T10" fmla="*/ 110 w 134"/>
                  <a:gd name="T11" fmla="*/ 0 h 93"/>
                  <a:gd name="T12" fmla="*/ 0 60000 65536"/>
                  <a:gd name="T13" fmla="*/ 0 60000 65536"/>
                  <a:gd name="T14" fmla="*/ 0 60000 65536"/>
                  <a:gd name="T15" fmla="*/ 0 60000 65536"/>
                  <a:gd name="T16" fmla="*/ 0 60000 65536"/>
                  <a:gd name="T17" fmla="*/ 0 60000 65536"/>
                  <a:gd name="T18" fmla="*/ 0 w 134"/>
                  <a:gd name="T19" fmla="*/ 0 h 93"/>
                  <a:gd name="T20" fmla="*/ 134 w 13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34" h="93">
                    <a:moveTo>
                      <a:pt x="110" y="0"/>
                    </a:moveTo>
                    <a:lnTo>
                      <a:pt x="47" y="0"/>
                    </a:lnTo>
                    <a:lnTo>
                      <a:pt x="0" y="47"/>
                    </a:lnTo>
                    <a:lnTo>
                      <a:pt x="47" y="93"/>
                    </a:lnTo>
                    <a:lnTo>
                      <a:pt x="134" y="47"/>
                    </a:lnTo>
                    <a:lnTo>
                      <a:pt x="110"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3" name="Freeform 182"/>
              <p:cNvSpPr>
                <a:spLocks/>
              </p:cNvSpPr>
              <p:nvPr/>
            </p:nvSpPr>
            <p:spPr bwMode="auto">
              <a:xfrm>
                <a:off x="1999" y="1094"/>
                <a:ext cx="53" cy="112"/>
              </a:xfrm>
              <a:custGeom>
                <a:avLst/>
                <a:gdLst>
                  <a:gd name="T0" fmla="*/ 0 w 424"/>
                  <a:gd name="T1" fmla="*/ 47 h 901"/>
                  <a:gd name="T2" fmla="*/ 18 w 424"/>
                  <a:gd name="T3" fmla="*/ 111 h 901"/>
                  <a:gd name="T4" fmla="*/ 88 w 424"/>
                  <a:gd name="T5" fmla="*/ 111 h 901"/>
                  <a:gd name="T6" fmla="*/ 133 w 424"/>
                  <a:gd name="T7" fmla="*/ 181 h 901"/>
                  <a:gd name="T8" fmla="*/ 111 w 424"/>
                  <a:gd name="T9" fmla="*/ 251 h 901"/>
                  <a:gd name="T10" fmla="*/ 221 w 424"/>
                  <a:gd name="T11" fmla="*/ 384 h 901"/>
                  <a:gd name="T12" fmla="*/ 314 w 424"/>
                  <a:gd name="T13" fmla="*/ 518 h 901"/>
                  <a:gd name="T14" fmla="*/ 268 w 424"/>
                  <a:gd name="T15" fmla="*/ 587 h 901"/>
                  <a:gd name="T16" fmla="*/ 314 w 424"/>
                  <a:gd name="T17" fmla="*/ 704 h 901"/>
                  <a:gd name="T18" fmla="*/ 221 w 424"/>
                  <a:gd name="T19" fmla="*/ 744 h 901"/>
                  <a:gd name="T20" fmla="*/ 221 w 424"/>
                  <a:gd name="T21" fmla="*/ 791 h 901"/>
                  <a:gd name="T22" fmla="*/ 157 w 424"/>
                  <a:gd name="T23" fmla="*/ 814 h 901"/>
                  <a:gd name="T24" fmla="*/ 157 w 424"/>
                  <a:gd name="T25" fmla="*/ 861 h 901"/>
                  <a:gd name="T26" fmla="*/ 180 w 424"/>
                  <a:gd name="T27" fmla="*/ 901 h 901"/>
                  <a:gd name="T28" fmla="*/ 221 w 424"/>
                  <a:gd name="T29" fmla="*/ 878 h 901"/>
                  <a:gd name="T30" fmla="*/ 355 w 424"/>
                  <a:gd name="T31" fmla="*/ 767 h 901"/>
                  <a:gd name="T32" fmla="*/ 402 w 424"/>
                  <a:gd name="T33" fmla="*/ 721 h 901"/>
                  <a:gd name="T34" fmla="*/ 424 w 424"/>
                  <a:gd name="T35" fmla="*/ 634 h 901"/>
                  <a:gd name="T36" fmla="*/ 402 w 424"/>
                  <a:gd name="T37" fmla="*/ 518 h 901"/>
                  <a:gd name="T38" fmla="*/ 355 w 424"/>
                  <a:gd name="T39" fmla="*/ 453 h 901"/>
                  <a:gd name="T40" fmla="*/ 355 w 424"/>
                  <a:gd name="T41" fmla="*/ 408 h 901"/>
                  <a:gd name="T42" fmla="*/ 290 w 424"/>
                  <a:gd name="T43" fmla="*/ 408 h 901"/>
                  <a:gd name="T44" fmla="*/ 245 w 424"/>
                  <a:gd name="T45" fmla="*/ 338 h 901"/>
                  <a:gd name="T46" fmla="*/ 198 w 424"/>
                  <a:gd name="T47" fmla="*/ 251 h 901"/>
                  <a:gd name="T48" fmla="*/ 198 w 424"/>
                  <a:gd name="T49" fmla="*/ 181 h 901"/>
                  <a:gd name="T50" fmla="*/ 268 w 424"/>
                  <a:gd name="T51" fmla="*/ 111 h 901"/>
                  <a:gd name="T52" fmla="*/ 290 w 424"/>
                  <a:gd name="T53" fmla="*/ 87 h 901"/>
                  <a:gd name="T54" fmla="*/ 268 w 424"/>
                  <a:gd name="T55" fmla="*/ 87 h 901"/>
                  <a:gd name="T56" fmla="*/ 221 w 424"/>
                  <a:gd name="T57" fmla="*/ 47 h 901"/>
                  <a:gd name="T58" fmla="*/ 221 w 424"/>
                  <a:gd name="T59" fmla="*/ 0 h 901"/>
                  <a:gd name="T60" fmla="*/ 198 w 424"/>
                  <a:gd name="T61" fmla="*/ 0 h 901"/>
                  <a:gd name="T62" fmla="*/ 133 w 424"/>
                  <a:gd name="T63" fmla="*/ 0 h 901"/>
                  <a:gd name="T64" fmla="*/ 18 w 424"/>
                  <a:gd name="T65" fmla="*/ 70 h 901"/>
                  <a:gd name="T66" fmla="*/ 0 w 424"/>
                  <a:gd name="T67" fmla="*/ 47 h 9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4"/>
                  <a:gd name="T103" fmla="*/ 0 h 901"/>
                  <a:gd name="T104" fmla="*/ 424 w 424"/>
                  <a:gd name="T105" fmla="*/ 901 h 9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4" h="901">
                    <a:moveTo>
                      <a:pt x="0" y="47"/>
                    </a:moveTo>
                    <a:lnTo>
                      <a:pt x="18" y="111"/>
                    </a:lnTo>
                    <a:lnTo>
                      <a:pt x="88" y="111"/>
                    </a:lnTo>
                    <a:lnTo>
                      <a:pt x="133" y="181"/>
                    </a:lnTo>
                    <a:lnTo>
                      <a:pt x="111" y="251"/>
                    </a:lnTo>
                    <a:lnTo>
                      <a:pt x="221" y="384"/>
                    </a:lnTo>
                    <a:lnTo>
                      <a:pt x="314" y="518"/>
                    </a:lnTo>
                    <a:lnTo>
                      <a:pt x="268" y="587"/>
                    </a:lnTo>
                    <a:lnTo>
                      <a:pt x="314" y="704"/>
                    </a:lnTo>
                    <a:lnTo>
                      <a:pt x="221" y="744"/>
                    </a:lnTo>
                    <a:lnTo>
                      <a:pt x="221" y="791"/>
                    </a:lnTo>
                    <a:lnTo>
                      <a:pt x="157" y="814"/>
                    </a:lnTo>
                    <a:lnTo>
                      <a:pt x="157" y="861"/>
                    </a:lnTo>
                    <a:lnTo>
                      <a:pt x="180" y="901"/>
                    </a:lnTo>
                    <a:lnTo>
                      <a:pt x="221" y="878"/>
                    </a:lnTo>
                    <a:lnTo>
                      <a:pt x="355" y="767"/>
                    </a:lnTo>
                    <a:lnTo>
                      <a:pt x="402" y="721"/>
                    </a:lnTo>
                    <a:lnTo>
                      <a:pt x="424" y="634"/>
                    </a:lnTo>
                    <a:lnTo>
                      <a:pt x="402" y="518"/>
                    </a:lnTo>
                    <a:lnTo>
                      <a:pt x="355" y="453"/>
                    </a:lnTo>
                    <a:lnTo>
                      <a:pt x="355" y="408"/>
                    </a:lnTo>
                    <a:lnTo>
                      <a:pt x="290" y="408"/>
                    </a:lnTo>
                    <a:lnTo>
                      <a:pt x="245" y="338"/>
                    </a:lnTo>
                    <a:lnTo>
                      <a:pt x="198" y="251"/>
                    </a:lnTo>
                    <a:lnTo>
                      <a:pt x="198" y="181"/>
                    </a:lnTo>
                    <a:lnTo>
                      <a:pt x="268" y="111"/>
                    </a:lnTo>
                    <a:lnTo>
                      <a:pt x="290" y="87"/>
                    </a:lnTo>
                    <a:lnTo>
                      <a:pt x="268" y="87"/>
                    </a:lnTo>
                    <a:lnTo>
                      <a:pt x="221" y="47"/>
                    </a:lnTo>
                    <a:lnTo>
                      <a:pt x="221" y="0"/>
                    </a:lnTo>
                    <a:lnTo>
                      <a:pt x="198" y="0"/>
                    </a:lnTo>
                    <a:lnTo>
                      <a:pt x="133" y="0"/>
                    </a:lnTo>
                    <a:lnTo>
                      <a:pt x="18" y="70"/>
                    </a:lnTo>
                    <a:lnTo>
                      <a:pt x="0" y="47"/>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4" name="Freeform 183"/>
              <p:cNvSpPr>
                <a:spLocks/>
              </p:cNvSpPr>
              <p:nvPr/>
            </p:nvSpPr>
            <p:spPr bwMode="auto">
              <a:xfrm>
                <a:off x="1982" y="1100"/>
                <a:ext cx="56" cy="101"/>
              </a:xfrm>
              <a:custGeom>
                <a:avLst/>
                <a:gdLst>
                  <a:gd name="T0" fmla="*/ 110 w 453"/>
                  <a:gd name="T1" fmla="*/ 0 h 814"/>
                  <a:gd name="T2" fmla="*/ 52 w 453"/>
                  <a:gd name="T3" fmla="*/ 52 h 814"/>
                  <a:gd name="T4" fmla="*/ 0 w 453"/>
                  <a:gd name="T5" fmla="*/ 134 h 814"/>
                  <a:gd name="T6" fmla="*/ 70 w 453"/>
                  <a:gd name="T7" fmla="*/ 180 h 814"/>
                  <a:gd name="T8" fmla="*/ 70 w 453"/>
                  <a:gd name="T9" fmla="*/ 291 h 814"/>
                  <a:gd name="T10" fmla="*/ 110 w 453"/>
                  <a:gd name="T11" fmla="*/ 314 h 814"/>
                  <a:gd name="T12" fmla="*/ 180 w 453"/>
                  <a:gd name="T13" fmla="*/ 267 h 814"/>
                  <a:gd name="T14" fmla="*/ 227 w 453"/>
                  <a:gd name="T15" fmla="*/ 267 h 814"/>
                  <a:gd name="T16" fmla="*/ 337 w 453"/>
                  <a:gd name="T17" fmla="*/ 406 h 814"/>
                  <a:gd name="T18" fmla="*/ 337 w 453"/>
                  <a:gd name="T19" fmla="*/ 453 h 814"/>
                  <a:gd name="T20" fmla="*/ 360 w 453"/>
                  <a:gd name="T21" fmla="*/ 494 h 814"/>
                  <a:gd name="T22" fmla="*/ 360 w 453"/>
                  <a:gd name="T23" fmla="*/ 563 h 814"/>
                  <a:gd name="T24" fmla="*/ 337 w 453"/>
                  <a:gd name="T25" fmla="*/ 587 h 814"/>
                  <a:gd name="T26" fmla="*/ 272 w 453"/>
                  <a:gd name="T27" fmla="*/ 563 h 814"/>
                  <a:gd name="T28" fmla="*/ 227 w 453"/>
                  <a:gd name="T29" fmla="*/ 518 h 814"/>
                  <a:gd name="T30" fmla="*/ 174 w 453"/>
                  <a:gd name="T31" fmla="*/ 570 h 814"/>
                  <a:gd name="T32" fmla="*/ 157 w 453"/>
                  <a:gd name="T33" fmla="*/ 610 h 814"/>
                  <a:gd name="T34" fmla="*/ 180 w 453"/>
                  <a:gd name="T35" fmla="*/ 697 h 814"/>
                  <a:gd name="T36" fmla="*/ 227 w 453"/>
                  <a:gd name="T37" fmla="*/ 744 h 814"/>
                  <a:gd name="T38" fmla="*/ 296 w 453"/>
                  <a:gd name="T39" fmla="*/ 814 h 814"/>
                  <a:gd name="T40" fmla="*/ 319 w 453"/>
                  <a:gd name="T41" fmla="*/ 790 h 814"/>
                  <a:gd name="T42" fmla="*/ 360 w 453"/>
                  <a:gd name="T43" fmla="*/ 744 h 814"/>
                  <a:gd name="T44" fmla="*/ 360 w 453"/>
                  <a:gd name="T45" fmla="*/ 697 h 814"/>
                  <a:gd name="T46" fmla="*/ 407 w 453"/>
                  <a:gd name="T47" fmla="*/ 674 h 814"/>
                  <a:gd name="T48" fmla="*/ 447 w 453"/>
                  <a:gd name="T49" fmla="*/ 650 h 814"/>
                  <a:gd name="T50" fmla="*/ 453 w 453"/>
                  <a:gd name="T51" fmla="*/ 610 h 814"/>
                  <a:gd name="T52" fmla="*/ 407 w 453"/>
                  <a:gd name="T53" fmla="*/ 563 h 814"/>
                  <a:gd name="T54" fmla="*/ 436 w 453"/>
                  <a:gd name="T55" fmla="*/ 494 h 814"/>
                  <a:gd name="T56" fmla="*/ 447 w 453"/>
                  <a:gd name="T57" fmla="*/ 471 h 814"/>
                  <a:gd name="T58" fmla="*/ 424 w 453"/>
                  <a:gd name="T59" fmla="*/ 424 h 814"/>
                  <a:gd name="T60" fmla="*/ 319 w 453"/>
                  <a:gd name="T61" fmla="*/ 267 h 814"/>
                  <a:gd name="T62" fmla="*/ 250 w 453"/>
                  <a:gd name="T63" fmla="*/ 204 h 814"/>
                  <a:gd name="T64" fmla="*/ 272 w 453"/>
                  <a:gd name="T65" fmla="*/ 134 h 814"/>
                  <a:gd name="T66" fmla="*/ 250 w 453"/>
                  <a:gd name="T67" fmla="*/ 87 h 814"/>
                  <a:gd name="T68" fmla="*/ 227 w 453"/>
                  <a:gd name="T69" fmla="*/ 64 h 814"/>
                  <a:gd name="T70" fmla="*/ 157 w 453"/>
                  <a:gd name="T71" fmla="*/ 64 h 814"/>
                  <a:gd name="T72" fmla="*/ 157 w 453"/>
                  <a:gd name="T73" fmla="*/ 23 h 814"/>
                  <a:gd name="T74" fmla="*/ 110 w 453"/>
                  <a:gd name="T75" fmla="*/ 0 h 8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3"/>
                  <a:gd name="T115" fmla="*/ 0 h 814"/>
                  <a:gd name="T116" fmla="*/ 453 w 453"/>
                  <a:gd name="T117" fmla="*/ 814 h 8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3" h="814">
                    <a:moveTo>
                      <a:pt x="110" y="0"/>
                    </a:moveTo>
                    <a:lnTo>
                      <a:pt x="52" y="52"/>
                    </a:lnTo>
                    <a:lnTo>
                      <a:pt x="0" y="134"/>
                    </a:lnTo>
                    <a:lnTo>
                      <a:pt x="70" y="180"/>
                    </a:lnTo>
                    <a:lnTo>
                      <a:pt x="70" y="291"/>
                    </a:lnTo>
                    <a:lnTo>
                      <a:pt x="110" y="314"/>
                    </a:lnTo>
                    <a:lnTo>
                      <a:pt x="180" y="267"/>
                    </a:lnTo>
                    <a:lnTo>
                      <a:pt x="227" y="267"/>
                    </a:lnTo>
                    <a:lnTo>
                      <a:pt x="337" y="406"/>
                    </a:lnTo>
                    <a:lnTo>
                      <a:pt x="337" y="453"/>
                    </a:lnTo>
                    <a:lnTo>
                      <a:pt x="360" y="494"/>
                    </a:lnTo>
                    <a:lnTo>
                      <a:pt x="360" y="563"/>
                    </a:lnTo>
                    <a:lnTo>
                      <a:pt x="337" y="587"/>
                    </a:lnTo>
                    <a:lnTo>
                      <a:pt x="272" y="563"/>
                    </a:lnTo>
                    <a:lnTo>
                      <a:pt x="227" y="518"/>
                    </a:lnTo>
                    <a:lnTo>
                      <a:pt x="174" y="570"/>
                    </a:lnTo>
                    <a:lnTo>
                      <a:pt x="157" y="610"/>
                    </a:lnTo>
                    <a:lnTo>
                      <a:pt x="180" y="697"/>
                    </a:lnTo>
                    <a:lnTo>
                      <a:pt x="227" y="744"/>
                    </a:lnTo>
                    <a:lnTo>
                      <a:pt x="296" y="814"/>
                    </a:lnTo>
                    <a:lnTo>
                      <a:pt x="319" y="790"/>
                    </a:lnTo>
                    <a:lnTo>
                      <a:pt x="360" y="744"/>
                    </a:lnTo>
                    <a:lnTo>
                      <a:pt x="360" y="697"/>
                    </a:lnTo>
                    <a:lnTo>
                      <a:pt x="407" y="674"/>
                    </a:lnTo>
                    <a:lnTo>
                      <a:pt x="447" y="650"/>
                    </a:lnTo>
                    <a:lnTo>
                      <a:pt x="453" y="610"/>
                    </a:lnTo>
                    <a:lnTo>
                      <a:pt x="407" y="563"/>
                    </a:lnTo>
                    <a:lnTo>
                      <a:pt x="436" y="494"/>
                    </a:lnTo>
                    <a:lnTo>
                      <a:pt x="447" y="471"/>
                    </a:lnTo>
                    <a:lnTo>
                      <a:pt x="424" y="424"/>
                    </a:lnTo>
                    <a:lnTo>
                      <a:pt x="319" y="267"/>
                    </a:lnTo>
                    <a:lnTo>
                      <a:pt x="250" y="204"/>
                    </a:lnTo>
                    <a:lnTo>
                      <a:pt x="272" y="134"/>
                    </a:lnTo>
                    <a:lnTo>
                      <a:pt x="250" y="87"/>
                    </a:lnTo>
                    <a:lnTo>
                      <a:pt x="227" y="64"/>
                    </a:lnTo>
                    <a:lnTo>
                      <a:pt x="157" y="64"/>
                    </a:lnTo>
                    <a:lnTo>
                      <a:pt x="157" y="23"/>
                    </a:lnTo>
                    <a:lnTo>
                      <a:pt x="110"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5" name="Freeform 184"/>
              <p:cNvSpPr>
                <a:spLocks/>
              </p:cNvSpPr>
              <p:nvPr/>
            </p:nvSpPr>
            <p:spPr bwMode="auto">
              <a:xfrm>
                <a:off x="1966" y="1116"/>
                <a:ext cx="61" cy="107"/>
              </a:xfrm>
              <a:custGeom>
                <a:avLst/>
                <a:gdLst>
                  <a:gd name="T0" fmla="*/ 122 w 482"/>
                  <a:gd name="T1" fmla="*/ 0 h 854"/>
                  <a:gd name="T2" fmla="*/ 99 w 482"/>
                  <a:gd name="T3" fmla="*/ 28 h 854"/>
                  <a:gd name="T4" fmla="*/ 58 w 482"/>
                  <a:gd name="T5" fmla="*/ 75 h 854"/>
                  <a:gd name="T6" fmla="*/ 0 w 482"/>
                  <a:gd name="T7" fmla="*/ 140 h 854"/>
                  <a:gd name="T8" fmla="*/ 75 w 482"/>
                  <a:gd name="T9" fmla="*/ 272 h 854"/>
                  <a:gd name="T10" fmla="*/ 75 w 482"/>
                  <a:gd name="T11" fmla="*/ 360 h 854"/>
                  <a:gd name="T12" fmla="*/ 75 w 482"/>
                  <a:gd name="T13" fmla="*/ 406 h 854"/>
                  <a:gd name="T14" fmla="*/ 99 w 482"/>
                  <a:gd name="T15" fmla="*/ 476 h 854"/>
                  <a:gd name="T16" fmla="*/ 75 w 482"/>
                  <a:gd name="T17" fmla="*/ 656 h 854"/>
                  <a:gd name="T18" fmla="*/ 75 w 482"/>
                  <a:gd name="T19" fmla="*/ 720 h 854"/>
                  <a:gd name="T20" fmla="*/ 145 w 482"/>
                  <a:gd name="T21" fmla="*/ 767 h 854"/>
                  <a:gd name="T22" fmla="*/ 168 w 482"/>
                  <a:gd name="T23" fmla="*/ 848 h 854"/>
                  <a:gd name="T24" fmla="*/ 232 w 482"/>
                  <a:gd name="T25" fmla="*/ 854 h 854"/>
                  <a:gd name="T26" fmla="*/ 192 w 482"/>
                  <a:gd name="T27" fmla="*/ 743 h 854"/>
                  <a:gd name="T28" fmla="*/ 145 w 482"/>
                  <a:gd name="T29" fmla="*/ 697 h 854"/>
                  <a:gd name="T30" fmla="*/ 168 w 482"/>
                  <a:gd name="T31" fmla="*/ 540 h 854"/>
                  <a:gd name="T32" fmla="*/ 168 w 482"/>
                  <a:gd name="T33" fmla="*/ 453 h 854"/>
                  <a:gd name="T34" fmla="*/ 232 w 482"/>
                  <a:gd name="T35" fmla="*/ 476 h 854"/>
                  <a:gd name="T36" fmla="*/ 279 w 482"/>
                  <a:gd name="T37" fmla="*/ 476 h 854"/>
                  <a:gd name="T38" fmla="*/ 302 w 482"/>
                  <a:gd name="T39" fmla="*/ 429 h 854"/>
                  <a:gd name="T40" fmla="*/ 349 w 482"/>
                  <a:gd name="T41" fmla="*/ 384 h 854"/>
                  <a:gd name="T42" fmla="*/ 394 w 482"/>
                  <a:gd name="T43" fmla="*/ 429 h 854"/>
                  <a:gd name="T44" fmla="*/ 476 w 482"/>
                  <a:gd name="T45" fmla="*/ 453 h 854"/>
                  <a:gd name="T46" fmla="*/ 482 w 482"/>
                  <a:gd name="T47" fmla="*/ 406 h 854"/>
                  <a:gd name="T48" fmla="*/ 482 w 482"/>
                  <a:gd name="T49" fmla="*/ 337 h 854"/>
                  <a:gd name="T50" fmla="*/ 459 w 482"/>
                  <a:gd name="T51" fmla="*/ 272 h 854"/>
                  <a:gd name="T52" fmla="*/ 394 w 482"/>
                  <a:gd name="T53" fmla="*/ 180 h 854"/>
                  <a:gd name="T54" fmla="*/ 349 w 482"/>
                  <a:gd name="T55" fmla="*/ 133 h 854"/>
                  <a:gd name="T56" fmla="*/ 296 w 482"/>
                  <a:gd name="T57" fmla="*/ 140 h 854"/>
                  <a:gd name="T58" fmla="*/ 232 w 482"/>
                  <a:gd name="T59" fmla="*/ 180 h 854"/>
                  <a:gd name="T60" fmla="*/ 192 w 482"/>
                  <a:gd name="T61" fmla="*/ 133 h 854"/>
                  <a:gd name="T62" fmla="*/ 185 w 482"/>
                  <a:gd name="T63" fmla="*/ 58 h 854"/>
                  <a:gd name="T64" fmla="*/ 168 w 482"/>
                  <a:gd name="T65" fmla="*/ 23 h 854"/>
                  <a:gd name="T66" fmla="*/ 122 w 482"/>
                  <a:gd name="T67" fmla="*/ 0 h 8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854"/>
                  <a:gd name="T104" fmla="*/ 482 w 482"/>
                  <a:gd name="T105" fmla="*/ 854 h 8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854">
                    <a:moveTo>
                      <a:pt x="122" y="0"/>
                    </a:moveTo>
                    <a:lnTo>
                      <a:pt x="99" y="28"/>
                    </a:lnTo>
                    <a:lnTo>
                      <a:pt x="58" y="75"/>
                    </a:lnTo>
                    <a:lnTo>
                      <a:pt x="0" y="140"/>
                    </a:lnTo>
                    <a:lnTo>
                      <a:pt x="75" y="272"/>
                    </a:lnTo>
                    <a:lnTo>
                      <a:pt x="75" y="360"/>
                    </a:lnTo>
                    <a:lnTo>
                      <a:pt x="75" y="406"/>
                    </a:lnTo>
                    <a:lnTo>
                      <a:pt x="99" y="476"/>
                    </a:lnTo>
                    <a:lnTo>
                      <a:pt x="75" y="656"/>
                    </a:lnTo>
                    <a:lnTo>
                      <a:pt x="75" y="720"/>
                    </a:lnTo>
                    <a:lnTo>
                      <a:pt x="145" y="767"/>
                    </a:lnTo>
                    <a:lnTo>
                      <a:pt x="168" y="848"/>
                    </a:lnTo>
                    <a:lnTo>
                      <a:pt x="232" y="854"/>
                    </a:lnTo>
                    <a:lnTo>
                      <a:pt x="192" y="743"/>
                    </a:lnTo>
                    <a:lnTo>
                      <a:pt x="145" y="697"/>
                    </a:lnTo>
                    <a:lnTo>
                      <a:pt x="168" y="540"/>
                    </a:lnTo>
                    <a:lnTo>
                      <a:pt x="168" y="453"/>
                    </a:lnTo>
                    <a:lnTo>
                      <a:pt x="232" y="476"/>
                    </a:lnTo>
                    <a:lnTo>
                      <a:pt x="279" y="476"/>
                    </a:lnTo>
                    <a:lnTo>
                      <a:pt x="302" y="429"/>
                    </a:lnTo>
                    <a:lnTo>
                      <a:pt x="349" y="384"/>
                    </a:lnTo>
                    <a:lnTo>
                      <a:pt x="394" y="429"/>
                    </a:lnTo>
                    <a:lnTo>
                      <a:pt x="476" y="453"/>
                    </a:lnTo>
                    <a:lnTo>
                      <a:pt x="482" y="406"/>
                    </a:lnTo>
                    <a:lnTo>
                      <a:pt x="482" y="337"/>
                    </a:lnTo>
                    <a:lnTo>
                      <a:pt x="459" y="272"/>
                    </a:lnTo>
                    <a:lnTo>
                      <a:pt x="394" y="180"/>
                    </a:lnTo>
                    <a:lnTo>
                      <a:pt x="349" y="133"/>
                    </a:lnTo>
                    <a:lnTo>
                      <a:pt x="296" y="140"/>
                    </a:lnTo>
                    <a:lnTo>
                      <a:pt x="232" y="180"/>
                    </a:lnTo>
                    <a:lnTo>
                      <a:pt x="192" y="133"/>
                    </a:lnTo>
                    <a:lnTo>
                      <a:pt x="185" y="58"/>
                    </a:lnTo>
                    <a:lnTo>
                      <a:pt x="168" y="23"/>
                    </a:lnTo>
                    <a:lnTo>
                      <a:pt x="122"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6" name="Freeform 185"/>
              <p:cNvSpPr>
                <a:spLocks/>
              </p:cNvSpPr>
              <p:nvPr/>
            </p:nvSpPr>
            <p:spPr bwMode="auto">
              <a:xfrm>
                <a:off x="1929" y="1049"/>
                <a:ext cx="67" cy="135"/>
              </a:xfrm>
              <a:custGeom>
                <a:avLst/>
                <a:gdLst>
                  <a:gd name="T0" fmla="*/ 244 w 534"/>
                  <a:gd name="T1" fmla="*/ 0 h 1075"/>
                  <a:gd name="T2" fmla="*/ 203 w 534"/>
                  <a:gd name="T3" fmla="*/ 47 h 1075"/>
                  <a:gd name="T4" fmla="*/ 133 w 534"/>
                  <a:gd name="T5" fmla="*/ 110 h 1075"/>
                  <a:gd name="T6" fmla="*/ 93 w 534"/>
                  <a:gd name="T7" fmla="*/ 204 h 1075"/>
                  <a:gd name="T8" fmla="*/ 93 w 534"/>
                  <a:gd name="T9" fmla="*/ 308 h 1075"/>
                  <a:gd name="T10" fmla="*/ 35 w 534"/>
                  <a:gd name="T11" fmla="*/ 308 h 1075"/>
                  <a:gd name="T12" fmla="*/ 23 w 534"/>
                  <a:gd name="T13" fmla="*/ 354 h 1075"/>
                  <a:gd name="T14" fmla="*/ 17 w 534"/>
                  <a:gd name="T15" fmla="*/ 459 h 1075"/>
                  <a:gd name="T16" fmla="*/ 0 w 534"/>
                  <a:gd name="T17" fmla="*/ 511 h 1075"/>
                  <a:gd name="T18" fmla="*/ 63 w 534"/>
                  <a:gd name="T19" fmla="*/ 558 h 1075"/>
                  <a:gd name="T20" fmla="*/ 110 w 534"/>
                  <a:gd name="T21" fmla="*/ 715 h 1075"/>
                  <a:gd name="T22" fmla="*/ 150 w 534"/>
                  <a:gd name="T23" fmla="*/ 785 h 1075"/>
                  <a:gd name="T24" fmla="*/ 180 w 534"/>
                  <a:gd name="T25" fmla="*/ 807 h 1075"/>
                  <a:gd name="T26" fmla="*/ 220 w 534"/>
                  <a:gd name="T27" fmla="*/ 807 h 1075"/>
                  <a:gd name="T28" fmla="*/ 244 w 534"/>
                  <a:gd name="T29" fmla="*/ 715 h 1075"/>
                  <a:gd name="T30" fmla="*/ 290 w 534"/>
                  <a:gd name="T31" fmla="*/ 762 h 1075"/>
                  <a:gd name="T32" fmla="*/ 290 w 534"/>
                  <a:gd name="T33" fmla="*/ 825 h 1075"/>
                  <a:gd name="T34" fmla="*/ 337 w 534"/>
                  <a:gd name="T35" fmla="*/ 895 h 1075"/>
                  <a:gd name="T36" fmla="*/ 354 w 534"/>
                  <a:gd name="T37" fmla="*/ 919 h 1075"/>
                  <a:gd name="T38" fmla="*/ 354 w 534"/>
                  <a:gd name="T39" fmla="*/ 1011 h 1075"/>
                  <a:gd name="T40" fmla="*/ 401 w 534"/>
                  <a:gd name="T41" fmla="*/ 1075 h 1075"/>
                  <a:gd name="T42" fmla="*/ 401 w 534"/>
                  <a:gd name="T43" fmla="*/ 988 h 1075"/>
                  <a:gd name="T44" fmla="*/ 377 w 534"/>
                  <a:gd name="T45" fmla="*/ 941 h 1075"/>
                  <a:gd name="T46" fmla="*/ 377 w 534"/>
                  <a:gd name="T47" fmla="*/ 825 h 1075"/>
                  <a:gd name="T48" fmla="*/ 337 w 534"/>
                  <a:gd name="T49" fmla="*/ 738 h 1075"/>
                  <a:gd name="T50" fmla="*/ 302 w 534"/>
                  <a:gd name="T51" fmla="*/ 663 h 1075"/>
                  <a:gd name="T52" fmla="*/ 349 w 534"/>
                  <a:gd name="T53" fmla="*/ 610 h 1075"/>
                  <a:gd name="T54" fmla="*/ 384 w 534"/>
                  <a:gd name="T55" fmla="*/ 575 h 1075"/>
                  <a:gd name="T56" fmla="*/ 424 w 534"/>
                  <a:gd name="T57" fmla="*/ 535 h 1075"/>
                  <a:gd name="T58" fmla="*/ 470 w 534"/>
                  <a:gd name="T59" fmla="*/ 465 h 1075"/>
                  <a:gd name="T60" fmla="*/ 534 w 534"/>
                  <a:gd name="T61" fmla="*/ 406 h 1075"/>
                  <a:gd name="T62" fmla="*/ 505 w 534"/>
                  <a:gd name="T63" fmla="*/ 291 h 1075"/>
                  <a:gd name="T64" fmla="*/ 424 w 534"/>
                  <a:gd name="T65" fmla="*/ 284 h 1075"/>
                  <a:gd name="T66" fmla="*/ 354 w 534"/>
                  <a:gd name="T67" fmla="*/ 221 h 1075"/>
                  <a:gd name="T68" fmla="*/ 354 w 534"/>
                  <a:gd name="T69" fmla="*/ 134 h 1075"/>
                  <a:gd name="T70" fmla="*/ 314 w 534"/>
                  <a:gd name="T71" fmla="*/ 30 h 1075"/>
                  <a:gd name="T72" fmla="*/ 290 w 534"/>
                  <a:gd name="T73" fmla="*/ 24 h 1075"/>
                  <a:gd name="T74" fmla="*/ 244 w 534"/>
                  <a:gd name="T75" fmla="*/ 0 h 10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4"/>
                  <a:gd name="T115" fmla="*/ 0 h 1075"/>
                  <a:gd name="T116" fmla="*/ 534 w 534"/>
                  <a:gd name="T117" fmla="*/ 1075 h 10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4" h="1075">
                    <a:moveTo>
                      <a:pt x="244" y="0"/>
                    </a:moveTo>
                    <a:lnTo>
                      <a:pt x="203" y="47"/>
                    </a:lnTo>
                    <a:lnTo>
                      <a:pt x="133" y="110"/>
                    </a:lnTo>
                    <a:lnTo>
                      <a:pt x="93" y="204"/>
                    </a:lnTo>
                    <a:lnTo>
                      <a:pt x="93" y="308"/>
                    </a:lnTo>
                    <a:lnTo>
                      <a:pt x="35" y="308"/>
                    </a:lnTo>
                    <a:lnTo>
                      <a:pt x="23" y="354"/>
                    </a:lnTo>
                    <a:lnTo>
                      <a:pt x="17" y="459"/>
                    </a:lnTo>
                    <a:lnTo>
                      <a:pt x="0" y="511"/>
                    </a:lnTo>
                    <a:lnTo>
                      <a:pt x="63" y="558"/>
                    </a:lnTo>
                    <a:lnTo>
                      <a:pt x="110" y="715"/>
                    </a:lnTo>
                    <a:lnTo>
                      <a:pt x="150" y="785"/>
                    </a:lnTo>
                    <a:lnTo>
                      <a:pt x="180" y="807"/>
                    </a:lnTo>
                    <a:lnTo>
                      <a:pt x="220" y="807"/>
                    </a:lnTo>
                    <a:lnTo>
                      <a:pt x="244" y="715"/>
                    </a:lnTo>
                    <a:lnTo>
                      <a:pt x="290" y="762"/>
                    </a:lnTo>
                    <a:lnTo>
                      <a:pt x="290" y="825"/>
                    </a:lnTo>
                    <a:lnTo>
                      <a:pt x="337" y="895"/>
                    </a:lnTo>
                    <a:lnTo>
                      <a:pt x="354" y="919"/>
                    </a:lnTo>
                    <a:lnTo>
                      <a:pt x="354" y="1011"/>
                    </a:lnTo>
                    <a:lnTo>
                      <a:pt x="401" y="1075"/>
                    </a:lnTo>
                    <a:lnTo>
                      <a:pt x="401" y="988"/>
                    </a:lnTo>
                    <a:lnTo>
                      <a:pt x="377" y="941"/>
                    </a:lnTo>
                    <a:lnTo>
                      <a:pt x="377" y="825"/>
                    </a:lnTo>
                    <a:lnTo>
                      <a:pt x="337" y="738"/>
                    </a:lnTo>
                    <a:lnTo>
                      <a:pt x="302" y="663"/>
                    </a:lnTo>
                    <a:lnTo>
                      <a:pt x="349" y="610"/>
                    </a:lnTo>
                    <a:lnTo>
                      <a:pt x="384" y="575"/>
                    </a:lnTo>
                    <a:lnTo>
                      <a:pt x="424" y="535"/>
                    </a:lnTo>
                    <a:lnTo>
                      <a:pt x="470" y="465"/>
                    </a:lnTo>
                    <a:lnTo>
                      <a:pt x="534" y="406"/>
                    </a:lnTo>
                    <a:lnTo>
                      <a:pt x="505" y="291"/>
                    </a:lnTo>
                    <a:lnTo>
                      <a:pt x="424" y="284"/>
                    </a:lnTo>
                    <a:lnTo>
                      <a:pt x="354" y="221"/>
                    </a:lnTo>
                    <a:lnTo>
                      <a:pt x="354" y="134"/>
                    </a:lnTo>
                    <a:lnTo>
                      <a:pt x="314" y="30"/>
                    </a:lnTo>
                    <a:lnTo>
                      <a:pt x="290" y="24"/>
                    </a:lnTo>
                    <a:lnTo>
                      <a:pt x="244" y="0"/>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7" name="Freeform 186"/>
              <p:cNvSpPr>
                <a:spLocks/>
              </p:cNvSpPr>
              <p:nvPr/>
            </p:nvSpPr>
            <p:spPr bwMode="auto">
              <a:xfrm>
                <a:off x="1895" y="1068"/>
                <a:ext cx="36" cy="46"/>
              </a:xfrm>
              <a:custGeom>
                <a:avLst/>
                <a:gdLst>
                  <a:gd name="T0" fmla="*/ 274 w 291"/>
                  <a:gd name="T1" fmla="*/ 366 h 366"/>
                  <a:gd name="T2" fmla="*/ 245 w 291"/>
                  <a:gd name="T3" fmla="*/ 289 h 366"/>
                  <a:gd name="T4" fmla="*/ 175 w 291"/>
                  <a:gd name="T5" fmla="*/ 202 h 366"/>
                  <a:gd name="T6" fmla="*/ 134 w 291"/>
                  <a:gd name="T7" fmla="*/ 156 h 366"/>
                  <a:gd name="T8" fmla="*/ 88 w 291"/>
                  <a:gd name="T9" fmla="*/ 92 h 366"/>
                  <a:gd name="T10" fmla="*/ 65 w 291"/>
                  <a:gd name="T11" fmla="*/ 110 h 366"/>
                  <a:gd name="T12" fmla="*/ 65 w 291"/>
                  <a:gd name="T13" fmla="*/ 179 h 366"/>
                  <a:gd name="T14" fmla="*/ 18 w 291"/>
                  <a:gd name="T15" fmla="*/ 249 h 366"/>
                  <a:gd name="T16" fmla="*/ 18 w 291"/>
                  <a:gd name="T17" fmla="*/ 179 h 366"/>
                  <a:gd name="T18" fmla="*/ 18 w 291"/>
                  <a:gd name="T19" fmla="*/ 69 h 366"/>
                  <a:gd name="T20" fmla="*/ 0 w 291"/>
                  <a:gd name="T21" fmla="*/ 45 h 366"/>
                  <a:gd name="T22" fmla="*/ 0 w 291"/>
                  <a:gd name="T23" fmla="*/ 5 h 366"/>
                  <a:gd name="T24" fmla="*/ 30 w 291"/>
                  <a:gd name="T25" fmla="*/ 0 h 366"/>
                  <a:gd name="T26" fmla="*/ 140 w 291"/>
                  <a:gd name="T27" fmla="*/ 22 h 366"/>
                  <a:gd name="T28" fmla="*/ 152 w 291"/>
                  <a:gd name="T29" fmla="*/ 63 h 366"/>
                  <a:gd name="T30" fmla="*/ 204 w 291"/>
                  <a:gd name="T31" fmla="*/ 57 h 366"/>
                  <a:gd name="T32" fmla="*/ 227 w 291"/>
                  <a:gd name="T33" fmla="*/ 98 h 366"/>
                  <a:gd name="T34" fmla="*/ 233 w 291"/>
                  <a:gd name="T35" fmla="*/ 162 h 366"/>
                  <a:gd name="T36" fmla="*/ 279 w 291"/>
                  <a:gd name="T37" fmla="*/ 226 h 366"/>
                  <a:gd name="T38" fmla="*/ 291 w 291"/>
                  <a:gd name="T39" fmla="*/ 249 h 366"/>
                  <a:gd name="T40" fmla="*/ 285 w 291"/>
                  <a:gd name="T41" fmla="*/ 313 h 366"/>
                  <a:gd name="T42" fmla="*/ 274 w 291"/>
                  <a:gd name="T43" fmla="*/ 366 h 3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366"/>
                  <a:gd name="T68" fmla="*/ 291 w 291"/>
                  <a:gd name="T69" fmla="*/ 366 h 3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366">
                    <a:moveTo>
                      <a:pt x="274" y="366"/>
                    </a:moveTo>
                    <a:lnTo>
                      <a:pt x="245" y="289"/>
                    </a:lnTo>
                    <a:lnTo>
                      <a:pt x="175" y="202"/>
                    </a:lnTo>
                    <a:lnTo>
                      <a:pt x="134" y="156"/>
                    </a:lnTo>
                    <a:lnTo>
                      <a:pt x="88" y="92"/>
                    </a:lnTo>
                    <a:lnTo>
                      <a:pt x="65" y="110"/>
                    </a:lnTo>
                    <a:lnTo>
                      <a:pt x="65" y="179"/>
                    </a:lnTo>
                    <a:lnTo>
                      <a:pt x="18" y="249"/>
                    </a:lnTo>
                    <a:lnTo>
                      <a:pt x="18" y="179"/>
                    </a:lnTo>
                    <a:lnTo>
                      <a:pt x="18" y="69"/>
                    </a:lnTo>
                    <a:lnTo>
                      <a:pt x="0" y="45"/>
                    </a:lnTo>
                    <a:lnTo>
                      <a:pt x="0" y="5"/>
                    </a:lnTo>
                    <a:lnTo>
                      <a:pt x="30" y="0"/>
                    </a:lnTo>
                    <a:lnTo>
                      <a:pt x="140" y="22"/>
                    </a:lnTo>
                    <a:lnTo>
                      <a:pt x="152" y="63"/>
                    </a:lnTo>
                    <a:lnTo>
                      <a:pt x="204" y="57"/>
                    </a:lnTo>
                    <a:lnTo>
                      <a:pt x="227" y="98"/>
                    </a:lnTo>
                    <a:lnTo>
                      <a:pt x="233" y="162"/>
                    </a:lnTo>
                    <a:lnTo>
                      <a:pt x="279" y="226"/>
                    </a:lnTo>
                    <a:lnTo>
                      <a:pt x="291" y="249"/>
                    </a:lnTo>
                    <a:lnTo>
                      <a:pt x="285" y="313"/>
                    </a:lnTo>
                    <a:lnTo>
                      <a:pt x="274" y="36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8" name="Freeform 187"/>
              <p:cNvSpPr>
                <a:spLocks/>
              </p:cNvSpPr>
              <p:nvPr/>
            </p:nvSpPr>
            <p:spPr bwMode="auto">
              <a:xfrm>
                <a:off x="1892" y="1041"/>
                <a:ext cx="66" cy="67"/>
              </a:xfrm>
              <a:custGeom>
                <a:avLst/>
                <a:gdLst>
                  <a:gd name="T0" fmla="*/ 314 w 535"/>
                  <a:gd name="T1" fmla="*/ 535 h 535"/>
                  <a:gd name="T2" fmla="*/ 314 w 535"/>
                  <a:gd name="T3" fmla="*/ 471 h 535"/>
                  <a:gd name="T4" fmla="*/ 250 w 535"/>
                  <a:gd name="T5" fmla="*/ 378 h 535"/>
                  <a:gd name="T6" fmla="*/ 250 w 535"/>
                  <a:gd name="T7" fmla="*/ 332 h 535"/>
                  <a:gd name="T8" fmla="*/ 250 w 535"/>
                  <a:gd name="T9" fmla="*/ 309 h 535"/>
                  <a:gd name="T10" fmla="*/ 238 w 535"/>
                  <a:gd name="T11" fmla="*/ 285 h 535"/>
                  <a:gd name="T12" fmla="*/ 175 w 535"/>
                  <a:gd name="T13" fmla="*/ 291 h 535"/>
                  <a:gd name="T14" fmla="*/ 163 w 535"/>
                  <a:gd name="T15" fmla="*/ 250 h 535"/>
                  <a:gd name="T16" fmla="*/ 41 w 535"/>
                  <a:gd name="T17" fmla="*/ 222 h 535"/>
                  <a:gd name="T18" fmla="*/ 6 w 535"/>
                  <a:gd name="T19" fmla="*/ 222 h 535"/>
                  <a:gd name="T20" fmla="*/ 0 w 535"/>
                  <a:gd name="T21" fmla="*/ 198 h 535"/>
                  <a:gd name="T22" fmla="*/ 35 w 535"/>
                  <a:gd name="T23" fmla="*/ 94 h 535"/>
                  <a:gd name="T24" fmla="*/ 70 w 535"/>
                  <a:gd name="T25" fmla="*/ 94 h 535"/>
                  <a:gd name="T26" fmla="*/ 70 w 535"/>
                  <a:gd name="T27" fmla="*/ 157 h 535"/>
                  <a:gd name="T28" fmla="*/ 111 w 535"/>
                  <a:gd name="T29" fmla="*/ 204 h 535"/>
                  <a:gd name="T30" fmla="*/ 227 w 535"/>
                  <a:gd name="T31" fmla="*/ 180 h 535"/>
                  <a:gd name="T32" fmla="*/ 227 w 535"/>
                  <a:gd name="T33" fmla="*/ 77 h 535"/>
                  <a:gd name="T34" fmla="*/ 273 w 535"/>
                  <a:gd name="T35" fmla="*/ 65 h 535"/>
                  <a:gd name="T36" fmla="*/ 325 w 535"/>
                  <a:gd name="T37" fmla="*/ 30 h 535"/>
                  <a:gd name="T38" fmla="*/ 367 w 535"/>
                  <a:gd name="T39" fmla="*/ 0 h 535"/>
                  <a:gd name="T40" fmla="*/ 424 w 535"/>
                  <a:gd name="T41" fmla="*/ 0 h 535"/>
                  <a:gd name="T42" fmla="*/ 442 w 535"/>
                  <a:gd name="T43" fmla="*/ 0 h 535"/>
                  <a:gd name="T44" fmla="*/ 459 w 535"/>
                  <a:gd name="T45" fmla="*/ 42 h 535"/>
                  <a:gd name="T46" fmla="*/ 535 w 535"/>
                  <a:gd name="T47" fmla="*/ 70 h 535"/>
                  <a:gd name="T48" fmla="*/ 506 w 535"/>
                  <a:gd name="T49" fmla="*/ 105 h 535"/>
                  <a:gd name="T50" fmla="*/ 424 w 535"/>
                  <a:gd name="T51" fmla="*/ 192 h 535"/>
                  <a:gd name="T52" fmla="*/ 395 w 535"/>
                  <a:gd name="T53" fmla="*/ 250 h 535"/>
                  <a:gd name="T54" fmla="*/ 384 w 535"/>
                  <a:gd name="T55" fmla="*/ 332 h 535"/>
                  <a:gd name="T56" fmla="*/ 384 w 535"/>
                  <a:gd name="T57" fmla="*/ 378 h 535"/>
                  <a:gd name="T58" fmla="*/ 337 w 535"/>
                  <a:gd name="T59" fmla="*/ 378 h 535"/>
                  <a:gd name="T60" fmla="*/ 314 w 535"/>
                  <a:gd name="T61" fmla="*/ 448 h 535"/>
                  <a:gd name="T62" fmla="*/ 314 w 535"/>
                  <a:gd name="T63" fmla="*/ 535 h 5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5"/>
                  <a:gd name="T97" fmla="*/ 0 h 535"/>
                  <a:gd name="T98" fmla="*/ 535 w 535"/>
                  <a:gd name="T99" fmla="*/ 535 h 5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5" h="535">
                    <a:moveTo>
                      <a:pt x="314" y="535"/>
                    </a:moveTo>
                    <a:lnTo>
                      <a:pt x="314" y="471"/>
                    </a:lnTo>
                    <a:lnTo>
                      <a:pt x="250" y="378"/>
                    </a:lnTo>
                    <a:lnTo>
                      <a:pt x="250" y="332"/>
                    </a:lnTo>
                    <a:lnTo>
                      <a:pt x="250" y="309"/>
                    </a:lnTo>
                    <a:lnTo>
                      <a:pt x="238" y="285"/>
                    </a:lnTo>
                    <a:lnTo>
                      <a:pt x="175" y="291"/>
                    </a:lnTo>
                    <a:lnTo>
                      <a:pt x="163" y="250"/>
                    </a:lnTo>
                    <a:lnTo>
                      <a:pt x="41" y="222"/>
                    </a:lnTo>
                    <a:lnTo>
                      <a:pt x="6" y="222"/>
                    </a:lnTo>
                    <a:lnTo>
                      <a:pt x="0" y="198"/>
                    </a:lnTo>
                    <a:lnTo>
                      <a:pt x="35" y="94"/>
                    </a:lnTo>
                    <a:lnTo>
                      <a:pt x="70" y="94"/>
                    </a:lnTo>
                    <a:lnTo>
                      <a:pt x="70" y="157"/>
                    </a:lnTo>
                    <a:lnTo>
                      <a:pt x="111" y="204"/>
                    </a:lnTo>
                    <a:lnTo>
                      <a:pt x="227" y="180"/>
                    </a:lnTo>
                    <a:lnTo>
                      <a:pt x="227" y="77"/>
                    </a:lnTo>
                    <a:lnTo>
                      <a:pt x="273" y="65"/>
                    </a:lnTo>
                    <a:lnTo>
                      <a:pt x="325" y="30"/>
                    </a:lnTo>
                    <a:lnTo>
                      <a:pt x="367" y="0"/>
                    </a:lnTo>
                    <a:lnTo>
                      <a:pt x="424" y="0"/>
                    </a:lnTo>
                    <a:lnTo>
                      <a:pt x="442" y="0"/>
                    </a:lnTo>
                    <a:lnTo>
                      <a:pt x="459" y="42"/>
                    </a:lnTo>
                    <a:lnTo>
                      <a:pt x="535" y="70"/>
                    </a:lnTo>
                    <a:lnTo>
                      <a:pt x="506" y="105"/>
                    </a:lnTo>
                    <a:lnTo>
                      <a:pt x="424" y="192"/>
                    </a:lnTo>
                    <a:lnTo>
                      <a:pt x="395" y="250"/>
                    </a:lnTo>
                    <a:lnTo>
                      <a:pt x="384" y="332"/>
                    </a:lnTo>
                    <a:lnTo>
                      <a:pt x="384" y="378"/>
                    </a:lnTo>
                    <a:lnTo>
                      <a:pt x="337" y="378"/>
                    </a:lnTo>
                    <a:lnTo>
                      <a:pt x="314" y="448"/>
                    </a:lnTo>
                    <a:lnTo>
                      <a:pt x="314" y="535"/>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9" name="Freeform 188"/>
              <p:cNvSpPr>
                <a:spLocks/>
              </p:cNvSpPr>
              <p:nvPr/>
            </p:nvSpPr>
            <p:spPr bwMode="auto">
              <a:xfrm>
                <a:off x="1900" y="1050"/>
                <a:ext cx="21" cy="16"/>
              </a:xfrm>
              <a:custGeom>
                <a:avLst/>
                <a:gdLst>
                  <a:gd name="T0" fmla="*/ 0 w 168"/>
                  <a:gd name="T1" fmla="*/ 17 h 127"/>
                  <a:gd name="T2" fmla="*/ 0 w 168"/>
                  <a:gd name="T3" fmla="*/ 75 h 127"/>
                  <a:gd name="T4" fmla="*/ 18 w 168"/>
                  <a:gd name="T5" fmla="*/ 103 h 127"/>
                  <a:gd name="T6" fmla="*/ 46 w 168"/>
                  <a:gd name="T7" fmla="*/ 127 h 127"/>
                  <a:gd name="T8" fmla="*/ 116 w 168"/>
                  <a:gd name="T9" fmla="*/ 110 h 127"/>
                  <a:gd name="T10" fmla="*/ 168 w 168"/>
                  <a:gd name="T11" fmla="*/ 98 h 127"/>
                  <a:gd name="T12" fmla="*/ 163 w 168"/>
                  <a:gd name="T13" fmla="*/ 33 h 127"/>
                  <a:gd name="T14" fmla="*/ 168 w 168"/>
                  <a:gd name="T15" fmla="*/ 0 h 127"/>
                  <a:gd name="T16" fmla="*/ 98 w 168"/>
                  <a:gd name="T17" fmla="*/ 17 h 127"/>
                  <a:gd name="T18" fmla="*/ 29 w 168"/>
                  <a:gd name="T19" fmla="*/ 17 h 127"/>
                  <a:gd name="T20" fmla="*/ 0 w 168"/>
                  <a:gd name="T21" fmla="*/ 17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8"/>
                  <a:gd name="T34" fmla="*/ 0 h 127"/>
                  <a:gd name="T35" fmla="*/ 168 w 168"/>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8" h="127">
                    <a:moveTo>
                      <a:pt x="0" y="17"/>
                    </a:moveTo>
                    <a:lnTo>
                      <a:pt x="0" y="75"/>
                    </a:lnTo>
                    <a:lnTo>
                      <a:pt x="18" y="103"/>
                    </a:lnTo>
                    <a:lnTo>
                      <a:pt x="46" y="127"/>
                    </a:lnTo>
                    <a:lnTo>
                      <a:pt x="116" y="110"/>
                    </a:lnTo>
                    <a:lnTo>
                      <a:pt x="168" y="98"/>
                    </a:lnTo>
                    <a:lnTo>
                      <a:pt x="163" y="33"/>
                    </a:lnTo>
                    <a:lnTo>
                      <a:pt x="168" y="0"/>
                    </a:lnTo>
                    <a:lnTo>
                      <a:pt x="98" y="17"/>
                    </a:lnTo>
                    <a:lnTo>
                      <a:pt x="29" y="17"/>
                    </a:lnTo>
                    <a:lnTo>
                      <a:pt x="0"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0" name="Freeform 189"/>
              <p:cNvSpPr>
                <a:spLocks/>
              </p:cNvSpPr>
              <p:nvPr/>
            </p:nvSpPr>
            <p:spPr bwMode="auto">
              <a:xfrm>
                <a:off x="1751" y="970"/>
                <a:ext cx="146" cy="231"/>
              </a:xfrm>
              <a:custGeom>
                <a:avLst/>
                <a:gdLst>
                  <a:gd name="T0" fmla="*/ 356 w 1169"/>
                  <a:gd name="T1" fmla="*/ 0 h 1848"/>
                  <a:gd name="T2" fmla="*/ 222 w 1169"/>
                  <a:gd name="T3" fmla="*/ 47 h 1848"/>
                  <a:gd name="T4" fmla="*/ 199 w 1169"/>
                  <a:gd name="T5" fmla="*/ 70 h 1848"/>
                  <a:gd name="T6" fmla="*/ 199 w 1169"/>
                  <a:gd name="T7" fmla="*/ 110 h 1848"/>
                  <a:gd name="T8" fmla="*/ 268 w 1169"/>
                  <a:gd name="T9" fmla="*/ 180 h 1848"/>
                  <a:gd name="T10" fmla="*/ 222 w 1169"/>
                  <a:gd name="T11" fmla="*/ 250 h 1848"/>
                  <a:gd name="T12" fmla="*/ 244 w 1169"/>
                  <a:gd name="T13" fmla="*/ 314 h 1848"/>
                  <a:gd name="T14" fmla="*/ 384 w 1169"/>
                  <a:gd name="T15" fmla="*/ 337 h 1848"/>
                  <a:gd name="T16" fmla="*/ 384 w 1169"/>
                  <a:gd name="T17" fmla="*/ 361 h 1848"/>
                  <a:gd name="T18" fmla="*/ 338 w 1169"/>
                  <a:gd name="T19" fmla="*/ 406 h 1848"/>
                  <a:gd name="T20" fmla="*/ 268 w 1169"/>
                  <a:gd name="T21" fmla="*/ 587 h 1848"/>
                  <a:gd name="T22" fmla="*/ 222 w 1169"/>
                  <a:gd name="T23" fmla="*/ 657 h 1848"/>
                  <a:gd name="T24" fmla="*/ 88 w 1169"/>
                  <a:gd name="T25" fmla="*/ 697 h 1848"/>
                  <a:gd name="T26" fmla="*/ 112 w 1169"/>
                  <a:gd name="T27" fmla="*/ 767 h 1848"/>
                  <a:gd name="T28" fmla="*/ 175 w 1169"/>
                  <a:gd name="T29" fmla="*/ 854 h 1848"/>
                  <a:gd name="T30" fmla="*/ 112 w 1169"/>
                  <a:gd name="T31" fmla="*/ 895 h 1848"/>
                  <a:gd name="T32" fmla="*/ 65 w 1169"/>
                  <a:gd name="T33" fmla="*/ 872 h 1848"/>
                  <a:gd name="T34" fmla="*/ 0 w 1169"/>
                  <a:gd name="T35" fmla="*/ 854 h 1848"/>
                  <a:gd name="T36" fmla="*/ 0 w 1169"/>
                  <a:gd name="T37" fmla="*/ 895 h 1848"/>
                  <a:gd name="T38" fmla="*/ 24 w 1169"/>
                  <a:gd name="T39" fmla="*/ 941 h 1848"/>
                  <a:gd name="T40" fmla="*/ 134 w 1169"/>
                  <a:gd name="T41" fmla="*/ 941 h 1848"/>
                  <a:gd name="T42" fmla="*/ 134 w 1169"/>
                  <a:gd name="T43" fmla="*/ 964 h 1848"/>
                  <a:gd name="T44" fmla="*/ 65 w 1169"/>
                  <a:gd name="T45" fmla="*/ 987 h 1848"/>
                  <a:gd name="T46" fmla="*/ 134 w 1169"/>
                  <a:gd name="T47" fmla="*/ 1074 h 1848"/>
                  <a:gd name="T48" fmla="*/ 199 w 1169"/>
                  <a:gd name="T49" fmla="*/ 1074 h 1848"/>
                  <a:gd name="T50" fmla="*/ 244 w 1169"/>
                  <a:gd name="T51" fmla="*/ 964 h 1848"/>
                  <a:gd name="T52" fmla="*/ 268 w 1169"/>
                  <a:gd name="T53" fmla="*/ 1034 h 1848"/>
                  <a:gd name="T54" fmla="*/ 291 w 1169"/>
                  <a:gd name="T55" fmla="*/ 1261 h 1848"/>
                  <a:gd name="T56" fmla="*/ 401 w 1169"/>
                  <a:gd name="T57" fmla="*/ 1552 h 1848"/>
                  <a:gd name="T58" fmla="*/ 471 w 1169"/>
                  <a:gd name="T59" fmla="*/ 1708 h 1848"/>
                  <a:gd name="T60" fmla="*/ 541 w 1169"/>
                  <a:gd name="T61" fmla="*/ 1824 h 1848"/>
                  <a:gd name="T62" fmla="*/ 558 w 1169"/>
                  <a:gd name="T63" fmla="*/ 1848 h 1848"/>
                  <a:gd name="T64" fmla="*/ 675 w 1169"/>
                  <a:gd name="T65" fmla="*/ 1778 h 1848"/>
                  <a:gd name="T66" fmla="*/ 785 w 1169"/>
                  <a:gd name="T67" fmla="*/ 1552 h 1848"/>
                  <a:gd name="T68" fmla="*/ 832 w 1169"/>
                  <a:gd name="T69" fmla="*/ 1325 h 1848"/>
                  <a:gd name="T70" fmla="*/ 902 w 1169"/>
                  <a:gd name="T71" fmla="*/ 1284 h 1848"/>
                  <a:gd name="T72" fmla="*/ 1082 w 1169"/>
                  <a:gd name="T73" fmla="*/ 1168 h 1848"/>
                  <a:gd name="T74" fmla="*/ 1151 w 1169"/>
                  <a:gd name="T75" fmla="*/ 1057 h 1848"/>
                  <a:gd name="T76" fmla="*/ 1169 w 1169"/>
                  <a:gd name="T77" fmla="*/ 1034 h 1848"/>
                  <a:gd name="T78" fmla="*/ 1169 w 1169"/>
                  <a:gd name="T79" fmla="*/ 854 h 1848"/>
                  <a:gd name="T80" fmla="*/ 1151 w 1169"/>
                  <a:gd name="T81" fmla="*/ 807 h 1848"/>
                  <a:gd name="T82" fmla="*/ 1128 w 1169"/>
                  <a:gd name="T83" fmla="*/ 767 h 1848"/>
                  <a:gd name="T84" fmla="*/ 1128 w 1169"/>
                  <a:gd name="T85" fmla="*/ 743 h 1848"/>
                  <a:gd name="T86" fmla="*/ 994 w 1169"/>
                  <a:gd name="T87" fmla="*/ 743 h 1848"/>
                  <a:gd name="T88" fmla="*/ 948 w 1169"/>
                  <a:gd name="T89" fmla="*/ 720 h 1848"/>
                  <a:gd name="T90" fmla="*/ 878 w 1169"/>
                  <a:gd name="T91" fmla="*/ 680 h 1848"/>
                  <a:gd name="T92" fmla="*/ 785 w 1169"/>
                  <a:gd name="T93" fmla="*/ 680 h 1848"/>
                  <a:gd name="T94" fmla="*/ 675 w 1169"/>
                  <a:gd name="T95" fmla="*/ 563 h 1848"/>
                  <a:gd name="T96" fmla="*/ 675 w 1169"/>
                  <a:gd name="T97" fmla="*/ 541 h 1848"/>
                  <a:gd name="T98" fmla="*/ 675 w 1169"/>
                  <a:gd name="T99" fmla="*/ 471 h 1848"/>
                  <a:gd name="T100" fmla="*/ 605 w 1169"/>
                  <a:gd name="T101" fmla="*/ 453 h 1848"/>
                  <a:gd name="T102" fmla="*/ 558 w 1169"/>
                  <a:gd name="T103" fmla="*/ 406 h 1848"/>
                  <a:gd name="T104" fmla="*/ 541 w 1169"/>
                  <a:gd name="T105" fmla="*/ 314 h 1848"/>
                  <a:gd name="T106" fmla="*/ 541 w 1169"/>
                  <a:gd name="T107" fmla="*/ 274 h 1848"/>
                  <a:gd name="T108" fmla="*/ 581 w 1169"/>
                  <a:gd name="T109" fmla="*/ 180 h 1848"/>
                  <a:gd name="T110" fmla="*/ 605 w 1169"/>
                  <a:gd name="T111" fmla="*/ 134 h 1848"/>
                  <a:gd name="T112" fmla="*/ 605 w 1169"/>
                  <a:gd name="T113" fmla="*/ 47 h 1848"/>
                  <a:gd name="T114" fmla="*/ 541 w 1169"/>
                  <a:gd name="T115" fmla="*/ 99 h 1848"/>
                  <a:gd name="T116" fmla="*/ 506 w 1169"/>
                  <a:gd name="T117" fmla="*/ 105 h 1848"/>
                  <a:gd name="T118" fmla="*/ 401 w 1169"/>
                  <a:gd name="T119" fmla="*/ 93 h 1848"/>
                  <a:gd name="T120" fmla="*/ 373 w 1169"/>
                  <a:gd name="T121" fmla="*/ 23 h 1848"/>
                  <a:gd name="T122" fmla="*/ 356 w 1169"/>
                  <a:gd name="T123" fmla="*/ 0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9"/>
                  <a:gd name="T187" fmla="*/ 0 h 1848"/>
                  <a:gd name="T188" fmla="*/ 1169 w 1169"/>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9" h="1848">
                    <a:moveTo>
                      <a:pt x="356" y="0"/>
                    </a:moveTo>
                    <a:lnTo>
                      <a:pt x="222" y="47"/>
                    </a:lnTo>
                    <a:lnTo>
                      <a:pt x="199" y="70"/>
                    </a:lnTo>
                    <a:lnTo>
                      <a:pt x="199" y="110"/>
                    </a:lnTo>
                    <a:lnTo>
                      <a:pt x="268" y="180"/>
                    </a:lnTo>
                    <a:lnTo>
                      <a:pt x="222" y="250"/>
                    </a:lnTo>
                    <a:lnTo>
                      <a:pt x="244" y="314"/>
                    </a:lnTo>
                    <a:lnTo>
                      <a:pt x="384" y="337"/>
                    </a:lnTo>
                    <a:lnTo>
                      <a:pt x="384" y="361"/>
                    </a:lnTo>
                    <a:lnTo>
                      <a:pt x="338" y="406"/>
                    </a:lnTo>
                    <a:lnTo>
                      <a:pt x="268" y="587"/>
                    </a:lnTo>
                    <a:lnTo>
                      <a:pt x="222" y="657"/>
                    </a:lnTo>
                    <a:lnTo>
                      <a:pt x="88" y="697"/>
                    </a:lnTo>
                    <a:lnTo>
                      <a:pt x="112" y="767"/>
                    </a:lnTo>
                    <a:lnTo>
                      <a:pt x="175" y="854"/>
                    </a:lnTo>
                    <a:lnTo>
                      <a:pt x="112" y="895"/>
                    </a:lnTo>
                    <a:lnTo>
                      <a:pt x="65" y="872"/>
                    </a:lnTo>
                    <a:lnTo>
                      <a:pt x="0" y="854"/>
                    </a:lnTo>
                    <a:lnTo>
                      <a:pt x="0" y="895"/>
                    </a:lnTo>
                    <a:lnTo>
                      <a:pt x="24" y="941"/>
                    </a:lnTo>
                    <a:lnTo>
                      <a:pt x="134" y="941"/>
                    </a:lnTo>
                    <a:lnTo>
                      <a:pt x="134" y="964"/>
                    </a:lnTo>
                    <a:lnTo>
                      <a:pt x="65" y="987"/>
                    </a:lnTo>
                    <a:lnTo>
                      <a:pt x="134" y="1074"/>
                    </a:lnTo>
                    <a:lnTo>
                      <a:pt x="199" y="1074"/>
                    </a:lnTo>
                    <a:lnTo>
                      <a:pt x="244" y="964"/>
                    </a:lnTo>
                    <a:lnTo>
                      <a:pt x="268" y="1034"/>
                    </a:lnTo>
                    <a:lnTo>
                      <a:pt x="291" y="1261"/>
                    </a:lnTo>
                    <a:lnTo>
                      <a:pt x="401" y="1552"/>
                    </a:lnTo>
                    <a:lnTo>
                      <a:pt x="471" y="1708"/>
                    </a:lnTo>
                    <a:lnTo>
                      <a:pt x="541" y="1824"/>
                    </a:lnTo>
                    <a:lnTo>
                      <a:pt x="558" y="1848"/>
                    </a:lnTo>
                    <a:lnTo>
                      <a:pt x="675" y="1778"/>
                    </a:lnTo>
                    <a:lnTo>
                      <a:pt x="785" y="1552"/>
                    </a:lnTo>
                    <a:lnTo>
                      <a:pt x="832" y="1325"/>
                    </a:lnTo>
                    <a:lnTo>
                      <a:pt x="902" y="1284"/>
                    </a:lnTo>
                    <a:lnTo>
                      <a:pt x="1082" y="1168"/>
                    </a:lnTo>
                    <a:lnTo>
                      <a:pt x="1151" y="1057"/>
                    </a:lnTo>
                    <a:lnTo>
                      <a:pt x="1169" y="1034"/>
                    </a:lnTo>
                    <a:lnTo>
                      <a:pt x="1169" y="854"/>
                    </a:lnTo>
                    <a:lnTo>
                      <a:pt x="1151" y="807"/>
                    </a:lnTo>
                    <a:lnTo>
                      <a:pt x="1128" y="767"/>
                    </a:lnTo>
                    <a:lnTo>
                      <a:pt x="1128" y="743"/>
                    </a:lnTo>
                    <a:lnTo>
                      <a:pt x="994" y="743"/>
                    </a:lnTo>
                    <a:lnTo>
                      <a:pt x="948" y="720"/>
                    </a:lnTo>
                    <a:lnTo>
                      <a:pt x="878" y="680"/>
                    </a:lnTo>
                    <a:lnTo>
                      <a:pt x="785" y="680"/>
                    </a:lnTo>
                    <a:lnTo>
                      <a:pt x="675" y="563"/>
                    </a:lnTo>
                    <a:lnTo>
                      <a:pt x="675" y="541"/>
                    </a:lnTo>
                    <a:lnTo>
                      <a:pt x="675" y="471"/>
                    </a:lnTo>
                    <a:lnTo>
                      <a:pt x="605" y="453"/>
                    </a:lnTo>
                    <a:lnTo>
                      <a:pt x="558" y="406"/>
                    </a:lnTo>
                    <a:lnTo>
                      <a:pt x="541" y="314"/>
                    </a:lnTo>
                    <a:lnTo>
                      <a:pt x="541" y="274"/>
                    </a:lnTo>
                    <a:lnTo>
                      <a:pt x="581" y="180"/>
                    </a:lnTo>
                    <a:lnTo>
                      <a:pt x="605" y="134"/>
                    </a:lnTo>
                    <a:lnTo>
                      <a:pt x="605" y="47"/>
                    </a:lnTo>
                    <a:lnTo>
                      <a:pt x="541" y="99"/>
                    </a:lnTo>
                    <a:lnTo>
                      <a:pt x="506" y="105"/>
                    </a:lnTo>
                    <a:lnTo>
                      <a:pt x="401" y="93"/>
                    </a:lnTo>
                    <a:lnTo>
                      <a:pt x="373" y="23"/>
                    </a:lnTo>
                    <a:lnTo>
                      <a:pt x="356"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1" name="Freeform 190"/>
              <p:cNvSpPr>
                <a:spLocks/>
              </p:cNvSpPr>
              <p:nvPr/>
            </p:nvSpPr>
            <p:spPr bwMode="auto">
              <a:xfrm>
                <a:off x="1835" y="1029"/>
                <a:ext cx="61" cy="34"/>
              </a:xfrm>
              <a:custGeom>
                <a:avLst/>
                <a:gdLst>
                  <a:gd name="T0" fmla="*/ 0 w 488"/>
                  <a:gd name="T1" fmla="*/ 0 h 272"/>
                  <a:gd name="T2" fmla="*/ 0 w 488"/>
                  <a:gd name="T3" fmla="*/ 47 h 272"/>
                  <a:gd name="T4" fmla="*/ 0 w 488"/>
                  <a:gd name="T5" fmla="*/ 92 h 272"/>
                  <a:gd name="T6" fmla="*/ 93 w 488"/>
                  <a:gd name="T7" fmla="*/ 186 h 272"/>
                  <a:gd name="T8" fmla="*/ 116 w 488"/>
                  <a:gd name="T9" fmla="*/ 209 h 272"/>
                  <a:gd name="T10" fmla="*/ 203 w 488"/>
                  <a:gd name="T11" fmla="*/ 209 h 272"/>
                  <a:gd name="T12" fmla="*/ 273 w 488"/>
                  <a:gd name="T13" fmla="*/ 249 h 272"/>
                  <a:gd name="T14" fmla="*/ 314 w 488"/>
                  <a:gd name="T15" fmla="*/ 272 h 272"/>
                  <a:gd name="T16" fmla="*/ 337 w 488"/>
                  <a:gd name="T17" fmla="*/ 272 h 272"/>
                  <a:gd name="T18" fmla="*/ 429 w 488"/>
                  <a:gd name="T19" fmla="*/ 272 h 272"/>
                  <a:gd name="T20" fmla="*/ 459 w 488"/>
                  <a:gd name="T21" fmla="*/ 272 h 272"/>
                  <a:gd name="T22" fmla="*/ 488 w 488"/>
                  <a:gd name="T23" fmla="*/ 226 h 272"/>
                  <a:gd name="T24" fmla="*/ 488 w 488"/>
                  <a:gd name="T25" fmla="*/ 186 h 272"/>
                  <a:gd name="T26" fmla="*/ 407 w 488"/>
                  <a:gd name="T27" fmla="*/ 186 h 272"/>
                  <a:gd name="T28" fmla="*/ 384 w 488"/>
                  <a:gd name="T29" fmla="*/ 162 h 272"/>
                  <a:gd name="T30" fmla="*/ 360 w 488"/>
                  <a:gd name="T31" fmla="*/ 122 h 272"/>
                  <a:gd name="T32" fmla="*/ 319 w 488"/>
                  <a:gd name="T33" fmla="*/ 122 h 272"/>
                  <a:gd name="T34" fmla="*/ 279 w 488"/>
                  <a:gd name="T35" fmla="*/ 134 h 272"/>
                  <a:gd name="T36" fmla="*/ 192 w 488"/>
                  <a:gd name="T37" fmla="*/ 92 h 272"/>
                  <a:gd name="T38" fmla="*/ 128 w 488"/>
                  <a:gd name="T39" fmla="*/ 47 h 272"/>
                  <a:gd name="T40" fmla="*/ 63 w 488"/>
                  <a:gd name="T41" fmla="*/ 23 h 272"/>
                  <a:gd name="T42" fmla="*/ 0 w 488"/>
                  <a:gd name="T43" fmla="*/ 0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8"/>
                  <a:gd name="T67" fmla="*/ 0 h 272"/>
                  <a:gd name="T68" fmla="*/ 488 w 488"/>
                  <a:gd name="T69" fmla="*/ 272 h 2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8" h="272">
                    <a:moveTo>
                      <a:pt x="0" y="0"/>
                    </a:moveTo>
                    <a:lnTo>
                      <a:pt x="0" y="47"/>
                    </a:lnTo>
                    <a:lnTo>
                      <a:pt x="0" y="92"/>
                    </a:lnTo>
                    <a:lnTo>
                      <a:pt x="93" y="186"/>
                    </a:lnTo>
                    <a:lnTo>
                      <a:pt x="116" y="209"/>
                    </a:lnTo>
                    <a:lnTo>
                      <a:pt x="203" y="209"/>
                    </a:lnTo>
                    <a:lnTo>
                      <a:pt x="273" y="249"/>
                    </a:lnTo>
                    <a:lnTo>
                      <a:pt x="314" y="272"/>
                    </a:lnTo>
                    <a:lnTo>
                      <a:pt x="337" y="272"/>
                    </a:lnTo>
                    <a:lnTo>
                      <a:pt x="429" y="272"/>
                    </a:lnTo>
                    <a:lnTo>
                      <a:pt x="459" y="272"/>
                    </a:lnTo>
                    <a:lnTo>
                      <a:pt x="488" y="226"/>
                    </a:lnTo>
                    <a:lnTo>
                      <a:pt x="488" y="186"/>
                    </a:lnTo>
                    <a:lnTo>
                      <a:pt x="407" y="186"/>
                    </a:lnTo>
                    <a:lnTo>
                      <a:pt x="384" y="162"/>
                    </a:lnTo>
                    <a:lnTo>
                      <a:pt x="360" y="122"/>
                    </a:lnTo>
                    <a:lnTo>
                      <a:pt x="319" y="122"/>
                    </a:lnTo>
                    <a:lnTo>
                      <a:pt x="279" y="134"/>
                    </a:lnTo>
                    <a:lnTo>
                      <a:pt x="192" y="92"/>
                    </a:lnTo>
                    <a:lnTo>
                      <a:pt x="128" y="47"/>
                    </a:lnTo>
                    <a:lnTo>
                      <a:pt x="63"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2" name="Freeform 191"/>
              <p:cNvSpPr>
                <a:spLocks/>
              </p:cNvSpPr>
              <p:nvPr/>
            </p:nvSpPr>
            <p:spPr bwMode="auto">
              <a:xfrm>
                <a:off x="1838" y="1201"/>
                <a:ext cx="17" cy="22"/>
              </a:xfrm>
              <a:custGeom>
                <a:avLst/>
                <a:gdLst>
                  <a:gd name="T0" fmla="*/ 64 w 134"/>
                  <a:gd name="T1" fmla="*/ 0 h 174"/>
                  <a:gd name="T2" fmla="*/ 47 w 134"/>
                  <a:gd name="T3" fmla="*/ 40 h 174"/>
                  <a:gd name="T4" fmla="*/ 0 w 134"/>
                  <a:gd name="T5" fmla="*/ 87 h 174"/>
                  <a:gd name="T6" fmla="*/ 0 w 134"/>
                  <a:gd name="T7" fmla="*/ 133 h 174"/>
                  <a:gd name="T8" fmla="*/ 47 w 134"/>
                  <a:gd name="T9" fmla="*/ 157 h 174"/>
                  <a:gd name="T10" fmla="*/ 110 w 134"/>
                  <a:gd name="T11" fmla="*/ 174 h 174"/>
                  <a:gd name="T12" fmla="*/ 134 w 134"/>
                  <a:gd name="T13" fmla="*/ 133 h 174"/>
                  <a:gd name="T14" fmla="*/ 110 w 134"/>
                  <a:gd name="T15" fmla="*/ 87 h 174"/>
                  <a:gd name="T16" fmla="*/ 110 w 134"/>
                  <a:gd name="T17" fmla="*/ 63 h 174"/>
                  <a:gd name="T18" fmla="*/ 64 w 134"/>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74"/>
                  <a:gd name="T32" fmla="*/ 134 w 134"/>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74">
                    <a:moveTo>
                      <a:pt x="64" y="0"/>
                    </a:moveTo>
                    <a:lnTo>
                      <a:pt x="47" y="40"/>
                    </a:lnTo>
                    <a:lnTo>
                      <a:pt x="0" y="87"/>
                    </a:lnTo>
                    <a:lnTo>
                      <a:pt x="0" y="133"/>
                    </a:lnTo>
                    <a:lnTo>
                      <a:pt x="47" y="157"/>
                    </a:lnTo>
                    <a:lnTo>
                      <a:pt x="110" y="174"/>
                    </a:lnTo>
                    <a:lnTo>
                      <a:pt x="134" y="133"/>
                    </a:lnTo>
                    <a:lnTo>
                      <a:pt x="110" y="87"/>
                    </a:lnTo>
                    <a:lnTo>
                      <a:pt x="110" y="63"/>
                    </a:lnTo>
                    <a:lnTo>
                      <a:pt x="64"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3" name="Freeform 192"/>
              <p:cNvSpPr>
                <a:spLocks/>
              </p:cNvSpPr>
              <p:nvPr/>
            </p:nvSpPr>
            <p:spPr bwMode="auto">
              <a:xfrm>
                <a:off x="1699" y="979"/>
                <a:ext cx="100" cy="103"/>
              </a:xfrm>
              <a:custGeom>
                <a:avLst/>
                <a:gdLst>
                  <a:gd name="T0" fmla="*/ 611 w 796"/>
                  <a:gd name="T1" fmla="*/ 0 h 825"/>
                  <a:gd name="T2" fmla="*/ 546 w 796"/>
                  <a:gd name="T3" fmla="*/ 17 h 825"/>
                  <a:gd name="T4" fmla="*/ 524 w 796"/>
                  <a:gd name="T5" fmla="*/ 17 h 825"/>
                  <a:gd name="T6" fmla="*/ 517 w 796"/>
                  <a:gd name="T7" fmla="*/ 92 h 825"/>
                  <a:gd name="T8" fmla="*/ 500 w 796"/>
                  <a:gd name="T9" fmla="*/ 157 h 825"/>
                  <a:gd name="T10" fmla="*/ 477 w 796"/>
                  <a:gd name="T11" fmla="*/ 157 h 825"/>
                  <a:gd name="T12" fmla="*/ 436 w 796"/>
                  <a:gd name="T13" fmla="*/ 267 h 825"/>
                  <a:gd name="T14" fmla="*/ 389 w 796"/>
                  <a:gd name="T15" fmla="*/ 296 h 825"/>
                  <a:gd name="T16" fmla="*/ 360 w 796"/>
                  <a:gd name="T17" fmla="*/ 354 h 825"/>
                  <a:gd name="T18" fmla="*/ 250 w 796"/>
                  <a:gd name="T19" fmla="*/ 360 h 825"/>
                  <a:gd name="T20" fmla="*/ 250 w 796"/>
                  <a:gd name="T21" fmla="*/ 448 h 825"/>
                  <a:gd name="T22" fmla="*/ 163 w 796"/>
                  <a:gd name="T23" fmla="*/ 471 h 825"/>
                  <a:gd name="T24" fmla="*/ 93 w 796"/>
                  <a:gd name="T25" fmla="*/ 448 h 825"/>
                  <a:gd name="T26" fmla="*/ 0 w 796"/>
                  <a:gd name="T27" fmla="*/ 424 h 825"/>
                  <a:gd name="T28" fmla="*/ 0 w 796"/>
                  <a:gd name="T29" fmla="*/ 493 h 825"/>
                  <a:gd name="T30" fmla="*/ 93 w 796"/>
                  <a:gd name="T31" fmla="*/ 563 h 825"/>
                  <a:gd name="T32" fmla="*/ 93 w 796"/>
                  <a:gd name="T33" fmla="*/ 627 h 825"/>
                  <a:gd name="T34" fmla="*/ 46 w 796"/>
                  <a:gd name="T35" fmla="*/ 627 h 825"/>
                  <a:gd name="T36" fmla="*/ 23 w 796"/>
                  <a:gd name="T37" fmla="*/ 720 h 825"/>
                  <a:gd name="T38" fmla="*/ 116 w 796"/>
                  <a:gd name="T39" fmla="*/ 720 h 825"/>
                  <a:gd name="T40" fmla="*/ 297 w 796"/>
                  <a:gd name="T41" fmla="*/ 720 h 825"/>
                  <a:gd name="T42" fmla="*/ 343 w 796"/>
                  <a:gd name="T43" fmla="*/ 760 h 825"/>
                  <a:gd name="T44" fmla="*/ 412 w 796"/>
                  <a:gd name="T45" fmla="*/ 825 h 825"/>
                  <a:gd name="T46" fmla="*/ 412 w 796"/>
                  <a:gd name="T47" fmla="*/ 784 h 825"/>
                  <a:gd name="T48" fmla="*/ 454 w 796"/>
                  <a:gd name="T49" fmla="*/ 802 h 825"/>
                  <a:gd name="T50" fmla="*/ 517 w 796"/>
                  <a:gd name="T51" fmla="*/ 825 h 825"/>
                  <a:gd name="T52" fmla="*/ 587 w 796"/>
                  <a:gd name="T53" fmla="*/ 784 h 825"/>
                  <a:gd name="T54" fmla="*/ 500 w 796"/>
                  <a:gd name="T55" fmla="*/ 627 h 825"/>
                  <a:gd name="T56" fmla="*/ 564 w 796"/>
                  <a:gd name="T57" fmla="*/ 610 h 825"/>
                  <a:gd name="T58" fmla="*/ 634 w 796"/>
                  <a:gd name="T59" fmla="*/ 587 h 825"/>
                  <a:gd name="T60" fmla="*/ 750 w 796"/>
                  <a:gd name="T61" fmla="*/ 401 h 825"/>
                  <a:gd name="T62" fmla="*/ 750 w 796"/>
                  <a:gd name="T63" fmla="*/ 360 h 825"/>
                  <a:gd name="T64" fmla="*/ 796 w 796"/>
                  <a:gd name="T65" fmla="*/ 267 h 825"/>
                  <a:gd name="T66" fmla="*/ 703 w 796"/>
                  <a:gd name="T67" fmla="*/ 244 h 825"/>
                  <a:gd name="T68" fmla="*/ 663 w 796"/>
                  <a:gd name="T69" fmla="*/ 244 h 825"/>
                  <a:gd name="T70" fmla="*/ 634 w 796"/>
                  <a:gd name="T71" fmla="*/ 169 h 825"/>
                  <a:gd name="T72" fmla="*/ 680 w 796"/>
                  <a:gd name="T73" fmla="*/ 110 h 825"/>
                  <a:gd name="T74" fmla="*/ 622 w 796"/>
                  <a:gd name="T75" fmla="*/ 52 h 825"/>
                  <a:gd name="T76" fmla="*/ 611 w 796"/>
                  <a:gd name="T77" fmla="*/ 17 h 825"/>
                  <a:gd name="T78" fmla="*/ 611 w 796"/>
                  <a:gd name="T79" fmla="*/ 0 h 8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6"/>
                  <a:gd name="T121" fmla="*/ 0 h 825"/>
                  <a:gd name="T122" fmla="*/ 796 w 796"/>
                  <a:gd name="T123" fmla="*/ 825 h 8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6" h="825">
                    <a:moveTo>
                      <a:pt x="611" y="0"/>
                    </a:moveTo>
                    <a:lnTo>
                      <a:pt x="546" y="17"/>
                    </a:lnTo>
                    <a:lnTo>
                      <a:pt x="524" y="17"/>
                    </a:lnTo>
                    <a:lnTo>
                      <a:pt x="517" y="92"/>
                    </a:lnTo>
                    <a:lnTo>
                      <a:pt x="500" y="157"/>
                    </a:lnTo>
                    <a:lnTo>
                      <a:pt x="477" y="157"/>
                    </a:lnTo>
                    <a:lnTo>
                      <a:pt x="436" y="267"/>
                    </a:lnTo>
                    <a:lnTo>
                      <a:pt x="389" y="296"/>
                    </a:lnTo>
                    <a:lnTo>
                      <a:pt x="360" y="354"/>
                    </a:lnTo>
                    <a:lnTo>
                      <a:pt x="250" y="360"/>
                    </a:lnTo>
                    <a:lnTo>
                      <a:pt x="250" y="448"/>
                    </a:lnTo>
                    <a:lnTo>
                      <a:pt x="163" y="471"/>
                    </a:lnTo>
                    <a:lnTo>
                      <a:pt x="93" y="448"/>
                    </a:lnTo>
                    <a:lnTo>
                      <a:pt x="0" y="424"/>
                    </a:lnTo>
                    <a:lnTo>
                      <a:pt x="0" y="493"/>
                    </a:lnTo>
                    <a:lnTo>
                      <a:pt x="93" y="563"/>
                    </a:lnTo>
                    <a:lnTo>
                      <a:pt x="93" y="627"/>
                    </a:lnTo>
                    <a:lnTo>
                      <a:pt x="46" y="627"/>
                    </a:lnTo>
                    <a:lnTo>
                      <a:pt x="23" y="720"/>
                    </a:lnTo>
                    <a:lnTo>
                      <a:pt x="116" y="720"/>
                    </a:lnTo>
                    <a:lnTo>
                      <a:pt x="297" y="720"/>
                    </a:lnTo>
                    <a:lnTo>
                      <a:pt x="343" y="760"/>
                    </a:lnTo>
                    <a:lnTo>
                      <a:pt x="412" y="825"/>
                    </a:lnTo>
                    <a:lnTo>
                      <a:pt x="412" y="784"/>
                    </a:lnTo>
                    <a:lnTo>
                      <a:pt x="454" y="802"/>
                    </a:lnTo>
                    <a:lnTo>
                      <a:pt x="517" y="825"/>
                    </a:lnTo>
                    <a:lnTo>
                      <a:pt x="587" y="784"/>
                    </a:lnTo>
                    <a:lnTo>
                      <a:pt x="500" y="627"/>
                    </a:lnTo>
                    <a:lnTo>
                      <a:pt x="564" y="610"/>
                    </a:lnTo>
                    <a:lnTo>
                      <a:pt x="634" y="587"/>
                    </a:lnTo>
                    <a:lnTo>
                      <a:pt x="750" y="401"/>
                    </a:lnTo>
                    <a:lnTo>
                      <a:pt x="750" y="360"/>
                    </a:lnTo>
                    <a:lnTo>
                      <a:pt x="796" y="267"/>
                    </a:lnTo>
                    <a:lnTo>
                      <a:pt x="703" y="244"/>
                    </a:lnTo>
                    <a:lnTo>
                      <a:pt x="663" y="244"/>
                    </a:lnTo>
                    <a:lnTo>
                      <a:pt x="634" y="169"/>
                    </a:lnTo>
                    <a:lnTo>
                      <a:pt x="680" y="110"/>
                    </a:lnTo>
                    <a:lnTo>
                      <a:pt x="622" y="52"/>
                    </a:lnTo>
                    <a:lnTo>
                      <a:pt x="611" y="17"/>
                    </a:lnTo>
                    <a:lnTo>
                      <a:pt x="611" y="0"/>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4" name="Freeform 193"/>
              <p:cNvSpPr>
                <a:spLocks/>
              </p:cNvSpPr>
              <p:nvPr/>
            </p:nvSpPr>
            <p:spPr bwMode="auto">
              <a:xfrm>
                <a:off x="1688" y="962"/>
                <a:ext cx="107" cy="76"/>
              </a:xfrm>
              <a:custGeom>
                <a:avLst/>
                <a:gdLst>
                  <a:gd name="T0" fmla="*/ 63 w 855"/>
                  <a:gd name="T1" fmla="*/ 169 h 611"/>
                  <a:gd name="T2" fmla="*/ 18 w 855"/>
                  <a:gd name="T3" fmla="*/ 274 h 611"/>
                  <a:gd name="T4" fmla="*/ 46 w 855"/>
                  <a:gd name="T5" fmla="*/ 344 h 611"/>
                  <a:gd name="T6" fmla="*/ 0 w 855"/>
                  <a:gd name="T7" fmla="*/ 431 h 611"/>
                  <a:gd name="T8" fmla="*/ 46 w 855"/>
                  <a:gd name="T9" fmla="*/ 476 h 611"/>
                  <a:gd name="T10" fmla="*/ 110 w 855"/>
                  <a:gd name="T11" fmla="*/ 476 h 611"/>
                  <a:gd name="T12" fmla="*/ 110 w 855"/>
                  <a:gd name="T13" fmla="*/ 541 h 611"/>
                  <a:gd name="T14" fmla="*/ 87 w 855"/>
                  <a:gd name="T15" fmla="*/ 564 h 611"/>
                  <a:gd name="T16" fmla="*/ 250 w 855"/>
                  <a:gd name="T17" fmla="*/ 611 h 611"/>
                  <a:gd name="T18" fmla="*/ 337 w 855"/>
                  <a:gd name="T19" fmla="*/ 588 h 611"/>
                  <a:gd name="T20" fmla="*/ 337 w 855"/>
                  <a:gd name="T21" fmla="*/ 500 h 611"/>
                  <a:gd name="T22" fmla="*/ 454 w 855"/>
                  <a:gd name="T23" fmla="*/ 500 h 611"/>
                  <a:gd name="T24" fmla="*/ 476 w 855"/>
                  <a:gd name="T25" fmla="*/ 431 h 611"/>
                  <a:gd name="T26" fmla="*/ 523 w 855"/>
                  <a:gd name="T27" fmla="*/ 407 h 611"/>
                  <a:gd name="T28" fmla="*/ 564 w 855"/>
                  <a:gd name="T29" fmla="*/ 297 h 611"/>
                  <a:gd name="T30" fmla="*/ 587 w 855"/>
                  <a:gd name="T31" fmla="*/ 297 h 611"/>
                  <a:gd name="T32" fmla="*/ 611 w 855"/>
                  <a:gd name="T33" fmla="*/ 227 h 611"/>
                  <a:gd name="T34" fmla="*/ 611 w 855"/>
                  <a:gd name="T35" fmla="*/ 157 h 611"/>
                  <a:gd name="T36" fmla="*/ 633 w 855"/>
                  <a:gd name="T37" fmla="*/ 157 h 611"/>
                  <a:gd name="T38" fmla="*/ 698 w 855"/>
                  <a:gd name="T39" fmla="*/ 140 h 611"/>
                  <a:gd name="T40" fmla="*/ 721 w 855"/>
                  <a:gd name="T41" fmla="*/ 117 h 611"/>
                  <a:gd name="T42" fmla="*/ 855 w 855"/>
                  <a:gd name="T43" fmla="*/ 70 h 611"/>
                  <a:gd name="T44" fmla="*/ 825 w 855"/>
                  <a:gd name="T45" fmla="*/ 0 h 611"/>
                  <a:gd name="T46" fmla="*/ 715 w 855"/>
                  <a:gd name="T47" fmla="*/ 30 h 611"/>
                  <a:gd name="T48" fmla="*/ 651 w 855"/>
                  <a:gd name="T49" fmla="*/ 41 h 611"/>
                  <a:gd name="T50" fmla="*/ 611 w 855"/>
                  <a:gd name="T51" fmla="*/ 6 h 611"/>
                  <a:gd name="T52" fmla="*/ 499 w 855"/>
                  <a:gd name="T53" fmla="*/ 47 h 611"/>
                  <a:gd name="T54" fmla="*/ 389 w 855"/>
                  <a:gd name="T55" fmla="*/ 30 h 611"/>
                  <a:gd name="T56" fmla="*/ 279 w 855"/>
                  <a:gd name="T57" fmla="*/ 105 h 611"/>
                  <a:gd name="T58" fmla="*/ 227 w 855"/>
                  <a:gd name="T59" fmla="*/ 145 h 611"/>
                  <a:gd name="T60" fmla="*/ 140 w 855"/>
                  <a:gd name="T61" fmla="*/ 204 h 611"/>
                  <a:gd name="T62" fmla="*/ 93 w 855"/>
                  <a:gd name="T63" fmla="*/ 180 h 611"/>
                  <a:gd name="T64" fmla="*/ 63 w 855"/>
                  <a:gd name="T65" fmla="*/ 169 h 6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5"/>
                  <a:gd name="T100" fmla="*/ 0 h 611"/>
                  <a:gd name="T101" fmla="*/ 855 w 855"/>
                  <a:gd name="T102" fmla="*/ 611 h 6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5" h="611">
                    <a:moveTo>
                      <a:pt x="63" y="169"/>
                    </a:moveTo>
                    <a:lnTo>
                      <a:pt x="18" y="274"/>
                    </a:lnTo>
                    <a:lnTo>
                      <a:pt x="46" y="344"/>
                    </a:lnTo>
                    <a:lnTo>
                      <a:pt x="0" y="431"/>
                    </a:lnTo>
                    <a:lnTo>
                      <a:pt x="46" y="476"/>
                    </a:lnTo>
                    <a:lnTo>
                      <a:pt x="110" y="476"/>
                    </a:lnTo>
                    <a:lnTo>
                      <a:pt x="110" y="541"/>
                    </a:lnTo>
                    <a:lnTo>
                      <a:pt x="87" y="564"/>
                    </a:lnTo>
                    <a:lnTo>
                      <a:pt x="250" y="611"/>
                    </a:lnTo>
                    <a:lnTo>
                      <a:pt x="337" y="588"/>
                    </a:lnTo>
                    <a:lnTo>
                      <a:pt x="337" y="500"/>
                    </a:lnTo>
                    <a:lnTo>
                      <a:pt x="454" y="500"/>
                    </a:lnTo>
                    <a:lnTo>
                      <a:pt x="476" y="431"/>
                    </a:lnTo>
                    <a:lnTo>
                      <a:pt x="523" y="407"/>
                    </a:lnTo>
                    <a:lnTo>
                      <a:pt x="564" y="297"/>
                    </a:lnTo>
                    <a:lnTo>
                      <a:pt x="587" y="297"/>
                    </a:lnTo>
                    <a:lnTo>
                      <a:pt x="611" y="227"/>
                    </a:lnTo>
                    <a:lnTo>
                      <a:pt x="611" y="157"/>
                    </a:lnTo>
                    <a:lnTo>
                      <a:pt x="633" y="157"/>
                    </a:lnTo>
                    <a:lnTo>
                      <a:pt x="698" y="140"/>
                    </a:lnTo>
                    <a:lnTo>
                      <a:pt x="721" y="117"/>
                    </a:lnTo>
                    <a:lnTo>
                      <a:pt x="855" y="70"/>
                    </a:lnTo>
                    <a:lnTo>
                      <a:pt x="825" y="0"/>
                    </a:lnTo>
                    <a:lnTo>
                      <a:pt x="715" y="30"/>
                    </a:lnTo>
                    <a:lnTo>
                      <a:pt x="651" y="41"/>
                    </a:lnTo>
                    <a:lnTo>
                      <a:pt x="611" y="6"/>
                    </a:lnTo>
                    <a:lnTo>
                      <a:pt x="499" y="47"/>
                    </a:lnTo>
                    <a:lnTo>
                      <a:pt x="389" y="30"/>
                    </a:lnTo>
                    <a:lnTo>
                      <a:pt x="279" y="105"/>
                    </a:lnTo>
                    <a:lnTo>
                      <a:pt x="227" y="145"/>
                    </a:lnTo>
                    <a:lnTo>
                      <a:pt x="140" y="204"/>
                    </a:lnTo>
                    <a:lnTo>
                      <a:pt x="93" y="180"/>
                    </a:lnTo>
                    <a:lnTo>
                      <a:pt x="63" y="1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5" name="Freeform 194"/>
              <p:cNvSpPr>
                <a:spLocks/>
              </p:cNvSpPr>
              <p:nvPr/>
            </p:nvSpPr>
            <p:spPr bwMode="auto">
              <a:xfrm>
                <a:off x="1573" y="946"/>
                <a:ext cx="138" cy="123"/>
              </a:xfrm>
              <a:custGeom>
                <a:avLst/>
                <a:gdLst>
                  <a:gd name="T0" fmla="*/ 17 w 1104"/>
                  <a:gd name="T1" fmla="*/ 0 h 982"/>
                  <a:gd name="T2" fmla="*/ 0 w 1104"/>
                  <a:gd name="T3" fmla="*/ 100 h 982"/>
                  <a:gd name="T4" fmla="*/ 0 w 1104"/>
                  <a:gd name="T5" fmla="*/ 145 h 982"/>
                  <a:gd name="T6" fmla="*/ 70 w 1104"/>
                  <a:gd name="T7" fmla="*/ 262 h 982"/>
                  <a:gd name="T8" fmla="*/ 157 w 1104"/>
                  <a:gd name="T9" fmla="*/ 279 h 982"/>
                  <a:gd name="T10" fmla="*/ 110 w 1104"/>
                  <a:gd name="T11" fmla="*/ 372 h 982"/>
                  <a:gd name="T12" fmla="*/ 134 w 1104"/>
                  <a:gd name="T13" fmla="*/ 442 h 982"/>
                  <a:gd name="T14" fmla="*/ 227 w 1104"/>
                  <a:gd name="T15" fmla="*/ 466 h 982"/>
                  <a:gd name="T16" fmla="*/ 249 w 1104"/>
                  <a:gd name="T17" fmla="*/ 576 h 982"/>
                  <a:gd name="T18" fmla="*/ 314 w 1104"/>
                  <a:gd name="T19" fmla="*/ 663 h 982"/>
                  <a:gd name="T20" fmla="*/ 383 w 1104"/>
                  <a:gd name="T21" fmla="*/ 686 h 982"/>
                  <a:gd name="T22" fmla="*/ 430 w 1104"/>
                  <a:gd name="T23" fmla="*/ 779 h 982"/>
                  <a:gd name="T24" fmla="*/ 471 w 1104"/>
                  <a:gd name="T25" fmla="*/ 802 h 982"/>
                  <a:gd name="T26" fmla="*/ 586 w 1104"/>
                  <a:gd name="T27" fmla="*/ 872 h 982"/>
                  <a:gd name="T28" fmla="*/ 651 w 1104"/>
                  <a:gd name="T29" fmla="*/ 889 h 982"/>
                  <a:gd name="T30" fmla="*/ 767 w 1104"/>
                  <a:gd name="T31" fmla="*/ 872 h 982"/>
                  <a:gd name="T32" fmla="*/ 790 w 1104"/>
                  <a:gd name="T33" fmla="*/ 935 h 982"/>
                  <a:gd name="T34" fmla="*/ 947 w 1104"/>
                  <a:gd name="T35" fmla="*/ 959 h 982"/>
                  <a:gd name="T36" fmla="*/ 1052 w 1104"/>
                  <a:gd name="T37" fmla="*/ 982 h 982"/>
                  <a:gd name="T38" fmla="*/ 1057 w 1104"/>
                  <a:gd name="T39" fmla="*/ 907 h 982"/>
                  <a:gd name="T40" fmla="*/ 1104 w 1104"/>
                  <a:gd name="T41" fmla="*/ 883 h 982"/>
                  <a:gd name="T42" fmla="*/ 1104 w 1104"/>
                  <a:gd name="T43" fmla="*/ 825 h 982"/>
                  <a:gd name="T44" fmla="*/ 1011 w 1104"/>
                  <a:gd name="T45" fmla="*/ 755 h 982"/>
                  <a:gd name="T46" fmla="*/ 1011 w 1104"/>
                  <a:gd name="T47" fmla="*/ 686 h 982"/>
                  <a:gd name="T48" fmla="*/ 1034 w 1104"/>
                  <a:gd name="T49" fmla="*/ 663 h 982"/>
                  <a:gd name="T50" fmla="*/ 1034 w 1104"/>
                  <a:gd name="T51" fmla="*/ 598 h 982"/>
                  <a:gd name="T52" fmla="*/ 970 w 1104"/>
                  <a:gd name="T53" fmla="*/ 598 h 982"/>
                  <a:gd name="T54" fmla="*/ 924 w 1104"/>
                  <a:gd name="T55" fmla="*/ 553 h 982"/>
                  <a:gd name="T56" fmla="*/ 970 w 1104"/>
                  <a:gd name="T57" fmla="*/ 471 h 982"/>
                  <a:gd name="T58" fmla="*/ 947 w 1104"/>
                  <a:gd name="T59" fmla="*/ 396 h 982"/>
                  <a:gd name="T60" fmla="*/ 987 w 1104"/>
                  <a:gd name="T61" fmla="*/ 279 h 982"/>
                  <a:gd name="T62" fmla="*/ 970 w 1104"/>
                  <a:gd name="T63" fmla="*/ 215 h 982"/>
                  <a:gd name="T64" fmla="*/ 900 w 1104"/>
                  <a:gd name="T65" fmla="*/ 145 h 982"/>
                  <a:gd name="T66" fmla="*/ 767 w 1104"/>
                  <a:gd name="T67" fmla="*/ 128 h 982"/>
                  <a:gd name="T68" fmla="*/ 685 w 1104"/>
                  <a:gd name="T69" fmla="*/ 122 h 982"/>
                  <a:gd name="T70" fmla="*/ 639 w 1104"/>
                  <a:gd name="T71" fmla="*/ 128 h 982"/>
                  <a:gd name="T72" fmla="*/ 586 w 1104"/>
                  <a:gd name="T73" fmla="*/ 145 h 982"/>
                  <a:gd name="T74" fmla="*/ 581 w 1104"/>
                  <a:gd name="T75" fmla="*/ 192 h 982"/>
                  <a:gd name="T76" fmla="*/ 453 w 1104"/>
                  <a:gd name="T77" fmla="*/ 215 h 982"/>
                  <a:gd name="T78" fmla="*/ 361 w 1104"/>
                  <a:gd name="T79" fmla="*/ 169 h 982"/>
                  <a:gd name="T80" fmla="*/ 267 w 1104"/>
                  <a:gd name="T81" fmla="*/ 58 h 982"/>
                  <a:gd name="T82" fmla="*/ 244 w 1104"/>
                  <a:gd name="T83" fmla="*/ 35 h 982"/>
                  <a:gd name="T84" fmla="*/ 122 w 1104"/>
                  <a:gd name="T85" fmla="*/ 82 h 982"/>
                  <a:gd name="T86" fmla="*/ 64 w 1104"/>
                  <a:gd name="T87" fmla="*/ 0 h 982"/>
                  <a:gd name="T88" fmla="*/ 40 w 1104"/>
                  <a:gd name="T89" fmla="*/ 0 h 982"/>
                  <a:gd name="T90" fmla="*/ 17 w 1104"/>
                  <a:gd name="T91" fmla="*/ 0 h 9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4"/>
                  <a:gd name="T139" fmla="*/ 0 h 982"/>
                  <a:gd name="T140" fmla="*/ 1104 w 1104"/>
                  <a:gd name="T141" fmla="*/ 982 h 9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4" h="982">
                    <a:moveTo>
                      <a:pt x="17" y="0"/>
                    </a:moveTo>
                    <a:lnTo>
                      <a:pt x="0" y="100"/>
                    </a:lnTo>
                    <a:lnTo>
                      <a:pt x="0" y="145"/>
                    </a:lnTo>
                    <a:lnTo>
                      <a:pt x="70" y="262"/>
                    </a:lnTo>
                    <a:lnTo>
                      <a:pt x="157" y="279"/>
                    </a:lnTo>
                    <a:lnTo>
                      <a:pt x="110" y="372"/>
                    </a:lnTo>
                    <a:lnTo>
                      <a:pt x="134" y="442"/>
                    </a:lnTo>
                    <a:lnTo>
                      <a:pt x="227" y="466"/>
                    </a:lnTo>
                    <a:lnTo>
                      <a:pt x="249" y="576"/>
                    </a:lnTo>
                    <a:lnTo>
                      <a:pt x="314" y="663"/>
                    </a:lnTo>
                    <a:lnTo>
                      <a:pt x="383" y="686"/>
                    </a:lnTo>
                    <a:lnTo>
                      <a:pt x="430" y="779"/>
                    </a:lnTo>
                    <a:lnTo>
                      <a:pt x="471" y="802"/>
                    </a:lnTo>
                    <a:lnTo>
                      <a:pt x="586" y="872"/>
                    </a:lnTo>
                    <a:lnTo>
                      <a:pt x="651" y="889"/>
                    </a:lnTo>
                    <a:lnTo>
                      <a:pt x="767" y="872"/>
                    </a:lnTo>
                    <a:lnTo>
                      <a:pt x="790" y="935"/>
                    </a:lnTo>
                    <a:lnTo>
                      <a:pt x="947" y="959"/>
                    </a:lnTo>
                    <a:lnTo>
                      <a:pt x="1052" y="982"/>
                    </a:lnTo>
                    <a:lnTo>
                      <a:pt x="1057" y="907"/>
                    </a:lnTo>
                    <a:lnTo>
                      <a:pt x="1104" y="883"/>
                    </a:lnTo>
                    <a:lnTo>
                      <a:pt x="1104" y="825"/>
                    </a:lnTo>
                    <a:lnTo>
                      <a:pt x="1011" y="755"/>
                    </a:lnTo>
                    <a:lnTo>
                      <a:pt x="1011" y="686"/>
                    </a:lnTo>
                    <a:lnTo>
                      <a:pt x="1034" y="663"/>
                    </a:lnTo>
                    <a:lnTo>
                      <a:pt x="1034" y="598"/>
                    </a:lnTo>
                    <a:lnTo>
                      <a:pt x="970" y="598"/>
                    </a:lnTo>
                    <a:lnTo>
                      <a:pt x="924" y="553"/>
                    </a:lnTo>
                    <a:lnTo>
                      <a:pt x="970" y="471"/>
                    </a:lnTo>
                    <a:lnTo>
                      <a:pt x="947" y="396"/>
                    </a:lnTo>
                    <a:lnTo>
                      <a:pt x="987" y="279"/>
                    </a:lnTo>
                    <a:lnTo>
                      <a:pt x="970" y="215"/>
                    </a:lnTo>
                    <a:lnTo>
                      <a:pt x="900" y="145"/>
                    </a:lnTo>
                    <a:lnTo>
                      <a:pt x="767" y="128"/>
                    </a:lnTo>
                    <a:lnTo>
                      <a:pt x="685" y="122"/>
                    </a:lnTo>
                    <a:lnTo>
                      <a:pt x="639" y="128"/>
                    </a:lnTo>
                    <a:lnTo>
                      <a:pt x="586" y="145"/>
                    </a:lnTo>
                    <a:lnTo>
                      <a:pt x="581" y="192"/>
                    </a:lnTo>
                    <a:lnTo>
                      <a:pt x="453" y="215"/>
                    </a:lnTo>
                    <a:lnTo>
                      <a:pt x="361" y="169"/>
                    </a:lnTo>
                    <a:lnTo>
                      <a:pt x="267" y="58"/>
                    </a:lnTo>
                    <a:lnTo>
                      <a:pt x="244" y="35"/>
                    </a:lnTo>
                    <a:lnTo>
                      <a:pt x="122" y="82"/>
                    </a:lnTo>
                    <a:lnTo>
                      <a:pt x="64" y="0"/>
                    </a:lnTo>
                    <a:lnTo>
                      <a:pt x="40"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6" name="Freeform 195"/>
              <p:cNvSpPr>
                <a:spLocks/>
              </p:cNvSpPr>
              <p:nvPr/>
            </p:nvSpPr>
            <p:spPr bwMode="auto">
              <a:xfrm>
                <a:off x="1627" y="1055"/>
                <a:ext cx="5" cy="8"/>
              </a:xfrm>
              <a:custGeom>
                <a:avLst/>
                <a:gdLst>
                  <a:gd name="T0" fmla="*/ 41 w 41"/>
                  <a:gd name="T1" fmla="*/ 40 h 63"/>
                  <a:gd name="T2" fmla="*/ 23 w 41"/>
                  <a:gd name="T3" fmla="*/ 0 h 63"/>
                  <a:gd name="T4" fmla="*/ 0 w 41"/>
                  <a:gd name="T5" fmla="*/ 0 h 63"/>
                  <a:gd name="T6" fmla="*/ 0 w 41"/>
                  <a:gd name="T7" fmla="*/ 40 h 63"/>
                  <a:gd name="T8" fmla="*/ 41 w 41"/>
                  <a:gd name="T9" fmla="*/ 63 h 63"/>
                  <a:gd name="T10" fmla="*/ 41 w 41"/>
                  <a:gd name="T11" fmla="*/ 40 h 63"/>
                  <a:gd name="T12" fmla="*/ 0 60000 65536"/>
                  <a:gd name="T13" fmla="*/ 0 60000 65536"/>
                  <a:gd name="T14" fmla="*/ 0 60000 65536"/>
                  <a:gd name="T15" fmla="*/ 0 60000 65536"/>
                  <a:gd name="T16" fmla="*/ 0 60000 65536"/>
                  <a:gd name="T17" fmla="*/ 0 60000 65536"/>
                  <a:gd name="T18" fmla="*/ 0 w 41"/>
                  <a:gd name="T19" fmla="*/ 0 h 63"/>
                  <a:gd name="T20" fmla="*/ 41 w 41"/>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1" h="63">
                    <a:moveTo>
                      <a:pt x="41" y="40"/>
                    </a:moveTo>
                    <a:lnTo>
                      <a:pt x="23" y="0"/>
                    </a:lnTo>
                    <a:lnTo>
                      <a:pt x="0" y="0"/>
                    </a:lnTo>
                    <a:lnTo>
                      <a:pt x="0" y="40"/>
                    </a:lnTo>
                    <a:lnTo>
                      <a:pt x="41" y="63"/>
                    </a:lnTo>
                    <a:lnTo>
                      <a:pt x="41" y="4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7" name="Freeform 196"/>
              <p:cNvSpPr>
                <a:spLocks/>
              </p:cNvSpPr>
              <p:nvPr/>
            </p:nvSpPr>
            <p:spPr bwMode="auto">
              <a:xfrm>
                <a:off x="1507" y="1015"/>
                <a:ext cx="150" cy="127"/>
              </a:xfrm>
              <a:custGeom>
                <a:avLst/>
                <a:gdLst>
                  <a:gd name="T0" fmla="*/ 0 w 1196"/>
                  <a:gd name="T1" fmla="*/ 157 h 1010"/>
                  <a:gd name="T2" fmla="*/ 0 w 1196"/>
                  <a:gd name="T3" fmla="*/ 226 h 1010"/>
                  <a:gd name="T4" fmla="*/ 46 w 1196"/>
                  <a:gd name="T5" fmla="*/ 272 h 1010"/>
                  <a:gd name="T6" fmla="*/ 162 w 1196"/>
                  <a:gd name="T7" fmla="*/ 406 h 1010"/>
                  <a:gd name="T8" fmla="*/ 186 w 1196"/>
                  <a:gd name="T9" fmla="*/ 446 h 1010"/>
                  <a:gd name="T10" fmla="*/ 226 w 1196"/>
                  <a:gd name="T11" fmla="*/ 626 h 1010"/>
                  <a:gd name="T12" fmla="*/ 366 w 1196"/>
                  <a:gd name="T13" fmla="*/ 807 h 1010"/>
                  <a:gd name="T14" fmla="*/ 453 w 1196"/>
                  <a:gd name="T15" fmla="*/ 1010 h 1010"/>
                  <a:gd name="T16" fmla="*/ 500 w 1196"/>
                  <a:gd name="T17" fmla="*/ 975 h 1010"/>
                  <a:gd name="T18" fmla="*/ 500 w 1196"/>
                  <a:gd name="T19" fmla="*/ 923 h 1010"/>
                  <a:gd name="T20" fmla="*/ 587 w 1196"/>
                  <a:gd name="T21" fmla="*/ 917 h 1010"/>
                  <a:gd name="T22" fmla="*/ 639 w 1196"/>
                  <a:gd name="T23" fmla="*/ 940 h 1010"/>
                  <a:gd name="T24" fmla="*/ 668 w 1196"/>
                  <a:gd name="T25" fmla="*/ 957 h 1010"/>
                  <a:gd name="T26" fmla="*/ 727 w 1196"/>
                  <a:gd name="T27" fmla="*/ 987 h 1010"/>
                  <a:gd name="T28" fmla="*/ 744 w 1196"/>
                  <a:gd name="T29" fmla="*/ 987 h 1010"/>
                  <a:gd name="T30" fmla="*/ 790 w 1196"/>
                  <a:gd name="T31" fmla="*/ 877 h 1010"/>
                  <a:gd name="T32" fmla="*/ 1133 w 1196"/>
                  <a:gd name="T33" fmla="*/ 783 h 1010"/>
                  <a:gd name="T34" fmla="*/ 1174 w 1196"/>
                  <a:gd name="T35" fmla="*/ 783 h 1010"/>
                  <a:gd name="T36" fmla="*/ 1196 w 1196"/>
                  <a:gd name="T37" fmla="*/ 673 h 1010"/>
                  <a:gd name="T38" fmla="*/ 1174 w 1196"/>
                  <a:gd name="T39" fmla="*/ 603 h 1010"/>
                  <a:gd name="T40" fmla="*/ 953 w 1196"/>
                  <a:gd name="T41" fmla="*/ 580 h 1010"/>
                  <a:gd name="T42" fmla="*/ 884 w 1196"/>
                  <a:gd name="T43" fmla="*/ 446 h 1010"/>
                  <a:gd name="T44" fmla="*/ 906 w 1196"/>
                  <a:gd name="T45" fmla="*/ 296 h 1010"/>
                  <a:gd name="T46" fmla="*/ 837 w 1196"/>
                  <a:gd name="T47" fmla="*/ 226 h 1010"/>
                  <a:gd name="T48" fmla="*/ 772 w 1196"/>
                  <a:gd name="T49" fmla="*/ 226 h 1010"/>
                  <a:gd name="T50" fmla="*/ 680 w 1196"/>
                  <a:gd name="T51" fmla="*/ 180 h 1010"/>
                  <a:gd name="T52" fmla="*/ 570 w 1196"/>
                  <a:gd name="T53" fmla="*/ 226 h 1010"/>
                  <a:gd name="T54" fmla="*/ 500 w 1196"/>
                  <a:gd name="T55" fmla="*/ 133 h 1010"/>
                  <a:gd name="T56" fmla="*/ 500 w 1196"/>
                  <a:gd name="T57" fmla="*/ 110 h 1010"/>
                  <a:gd name="T58" fmla="*/ 383 w 1196"/>
                  <a:gd name="T59" fmla="*/ 0 h 1010"/>
                  <a:gd name="T60" fmla="*/ 343 w 1196"/>
                  <a:gd name="T61" fmla="*/ 0 h 1010"/>
                  <a:gd name="T62" fmla="*/ 162 w 1196"/>
                  <a:gd name="T63" fmla="*/ 23 h 1010"/>
                  <a:gd name="T64" fmla="*/ 162 w 1196"/>
                  <a:gd name="T65" fmla="*/ 69 h 1010"/>
                  <a:gd name="T66" fmla="*/ 249 w 1196"/>
                  <a:gd name="T67" fmla="*/ 92 h 1010"/>
                  <a:gd name="T68" fmla="*/ 226 w 1196"/>
                  <a:gd name="T69" fmla="*/ 157 h 1010"/>
                  <a:gd name="T70" fmla="*/ 157 w 1196"/>
                  <a:gd name="T71" fmla="*/ 157 h 1010"/>
                  <a:gd name="T72" fmla="*/ 116 w 1196"/>
                  <a:gd name="T73" fmla="*/ 180 h 1010"/>
                  <a:gd name="T74" fmla="*/ 46 w 1196"/>
                  <a:gd name="T75" fmla="*/ 168 h 1010"/>
                  <a:gd name="T76" fmla="*/ 0 w 1196"/>
                  <a:gd name="T77" fmla="*/ 157 h 10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6"/>
                  <a:gd name="T118" fmla="*/ 0 h 1010"/>
                  <a:gd name="T119" fmla="*/ 1196 w 1196"/>
                  <a:gd name="T120" fmla="*/ 1010 h 10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6" h="1010">
                    <a:moveTo>
                      <a:pt x="0" y="157"/>
                    </a:moveTo>
                    <a:lnTo>
                      <a:pt x="0" y="226"/>
                    </a:lnTo>
                    <a:lnTo>
                      <a:pt x="46" y="272"/>
                    </a:lnTo>
                    <a:lnTo>
                      <a:pt x="162" y="406"/>
                    </a:lnTo>
                    <a:lnTo>
                      <a:pt x="186" y="446"/>
                    </a:lnTo>
                    <a:lnTo>
                      <a:pt x="226" y="626"/>
                    </a:lnTo>
                    <a:lnTo>
                      <a:pt x="366" y="807"/>
                    </a:lnTo>
                    <a:lnTo>
                      <a:pt x="453" y="1010"/>
                    </a:lnTo>
                    <a:lnTo>
                      <a:pt x="500" y="975"/>
                    </a:lnTo>
                    <a:lnTo>
                      <a:pt x="500" y="923"/>
                    </a:lnTo>
                    <a:lnTo>
                      <a:pt x="587" y="917"/>
                    </a:lnTo>
                    <a:lnTo>
                      <a:pt x="639" y="940"/>
                    </a:lnTo>
                    <a:lnTo>
                      <a:pt x="668" y="957"/>
                    </a:lnTo>
                    <a:lnTo>
                      <a:pt x="727" y="987"/>
                    </a:lnTo>
                    <a:lnTo>
                      <a:pt x="744" y="987"/>
                    </a:lnTo>
                    <a:lnTo>
                      <a:pt x="790" y="877"/>
                    </a:lnTo>
                    <a:lnTo>
                      <a:pt x="1133" y="783"/>
                    </a:lnTo>
                    <a:lnTo>
                      <a:pt x="1174" y="783"/>
                    </a:lnTo>
                    <a:lnTo>
                      <a:pt x="1196" y="673"/>
                    </a:lnTo>
                    <a:lnTo>
                      <a:pt x="1174" y="603"/>
                    </a:lnTo>
                    <a:lnTo>
                      <a:pt x="953" y="580"/>
                    </a:lnTo>
                    <a:lnTo>
                      <a:pt x="884" y="446"/>
                    </a:lnTo>
                    <a:lnTo>
                      <a:pt x="906" y="296"/>
                    </a:lnTo>
                    <a:lnTo>
                      <a:pt x="837" y="226"/>
                    </a:lnTo>
                    <a:lnTo>
                      <a:pt x="772" y="226"/>
                    </a:lnTo>
                    <a:lnTo>
                      <a:pt x="680" y="180"/>
                    </a:lnTo>
                    <a:lnTo>
                      <a:pt x="570" y="226"/>
                    </a:lnTo>
                    <a:lnTo>
                      <a:pt x="500" y="133"/>
                    </a:lnTo>
                    <a:lnTo>
                      <a:pt x="500" y="110"/>
                    </a:lnTo>
                    <a:lnTo>
                      <a:pt x="383" y="0"/>
                    </a:lnTo>
                    <a:lnTo>
                      <a:pt x="343" y="0"/>
                    </a:lnTo>
                    <a:lnTo>
                      <a:pt x="162" y="23"/>
                    </a:lnTo>
                    <a:lnTo>
                      <a:pt x="162" y="69"/>
                    </a:lnTo>
                    <a:lnTo>
                      <a:pt x="249" y="92"/>
                    </a:lnTo>
                    <a:lnTo>
                      <a:pt x="226" y="157"/>
                    </a:lnTo>
                    <a:lnTo>
                      <a:pt x="157" y="157"/>
                    </a:lnTo>
                    <a:lnTo>
                      <a:pt x="116" y="180"/>
                    </a:lnTo>
                    <a:lnTo>
                      <a:pt x="46" y="168"/>
                    </a:lnTo>
                    <a:lnTo>
                      <a:pt x="0" y="157"/>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8" name="Freeform 197"/>
              <p:cNvSpPr>
                <a:spLocks/>
              </p:cNvSpPr>
              <p:nvPr/>
            </p:nvSpPr>
            <p:spPr bwMode="auto">
              <a:xfrm>
                <a:off x="1564" y="1131"/>
                <a:ext cx="36" cy="30"/>
              </a:xfrm>
              <a:custGeom>
                <a:avLst/>
                <a:gdLst>
                  <a:gd name="T0" fmla="*/ 0 w 291"/>
                  <a:gd name="T1" fmla="*/ 87 h 244"/>
                  <a:gd name="T2" fmla="*/ 47 w 291"/>
                  <a:gd name="T3" fmla="*/ 203 h 244"/>
                  <a:gd name="T4" fmla="*/ 122 w 291"/>
                  <a:gd name="T5" fmla="*/ 244 h 244"/>
                  <a:gd name="T6" fmla="*/ 162 w 291"/>
                  <a:gd name="T7" fmla="*/ 191 h 244"/>
                  <a:gd name="T8" fmla="*/ 209 w 291"/>
                  <a:gd name="T9" fmla="*/ 168 h 244"/>
                  <a:gd name="T10" fmla="*/ 227 w 291"/>
                  <a:gd name="T11" fmla="*/ 128 h 244"/>
                  <a:gd name="T12" fmla="*/ 291 w 291"/>
                  <a:gd name="T13" fmla="*/ 69 h 244"/>
                  <a:gd name="T14" fmla="*/ 197 w 291"/>
                  <a:gd name="T15" fmla="*/ 17 h 244"/>
                  <a:gd name="T16" fmla="*/ 140 w 291"/>
                  <a:gd name="T17" fmla="*/ 0 h 244"/>
                  <a:gd name="T18" fmla="*/ 47 w 291"/>
                  <a:gd name="T19" fmla="*/ 0 h 244"/>
                  <a:gd name="T20" fmla="*/ 47 w 291"/>
                  <a:gd name="T21" fmla="*/ 52 h 244"/>
                  <a:gd name="T22" fmla="*/ 0 w 291"/>
                  <a:gd name="T23" fmla="*/ 87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44"/>
                  <a:gd name="T38" fmla="*/ 291 w 291"/>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44">
                    <a:moveTo>
                      <a:pt x="0" y="87"/>
                    </a:moveTo>
                    <a:lnTo>
                      <a:pt x="47" y="203"/>
                    </a:lnTo>
                    <a:lnTo>
                      <a:pt x="122" y="244"/>
                    </a:lnTo>
                    <a:lnTo>
                      <a:pt x="162" y="191"/>
                    </a:lnTo>
                    <a:lnTo>
                      <a:pt x="209" y="168"/>
                    </a:lnTo>
                    <a:lnTo>
                      <a:pt x="227" y="128"/>
                    </a:lnTo>
                    <a:lnTo>
                      <a:pt x="291" y="69"/>
                    </a:lnTo>
                    <a:lnTo>
                      <a:pt x="197" y="17"/>
                    </a:lnTo>
                    <a:lnTo>
                      <a:pt x="140" y="0"/>
                    </a:lnTo>
                    <a:lnTo>
                      <a:pt x="47" y="0"/>
                    </a:lnTo>
                    <a:lnTo>
                      <a:pt x="47" y="52"/>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9" name="Freeform 198"/>
              <p:cNvSpPr>
                <a:spLocks/>
              </p:cNvSpPr>
              <p:nvPr/>
            </p:nvSpPr>
            <p:spPr bwMode="auto">
              <a:xfrm>
                <a:off x="1580" y="1116"/>
                <a:ext cx="62" cy="45"/>
              </a:xfrm>
              <a:custGeom>
                <a:avLst/>
                <a:gdLst>
                  <a:gd name="T0" fmla="*/ 0 w 493"/>
                  <a:gd name="T1" fmla="*/ 360 h 360"/>
                  <a:gd name="T2" fmla="*/ 99 w 493"/>
                  <a:gd name="T3" fmla="*/ 337 h 360"/>
                  <a:gd name="T4" fmla="*/ 191 w 493"/>
                  <a:gd name="T5" fmla="*/ 290 h 360"/>
                  <a:gd name="T6" fmla="*/ 256 w 493"/>
                  <a:gd name="T7" fmla="*/ 272 h 360"/>
                  <a:gd name="T8" fmla="*/ 413 w 493"/>
                  <a:gd name="T9" fmla="*/ 227 h 360"/>
                  <a:gd name="T10" fmla="*/ 493 w 493"/>
                  <a:gd name="T11" fmla="*/ 168 h 360"/>
                  <a:gd name="T12" fmla="*/ 476 w 493"/>
                  <a:gd name="T13" fmla="*/ 122 h 360"/>
                  <a:gd name="T14" fmla="*/ 476 w 493"/>
                  <a:gd name="T15" fmla="*/ 87 h 360"/>
                  <a:gd name="T16" fmla="*/ 458 w 493"/>
                  <a:gd name="T17" fmla="*/ 0 h 360"/>
                  <a:gd name="T18" fmla="*/ 256 w 493"/>
                  <a:gd name="T19" fmla="*/ 46 h 360"/>
                  <a:gd name="T20" fmla="*/ 209 w 493"/>
                  <a:gd name="T21" fmla="*/ 70 h 360"/>
                  <a:gd name="T22" fmla="*/ 169 w 493"/>
                  <a:gd name="T23" fmla="*/ 180 h 360"/>
                  <a:gd name="T24" fmla="*/ 146 w 493"/>
                  <a:gd name="T25" fmla="*/ 203 h 360"/>
                  <a:gd name="T26" fmla="*/ 99 w 493"/>
                  <a:gd name="T27" fmla="*/ 250 h 360"/>
                  <a:gd name="T28" fmla="*/ 87 w 493"/>
                  <a:gd name="T29" fmla="*/ 284 h 360"/>
                  <a:gd name="T30" fmla="*/ 34 w 493"/>
                  <a:gd name="T31" fmla="*/ 314 h 360"/>
                  <a:gd name="T32" fmla="*/ 0 w 493"/>
                  <a:gd name="T33" fmla="*/ 360 h 3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3"/>
                  <a:gd name="T52" fmla="*/ 0 h 360"/>
                  <a:gd name="T53" fmla="*/ 493 w 493"/>
                  <a:gd name="T54" fmla="*/ 360 h 3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3" h="360">
                    <a:moveTo>
                      <a:pt x="0" y="360"/>
                    </a:moveTo>
                    <a:lnTo>
                      <a:pt x="99" y="337"/>
                    </a:lnTo>
                    <a:lnTo>
                      <a:pt x="191" y="290"/>
                    </a:lnTo>
                    <a:lnTo>
                      <a:pt x="256" y="272"/>
                    </a:lnTo>
                    <a:lnTo>
                      <a:pt x="413" y="227"/>
                    </a:lnTo>
                    <a:lnTo>
                      <a:pt x="493" y="168"/>
                    </a:lnTo>
                    <a:lnTo>
                      <a:pt x="476" y="122"/>
                    </a:lnTo>
                    <a:lnTo>
                      <a:pt x="476" y="87"/>
                    </a:lnTo>
                    <a:lnTo>
                      <a:pt x="458" y="0"/>
                    </a:lnTo>
                    <a:lnTo>
                      <a:pt x="256" y="46"/>
                    </a:lnTo>
                    <a:lnTo>
                      <a:pt x="209" y="70"/>
                    </a:lnTo>
                    <a:lnTo>
                      <a:pt x="169" y="180"/>
                    </a:lnTo>
                    <a:lnTo>
                      <a:pt x="146" y="203"/>
                    </a:lnTo>
                    <a:lnTo>
                      <a:pt x="99" y="250"/>
                    </a:lnTo>
                    <a:lnTo>
                      <a:pt x="87" y="284"/>
                    </a:lnTo>
                    <a:lnTo>
                      <a:pt x="34" y="314"/>
                    </a:lnTo>
                    <a:lnTo>
                      <a:pt x="0"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0" name="Freeform 199"/>
              <p:cNvSpPr>
                <a:spLocks/>
              </p:cNvSpPr>
              <p:nvPr/>
            </p:nvSpPr>
            <p:spPr bwMode="auto">
              <a:xfrm>
                <a:off x="1634" y="1071"/>
                <a:ext cx="51" cy="66"/>
              </a:xfrm>
              <a:custGeom>
                <a:avLst/>
                <a:gdLst>
                  <a:gd name="T0" fmla="*/ 0 w 406"/>
                  <a:gd name="T1" fmla="*/ 361 h 529"/>
                  <a:gd name="T2" fmla="*/ 139 w 406"/>
                  <a:gd name="T3" fmla="*/ 314 h 529"/>
                  <a:gd name="T4" fmla="*/ 174 w 406"/>
                  <a:gd name="T5" fmla="*/ 267 h 529"/>
                  <a:gd name="T6" fmla="*/ 162 w 406"/>
                  <a:gd name="T7" fmla="*/ 163 h 529"/>
                  <a:gd name="T8" fmla="*/ 197 w 406"/>
                  <a:gd name="T9" fmla="*/ 93 h 529"/>
                  <a:gd name="T10" fmla="*/ 214 w 406"/>
                  <a:gd name="T11" fmla="*/ 41 h 529"/>
                  <a:gd name="T12" fmla="*/ 209 w 406"/>
                  <a:gd name="T13" fmla="*/ 0 h 529"/>
                  <a:gd name="T14" fmla="*/ 256 w 406"/>
                  <a:gd name="T15" fmla="*/ 65 h 529"/>
                  <a:gd name="T16" fmla="*/ 325 w 406"/>
                  <a:gd name="T17" fmla="*/ 122 h 529"/>
                  <a:gd name="T18" fmla="*/ 383 w 406"/>
                  <a:gd name="T19" fmla="*/ 134 h 529"/>
                  <a:gd name="T20" fmla="*/ 389 w 406"/>
                  <a:gd name="T21" fmla="*/ 175 h 529"/>
                  <a:gd name="T22" fmla="*/ 406 w 406"/>
                  <a:gd name="T23" fmla="*/ 204 h 529"/>
                  <a:gd name="T24" fmla="*/ 406 w 406"/>
                  <a:gd name="T25" fmla="*/ 250 h 529"/>
                  <a:gd name="T26" fmla="*/ 336 w 406"/>
                  <a:gd name="T27" fmla="*/ 291 h 529"/>
                  <a:gd name="T28" fmla="*/ 296 w 406"/>
                  <a:gd name="T29" fmla="*/ 384 h 529"/>
                  <a:gd name="T30" fmla="*/ 226 w 406"/>
                  <a:gd name="T31" fmla="*/ 431 h 529"/>
                  <a:gd name="T32" fmla="*/ 116 w 406"/>
                  <a:gd name="T33" fmla="*/ 494 h 529"/>
                  <a:gd name="T34" fmla="*/ 57 w 406"/>
                  <a:gd name="T35" fmla="*/ 529 h 529"/>
                  <a:gd name="T36" fmla="*/ 40 w 406"/>
                  <a:gd name="T37" fmla="*/ 483 h 529"/>
                  <a:gd name="T38" fmla="*/ 34 w 406"/>
                  <a:gd name="T39" fmla="*/ 448 h 529"/>
                  <a:gd name="T40" fmla="*/ 0 w 406"/>
                  <a:gd name="T41" fmla="*/ 361 h 5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6"/>
                  <a:gd name="T64" fmla="*/ 0 h 529"/>
                  <a:gd name="T65" fmla="*/ 406 w 406"/>
                  <a:gd name="T66" fmla="*/ 529 h 5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6" h="529">
                    <a:moveTo>
                      <a:pt x="0" y="361"/>
                    </a:moveTo>
                    <a:lnTo>
                      <a:pt x="139" y="314"/>
                    </a:lnTo>
                    <a:lnTo>
                      <a:pt x="174" y="267"/>
                    </a:lnTo>
                    <a:lnTo>
                      <a:pt x="162" y="163"/>
                    </a:lnTo>
                    <a:lnTo>
                      <a:pt x="197" y="93"/>
                    </a:lnTo>
                    <a:lnTo>
                      <a:pt x="214" y="41"/>
                    </a:lnTo>
                    <a:lnTo>
                      <a:pt x="209" y="0"/>
                    </a:lnTo>
                    <a:lnTo>
                      <a:pt x="256" y="65"/>
                    </a:lnTo>
                    <a:lnTo>
                      <a:pt x="325" y="122"/>
                    </a:lnTo>
                    <a:lnTo>
                      <a:pt x="383" y="134"/>
                    </a:lnTo>
                    <a:lnTo>
                      <a:pt x="389" y="175"/>
                    </a:lnTo>
                    <a:lnTo>
                      <a:pt x="406" y="204"/>
                    </a:lnTo>
                    <a:lnTo>
                      <a:pt x="406" y="250"/>
                    </a:lnTo>
                    <a:lnTo>
                      <a:pt x="336" y="291"/>
                    </a:lnTo>
                    <a:lnTo>
                      <a:pt x="296" y="384"/>
                    </a:lnTo>
                    <a:lnTo>
                      <a:pt x="226" y="431"/>
                    </a:lnTo>
                    <a:lnTo>
                      <a:pt x="116" y="494"/>
                    </a:lnTo>
                    <a:lnTo>
                      <a:pt x="57" y="529"/>
                    </a:lnTo>
                    <a:lnTo>
                      <a:pt x="40" y="483"/>
                    </a:lnTo>
                    <a:lnTo>
                      <a:pt x="34" y="448"/>
                    </a:lnTo>
                    <a:lnTo>
                      <a:pt x="0" y="361"/>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1" name="Freeform 200"/>
              <p:cNvSpPr>
                <a:spLocks/>
              </p:cNvSpPr>
              <p:nvPr/>
            </p:nvSpPr>
            <p:spPr bwMode="auto">
              <a:xfrm>
                <a:off x="1618" y="1055"/>
                <a:ext cx="44" cy="36"/>
              </a:xfrm>
              <a:custGeom>
                <a:avLst/>
                <a:gdLst>
                  <a:gd name="T0" fmla="*/ 22 w 354"/>
                  <a:gd name="T1" fmla="*/ 0 h 284"/>
                  <a:gd name="T2" fmla="*/ 0 w 354"/>
                  <a:gd name="T3" fmla="*/ 105 h 284"/>
                  <a:gd name="T4" fmla="*/ 0 w 354"/>
                  <a:gd name="T5" fmla="*/ 122 h 284"/>
                  <a:gd name="T6" fmla="*/ 52 w 354"/>
                  <a:gd name="T7" fmla="*/ 232 h 284"/>
                  <a:gd name="T8" fmla="*/ 69 w 354"/>
                  <a:gd name="T9" fmla="*/ 261 h 284"/>
                  <a:gd name="T10" fmla="*/ 249 w 354"/>
                  <a:gd name="T11" fmla="*/ 284 h 284"/>
                  <a:gd name="T12" fmla="*/ 290 w 354"/>
                  <a:gd name="T13" fmla="*/ 284 h 284"/>
                  <a:gd name="T14" fmla="*/ 354 w 354"/>
                  <a:gd name="T15" fmla="*/ 168 h 284"/>
                  <a:gd name="T16" fmla="*/ 336 w 354"/>
                  <a:gd name="T17" fmla="*/ 110 h 284"/>
                  <a:gd name="T18" fmla="*/ 312 w 354"/>
                  <a:gd name="T19" fmla="*/ 110 h 284"/>
                  <a:gd name="T20" fmla="*/ 249 w 354"/>
                  <a:gd name="T21" fmla="*/ 150 h 284"/>
                  <a:gd name="T22" fmla="*/ 249 w 354"/>
                  <a:gd name="T23" fmla="*/ 174 h 284"/>
                  <a:gd name="T24" fmla="*/ 121 w 354"/>
                  <a:gd name="T25" fmla="*/ 157 h 284"/>
                  <a:gd name="T26" fmla="*/ 110 w 354"/>
                  <a:gd name="T27" fmla="*/ 127 h 284"/>
                  <a:gd name="T28" fmla="*/ 110 w 354"/>
                  <a:gd name="T29" fmla="*/ 110 h 284"/>
                  <a:gd name="T30" fmla="*/ 69 w 354"/>
                  <a:gd name="T31" fmla="*/ 127 h 284"/>
                  <a:gd name="T32" fmla="*/ 22 w 354"/>
                  <a:gd name="T33" fmla="*/ 17 h 284"/>
                  <a:gd name="T34" fmla="*/ 22 w 354"/>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84"/>
                  <a:gd name="T56" fmla="*/ 354 w 354"/>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84">
                    <a:moveTo>
                      <a:pt x="22" y="0"/>
                    </a:moveTo>
                    <a:lnTo>
                      <a:pt x="0" y="105"/>
                    </a:lnTo>
                    <a:lnTo>
                      <a:pt x="0" y="122"/>
                    </a:lnTo>
                    <a:lnTo>
                      <a:pt x="52" y="232"/>
                    </a:lnTo>
                    <a:lnTo>
                      <a:pt x="69" y="261"/>
                    </a:lnTo>
                    <a:lnTo>
                      <a:pt x="249" y="284"/>
                    </a:lnTo>
                    <a:lnTo>
                      <a:pt x="290" y="284"/>
                    </a:lnTo>
                    <a:lnTo>
                      <a:pt x="354" y="168"/>
                    </a:lnTo>
                    <a:lnTo>
                      <a:pt x="336" y="110"/>
                    </a:lnTo>
                    <a:lnTo>
                      <a:pt x="312" y="110"/>
                    </a:lnTo>
                    <a:lnTo>
                      <a:pt x="249" y="150"/>
                    </a:lnTo>
                    <a:lnTo>
                      <a:pt x="249" y="174"/>
                    </a:lnTo>
                    <a:lnTo>
                      <a:pt x="121" y="157"/>
                    </a:lnTo>
                    <a:lnTo>
                      <a:pt x="110" y="127"/>
                    </a:lnTo>
                    <a:lnTo>
                      <a:pt x="110" y="110"/>
                    </a:lnTo>
                    <a:lnTo>
                      <a:pt x="69" y="127"/>
                    </a:lnTo>
                    <a:lnTo>
                      <a:pt x="22" y="17"/>
                    </a:lnTo>
                    <a:lnTo>
                      <a:pt x="22"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2" name="Freeform 201"/>
              <p:cNvSpPr>
                <a:spLocks/>
              </p:cNvSpPr>
              <p:nvPr/>
            </p:nvSpPr>
            <p:spPr bwMode="auto">
              <a:xfrm>
                <a:off x="1595" y="1032"/>
                <a:ext cx="15" cy="12"/>
              </a:xfrm>
              <a:custGeom>
                <a:avLst/>
                <a:gdLst>
                  <a:gd name="T0" fmla="*/ 122 w 122"/>
                  <a:gd name="T1" fmla="*/ 93 h 93"/>
                  <a:gd name="T2" fmla="*/ 93 w 122"/>
                  <a:gd name="T3" fmla="*/ 0 h 93"/>
                  <a:gd name="T4" fmla="*/ 35 w 122"/>
                  <a:gd name="T5" fmla="*/ 6 h 93"/>
                  <a:gd name="T6" fmla="*/ 0 w 122"/>
                  <a:gd name="T7" fmla="*/ 52 h 93"/>
                  <a:gd name="T8" fmla="*/ 75 w 122"/>
                  <a:gd name="T9" fmla="*/ 93 h 93"/>
                  <a:gd name="T10" fmla="*/ 122 w 122"/>
                  <a:gd name="T11" fmla="*/ 93 h 93"/>
                  <a:gd name="T12" fmla="*/ 0 60000 65536"/>
                  <a:gd name="T13" fmla="*/ 0 60000 65536"/>
                  <a:gd name="T14" fmla="*/ 0 60000 65536"/>
                  <a:gd name="T15" fmla="*/ 0 60000 65536"/>
                  <a:gd name="T16" fmla="*/ 0 60000 65536"/>
                  <a:gd name="T17" fmla="*/ 0 60000 65536"/>
                  <a:gd name="T18" fmla="*/ 0 w 122"/>
                  <a:gd name="T19" fmla="*/ 0 h 93"/>
                  <a:gd name="T20" fmla="*/ 122 w 122"/>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22" h="93">
                    <a:moveTo>
                      <a:pt x="122" y="93"/>
                    </a:moveTo>
                    <a:lnTo>
                      <a:pt x="93" y="0"/>
                    </a:lnTo>
                    <a:lnTo>
                      <a:pt x="35" y="6"/>
                    </a:lnTo>
                    <a:lnTo>
                      <a:pt x="0" y="52"/>
                    </a:lnTo>
                    <a:lnTo>
                      <a:pt x="75" y="93"/>
                    </a:lnTo>
                    <a:lnTo>
                      <a:pt x="122" y="9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3" name="Freeform 202"/>
              <p:cNvSpPr>
                <a:spLocks/>
              </p:cNvSpPr>
              <p:nvPr/>
            </p:nvSpPr>
            <p:spPr bwMode="auto">
              <a:xfrm>
                <a:off x="1539" y="967"/>
                <a:ext cx="71" cy="77"/>
              </a:xfrm>
              <a:custGeom>
                <a:avLst/>
                <a:gdLst>
                  <a:gd name="T0" fmla="*/ 541 w 570"/>
                  <a:gd name="T1" fmla="*/ 517 h 610"/>
                  <a:gd name="T2" fmla="*/ 570 w 570"/>
                  <a:gd name="T3" fmla="*/ 476 h 610"/>
                  <a:gd name="T4" fmla="*/ 523 w 570"/>
                  <a:gd name="T5" fmla="*/ 384 h 610"/>
                  <a:gd name="T6" fmla="*/ 501 w 570"/>
                  <a:gd name="T7" fmla="*/ 297 h 610"/>
                  <a:gd name="T8" fmla="*/ 408 w 570"/>
                  <a:gd name="T9" fmla="*/ 273 h 610"/>
                  <a:gd name="T10" fmla="*/ 390 w 570"/>
                  <a:gd name="T11" fmla="*/ 209 h 610"/>
                  <a:gd name="T12" fmla="*/ 431 w 570"/>
                  <a:gd name="T13" fmla="*/ 110 h 610"/>
                  <a:gd name="T14" fmla="*/ 361 w 570"/>
                  <a:gd name="T15" fmla="*/ 93 h 610"/>
                  <a:gd name="T16" fmla="*/ 326 w 570"/>
                  <a:gd name="T17" fmla="*/ 70 h 610"/>
                  <a:gd name="T18" fmla="*/ 291 w 570"/>
                  <a:gd name="T19" fmla="*/ 0 h 610"/>
                  <a:gd name="T20" fmla="*/ 233 w 570"/>
                  <a:gd name="T21" fmla="*/ 0 h 610"/>
                  <a:gd name="T22" fmla="*/ 129 w 570"/>
                  <a:gd name="T23" fmla="*/ 41 h 610"/>
                  <a:gd name="T24" fmla="*/ 140 w 570"/>
                  <a:gd name="T25" fmla="*/ 87 h 610"/>
                  <a:gd name="T26" fmla="*/ 105 w 570"/>
                  <a:gd name="T27" fmla="*/ 185 h 610"/>
                  <a:gd name="T28" fmla="*/ 24 w 570"/>
                  <a:gd name="T29" fmla="*/ 250 h 610"/>
                  <a:gd name="T30" fmla="*/ 0 w 570"/>
                  <a:gd name="T31" fmla="*/ 314 h 610"/>
                  <a:gd name="T32" fmla="*/ 30 w 570"/>
                  <a:gd name="T33" fmla="*/ 389 h 610"/>
                  <a:gd name="T34" fmla="*/ 134 w 570"/>
                  <a:gd name="T35" fmla="*/ 384 h 610"/>
                  <a:gd name="T36" fmla="*/ 251 w 570"/>
                  <a:gd name="T37" fmla="*/ 494 h 610"/>
                  <a:gd name="T38" fmla="*/ 251 w 570"/>
                  <a:gd name="T39" fmla="*/ 523 h 610"/>
                  <a:gd name="T40" fmla="*/ 321 w 570"/>
                  <a:gd name="T41" fmla="*/ 610 h 610"/>
                  <a:gd name="T42" fmla="*/ 425 w 570"/>
                  <a:gd name="T43" fmla="*/ 564 h 610"/>
                  <a:gd name="T44" fmla="*/ 454 w 570"/>
                  <a:gd name="T45" fmla="*/ 564 h 610"/>
                  <a:gd name="T46" fmla="*/ 478 w 570"/>
                  <a:gd name="T47" fmla="*/ 523 h 610"/>
                  <a:gd name="T48" fmla="*/ 523 w 570"/>
                  <a:gd name="T49" fmla="*/ 517 h 610"/>
                  <a:gd name="T50" fmla="*/ 541 w 570"/>
                  <a:gd name="T51" fmla="*/ 517 h 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0"/>
                  <a:gd name="T79" fmla="*/ 0 h 610"/>
                  <a:gd name="T80" fmla="*/ 570 w 570"/>
                  <a:gd name="T81" fmla="*/ 610 h 6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0" h="610">
                    <a:moveTo>
                      <a:pt x="541" y="517"/>
                    </a:moveTo>
                    <a:lnTo>
                      <a:pt x="570" y="476"/>
                    </a:lnTo>
                    <a:lnTo>
                      <a:pt x="523" y="384"/>
                    </a:lnTo>
                    <a:lnTo>
                      <a:pt x="501" y="297"/>
                    </a:lnTo>
                    <a:lnTo>
                      <a:pt x="408" y="273"/>
                    </a:lnTo>
                    <a:lnTo>
                      <a:pt x="390" y="209"/>
                    </a:lnTo>
                    <a:lnTo>
                      <a:pt x="431" y="110"/>
                    </a:lnTo>
                    <a:lnTo>
                      <a:pt x="361" y="93"/>
                    </a:lnTo>
                    <a:lnTo>
                      <a:pt x="326" y="70"/>
                    </a:lnTo>
                    <a:lnTo>
                      <a:pt x="291" y="0"/>
                    </a:lnTo>
                    <a:lnTo>
                      <a:pt x="233" y="0"/>
                    </a:lnTo>
                    <a:lnTo>
                      <a:pt x="129" y="41"/>
                    </a:lnTo>
                    <a:lnTo>
                      <a:pt x="140" y="87"/>
                    </a:lnTo>
                    <a:lnTo>
                      <a:pt x="105" y="185"/>
                    </a:lnTo>
                    <a:lnTo>
                      <a:pt x="24" y="250"/>
                    </a:lnTo>
                    <a:lnTo>
                      <a:pt x="0" y="314"/>
                    </a:lnTo>
                    <a:lnTo>
                      <a:pt x="30" y="389"/>
                    </a:lnTo>
                    <a:lnTo>
                      <a:pt x="134" y="384"/>
                    </a:lnTo>
                    <a:lnTo>
                      <a:pt x="251" y="494"/>
                    </a:lnTo>
                    <a:lnTo>
                      <a:pt x="251" y="523"/>
                    </a:lnTo>
                    <a:lnTo>
                      <a:pt x="321" y="610"/>
                    </a:lnTo>
                    <a:lnTo>
                      <a:pt x="425" y="564"/>
                    </a:lnTo>
                    <a:lnTo>
                      <a:pt x="454" y="564"/>
                    </a:lnTo>
                    <a:lnTo>
                      <a:pt x="478" y="523"/>
                    </a:lnTo>
                    <a:lnTo>
                      <a:pt x="523" y="517"/>
                    </a:lnTo>
                    <a:lnTo>
                      <a:pt x="541" y="5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4" name="Freeform 203"/>
              <p:cNvSpPr>
                <a:spLocks/>
              </p:cNvSpPr>
              <p:nvPr/>
            </p:nvSpPr>
            <p:spPr bwMode="auto">
              <a:xfrm>
                <a:off x="1505" y="1006"/>
                <a:ext cx="38" cy="32"/>
              </a:xfrm>
              <a:custGeom>
                <a:avLst/>
                <a:gdLst>
                  <a:gd name="T0" fmla="*/ 267 w 302"/>
                  <a:gd name="T1" fmla="*/ 12 h 257"/>
                  <a:gd name="T2" fmla="*/ 215 w 302"/>
                  <a:gd name="T3" fmla="*/ 12 h 257"/>
                  <a:gd name="T4" fmla="*/ 187 w 302"/>
                  <a:gd name="T5" fmla="*/ 30 h 257"/>
                  <a:gd name="T6" fmla="*/ 117 w 302"/>
                  <a:gd name="T7" fmla="*/ 30 h 257"/>
                  <a:gd name="T8" fmla="*/ 35 w 302"/>
                  <a:gd name="T9" fmla="*/ 0 h 257"/>
                  <a:gd name="T10" fmla="*/ 23 w 302"/>
                  <a:gd name="T11" fmla="*/ 59 h 257"/>
                  <a:gd name="T12" fmla="*/ 47 w 302"/>
                  <a:gd name="T13" fmla="*/ 140 h 257"/>
                  <a:gd name="T14" fmla="*/ 18 w 302"/>
                  <a:gd name="T15" fmla="*/ 169 h 257"/>
                  <a:gd name="T16" fmla="*/ 0 w 302"/>
                  <a:gd name="T17" fmla="*/ 187 h 257"/>
                  <a:gd name="T18" fmla="*/ 18 w 302"/>
                  <a:gd name="T19" fmla="*/ 234 h 257"/>
                  <a:gd name="T20" fmla="*/ 75 w 302"/>
                  <a:gd name="T21" fmla="*/ 251 h 257"/>
                  <a:gd name="T22" fmla="*/ 134 w 302"/>
                  <a:gd name="T23" fmla="*/ 257 h 257"/>
                  <a:gd name="T24" fmla="*/ 175 w 302"/>
                  <a:gd name="T25" fmla="*/ 234 h 257"/>
                  <a:gd name="T26" fmla="*/ 244 w 302"/>
                  <a:gd name="T27" fmla="*/ 234 h 257"/>
                  <a:gd name="T28" fmla="*/ 267 w 302"/>
                  <a:gd name="T29" fmla="*/ 169 h 257"/>
                  <a:gd name="T30" fmla="*/ 180 w 302"/>
                  <a:gd name="T31" fmla="*/ 146 h 257"/>
                  <a:gd name="T32" fmla="*/ 180 w 302"/>
                  <a:gd name="T33" fmla="*/ 100 h 257"/>
                  <a:gd name="T34" fmla="*/ 250 w 302"/>
                  <a:gd name="T35" fmla="*/ 88 h 257"/>
                  <a:gd name="T36" fmla="*/ 302 w 302"/>
                  <a:gd name="T37" fmla="*/ 82 h 257"/>
                  <a:gd name="T38" fmla="*/ 267 w 302"/>
                  <a:gd name="T39" fmla="*/ 12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257"/>
                  <a:gd name="T62" fmla="*/ 302 w 302"/>
                  <a:gd name="T63" fmla="*/ 257 h 2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257">
                    <a:moveTo>
                      <a:pt x="267" y="12"/>
                    </a:moveTo>
                    <a:lnTo>
                      <a:pt x="215" y="12"/>
                    </a:lnTo>
                    <a:lnTo>
                      <a:pt x="187" y="30"/>
                    </a:lnTo>
                    <a:lnTo>
                      <a:pt x="117" y="30"/>
                    </a:lnTo>
                    <a:lnTo>
                      <a:pt x="35" y="0"/>
                    </a:lnTo>
                    <a:lnTo>
                      <a:pt x="23" y="59"/>
                    </a:lnTo>
                    <a:lnTo>
                      <a:pt x="47" y="140"/>
                    </a:lnTo>
                    <a:lnTo>
                      <a:pt x="18" y="169"/>
                    </a:lnTo>
                    <a:lnTo>
                      <a:pt x="0" y="187"/>
                    </a:lnTo>
                    <a:lnTo>
                      <a:pt x="18" y="234"/>
                    </a:lnTo>
                    <a:lnTo>
                      <a:pt x="75" y="251"/>
                    </a:lnTo>
                    <a:lnTo>
                      <a:pt x="134" y="257"/>
                    </a:lnTo>
                    <a:lnTo>
                      <a:pt x="175" y="234"/>
                    </a:lnTo>
                    <a:lnTo>
                      <a:pt x="244" y="234"/>
                    </a:lnTo>
                    <a:lnTo>
                      <a:pt x="267" y="169"/>
                    </a:lnTo>
                    <a:lnTo>
                      <a:pt x="180" y="146"/>
                    </a:lnTo>
                    <a:lnTo>
                      <a:pt x="180" y="100"/>
                    </a:lnTo>
                    <a:lnTo>
                      <a:pt x="250" y="88"/>
                    </a:lnTo>
                    <a:lnTo>
                      <a:pt x="302" y="82"/>
                    </a:lnTo>
                    <a:lnTo>
                      <a:pt x="267" y="12"/>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5" name="Freeform 204"/>
              <p:cNvSpPr>
                <a:spLocks/>
              </p:cNvSpPr>
              <p:nvPr/>
            </p:nvSpPr>
            <p:spPr bwMode="auto">
              <a:xfrm>
                <a:off x="1501" y="1003"/>
                <a:ext cx="11" cy="26"/>
              </a:xfrm>
              <a:custGeom>
                <a:avLst/>
                <a:gdLst>
                  <a:gd name="T0" fmla="*/ 87 w 87"/>
                  <a:gd name="T1" fmla="*/ 29 h 209"/>
                  <a:gd name="T2" fmla="*/ 47 w 87"/>
                  <a:gd name="T3" fmla="*/ 0 h 209"/>
                  <a:gd name="T4" fmla="*/ 17 w 87"/>
                  <a:gd name="T5" fmla="*/ 104 h 209"/>
                  <a:gd name="T6" fmla="*/ 24 w 87"/>
                  <a:gd name="T7" fmla="*/ 144 h 209"/>
                  <a:gd name="T8" fmla="*/ 0 w 87"/>
                  <a:gd name="T9" fmla="*/ 174 h 209"/>
                  <a:gd name="T10" fmla="*/ 29 w 87"/>
                  <a:gd name="T11" fmla="*/ 209 h 209"/>
                  <a:gd name="T12" fmla="*/ 76 w 87"/>
                  <a:gd name="T13" fmla="*/ 168 h 209"/>
                  <a:gd name="T14" fmla="*/ 76 w 87"/>
                  <a:gd name="T15" fmla="*/ 144 h 209"/>
                  <a:gd name="T16" fmla="*/ 59 w 87"/>
                  <a:gd name="T17" fmla="*/ 81 h 209"/>
                  <a:gd name="T18" fmla="*/ 69 w 87"/>
                  <a:gd name="T19" fmla="*/ 40 h 209"/>
                  <a:gd name="T20" fmla="*/ 87 w 87"/>
                  <a:gd name="T21" fmla="*/ 29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09"/>
                  <a:gd name="T35" fmla="*/ 87 w 87"/>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09">
                    <a:moveTo>
                      <a:pt x="87" y="29"/>
                    </a:moveTo>
                    <a:lnTo>
                      <a:pt x="47" y="0"/>
                    </a:lnTo>
                    <a:lnTo>
                      <a:pt x="17" y="104"/>
                    </a:lnTo>
                    <a:lnTo>
                      <a:pt x="24" y="144"/>
                    </a:lnTo>
                    <a:lnTo>
                      <a:pt x="0" y="174"/>
                    </a:lnTo>
                    <a:lnTo>
                      <a:pt x="29" y="209"/>
                    </a:lnTo>
                    <a:lnTo>
                      <a:pt x="76" y="168"/>
                    </a:lnTo>
                    <a:lnTo>
                      <a:pt x="76" y="144"/>
                    </a:lnTo>
                    <a:lnTo>
                      <a:pt x="59" y="81"/>
                    </a:lnTo>
                    <a:lnTo>
                      <a:pt x="69" y="40"/>
                    </a:lnTo>
                    <a:lnTo>
                      <a:pt x="87" y="2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6" name="Freeform 205"/>
              <p:cNvSpPr>
                <a:spLocks/>
              </p:cNvSpPr>
              <p:nvPr/>
            </p:nvSpPr>
            <p:spPr bwMode="auto">
              <a:xfrm>
                <a:off x="1507" y="990"/>
                <a:ext cx="12" cy="17"/>
              </a:xfrm>
              <a:custGeom>
                <a:avLst/>
                <a:gdLst>
                  <a:gd name="T0" fmla="*/ 0 w 92"/>
                  <a:gd name="T1" fmla="*/ 117 h 139"/>
                  <a:gd name="T2" fmla="*/ 29 w 92"/>
                  <a:gd name="T3" fmla="*/ 70 h 139"/>
                  <a:gd name="T4" fmla="*/ 46 w 92"/>
                  <a:gd name="T5" fmla="*/ 0 h 139"/>
                  <a:gd name="T6" fmla="*/ 92 w 92"/>
                  <a:gd name="T7" fmla="*/ 23 h 139"/>
                  <a:gd name="T8" fmla="*/ 69 w 92"/>
                  <a:gd name="T9" fmla="*/ 70 h 139"/>
                  <a:gd name="T10" fmla="*/ 46 w 92"/>
                  <a:gd name="T11" fmla="*/ 139 h 139"/>
                  <a:gd name="T12" fmla="*/ 0 w 92"/>
                  <a:gd name="T13" fmla="*/ 117 h 139"/>
                  <a:gd name="T14" fmla="*/ 0 60000 65536"/>
                  <a:gd name="T15" fmla="*/ 0 60000 65536"/>
                  <a:gd name="T16" fmla="*/ 0 60000 65536"/>
                  <a:gd name="T17" fmla="*/ 0 60000 65536"/>
                  <a:gd name="T18" fmla="*/ 0 60000 65536"/>
                  <a:gd name="T19" fmla="*/ 0 60000 65536"/>
                  <a:gd name="T20" fmla="*/ 0 60000 65536"/>
                  <a:gd name="T21" fmla="*/ 0 w 92"/>
                  <a:gd name="T22" fmla="*/ 0 h 139"/>
                  <a:gd name="T23" fmla="*/ 92 w 92"/>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39">
                    <a:moveTo>
                      <a:pt x="0" y="117"/>
                    </a:moveTo>
                    <a:lnTo>
                      <a:pt x="29" y="70"/>
                    </a:lnTo>
                    <a:lnTo>
                      <a:pt x="46" y="0"/>
                    </a:lnTo>
                    <a:lnTo>
                      <a:pt x="92" y="23"/>
                    </a:lnTo>
                    <a:lnTo>
                      <a:pt x="69" y="70"/>
                    </a:lnTo>
                    <a:lnTo>
                      <a:pt x="46" y="139"/>
                    </a:lnTo>
                    <a:lnTo>
                      <a:pt x="0" y="117"/>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7" name="Freeform 206"/>
              <p:cNvSpPr>
                <a:spLocks/>
              </p:cNvSpPr>
              <p:nvPr/>
            </p:nvSpPr>
            <p:spPr bwMode="auto">
              <a:xfrm>
                <a:off x="1511" y="970"/>
                <a:ext cx="44" cy="39"/>
              </a:xfrm>
              <a:custGeom>
                <a:avLst/>
                <a:gdLst>
                  <a:gd name="T0" fmla="*/ 0 w 354"/>
                  <a:gd name="T1" fmla="*/ 291 h 314"/>
                  <a:gd name="T2" fmla="*/ 63 w 354"/>
                  <a:gd name="T3" fmla="*/ 314 h 314"/>
                  <a:gd name="T4" fmla="*/ 133 w 354"/>
                  <a:gd name="T5" fmla="*/ 314 h 314"/>
                  <a:gd name="T6" fmla="*/ 168 w 354"/>
                  <a:gd name="T7" fmla="*/ 302 h 314"/>
                  <a:gd name="T8" fmla="*/ 220 w 354"/>
                  <a:gd name="T9" fmla="*/ 296 h 314"/>
                  <a:gd name="T10" fmla="*/ 244 w 354"/>
                  <a:gd name="T11" fmla="*/ 227 h 314"/>
                  <a:gd name="T12" fmla="*/ 337 w 354"/>
                  <a:gd name="T13" fmla="*/ 157 h 314"/>
                  <a:gd name="T14" fmla="*/ 354 w 354"/>
                  <a:gd name="T15" fmla="*/ 70 h 314"/>
                  <a:gd name="T16" fmla="*/ 354 w 354"/>
                  <a:gd name="T17" fmla="*/ 23 h 314"/>
                  <a:gd name="T18" fmla="*/ 337 w 354"/>
                  <a:gd name="T19" fmla="*/ 18 h 314"/>
                  <a:gd name="T20" fmla="*/ 290 w 354"/>
                  <a:gd name="T21" fmla="*/ 6 h 314"/>
                  <a:gd name="T22" fmla="*/ 255 w 354"/>
                  <a:gd name="T23" fmla="*/ 23 h 314"/>
                  <a:gd name="T24" fmla="*/ 203 w 354"/>
                  <a:gd name="T25" fmla="*/ 18 h 314"/>
                  <a:gd name="T26" fmla="*/ 174 w 354"/>
                  <a:gd name="T27" fmla="*/ 0 h 314"/>
                  <a:gd name="T28" fmla="*/ 133 w 354"/>
                  <a:gd name="T29" fmla="*/ 6 h 314"/>
                  <a:gd name="T30" fmla="*/ 81 w 354"/>
                  <a:gd name="T31" fmla="*/ 23 h 314"/>
                  <a:gd name="T32" fmla="*/ 40 w 354"/>
                  <a:gd name="T33" fmla="*/ 70 h 314"/>
                  <a:gd name="T34" fmla="*/ 17 w 354"/>
                  <a:gd name="T35" fmla="*/ 157 h 314"/>
                  <a:gd name="T36" fmla="*/ 46 w 354"/>
                  <a:gd name="T37" fmla="*/ 169 h 314"/>
                  <a:gd name="T38" fmla="*/ 63 w 354"/>
                  <a:gd name="T39" fmla="*/ 186 h 314"/>
                  <a:gd name="T40" fmla="*/ 40 w 354"/>
                  <a:gd name="T41" fmla="*/ 221 h 314"/>
                  <a:gd name="T42" fmla="*/ 0 w 354"/>
                  <a:gd name="T43" fmla="*/ 291 h 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4"/>
                  <a:gd name="T67" fmla="*/ 0 h 314"/>
                  <a:gd name="T68" fmla="*/ 354 w 354"/>
                  <a:gd name="T69" fmla="*/ 314 h 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4" h="314">
                    <a:moveTo>
                      <a:pt x="0" y="291"/>
                    </a:moveTo>
                    <a:lnTo>
                      <a:pt x="63" y="314"/>
                    </a:lnTo>
                    <a:lnTo>
                      <a:pt x="133" y="314"/>
                    </a:lnTo>
                    <a:lnTo>
                      <a:pt x="168" y="302"/>
                    </a:lnTo>
                    <a:lnTo>
                      <a:pt x="220" y="296"/>
                    </a:lnTo>
                    <a:lnTo>
                      <a:pt x="244" y="227"/>
                    </a:lnTo>
                    <a:lnTo>
                      <a:pt x="337" y="157"/>
                    </a:lnTo>
                    <a:lnTo>
                      <a:pt x="354" y="70"/>
                    </a:lnTo>
                    <a:lnTo>
                      <a:pt x="354" y="23"/>
                    </a:lnTo>
                    <a:lnTo>
                      <a:pt x="337" y="18"/>
                    </a:lnTo>
                    <a:lnTo>
                      <a:pt x="290" y="6"/>
                    </a:lnTo>
                    <a:lnTo>
                      <a:pt x="255" y="23"/>
                    </a:lnTo>
                    <a:lnTo>
                      <a:pt x="203" y="18"/>
                    </a:lnTo>
                    <a:lnTo>
                      <a:pt x="174" y="0"/>
                    </a:lnTo>
                    <a:lnTo>
                      <a:pt x="133" y="6"/>
                    </a:lnTo>
                    <a:lnTo>
                      <a:pt x="81" y="23"/>
                    </a:lnTo>
                    <a:lnTo>
                      <a:pt x="40" y="70"/>
                    </a:lnTo>
                    <a:lnTo>
                      <a:pt x="17" y="157"/>
                    </a:lnTo>
                    <a:lnTo>
                      <a:pt x="46" y="169"/>
                    </a:lnTo>
                    <a:lnTo>
                      <a:pt x="63" y="186"/>
                    </a:lnTo>
                    <a:lnTo>
                      <a:pt x="40" y="221"/>
                    </a:lnTo>
                    <a:lnTo>
                      <a:pt x="0" y="29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8" name="Freeform 207"/>
              <p:cNvSpPr>
                <a:spLocks/>
              </p:cNvSpPr>
              <p:nvPr/>
            </p:nvSpPr>
            <p:spPr bwMode="auto">
              <a:xfrm>
                <a:off x="1446" y="922"/>
                <a:ext cx="130" cy="57"/>
              </a:xfrm>
              <a:custGeom>
                <a:avLst/>
                <a:gdLst>
                  <a:gd name="T0" fmla="*/ 24 w 1035"/>
                  <a:gd name="T1" fmla="*/ 116 h 453"/>
                  <a:gd name="T2" fmla="*/ 24 w 1035"/>
                  <a:gd name="T3" fmla="*/ 179 h 453"/>
                  <a:gd name="T4" fmla="*/ 0 w 1035"/>
                  <a:gd name="T5" fmla="*/ 273 h 453"/>
                  <a:gd name="T6" fmla="*/ 47 w 1035"/>
                  <a:gd name="T7" fmla="*/ 291 h 453"/>
                  <a:gd name="T8" fmla="*/ 93 w 1035"/>
                  <a:gd name="T9" fmla="*/ 336 h 453"/>
                  <a:gd name="T10" fmla="*/ 128 w 1035"/>
                  <a:gd name="T11" fmla="*/ 383 h 453"/>
                  <a:gd name="T12" fmla="*/ 198 w 1035"/>
                  <a:gd name="T13" fmla="*/ 406 h 453"/>
                  <a:gd name="T14" fmla="*/ 314 w 1035"/>
                  <a:gd name="T15" fmla="*/ 383 h 453"/>
                  <a:gd name="T16" fmla="*/ 355 w 1035"/>
                  <a:gd name="T17" fmla="*/ 430 h 453"/>
                  <a:gd name="T18" fmla="*/ 378 w 1035"/>
                  <a:gd name="T19" fmla="*/ 430 h 453"/>
                  <a:gd name="T20" fmla="*/ 471 w 1035"/>
                  <a:gd name="T21" fmla="*/ 406 h 453"/>
                  <a:gd name="T22" fmla="*/ 518 w 1035"/>
                  <a:gd name="T23" fmla="*/ 406 h 453"/>
                  <a:gd name="T24" fmla="*/ 535 w 1035"/>
                  <a:gd name="T25" fmla="*/ 406 h 453"/>
                  <a:gd name="T26" fmla="*/ 558 w 1035"/>
                  <a:gd name="T27" fmla="*/ 453 h 453"/>
                  <a:gd name="T28" fmla="*/ 605 w 1035"/>
                  <a:gd name="T29" fmla="*/ 406 h 453"/>
                  <a:gd name="T30" fmla="*/ 675 w 1035"/>
                  <a:gd name="T31" fmla="*/ 383 h 453"/>
                  <a:gd name="T32" fmla="*/ 698 w 1035"/>
                  <a:gd name="T33" fmla="*/ 383 h 453"/>
                  <a:gd name="T34" fmla="*/ 715 w 1035"/>
                  <a:gd name="T35" fmla="*/ 406 h 453"/>
                  <a:gd name="T36" fmla="*/ 762 w 1035"/>
                  <a:gd name="T37" fmla="*/ 406 h 453"/>
                  <a:gd name="T38" fmla="*/ 808 w 1035"/>
                  <a:gd name="T39" fmla="*/ 383 h 453"/>
                  <a:gd name="T40" fmla="*/ 855 w 1035"/>
                  <a:gd name="T41" fmla="*/ 406 h 453"/>
                  <a:gd name="T42" fmla="*/ 895 w 1035"/>
                  <a:gd name="T43" fmla="*/ 383 h 453"/>
                  <a:gd name="T44" fmla="*/ 965 w 1035"/>
                  <a:gd name="T45" fmla="*/ 360 h 453"/>
                  <a:gd name="T46" fmla="*/ 1012 w 1035"/>
                  <a:gd name="T47" fmla="*/ 360 h 453"/>
                  <a:gd name="T48" fmla="*/ 1012 w 1035"/>
                  <a:gd name="T49" fmla="*/ 291 h 453"/>
                  <a:gd name="T50" fmla="*/ 1035 w 1035"/>
                  <a:gd name="T51" fmla="*/ 203 h 453"/>
                  <a:gd name="T52" fmla="*/ 1012 w 1035"/>
                  <a:gd name="T53" fmla="*/ 156 h 453"/>
                  <a:gd name="T54" fmla="*/ 965 w 1035"/>
                  <a:gd name="T55" fmla="*/ 46 h 453"/>
                  <a:gd name="T56" fmla="*/ 919 w 1035"/>
                  <a:gd name="T57" fmla="*/ 22 h 453"/>
                  <a:gd name="T58" fmla="*/ 855 w 1035"/>
                  <a:gd name="T59" fmla="*/ 22 h 453"/>
                  <a:gd name="T60" fmla="*/ 762 w 1035"/>
                  <a:gd name="T61" fmla="*/ 46 h 453"/>
                  <a:gd name="T62" fmla="*/ 715 w 1035"/>
                  <a:gd name="T63" fmla="*/ 92 h 453"/>
                  <a:gd name="T64" fmla="*/ 651 w 1035"/>
                  <a:gd name="T65" fmla="*/ 69 h 453"/>
                  <a:gd name="T66" fmla="*/ 448 w 1035"/>
                  <a:gd name="T67" fmla="*/ 0 h 453"/>
                  <a:gd name="T68" fmla="*/ 332 w 1035"/>
                  <a:gd name="T69" fmla="*/ 0 h 453"/>
                  <a:gd name="T70" fmla="*/ 222 w 1035"/>
                  <a:gd name="T71" fmla="*/ 46 h 453"/>
                  <a:gd name="T72" fmla="*/ 128 w 1035"/>
                  <a:gd name="T73" fmla="*/ 69 h 453"/>
                  <a:gd name="T74" fmla="*/ 117 w 1035"/>
                  <a:gd name="T75" fmla="*/ 87 h 453"/>
                  <a:gd name="T76" fmla="*/ 122 w 1035"/>
                  <a:gd name="T77" fmla="*/ 116 h 453"/>
                  <a:gd name="T78" fmla="*/ 58 w 1035"/>
                  <a:gd name="T79" fmla="*/ 104 h 453"/>
                  <a:gd name="T80" fmla="*/ 24 w 1035"/>
                  <a:gd name="T81" fmla="*/ 116 h 4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5"/>
                  <a:gd name="T124" fmla="*/ 0 h 453"/>
                  <a:gd name="T125" fmla="*/ 1035 w 1035"/>
                  <a:gd name="T126" fmla="*/ 453 h 4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5" h="453">
                    <a:moveTo>
                      <a:pt x="24" y="116"/>
                    </a:moveTo>
                    <a:lnTo>
                      <a:pt x="24" y="179"/>
                    </a:lnTo>
                    <a:lnTo>
                      <a:pt x="0" y="273"/>
                    </a:lnTo>
                    <a:lnTo>
                      <a:pt x="47" y="291"/>
                    </a:lnTo>
                    <a:lnTo>
                      <a:pt x="93" y="336"/>
                    </a:lnTo>
                    <a:lnTo>
                      <a:pt x="128" y="383"/>
                    </a:lnTo>
                    <a:lnTo>
                      <a:pt x="198" y="406"/>
                    </a:lnTo>
                    <a:lnTo>
                      <a:pt x="314" y="383"/>
                    </a:lnTo>
                    <a:lnTo>
                      <a:pt x="355" y="430"/>
                    </a:lnTo>
                    <a:lnTo>
                      <a:pt x="378" y="430"/>
                    </a:lnTo>
                    <a:lnTo>
                      <a:pt x="471" y="406"/>
                    </a:lnTo>
                    <a:lnTo>
                      <a:pt x="518" y="406"/>
                    </a:lnTo>
                    <a:lnTo>
                      <a:pt x="535" y="406"/>
                    </a:lnTo>
                    <a:lnTo>
                      <a:pt x="558" y="453"/>
                    </a:lnTo>
                    <a:lnTo>
                      <a:pt x="605" y="406"/>
                    </a:lnTo>
                    <a:lnTo>
                      <a:pt x="675" y="383"/>
                    </a:lnTo>
                    <a:lnTo>
                      <a:pt x="698" y="383"/>
                    </a:lnTo>
                    <a:lnTo>
                      <a:pt x="715" y="406"/>
                    </a:lnTo>
                    <a:lnTo>
                      <a:pt x="762" y="406"/>
                    </a:lnTo>
                    <a:lnTo>
                      <a:pt x="808" y="383"/>
                    </a:lnTo>
                    <a:lnTo>
                      <a:pt x="855" y="406"/>
                    </a:lnTo>
                    <a:lnTo>
                      <a:pt x="895" y="383"/>
                    </a:lnTo>
                    <a:lnTo>
                      <a:pt x="965" y="360"/>
                    </a:lnTo>
                    <a:lnTo>
                      <a:pt x="1012" y="360"/>
                    </a:lnTo>
                    <a:lnTo>
                      <a:pt x="1012" y="291"/>
                    </a:lnTo>
                    <a:lnTo>
                      <a:pt x="1035" y="203"/>
                    </a:lnTo>
                    <a:lnTo>
                      <a:pt x="1012" y="156"/>
                    </a:lnTo>
                    <a:lnTo>
                      <a:pt x="965" y="46"/>
                    </a:lnTo>
                    <a:lnTo>
                      <a:pt x="919" y="22"/>
                    </a:lnTo>
                    <a:lnTo>
                      <a:pt x="855" y="22"/>
                    </a:lnTo>
                    <a:lnTo>
                      <a:pt x="762" y="46"/>
                    </a:lnTo>
                    <a:lnTo>
                      <a:pt x="715" y="92"/>
                    </a:lnTo>
                    <a:lnTo>
                      <a:pt x="651" y="69"/>
                    </a:lnTo>
                    <a:lnTo>
                      <a:pt x="448" y="0"/>
                    </a:lnTo>
                    <a:lnTo>
                      <a:pt x="332" y="0"/>
                    </a:lnTo>
                    <a:lnTo>
                      <a:pt x="222" y="46"/>
                    </a:lnTo>
                    <a:lnTo>
                      <a:pt x="128" y="69"/>
                    </a:lnTo>
                    <a:lnTo>
                      <a:pt x="117" y="87"/>
                    </a:lnTo>
                    <a:lnTo>
                      <a:pt x="122" y="116"/>
                    </a:lnTo>
                    <a:lnTo>
                      <a:pt x="58" y="104"/>
                    </a:lnTo>
                    <a:lnTo>
                      <a:pt x="24" y="11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9" name="Freeform 208"/>
              <p:cNvSpPr>
                <a:spLocks/>
              </p:cNvSpPr>
              <p:nvPr/>
            </p:nvSpPr>
            <p:spPr bwMode="auto">
              <a:xfrm>
                <a:off x="1488" y="984"/>
                <a:ext cx="11" cy="9"/>
              </a:xfrm>
              <a:custGeom>
                <a:avLst/>
                <a:gdLst>
                  <a:gd name="T0" fmla="*/ 92 w 92"/>
                  <a:gd name="T1" fmla="*/ 0 h 70"/>
                  <a:gd name="T2" fmla="*/ 46 w 92"/>
                  <a:gd name="T3" fmla="*/ 0 h 70"/>
                  <a:gd name="T4" fmla="*/ 0 w 92"/>
                  <a:gd name="T5" fmla="*/ 24 h 70"/>
                  <a:gd name="T6" fmla="*/ 0 w 92"/>
                  <a:gd name="T7" fmla="*/ 70 h 70"/>
                  <a:gd name="T8" fmla="*/ 23 w 92"/>
                  <a:gd name="T9" fmla="*/ 70 h 70"/>
                  <a:gd name="T10" fmla="*/ 46 w 92"/>
                  <a:gd name="T11" fmla="*/ 47 h 70"/>
                  <a:gd name="T12" fmla="*/ 69 w 92"/>
                  <a:gd name="T13" fmla="*/ 47 h 70"/>
                  <a:gd name="T14" fmla="*/ 92 w 92"/>
                  <a:gd name="T15" fmla="*/ 24 h 70"/>
                  <a:gd name="T16" fmla="*/ 92 w 92"/>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0"/>
                  <a:gd name="T29" fmla="*/ 92 w 9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0">
                    <a:moveTo>
                      <a:pt x="92" y="0"/>
                    </a:moveTo>
                    <a:lnTo>
                      <a:pt x="46" y="0"/>
                    </a:lnTo>
                    <a:lnTo>
                      <a:pt x="0" y="24"/>
                    </a:lnTo>
                    <a:lnTo>
                      <a:pt x="0" y="70"/>
                    </a:lnTo>
                    <a:lnTo>
                      <a:pt x="23" y="70"/>
                    </a:lnTo>
                    <a:lnTo>
                      <a:pt x="46" y="47"/>
                    </a:lnTo>
                    <a:lnTo>
                      <a:pt x="69" y="47"/>
                    </a:lnTo>
                    <a:lnTo>
                      <a:pt x="92" y="24"/>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0" name="Freeform 209"/>
              <p:cNvSpPr>
                <a:spLocks/>
              </p:cNvSpPr>
              <p:nvPr/>
            </p:nvSpPr>
            <p:spPr bwMode="auto">
              <a:xfrm>
                <a:off x="1415" y="824"/>
                <a:ext cx="116" cy="69"/>
              </a:xfrm>
              <a:custGeom>
                <a:avLst/>
                <a:gdLst>
                  <a:gd name="T0" fmla="*/ 877 w 924"/>
                  <a:gd name="T1" fmla="*/ 360 h 558"/>
                  <a:gd name="T2" fmla="*/ 830 w 924"/>
                  <a:gd name="T3" fmla="*/ 383 h 558"/>
                  <a:gd name="T4" fmla="*/ 784 w 924"/>
                  <a:gd name="T5" fmla="*/ 430 h 558"/>
                  <a:gd name="T6" fmla="*/ 697 w 924"/>
                  <a:gd name="T7" fmla="*/ 453 h 558"/>
                  <a:gd name="T8" fmla="*/ 650 w 924"/>
                  <a:gd name="T9" fmla="*/ 453 h 558"/>
                  <a:gd name="T10" fmla="*/ 650 w 924"/>
                  <a:gd name="T11" fmla="*/ 493 h 558"/>
                  <a:gd name="T12" fmla="*/ 697 w 924"/>
                  <a:gd name="T13" fmla="*/ 516 h 558"/>
                  <a:gd name="T14" fmla="*/ 650 w 924"/>
                  <a:gd name="T15" fmla="*/ 540 h 558"/>
                  <a:gd name="T16" fmla="*/ 627 w 924"/>
                  <a:gd name="T17" fmla="*/ 540 h 558"/>
                  <a:gd name="T18" fmla="*/ 581 w 924"/>
                  <a:gd name="T19" fmla="*/ 476 h 558"/>
                  <a:gd name="T20" fmla="*/ 563 w 924"/>
                  <a:gd name="T21" fmla="*/ 453 h 558"/>
                  <a:gd name="T22" fmla="*/ 516 w 924"/>
                  <a:gd name="T23" fmla="*/ 453 h 558"/>
                  <a:gd name="T24" fmla="*/ 471 w 924"/>
                  <a:gd name="T25" fmla="*/ 453 h 558"/>
                  <a:gd name="T26" fmla="*/ 447 w 924"/>
                  <a:gd name="T27" fmla="*/ 516 h 558"/>
                  <a:gd name="T28" fmla="*/ 401 w 924"/>
                  <a:gd name="T29" fmla="*/ 540 h 558"/>
                  <a:gd name="T30" fmla="*/ 377 w 924"/>
                  <a:gd name="T31" fmla="*/ 540 h 558"/>
                  <a:gd name="T32" fmla="*/ 359 w 924"/>
                  <a:gd name="T33" fmla="*/ 558 h 558"/>
                  <a:gd name="T34" fmla="*/ 359 w 924"/>
                  <a:gd name="T35" fmla="*/ 441 h 558"/>
                  <a:gd name="T36" fmla="*/ 412 w 924"/>
                  <a:gd name="T37" fmla="*/ 395 h 558"/>
                  <a:gd name="T38" fmla="*/ 447 w 924"/>
                  <a:gd name="T39" fmla="*/ 383 h 558"/>
                  <a:gd name="T40" fmla="*/ 424 w 924"/>
                  <a:gd name="T41" fmla="*/ 336 h 558"/>
                  <a:gd name="T42" fmla="*/ 377 w 924"/>
                  <a:gd name="T43" fmla="*/ 273 h 558"/>
                  <a:gd name="T44" fmla="*/ 342 w 924"/>
                  <a:gd name="T45" fmla="*/ 273 h 558"/>
                  <a:gd name="T46" fmla="*/ 273 w 924"/>
                  <a:gd name="T47" fmla="*/ 296 h 558"/>
                  <a:gd name="T48" fmla="*/ 249 w 924"/>
                  <a:gd name="T49" fmla="*/ 343 h 558"/>
                  <a:gd name="T50" fmla="*/ 162 w 924"/>
                  <a:gd name="T51" fmla="*/ 336 h 558"/>
                  <a:gd name="T52" fmla="*/ 57 w 924"/>
                  <a:gd name="T53" fmla="*/ 343 h 558"/>
                  <a:gd name="T54" fmla="*/ 17 w 924"/>
                  <a:gd name="T55" fmla="*/ 308 h 558"/>
                  <a:gd name="T56" fmla="*/ 0 w 924"/>
                  <a:gd name="T57" fmla="*/ 249 h 558"/>
                  <a:gd name="T58" fmla="*/ 92 w 924"/>
                  <a:gd name="T59" fmla="*/ 116 h 558"/>
                  <a:gd name="T60" fmla="*/ 69 w 924"/>
                  <a:gd name="T61" fmla="*/ 69 h 558"/>
                  <a:gd name="T62" fmla="*/ 116 w 924"/>
                  <a:gd name="T63" fmla="*/ 40 h 558"/>
                  <a:gd name="T64" fmla="*/ 162 w 924"/>
                  <a:gd name="T65" fmla="*/ 40 h 558"/>
                  <a:gd name="T66" fmla="*/ 180 w 924"/>
                  <a:gd name="T67" fmla="*/ 40 h 558"/>
                  <a:gd name="T68" fmla="*/ 249 w 924"/>
                  <a:gd name="T69" fmla="*/ 87 h 558"/>
                  <a:gd name="T70" fmla="*/ 359 w 924"/>
                  <a:gd name="T71" fmla="*/ 40 h 558"/>
                  <a:gd name="T72" fmla="*/ 377 w 924"/>
                  <a:gd name="T73" fmla="*/ 69 h 558"/>
                  <a:gd name="T74" fmla="*/ 401 w 924"/>
                  <a:gd name="T75" fmla="*/ 40 h 558"/>
                  <a:gd name="T76" fmla="*/ 447 w 924"/>
                  <a:gd name="T77" fmla="*/ 23 h 558"/>
                  <a:gd name="T78" fmla="*/ 493 w 924"/>
                  <a:gd name="T79" fmla="*/ 23 h 558"/>
                  <a:gd name="T80" fmla="*/ 581 w 924"/>
                  <a:gd name="T81" fmla="*/ 0 h 558"/>
                  <a:gd name="T82" fmla="*/ 697 w 924"/>
                  <a:gd name="T83" fmla="*/ 0 h 558"/>
                  <a:gd name="T84" fmla="*/ 738 w 924"/>
                  <a:gd name="T85" fmla="*/ 69 h 558"/>
                  <a:gd name="T86" fmla="*/ 784 w 924"/>
                  <a:gd name="T87" fmla="*/ 116 h 558"/>
                  <a:gd name="T88" fmla="*/ 854 w 924"/>
                  <a:gd name="T89" fmla="*/ 116 h 558"/>
                  <a:gd name="T90" fmla="*/ 900 w 924"/>
                  <a:gd name="T91" fmla="*/ 226 h 558"/>
                  <a:gd name="T92" fmla="*/ 900 w 924"/>
                  <a:gd name="T93" fmla="*/ 249 h 558"/>
                  <a:gd name="T94" fmla="*/ 924 w 924"/>
                  <a:gd name="T95" fmla="*/ 319 h 558"/>
                  <a:gd name="T96" fmla="*/ 854 w 924"/>
                  <a:gd name="T97" fmla="*/ 336 h 558"/>
                  <a:gd name="T98" fmla="*/ 877 w 924"/>
                  <a:gd name="T99" fmla="*/ 36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4"/>
                  <a:gd name="T151" fmla="*/ 0 h 558"/>
                  <a:gd name="T152" fmla="*/ 924 w 924"/>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4" h="558">
                    <a:moveTo>
                      <a:pt x="877" y="360"/>
                    </a:moveTo>
                    <a:lnTo>
                      <a:pt x="830" y="383"/>
                    </a:lnTo>
                    <a:lnTo>
                      <a:pt x="784" y="430"/>
                    </a:lnTo>
                    <a:lnTo>
                      <a:pt x="697" y="453"/>
                    </a:lnTo>
                    <a:lnTo>
                      <a:pt x="650" y="453"/>
                    </a:lnTo>
                    <a:lnTo>
                      <a:pt x="650" y="493"/>
                    </a:lnTo>
                    <a:lnTo>
                      <a:pt x="697" y="516"/>
                    </a:lnTo>
                    <a:lnTo>
                      <a:pt x="650" y="540"/>
                    </a:lnTo>
                    <a:lnTo>
                      <a:pt x="627" y="540"/>
                    </a:lnTo>
                    <a:lnTo>
                      <a:pt x="581" y="476"/>
                    </a:lnTo>
                    <a:lnTo>
                      <a:pt x="563" y="453"/>
                    </a:lnTo>
                    <a:lnTo>
                      <a:pt x="516" y="453"/>
                    </a:lnTo>
                    <a:lnTo>
                      <a:pt x="471" y="453"/>
                    </a:lnTo>
                    <a:lnTo>
                      <a:pt x="447" y="516"/>
                    </a:lnTo>
                    <a:lnTo>
                      <a:pt x="401" y="540"/>
                    </a:lnTo>
                    <a:lnTo>
                      <a:pt x="377" y="540"/>
                    </a:lnTo>
                    <a:lnTo>
                      <a:pt x="359" y="558"/>
                    </a:lnTo>
                    <a:lnTo>
                      <a:pt x="359" y="441"/>
                    </a:lnTo>
                    <a:lnTo>
                      <a:pt x="412" y="395"/>
                    </a:lnTo>
                    <a:lnTo>
                      <a:pt x="447" y="383"/>
                    </a:lnTo>
                    <a:lnTo>
                      <a:pt x="424" y="336"/>
                    </a:lnTo>
                    <a:lnTo>
                      <a:pt x="377" y="273"/>
                    </a:lnTo>
                    <a:lnTo>
                      <a:pt x="342" y="273"/>
                    </a:lnTo>
                    <a:lnTo>
                      <a:pt x="273" y="296"/>
                    </a:lnTo>
                    <a:lnTo>
                      <a:pt x="249" y="343"/>
                    </a:lnTo>
                    <a:lnTo>
                      <a:pt x="162" y="336"/>
                    </a:lnTo>
                    <a:lnTo>
                      <a:pt x="57" y="343"/>
                    </a:lnTo>
                    <a:lnTo>
                      <a:pt x="17" y="308"/>
                    </a:lnTo>
                    <a:lnTo>
                      <a:pt x="0" y="249"/>
                    </a:lnTo>
                    <a:lnTo>
                      <a:pt x="92" y="116"/>
                    </a:lnTo>
                    <a:lnTo>
                      <a:pt x="69" y="69"/>
                    </a:lnTo>
                    <a:lnTo>
                      <a:pt x="116" y="40"/>
                    </a:lnTo>
                    <a:lnTo>
                      <a:pt x="162" y="40"/>
                    </a:lnTo>
                    <a:lnTo>
                      <a:pt x="180" y="40"/>
                    </a:lnTo>
                    <a:lnTo>
                      <a:pt x="249" y="87"/>
                    </a:lnTo>
                    <a:lnTo>
                      <a:pt x="359" y="40"/>
                    </a:lnTo>
                    <a:lnTo>
                      <a:pt x="377" y="69"/>
                    </a:lnTo>
                    <a:lnTo>
                      <a:pt x="401" y="40"/>
                    </a:lnTo>
                    <a:lnTo>
                      <a:pt x="447" y="23"/>
                    </a:lnTo>
                    <a:lnTo>
                      <a:pt x="493" y="23"/>
                    </a:lnTo>
                    <a:lnTo>
                      <a:pt x="581" y="0"/>
                    </a:lnTo>
                    <a:lnTo>
                      <a:pt x="697" y="0"/>
                    </a:lnTo>
                    <a:lnTo>
                      <a:pt x="738" y="69"/>
                    </a:lnTo>
                    <a:lnTo>
                      <a:pt x="784" y="116"/>
                    </a:lnTo>
                    <a:lnTo>
                      <a:pt x="854" y="116"/>
                    </a:lnTo>
                    <a:lnTo>
                      <a:pt x="900" y="226"/>
                    </a:lnTo>
                    <a:lnTo>
                      <a:pt x="900" y="249"/>
                    </a:lnTo>
                    <a:lnTo>
                      <a:pt x="924" y="319"/>
                    </a:lnTo>
                    <a:lnTo>
                      <a:pt x="854" y="336"/>
                    </a:lnTo>
                    <a:lnTo>
                      <a:pt x="877"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1" name="Freeform 210"/>
              <p:cNvSpPr>
                <a:spLocks/>
              </p:cNvSpPr>
              <p:nvPr/>
            </p:nvSpPr>
            <p:spPr bwMode="auto">
              <a:xfrm>
                <a:off x="1450" y="858"/>
                <a:ext cx="22" cy="21"/>
              </a:xfrm>
              <a:custGeom>
                <a:avLst/>
                <a:gdLst>
                  <a:gd name="T0" fmla="*/ 0 w 174"/>
                  <a:gd name="T1" fmla="*/ 18 h 168"/>
                  <a:gd name="T2" fmla="*/ 75 w 174"/>
                  <a:gd name="T3" fmla="*/ 133 h 168"/>
                  <a:gd name="T4" fmla="*/ 80 w 174"/>
                  <a:gd name="T5" fmla="*/ 168 h 168"/>
                  <a:gd name="T6" fmla="*/ 133 w 174"/>
                  <a:gd name="T7" fmla="*/ 122 h 168"/>
                  <a:gd name="T8" fmla="*/ 174 w 174"/>
                  <a:gd name="T9" fmla="*/ 110 h 168"/>
                  <a:gd name="T10" fmla="*/ 127 w 174"/>
                  <a:gd name="T11" fmla="*/ 35 h 168"/>
                  <a:gd name="T12" fmla="*/ 98 w 174"/>
                  <a:gd name="T13" fmla="*/ 0 h 168"/>
                  <a:gd name="T14" fmla="*/ 63 w 174"/>
                  <a:gd name="T15" fmla="*/ 0 h 168"/>
                  <a:gd name="T16" fmla="*/ 23 w 174"/>
                  <a:gd name="T17" fmla="*/ 11 h 168"/>
                  <a:gd name="T18" fmla="*/ 0 w 174"/>
                  <a:gd name="T19" fmla="*/ 18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68"/>
                  <a:gd name="T32" fmla="*/ 174 w 17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68">
                    <a:moveTo>
                      <a:pt x="0" y="18"/>
                    </a:moveTo>
                    <a:lnTo>
                      <a:pt x="75" y="133"/>
                    </a:lnTo>
                    <a:lnTo>
                      <a:pt x="80" y="168"/>
                    </a:lnTo>
                    <a:lnTo>
                      <a:pt x="133" y="122"/>
                    </a:lnTo>
                    <a:lnTo>
                      <a:pt x="174" y="110"/>
                    </a:lnTo>
                    <a:lnTo>
                      <a:pt x="127" y="35"/>
                    </a:lnTo>
                    <a:lnTo>
                      <a:pt x="98" y="0"/>
                    </a:lnTo>
                    <a:lnTo>
                      <a:pt x="63" y="0"/>
                    </a:lnTo>
                    <a:lnTo>
                      <a:pt x="23" y="11"/>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2" name="Freeform 211"/>
              <p:cNvSpPr>
                <a:spLocks/>
              </p:cNvSpPr>
              <p:nvPr/>
            </p:nvSpPr>
            <p:spPr bwMode="auto">
              <a:xfrm>
                <a:off x="1421" y="782"/>
                <a:ext cx="69" cy="52"/>
              </a:xfrm>
              <a:custGeom>
                <a:avLst/>
                <a:gdLst>
                  <a:gd name="T0" fmla="*/ 40 w 551"/>
                  <a:gd name="T1" fmla="*/ 401 h 424"/>
                  <a:gd name="T2" fmla="*/ 0 w 551"/>
                  <a:gd name="T3" fmla="*/ 337 h 424"/>
                  <a:gd name="T4" fmla="*/ 22 w 551"/>
                  <a:gd name="T5" fmla="*/ 290 h 424"/>
                  <a:gd name="T6" fmla="*/ 22 w 551"/>
                  <a:gd name="T7" fmla="*/ 232 h 424"/>
                  <a:gd name="T8" fmla="*/ 87 w 551"/>
                  <a:gd name="T9" fmla="*/ 209 h 424"/>
                  <a:gd name="T10" fmla="*/ 133 w 551"/>
                  <a:gd name="T11" fmla="*/ 157 h 424"/>
                  <a:gd name="T12" fmla="*/ 162 w 551"/>
                  <a:gd name="T13" fmla="*/ 87 h 424"/>
                  <a:gd name="T14" fmla="*/ 272 w 551"/>
                  <a:gd name="T15" fmla="*/ 0 h 424"/>
                  <a:gd name="T16" fmla="*/ 371 w 551"/>
                  <a:gd name="T17" fmla="*/ 46 h 424"/>
                  <a:gd name="T18" fmla="*/ 458 w 551"/>
                  <a:gd name="T19" fmla="*/ 58 h 424"/>
                  <a:gd name="T20" fmla="*/ 476 w 551"/>
                  <a:gd name="T21" fmla="*/ 105 h 424"/>
                  <a:gd name="T22" fmla="*/ 528 w 551"/>
                  <a:gd name="T23" fmla="*/ 140 h 424"/>
                  <a:gd name="T24" fmla="*/ 551 w 551"/>
                  <a:gd name="T25" fmla="*/ 197 h 424"/>
                  <a:gd name="T26" fmla="*/ 516 w 551"/>
                  <a:gd name="T27" fmla="*/ 284 h 424"/>
                  <a:gd name="T28" fmla="*/ 528 w 551"/>
                  <a:gd name="T29" fmla="*/ 342 h 424"/>
                  <a:gd name="T30" fmla="*/ 464 w 551"/>
                  <a:gd name="T31" fmla="*/ 366 h 424"/>
                  <a:gd name="T32" fmla="*/ 400 w 551"/>
                  <a:gd name="T33" fmla="*/ 360 h 424"/>
                  <a:gd name="T34" fmla="*/ 330 w 551"/>
                  <a:gd name="T35" fmla="*/ 406 h 424"/>
                  <a:gd name="T36" fmla="*/ 312 w 551"/>
                  <a:gd name="T37" fmla="*/ 377 h 424"/>
                  <a:gd name="T38" fmla="*/ 272 w 551"/>
                  <a:gd name="T39" fmla="*/ 394 h 424"/>
                  <a:gd name="T40" fmla="*/ 202 w 551"/>
                  <a:gd name="T41" fmla="*/ 424 h 424"/>
                  <a:gd name="T42" fmla="*/ 133 w 551"/>
                  <a:gd name="T43" fmla="*/ 377 h 424"/>
                  <a:gd name="T44" fmla="*/ 69 w 551"/>
                  <a:gd name="T45" fmla="*/ 377 h 424"/>
                  <a:gd name="T46" fmla="*/ 40 w 551"/>
                  <a:gd name="T47" fmla="*/ 401 h 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1"/>
                  <a:gd name="T73" fmla="*/ 0 h 424"/>
                  <a:gd name="T74" fmla="*/ 551 w 551"/>
                  <a:gd name="T75" fmla="*/ 424 h 4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1" h="424">
                    <a:moveTo>
                      <a:pt x="40" y="401"/>
                    </a:moveTo>
                    <a:lnTo>
                      <a:pt x="0" y="337"/>
                    </a:lnTo>
                    <a:lnTo>
                      <a:pt x="22" y="290"/>
                    </a:lnTo>
                    <a:lnTo>
                      <a:pt x="22" y="232"/>
                    </a:lnTo>
                    <a:lnTo>
                      <a:pt x="87" y="209"/>
                    </a:lnTo>
                    <a:lnTo>
                      <a:pt x="133" y="157"/>
                    </a:lnTo>
                    <a:lnTo>
                      <a:pt x="162" y="87"/>
                    </a:lnTo>
                    <a:lnTo>
                      <a:pt x="272" y="0"/>
                    </a:lnTo>
                    <a:lnTo>
                      <a:pt x="371" y="46"/>
                    </a:lnTo>
                    <a:lnTo>
                      <a:pt x="458" y="58"/>
                    </a:lnTo>
                    <a:lnTo>
                      <a:pt x="476" y="105"/>
                    </a:lnTo>
                    <a:lnTo>
                      <a:pt x="528" y="140"/>
                    </a:lnTo>
                    <a:lnTo>
                      <a:pt x="551" y="197"/>
                    </a:lnTo>
                    <a:lnTo>
                      <a:pt x="516" y="284"/>
                    </a:lnTo>
                    <a:lnTo>
                      <a:pt x="528" y="342"/>
                    </a:lnTo>
                    <a:lnTo>
                      <a:pt x="464" y="366"/>
                    </a:lnTo>
                    <a:lnTo>
                      <a:pt x="400" y="360"/>
                    </a:lnTo>
                    <a:lnTo>
                      <a:pt x="330" y="406"/>
                    </a:lnTo>
                    <a:lnTo>
                      <a:pt x="312" y="377"/>
                    </a:lnTo>
                    <a:lnTo>
                      <a:pt x="272" y="394"/>
                    </a:lnTo>
                    <a:lnTo>
                      <a:pt x="202" y="424"/>
                    </a:lnTo>
                    <a:lnTo>
                      <a:pt x="133" y="377"/>
                    </a:lnTo>
                    <a:lnTo>
                      <a:pt x="69" y="377"/>
                    </a:lnTo>
                    <a:lnTo>
                      <a:pt x="40" y="40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3" name="Freeform 212"/>
              <p:cNvSpPr>
                <a:spLocks/>
              </p:cNvSpPr>
              <p:nvPr/>
            </p:nvSpPr>
            <p:spPr bwMode="auto">
              <a:xfrm>
                <a:off x="1404" y="860"/>
                <a:ext cx="56" cy="45"/>
              </a:xfrm>
              <a:custGeom>
                <a:avLst/>
                <a:gdLst>
                  <a:gd name="T0" fmla="*/ 111 w 447"/>
                  <a:gd name="T1" fmla="*/ 28 h 359"/>
                  <a:gd name="T2" fmla="*/ 65 w 447"/>
                  <a:gd name="T3" fmla="*/ 115 h 359"/>
                  <a:gd name="T4" fmla="*/ 0 w 447"/>
                  <a:gd name="T5" fmla="*/ 185 h 359"/>
                  <a:gd name="T6" fmla="*/ 0 w 447"/>
                  <a:gd name="T7" fmla="*/ 225 h 359"/>
                  <a:gd name="T8" fmla="*/ 41 w 447"/>
                  <a:gd name="T9" fmla="*/ 272 h 359"/>
                  <a:gd name="T10" fmla="*/ 111 w 447"/>
                  <a:gd name="T11" fmla="*/ 295 h 359"/>
                  <a:gd name="T12" fmla="*/ 135 w 447"/>
                  <a:gd name="T13" fmla="*/ 312 h 359"/>
                  <a:gd name="T14" fmla="*/ 227 w 447"/>
                  <a:gd name="T15" fmla="*/ 359 h 359"/>
                  <a:gd name="T16" fmla="*/ 314 w 447"/>
                  <a:gd name="T17" fmla="*/ 295 h 359"/>
                  <a:gd name="T18" fmla="*/ 361 w 447"/>
                  <a:gd name="T19" fmla="*/ 336 h 359"/>
                  <a:gd name="T20" fmla="*/ 430 w 447"/>
                  <a:gd name="T21" fmla="*/ 312 h 359"/>
                  <a:gd name="T22" fmla="*/ 436 w 447"/>
                  <a:gd name="T23" fmla="*/ 295 h 359"/>
                  <a:gd name="T24" fmla="*/ 442 w 447"/>
                  <a:gd name="T25" fmla="*/ 272 h 359"/>
                  <a:gd name="T26" fmla="*/ 447 w 447"/>
                  <a:gd name="T27" fmla="*/ 202 h 359"/>
                  <a:gd name="T28" fmla="*/ 447 w 447"/>
                  <a:gd name="T29" fmla="*/ 115 h 359"/>
                  <a:gd name="T30" fmla="*/ 407 w 447"/>
                  <a:gd name="T31" fmla="*/ 45 h 359"/>
                  <a:gd name="T32" fmla="*/ 361 w 447"/>
                  <a:gd name="T33" fmla="*/ 0 h 359"/>
                  <a:gd name="T34" fmla="*/ 337 w 447"/>
                  <a:gd name="T35" fmla="*/ 45 h 359"/>
                  <a:gd name="T36" fmla="*/ 157 w 447"/>
                  <a:gd name="T37" fmla="*/ 45 h 359"/>
                  <a:gd name="T38" fmla="*/ 111 w 447"/>
                  <a:gd name="T39" fmla="*/ 28 h 3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7"/>
                  <a:gd name="T61" fmla="*/ 0 h 359"/>
                  <a:gd name="T62" fmla="*/ 447 w 447"/>
                  <a:gd name="T63" fmla="*/ 359 h 3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7" h="359">
                    <a:moveTo>
                      <a:pt x="111" y="28"/>
                    </a:moveTo>
                    <a:lnTo>
                      <a:pt x="65" y="115"/>
                    </a:lnTo>
                    <a:lnTo>
                      <a:pt x="0" y="185"/>
                    </a:lnTo>
                    <a:lnTo>
                      <a:pt x="0" y="225"/>
                    </a:lnTo>
                    <a:lnTo>
                      <a:pt x="41" y="272"/>
                    </a:lnTo>
                    <a:lnTo>
                      <a:pt x="111" y="295"/>
                    </a:lnTo>
                    <a:lnTo>
                      <a:pt x="135" y="312"/>
                    </a:lnTo>
                    <a:lnTo>
                      <a:pt x="227" y="359"/>
                    </a:lnTo>
                    <a:lnTo>
                      <a:pt x="314" y="295"/>
                    </a:lnTo>
                    <a:lnTo>
                      <a:pt x="361" y="336"/>
                    </a:lnTo>
                    <a:lnTo>
                      <a:pt x="430" y="312"/>
                    </a:lnTo>
                    <a:lnTo>
                      <a:pt x="436" y="295"/>
                    </a:lnTo>
                    <a:lnTo>
                      <a:pt x="442" y="272"/>
                    </a:lnTo>
                    <a:lnTo>
                      <a:pt x="447" y="202"/>
                    </a:lnTo>
                    <a:lnTo>
                      <a:pt x="447" y="115"/>
                    </a:lnTo>
                    <a:lnTo>
                      <a:pt x="407" y="45"/>
                    </a:lnTo>
                    <a:lnTo>
                      <a:pt x="361" y="0"/>
                    </a:lnTo>
                    <a:lnTo>
                      <a:pt x="337" y="45"/>
                    </a:lnTo>
                    <a:lnTo>
                      <a:pt x="157" y="45"/>
                    </a:lnTo>
                    <a:lnTo>
                      <a:pt x="111" y="28"/>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4" name="Freeform 213"/>
              <p:cNvSpPr>
                <a:spLocks/>
              </p:cNvSpPr>
              <p:nvPr/>
            </p:nvSpPr>
            <p:spPr bwMode="auto">
              <a:xfrm>
                <a:off x="1350" y="834"/>
                <a:ext cx="67" cy="32"/>
              </a:xfrm>
              <a:custGeom>
                <a:avLst/>
                <a:gdLst>
                  <a:gd name="T0" fmla="*/ 518 w 535"/>
                  <a:gd name="T1" fmla="*/ 174 h 249"/>
                  <a:gd name="T2" fmla="*/ 453 w 535"/>
                  <a:gd name="T3" fmla="*/ 139 h 249"/>
                  <a:gd name="T4" fmla="*/ 384 w 535"/>
                  <a:gd name="T5" fmla="*/ 139 h 249"/>
                  <a:gd name="T6" fmla="*/ 343 w 535"/>
                  <a:gd name="T7" fmla="*/ 139 h 249"/>
                  <a:gd name="T8" fmla="*/ 273 w 535"/>
                  <a:gd name="T9" fmla="*/ 70 h 249"/>
                  <a:gd name="T10" fmla="*/ 117 w 535"/>
                  <a:gd name="T11" fmla="*/ 0 h 249"/>
                  <a:gd name="T12" fmla="*/ 0 w 535"/>
                  <a:gd name="T13" fmla="*/ 92 h 249"/>
                  <a:gd name="T14" fmla="*/ 47 w 535"/>
                  <a:gd name="T15" fmla="*/ 139 h 249"/>
                  <a:gd name="T16" fmla="*/ 47 w 535"/>
                  <a:gd name="T17" fmla="*/ 186 h 249"/>
                  <a:gd name="T18" fmla="*/ 117 w 535"/>
                  <a:gd name="T19" fmla="*/ 186 h 249"/>
                  <a:gd name="T20" fmla="*/ 157 w 535"/>
                  <a:gd name="T21" fmla="*/ 162 h 249"/>
                  <a:gd name="T22" fmla="*/ 181 w 535"/>
                  <a:gd name="T23" fmla="*/ 186 h 249"/>
                  <a:gd name="T24" fmla="*/ 227 w 535"/>
                  <a:gd name="T25" fmla="*/ 186 h 249"/>
                  <a:gd name="T26" fmla="*/ 251 w 535"/>
                  <a:gd name="T27" fmla="*/ 249 h 249"/>
                  <a:gd name="T28" fmla="*/ 366 w 535"/>
                  <a:gd name="T29" fmla="*/ 249 h 249"/>
                  <a:gd name="T30" fmla="*/ 408 w 535"/>
                  <a:gd name="T31" fmla="*/ 232 h 249"/>
                  <a:gd name="T32" fmla="*/ 477 w 535"/>
                  <a:gd name="T33" fmla="*/ 232 h 249"/>
                  <a:gd name="T34" fmla="*/ 535 w 535"/>
                  <a:gd name="T35" fmla="*/ 221 h 249"/>
                  <a:gd name="T36" fmla="*/ 518 w 535"/>
                  <a:gd name="T37" fmla="*/ 174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249"/>
                  <a:gd name="T59" fmla="*/ 535 w 535"/>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249">
                    <a:moveTo>
                      <a:pt x="518" y="174"/>
                    </a:moveTo>
                    <a:lnTo>
                      <a:pt x="453" y="139"/>
                    </a:lnTo>
                    <a:lnTo>
                      <a:pt x="384" y="139"/>
                    </a:lnTo>
                    <a:lnTo>
                      <a:pt x="343" y="139"/>
                    </a:lnTo>
                    <a:lnTo>
                      <a:pt x="273" y="70"/>
                    </a:lnTo>
                    <a:lnTo>
                      <a:pt x="117" y="0"/>
                    </a:lnTo>
                    <a:lnTo>
                      <a:pt x="0" y="92"/>
                    </a:lnTo>
                    <a:lnTo>
                      <a:pt x="47" y="139"/>
                    </a:lnTo>
                    <a:lnTo>
                      <a:pt x="47" y="186"/>
                    </a:lnTo>
                    <a:lnTo>
                      <a:pt x="117" y="186"/>
                    </a:lnTo>
                    <a:lnTo>
                      <a:pt x="157" y="162"/>
                    </a:lnTo>
                    <a:lnTo>
                      <a:pt x="181" y="186"/>
                    </a:lnTo>
                    <a:lnTo>
                      <a:pt x="227" y="186"/>
                    </a:lnTo>
                    <a:lnTo>
                      <a:pt x="251" y="249"/>
                    </a:lnTo>
                    <a:lnTo>
                      <a:pt x="366" y="249"/>
                    </a:lnTo>
                    <a:lnTo>
                      <a:pt x="408" y="232"/>
                    </a:lnTo>
                    <a:lnTo>
                      <a:pt x="477" y="232"/>
                    </a:lnTo>
                    <a:lnTo>
                      <a:pt x="535" y="221"/>
                    </a:lnTo>
                    <a:lnTo>
                      <a:pt x="518" y="174"/>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5" name="Freeform 214"/>
              <p:cNvSpPr>
                <a:spLocks/>
              </p:cNvSpPr>
              <p:nvPr/>
            </p:nvSpPr>
            <p:spPr bwMode="auto">
              <a:xfrm>
                <a:off x="1359" y="798"/>
                <a:ext cx="68" cy="58"/>
              </a:xfrm>
              <a:custGeom>
                <a:avLst/>
                <a:gdLst>
                  <a:gd name="T0" fmla="*/ 47 w 540"/>
                  <a:gd name="T1" fmla="*/ 296 h 465"/>
                  <a:gd name="T2" fmla="*/ 47 w 540"/>
                  <a:gd name="T3" fmla="*/ 244 h 465"/>
                  <a:gd name="T4" fmla="*/ 47 w 540"/>
                  <a:gd name="T5" fmla="*/ 204 h 465"/>
                  <a:gd name="T6" fmla="*/ 0 w 540"/>
                  <a:gd name="T7" fmla="*/ 181 h 465"/>
                  <a:gd name="T8" fmla="*/ 17 w 540"/>
                  <a:gd name="T9" fmla="*/ 111 h 465"/>
                  <a:gd name="T10" fmla="*/ 17 w 540"/>
                  <a:gd name="T11" fmla="*/ 70 h 465"/>
                  <a:gd name="T12" fmla="*/ 157 w 540"/>
                  <a:gd name="T13" fmla="*/ 0 h 465"/>
                  <a:gd name="T14" fmla="*/ 273 w 540"/>
                  <a:gd name="T15" fmla="*/ 0 h 465"/>
                  <a:gd name="T16" fmla="*/ 296 w 540"/>
                  <a:gd name="T17" fmla="*/ 0 h 465"/>
                  <a:gd name="T18" fmla="*/ 407 w 540"/>
                  <a:gd name="T19" fmla="*/ 47 h 465"/>
                  <a:gd name="T20" fmla="*/ 448 w 540"/>
                  <a:gd name="T21" fmla="*/ 70 h 465"/>
                  <a:gd name="T22" fmla="*/ 517 w 540"/>
                  <a:gd name="T23" fmla="*/ 87 h 465"/>
                  <a:gd name="T24" fmla="*/ 517 w 540"/>
                  <a:gd name="T25" fmla="*/ 157 h 465"/>
                  <a:gd name="T26" fmla="*/ 495 w 540"/>
                  <a:gd name="T27" fmla="*/ 204 h 465"/>
                  <a:gd name="T28" fmla="*/ 517 w 540"/>
                  <a:gd name="T29" fmla="*/ 244 h 465"/>
                  <a:gd name="T30" fmla="*/ 540 w 540"/>
                  <a:gd name="T31" fmla="*/ 291 h 465"/>
                  <a:gd name="T32" fmla="*/ 523 w 540"/>
                  <a:gd name="T33" fmla="*/ 355 h 465"/>
                  <a:gd name="T34" fmla="*/ 465 w 540"/>
                  <a:gd name="T35" fmla="*/ 430 h 465"/>
                  <a:gd name="T36" fmla="*/ 448 w 540"/>
                  <a:gd name="T37" fmla="*/ 465 h 465"/>
                  <a:gd name="T38" fmla="*/ 366 w 540"/>
                  <a:gd name="T39" fmla="*/ 430 h 465"/>
                  <a:gd name="T40" fmla="*/ 268 w 540"/>
                  <a:gd name="T41" fmla="*/ 430 h 465"/>
                  <a:gd name="T42" fmla="*/ 198 w 540"/>
                  <a:gd name="T43" fmla="*/ 355 h 465"/>
                  <a:gd name="T44" fmla="*/ 139 w 540"/>
                  <a:gd name="T45" fmla="*/ 326 h 465"/>
                  <a:gd name="T46" fmla="*/ 47 w 540"/>
                  <a:gd name="T47" fmla="*/ 296 h 4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0"/>
                  <a:gd name="T73" fmla="*/ 0 h 465"/>
                  <a:gd name="T74" fmla="*/ 540 w 540"/>
                  <a:gd name="T75" fmla="*/ 465 h 4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0" h="465">
                    <a:moveTo>
                      <a:pt x="47" y="296"/>
                    </a:moveTo>
                    <a:lnTo>
                      <a:pt x="47" y="244"/>
                    </a:lnTo>
                    <a:lnTo>
                      <a:pt x="47" y="204"/>
                    </a:lnTo>
                    <a:lnTo>
                      <a:pt x="0" y="181"/>
                    </a:lnTo>
                    <a:lnTo>
                      <a:pt x="17" y="111"/>
                    </a:lnTo>
                    <a:lnTo>
                      <a:pt x="17" y="70"/>
                    </a:lnTo>
                    <a:lnTo>
                      <a:pt x="157" y="0"/>
                    </a:lnTo>
                    <a:lnTo>
                      <a:pt x="273" y="0"/>
                    </a:lnTo>
                    <a:lnTo>
                      <a:pt x="296" y="0"/>
                    </a:lnTo>
                    <a:lnTo>
                      <a:pt x="407" y="47"/>
                    </a:lnTo>
                    <a:lnTo>
                      <a:pt x="448" y="70"/>
                    </a:lnTo>
                    <a:lnTo>
                      <a:pt x="517" y="87"/>
                    </a:lnTo>
                    <a:lnTo>
                      <a:pt x="517" y="157"/>
                    </a:lnTo>
                    <a:lnTo>
                      <a:pt x="495" y="204"/>
                    </a:lnTo>
                    <a:lnTo>
                      <a:pt x="517" y="244"/>
                    </a:lnTo>
                    <a:lnTo>
                      <a:pt x="540" y="291"/>
                    </a:lnTo>
                    <a:lnTo>
                      <a:pt x="523" y="355"/>
                    </a:lnTo>
                    <a:lnTo>
                      <a:pt x="465" y="430"/>
                    </a:lnTo>
                    <a:lnTo>
                      <a:pt x="448" y="465"/>
                    </a:lnTo>
                    <a:lnTo>
                      <a:pt x="366" y="430"/>
                    </a:lnTo>
                    <a:lnTo>
                      <a:pt x="268" y="430"/>
                    </a:lnTo>
                    <a:lnTo>
                      <a:pt x="198" y="355"/>
                    </a:lnTo>
                    <a:lnTo>
                      <a:pt x="139" y="326"/>
                    </a:lnTo>
                    <a:lnTo>
                      <a:pt x="47" y="29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6" name="Freeform 215"/>
              <p:cNvSpPr>
                <a:spLocks/>
              </p:cNvSpPr>
              <p:nvPr/>
            </p:nvSpPr>
            <p:spPr bwMode="auto">
              <a:xfrm>
                <a:off x="1396" y="780"/>
                <a:ext cx="45" cy="30"/>
              </a:xfrm>
              <a:custGeom>
                <a:avLst/>
                <a:gdLst>
                  <a:gd name="T0" fmla="*/ 0 w 361"/>
                  <a:gd name="T1" fmla="*/ 145 h 239"/>
                  <a:gd name="T2" fmla="*/ 42 w 361"/>
                  <a:gd name="T3" fmla="*/ 117 h 239"/>
                  <a:gd name="T4" fmla="*/ 42 w 361"/>
                  <a:gd name="T5" fmla="*/ 87 h 239"/>
                  <a:gd name="T6" fmla="*/ 52 w 361"/>
                  <a:gd name="T7" fmla="*/ 29 h 239"/>
                  <a:gd name="T8" fmla="*/ 87 w 361"/>
                  <a:gd name="T9" fmla="*/ 18 h 239"/>
                  <a:gd name="T10" fmla="*/ 111 w 361"/>
                  <a:gd name="T11" fmla="*/ 0 h 239"/>
                  <a:gd name="T12" fmla="*/ 129 w 361"/>
                  <a:gd name="T13" fmla="*/ 29 h 239"/>
                  <a:gd name="T14" fmla="*/ 152 w 361"/>
                  <a:gd name="T15" fmla="*/ 58 h 239"/>
                  <a:gd name="T16" fmla="*/ 221 w 361"/>
                  <a:gd name="T17" fmla="*/ 75 h 239"/>
                  <a:gd name="T18" fmla="*/ 286 w 361"/>
                  <a:gd name="T19" fmla="*/ 58 h 239"/>
                  <a:gd name="T20" fmla="*/ 314 w 361"/>
                  <a:gd name="T21" fmla="*/ 75 h 239"/>
                  <a:gd name="T22" fmla="*/ 361 w 361"/>
                  <a:gd name="T23" fmla="*/ 105 h 239"/>
                  <a:gd name="T24" fmla="*/ 332 w 361"/>
                  <a:gd name="T25" fmla="*/ 169 h 239"/>
                  <a:gd name="T26" fmla="*/ 279 w 361"/>
                  <a:gd name="T27" fmla="*/ 221 h 239"/>
                  <a:gd name="T28" fmla="*/ 221 w 361"/>
                  <a:gd name="T29" fmla="*/ 239 h 239"/>
                  <a:gd name="T30" fmla="*/ 152 w 361"/>
                  <a:gd name="T31" fmla="*/ 215 h 239"/>
                  <a:gd name="T32" fmla="*/ 42 w 361"/>
                  <a:gd name="T33" fmla="*/ 169 h 239"/>
                  <a:gd name="T34" fmla="*/ 0 w 361"/>
                  <a:gd name="T35" fmla="*/ 145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1"/>
                  <a:gd name="T55" fmla="*/ 0 h 239"/>
                  <a:gd name="T56" fmla="*/ 361 w 361"/>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1" h="239">
                    <a:moveTo>
                      <a:pt x="0" y="145"/>
                    </a:moveTo>
                    <a:lnTo>
                      <a:pt x="42" y="117"/>
                    </a:lnTo>
                    <a:lnTo>
                      <a:pt x="42" y="87"/>
                    </a:lnTo>
                    <a:lnTo>
                      <a:pt x="52" y="29"/>
                    </a:lnTo>
                    <a:lnTo>
                      <a:pt x="87" y="18"/>
                    </a:lnTo>
                    <a:lnTo>
                      <a:pt x="111" y="0"/>
                    </a:lnTo>
                    <a:lnTo>
                      <a:pt x="129" y="29"/>
                    </a:lnTo>
                    <a:lnTo>
                      <a:pt x="152" y="58"/>
                    </a:lnTo>
                    <a:lnTo>
                      <a:pt x="221" y="75"/>
                    </a:lnTo>
                    <a:lnTo>
                      <a:pt x="286" y="58"/>
                    </a:lnTo>
                    <a:lnTo>
                      <a:pt x="314" y="75"/>
                    </a:lnTo>
                    <a:lnTo>
                      <a:pt x="361" y="105"/>
                    </a:lnTo>
                    <a:lnTo>
                      <a:pt x="332" y="169"/>
                    </a:lnTo>
                    <a:lnTo>
                      <a:pt x="279" y="221"/>
                    </a:lnTo>
                    <a:lnTo>
                      <a:pt x="221" y="239"/>
                    </a:lnTo>
                    <a:lnTo>
                      <a:pt x="152" y="215"/>
                    </a:lnTo>
                    <a:lnTo>
                      <a:pt x="42" y="169"/>
                    </a:lnTo>
                    <a:lnTo>
                      <a:pt x="0" y="14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7" name="Freeform 216"/>
              <p:cNvSpPr>
                <a:spLocks/>
              </p:cNvSpPr>
              <p:nvPr/>
            </p:nvSpPr>
            <p:spPr bwMode="auto">
              <a:xfrm>
                <a:off x="1404" y="762"/>
                <a:ext cx="51" cy="30"/>
              </a:xfrm>
              <a:custGeom>
                <a:avLst/>
                <a:gdLst>
                  <a:gd name="T0" fmla="*/ 0 w 407"/>
                  <a:gd name="T1" fmla="*/ 174 h 244"/>
                  <a:gd name="T2" fmla="*/ 0 w 407"/>
                  <a:gd name="T3" fmla="*/ 110 h 244"/>
                  <a:gd name="T4" fmla="*/ 47 w 407"/>
                  <a:gd name="T5" fmla="*/ 63 h 244"/>
                  <a:gd name="T6" fmla="*/ 135 w 407"/>
                  <a:gd name="T7" fmla="*/ 87 h 244"/>
                  <a:gd name="T8" fmla="*/ 157 w 407"/>
                  <a:gd name="T9" fmla="*/ 87 h 244"/>
                  <a:gd name="T10" fmla="*/ 135 w 407"/>
                  <a:gd name="T11" fmla="*/ 0 h 244"/>
                  <a:gd name="T12" fmla="*/ 204 w 407"/>
                  <a:gd name="T13" fmla="*/ 63 h 244"/>
                  <a:gd name="T14" fmla="*/ 250 w 407"/>
                  <a:gd name="T15" fmla="*/ 63 h 244"/>
                  <a:gd name="T16" fmla="*/ 297 w 407"/>
                  <a:gd name="T17" fmla="*/ 70 h 244"/>
                  <a:gd name="T18" fmla="*/ 407 w 407"/>
                  <a:gd name="T19" fmla="*/ 151 h 244"/>
                  <a:gd name="T20" fmla="*/ 378 w 407"/>
                  <a:gd name="T21" fmla="*/ 180 h 244"/>
                  <a:gd name="T22" fmla="*/ 297 w 407"/>
                  <a:gd name="T23" fmla="*/ 244 h 244"/>
                  <a:gd name="T24" fmla="*/ 222 w 407"/>
                  <a:gd name="T25" fmla="*/ 203 h 244"/>
                  <a:gd name="T26" fmla="*/ 145 w 407"/>
                  <a:gd name="T27" fmla="*/ 220 h 244"/>
                  <a:gd name="T28" fmla="*/ 88 w 407"/>
                  <a:gd name="T29" fmla="*/ 203 h 244"/>
                  <a:gd name="T30" fmla="*/ 65 w 407"/>
                  <a:gd name="T31" fmla="*/ 174 h 244"/>
                  <a:gd name="T32" fmla="*/ 47 w 407"/>
                  <a:gd name="T33" fmla="*/ 133 h 244"/>
                  <a:gd name="T34" fmla="*/ 23 w 407"/>
                  <a:gd name="T35" fmla="*/ 163 h 244"/>
                  <a:gd name="T36" fmla="*/ 0 w 407"/>
                  <a:gd name="T37" fmla="*/ 174 h 2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244"/>
                  <a:gd name="T59" fmla="*/ 407 w 407"/>
                  <a:gd name="T60" fmla="*/ 244 h 2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244">
                    <a:moveTo>
                      <a:pt x="0" y="174"/>
                    </a:moveTo>
                    <a:lnTo>
                      <a:pt x="0" y="110"/>
                    </a:lnTo>
                    <a:lnTo>
                      <a:pt x="47" y="63"/>
                    </a:lnTo>
                    <a:lnTo>
                      <a:pt x="135" y="87"/>
                    </a:lnTo>
                    <a:lnTo>
                      <a:pt x="157" y="87"/>
                    </a:lnTo>
                    <a:lnTo>
                      <a:pt x="135" y="0"/>
                    </a:lnTo>
                    <a:lnTo>
                      <a:pt x="204" y="63"/>
                    </a:lnTo>
                    <a:lnTo>
                      <a:pt x="250" y="63"/>
                    </a:lnTo>
                    <a:lnTo>
                      <a:pt x="297" y="70"/>
                    </a:lnTo>
                    <a:lnTo>
                      <a:pt x="407" y="151"/>
                    </a:lnTo>
                    <a:lnTo>
                      <a:pt x="378" y="180"/>
                    </a:lnTo>
                    <a:lnTo>
                      <a:pt x="297" y="244"/>
                    </a:lnTo>
                    <a:lnTo>
                      <a:pt x="222" y="203"/>
                    </a:lnTo>
                    <a:lnTo>
                      <a:pt x="145" y="220"/>
                    </a:lnTo>
                    <a:lnTo>
                      <a:pt x="88" y="203"/>
                    </a:lnTo>
                    <a:lnTo>
                      <a:pt x="65" y="174"/>
                    </a:lnTo>
                    <a:lnTo>
                      <a:pt x="47" y="133"/>
                    </a:lnTo>
                    <a:lnTo>
                      <a:pt x="23" y="163"/>
                    </a:lnTo>
                    <a:lnTo>
                      <a:pt x="0" y="1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8" name="Freeform 217"/>
              <p:cNvSpPr>
                <a:spLocks/>
              </p:cNvSpPr>
              <p:nvPr/>
            </p:nvSpPr>
            <p:spPr bwMode="auto">
              <a:xfrm>
                <a:off x="1421" y="744"/>
                <a:ext cx="37" cy="35"/>
              </a:xfrm>
              <a:custGeom>
                <a:avLst/>
                <a:gdLst>
                  <a:gd name="T0" fmla="*/ 0 w 295"/>
                  <a:gd name="T1" fmla="*/ 139 h 272"/>
                  <a:gd name="T2" fmla="*/ 0 w 295"/>
                  <a:gd name="T3" fmla="*/ 69 h 272"/>
                  <a:gd name="T4" fmla="*/ 45 w 295"/>
                  <a:gd name="T5" fmla="*/ 45 h 272"/>
                  <a:gd name="T6" fmla="*/ 133 w 295"/>
                  <a:gd name="T7" fmla="*/ 23 h 272"/>
                  <a:gd name="T8" fmla="*/ 162 w 295"/>
                  <a:gd name="T9" fmla="*/ 0 h 272"/>
                  <a:gd name="T10" fmla="*/ 202 w 295"/>
                  <a:gd name="T11" fmla="*/ 0 h 272"/>
                  <a:gd name="T12" fmla="*/ 295 w 295"/>
                  <a:gd name="T13" fmla="*/ 23 h 272"/>
                  <a:gd name="T14" fmla="*/ 249 w 295"/>
                  <a:gd name="T15" fmla="*/ 45 h 272"/>
                  <a:gd name="T16" fmla="*/ 272 w 295"/>
                  <a:gd name="T17" fmla="*/ 115 h 272"/>
                  <a:gd name="T18" fmla="*/ 295 w 295"/>
                  <a:gd name="T19" fmla="*/ 157 h 272"/>
                  <a:gd name="T20" fmla="*/ 272 w 295"/>
                  <a:gd name="T21" fmla="*/ 220 h 272"/>
                  <a:gd name="T22" fmla="*/ 249 w 295"/>
                  <a:gd name="T23" fmla="*/ 272 h 272"/>
                  <a:gd name="T24" fmla="*/ 162 w 295"/>
                  <a:gd name="T25" fmla="*/ 202 h 272"/>
                  <a:gd name="T26" fmla="*/ 69 w 295"/>
                  <a:gd name="T27" fmla="*/ 202 h 272"/>
                  <a:gd name="T28" fmla="*/ 22 w 295"/>
                  <a:gd name="T29" fmla="*/ 157 h 272"/>
                  <a:gd name="T30" fmla="*/ 0 w 295"/>
                  <a:gd name="T31" fmla="*/ 139 h 2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5"/>
                  <a:gd name="T49" fmla="*/ 0 h 272"/>
                  <a:gd name="T50" fmla="*/ 295 w 295"/>
                  <a:gd name="T51" fmla="*/ 272 h 2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5" h="272">
                    <a:moveTo>
                      <a:pt x="0" y="139"/>
                    </a:moveTo>
                    <a:lnTo>
                      <a:pt x="0" y="69"/>
                    </a:lnTo>
                    <a:lnTo>
                      <a:pt x="45" y="45"/>
                    </a:lnTo>
                    <a:lnTo>
                      <a:pt x="133" y="23"/>
                    </a:lnTo>
                    <a:lnTo>
                      <a:pt x="162" y="0"/>
                    </a:lnTo>
                    <a:lnTo>
                      <a:pt x="202" y="0"/>
                    </a:lnTo>
                    <a:lnTo>
                      <a:pt x="295" y="23"/>
                    </a:lnTo>
                    <a:lnTo>
                      <a:pt x="249" y="45"/>
                    </a:lnTo>
                    <a:lnTo>
                      <a:pt x="272" y="115"/>
                    </a:lnTo>
                    <a:lnTo>
                      <a:pt x="295" y="157"/>
                    </a:lnTo>
                    <a:lnTo>
                      <a:pt x="272" y="220"/>
                    </a:lnTo>
                    <a:lnTo>
                      <a:pt x="249" y="272"/>
                    </a:lnTo>
                    <a:lnTo>
                      <a:pt x="162" y="202"/>
                    </a:lnTo>
                    <a:lnTo>
                      <a:pt x="69" y="202"/>
                    </a:lnTo>
                    <a:lnTo>
                      <a:pt x="22" y="157"/>
                    </a:lnTo>
                    <a:lnTo>
                      <a:pt x="0" y="13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9" name="Freeform 218"/>
              <p:cNvSpPr>
                <a:spLocks/>
              </p:cNvSpPr>
              <p:nvPr/>
            </p:nvSpPr>
            <p:spPr bwMode="auto">
              <a:xfrm>
                <a:off x="1390" y="616"/>
                <a:ext cx="81" cy="120"/>
              </a:xfrm>
              <a:custGeom>
                <a:avLst/>
                <a:gdLst>
                  <a:gd name="T0" fmla="*/ 546 w 651"/>
                  <a:gd name="T1" fmla="*/ 942 h 959"/>
                  <a:gd name="T2" fmla="*/ 523 w 651"/>
                  <a:gd name="T3" fmla="*/ 942 h 959"/>
                  <a:gd name="T4" fmla="*/ 477 w 651"/>
                  <a:gd name="T5" fmla="*/ 918 h 959"/>
                  <a:gd name="T6" fmla="*/ 477 w 651"/>
                  <a:gd name="T7" fmla="*/ 872 h 959"/>
                  <a:gd name="T8" fmla="*/ 453 w 651"/>
                  <a:gd name="T9" fmla="*/ 872 h 959"/>
                  <a:gd name="T10" fmla="*/ 430 w 651"/>
                  <a:gd name="T11" fmla="*/ 918 h 959"/>
                  <a:gd name="T12" fmla="*/ 273 w 651"/>
                  <a:gd name="T13" fmla="*/ 959 h 959"/>
                  <a:gd name="T14" fmla="*/ 181 w 651"/>
                  <a:gd name="T15" fmla="*/ 942 h 959"/>
                  <a:gd name="T16" fmla="*/ 116 w 651"/>
                  <a:gd name="T17" fmla="*/ 942 h 959"/>
                  <a:gd name="T18" fmla="*/ 116 w 651"/>
                  <a:gd name="T19" fmla="*/ 895 h 959"/>
                  <a:gd name="T20" fmla="*/ 139 w 651"/>
                  <a:gd name="T21" fmla="*/ 848 h 959"/>
                  <a:gd name="T22" fmla="*/ 94 w 651"/>
                  <a:gd name="T23" fmla="*/ 802 h 959"/>
                  <a:gd name="T24" fmla="*/ 94 w 651"/>
                  <a:gd name="T25" fmla="*/ 738 h 959"/>
                  <a:gd name="T26" fmla="*/ 116 w 651"/>
                  <a:gd name="T27" fmla="*/ 692 h 959"/>
                  <a:gd name="T28" fmla="*/ 163 w 651"/>
                  <a:gd name="T29" fmla="*/ 692 h 959"/>
                  <a:gd name="T30" fmla="*/ 163 w 651"/>
                  <a:gd name="T31" fmla="*/ 645 h 959"/>
                  <a:gd name="T32" fmla="*/ 273 w 651"/>
                  <a:gd name="T33" fmla="*/ 558 h 959"/>
                  <a:gd name="T34" fmla="*/ 296 w 651"/>
                  <a:gd name="T35" fmla="*/ 511 h 959"/>
                  <a:gd name="T36" fmla="*/ 273 w 651"/>
                  <a:gd name="T37" fmla="*/ 465 h 959"/>
                  <a:gd name="T38" fmla="*/ 227 w 651"/>
                  <a:gd name="T39" fmla="*/ 424 h 959"/>
                  <a:gd name="T40" fmla="*/ 181 w 651"/>
                  <a:gd name="T41" fmla="*/ 424 h 959"/>
                  <a:gd name="T42" fmla="*/ 181 w 651"/>
                  <a:gd name="T43" fmla="*/ 331 h 959"/>
                  <a:gd name="T44" fmla="*/ 139 w 651"/>
                  <a:gd name="T45" fmla="*/ 215 h 959"/>
                  <a:gd name="T46" fmla="*/ 0 w 651"/>
                  <a:gd name="T47" fmla="*/ 75 h 959"/>
                  <a:gd name="T48" fmla="*/ 41 w 651"/>
                  <a:gd name="T49" fmla="*/ 64 h 959"/>
                  <a:gd name="T50" fmla="*/ 163 w 651"/>
                  <a:gd name="T51" fmla="*/ 117 h 959"/>
                  <a:gd name="T52" fmla="*/ 227 w 651"/>
                  <a:gd name="T53" fmla="*/ 99 h 959"/>
                  <a:gd name="T54" fmla="*/ 320 w 651"/>
                  <a:gd name="T55" fmla="*/ 18 h 959"/>
                  <a:gd name="T56" fmla="*/ 401 w 651"/>
                  <a:gd name="T57" fmla="*/ 0 h 959"/>
                  <a:gd name="T58" fmla="*/ 390 w 651"/>
                  <a:gd name="T59" fmla="*/ 41 h 959"/>
                  <a:gd name="T60" fmla="*/ 430 w 651"/>
                  <a:gd name="T61" fmla="*/ 128 h 959"/>
                  <a:gd name="T62" fmla="*/ 430 w 651"/>
                  <a:gd name="T63" fmla="*/ 221 h 959"/>
                  <a:gd name="T64" fmla="*/ 453 w 651"/>
                  <a:gd name="T65" fmla="*/ 267 h 959"/>
                  <a:gd name="T66" fmla="*/ 500 w 651"/>
                  <a:gd name="T67" fmla="*/ 331 h 959"/>
                  <a:gd name="T68" fmla="*/ 500 w 651"/>
                  <a:gd name="T69" fmla="*/ 424 h 959"/>
                  <a:gd name="T70" fmla="*/ 546 w 651"/>
                  <a:gd name="T71" fmla="*/ 488 h 959"/>
                  <a:gd name="T72" fmla="*/ 546 w 651"/>
                  <a:gd name="T73" fmla="*/ 581 h 959"/>
                  <a:gd name="T74" fmla="*/ 605 w 651"/>
                  <a:gd name="T75" fmla="*/ 692 h 959"/>
                  <a:gd name="T76" fmla="*/ 651 w 651"/>
                  <a:gd name="T77" fmla="*/ 761 h 959"/>
                  <a:gd name="T78" fmla="*/ 605 w 651"/>
                  <a:gd name="T79" fmla="*/ 872 h 959"/>
                  <a:gd name="T80" fmla="*/ 523 w 651"/>
                  <a:gd name="T81" fmla="*/ 895 h 959"/>
                  <a:gd name="T82" fmla="*/ 546 w 651"/>
                  <a:gd name="T83" fmla="*/ 942 h 9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1"/>
                  <a:gd name="T127" fmla="*/ 0 h 959"/>
                  <a:gd name="T128" fmla="*/ 651 w 651"/>
                  <a:gd name="T129" fmla="*/ 959 h 9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1" h="959">
                    <a:moveTo>
                      <a:pt x="546" y="942"/>
                    </a:moveTo>
                    <a:lnTo>
                      <a:pt x="523" y="942"/>
                    </a:lnTo>
                    <a:lnTo>
                      <a:pt x="477" y="918"/>
                    </a:lnTo>
                    <a:lnTo>
                      <a:pt x="477" y="872"/>
                    </a:lnTo>
                    <a:lnTo>
                      <a:pt x="453" y="872"/>
                    </a:lnTo>
                    <a:lnTo>
                      <a:pt x="430" y="918"/>
                    </a:lnTo>
                    <a:lnTo>
                      <a:pt x="273" y="959"/>
                    </a:lnTo>
                    <a:lnTo>
                      <a:pt x="181" y="942"/>
                    </a:lnTo>
                    <a:lnTo>
                      <a:pt x="116" y="942"/>
                    </a:lnTo>
                    <a:lnTo>
                      <a:pt x="116" y="895"/>
                    </a:lnTo>
                    <a:lnTo>
                      <a:pt x="139" y="848"/>
                    </a:lnTo>
                    <a:lnTo>
                      <a:pt x="94" y="802"/>
                    </a:lnTo>
                    <a:lnTo>
                      <a:pt x="94" y="738"/>
                    </a:lnTo>
                    <a:lnTo>
                      <a:pt x="116" y="692"/>
                    </a:lnTo>
                    <a:lnTo>
                      <a:pt x="163" y="692"/>
                    </a:lnTo>
                    <a:lnTo>
                      <a:pt x="163" y="645"/>
                    </a:lnTo>
                    <a:lnTo>
                      <a:pt x="273" y="558"/>
                    </a:lnTo>
                    <a:lnTo>
                      <a:pt x="296" y="511"/>
                    </a:lnTo>
                    <a:lnTo>
                      <a:pt x="273" y="465"/>
                    </a:lnTo>
                    <a:lnTo>
                      <a:pt x="227" y="424"/>
                    </a:lnTo>
                    <a:lnTo>
                      <a:pt x="181" y="424"/>
                    </a:lnTo>
                    <a:lnTo>
                      <a:pt x="181" y="331"/>
                    </a:lnTo>
                    <a:lnTo>
                      <a:pt x="139" y="215"/>
                    </a:lnTo>
                    <a:lnTo>
                      <a:pt x="0" y="75"/>
                    </a:lnTo>
                    <a:lnTo>
                      <a:pt x="41" y="64"/>
                    </a:lnTo>
                    <a:lnTo>
                      <a:pt x="163" y="117"/>
                    </a:lnTo>
                    <a:lnTo>
                      <a:pt x="227" y="99"/>
                    </a:lnTo>
                    <a:lnTo>
                      <a:pt x="320" y="18"/>
                    </a:lnTo>
                    <a:lnTo>
                      <a:pt x="401" y="0"/>
                    </a:lnTo>
                    <a:lnTo>
                      <a:pt x="390" y="41"/>
                    </a:lnTo>
                    <a:lnTo>
                      <a:pt x="430" y="128"/>
                    </a:lnTo>
                    <a:lnTo>
                      <a:pt x="430" y="221"/>
                    </a:lnTo>
                    <a:lnTo>
                      <a:pt x="453" y="267"/>
                    </a:lnTo>
                    <a:lnTo>
                      <a:pt x="500" y="331"/>
                    </a:lnTo>
                    <a:lnTo>
                      <a:pt x="500" y="424"/>
                    </a:lnTo>
                    <a:lnTo>
                      <a:pt x="546" y="488"/>
                    </a:lnTo>
                    <a:lnTo>
                      <a:pt x="546" y="581"/>
                    </a:lnTo>
                    <a:lnTo>
                      <a:pt x="605" y="692"/>
                    </a:lnTo>
                    <a:lnTo>
                      <a:pt x="651" y="761"/>
                    </a:lnTo>
                    <a:lnTo>
                      <a:pt x="605" y="872"/>
                    </a:lnTo>
                    <a:lnTo>
                      <a:pt x="523" y="895"/>
                    </a:lnTo>
                    <a:lnTo>
                      <a:pt x="546" y="94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0" name="Freeform 219"/>
              <p:cNvSpPr>
                <a:spLocks/>
              </p:cNvSpPr>
              <p:nvPr/>
            </p:nvSpPr>
            <p:spPr bwMode="auto">
              <a:xfrm>
                <a:off x="1342" y="635"/>
                <a:ext cx="72" cy="152"/>
              </a:xfrm>
              <a:custGeom>
                <a:avLst/>
                <a:gdLst>
                  <a:gd name="T0" fmla="*/ 576 w 576"/>
                  <a:gd name="T1" fmla="*/ 272 h 1219"/>
                  <a:gd name="T2" fmla="*/ 500 w 576"/>
                  <a:gd name="T3" fmla="*/ 336 h 1219"/>
                  <a:gd name="T4" fmla="*/ 478 w 576"/>
                  <a:gd name="T5" fmla="*/ 446 h 1219"/>
                  <a:gd name="T6" fmla="*/ 454 w 576"/>
                  <a:gd name="T7" fmla="*/ 516 h 1219"/>
                  <a:gd name="T8" fmla="*/ 390 w 576"/>
                  <a:gd name="T9" fmla="*/ 586 h 1219"/>
                  <a:gd name="T10" fmla="*/ 321 w 576"/>
                  <a:gd name="T11" fmla="*/ 609 h 1219"/>
                  <a:gd name="T12" fmla="*/ 274 w 576"/>
                  <a:gd name="T13" fmla="*/ 720 h 1219"/>
                  <a:gd name="T14" fmla="*/ 274 w 576"/>
                  <a:gd name="T15" fmla="*/ 766 h 1219"/>
                  <a:gd name="T16" fmla="*/ 343 w 576"/>
                  <a:gd name="T17" fmla="*/ 853 h 1219"/>
                  <a:gd name="T18" fmla="*/ 343 w 576"/>
                  <a:gd name="T19" fmla="*/ 877 h 1219"/>
                  <a:gd name="T20" fmla="*/ 297 w 576"/>
                  <a:gd name="T21" fmla="*/ 900 h 1219"/>
                  <a:gd name="T22" fmla="*/ 274 w 576"/>
                  <a:gd name="T23" fmla="*/ 877 h 1219"/>
                  <a:gd name="T24" fmla="*/ 251 w 576"/>
                  <a:gd name="T25" fmla="*/ 900 h 1219"/>
                  <a:gd name="T26" fmla="*/ 274 w 576"/>
                  <a:gd name="T27" fmla="*/ 922 h 1219"/>
                  <a:gd name="T28" fmla="*/ 274 w 576"/>
                  <a:gd name="T29" fmla="*/ 969 h 1219"/>
                  <a:gd name="T30" fmla="*/ 274 w 576"/>
                  <a:gd name="T31" fmla="*/ 992 h 1219"/>
                  <a:gd name="T32" fmla="*/ 274 w 576"/>
                  <a:gd name="T33" fmla="*/ 1079 h 1219"/>
                  <a:gd name="T34" fmla="*/ 227 w 576"/>
                  <a:gd name="T35" fmla="*/ 1126 h 1219"/>
                  <a:gd name="T36" fmla="*/ 157 w 576"/>
                  <a:gd name="T37" fmla="*/ 1149 h 1219"/>
                  <a:gd name="T38" fmla="*/ 140 w 576"/>
                  <a:gd name="T39" fmla="*/ 1219 h 1219"/>
                  <a:gd name="T40" fmla="*/ 94 w 576"/>
                  <a:gd name="T41" fmla="*/ 1219 h 1219"/>
                  <a:gd name="T42" fmla="*/ 70 w 576"/>
                  <a:gd name="T43" fmla="*/ 1149 h 1219"/>
                  <a:gd name="T44" fmla="*/ 47 w 576"/>
                  <a:gd name="T45" fmla="*/ 1079 h 1219"/>
                  <a:gd name="T46" fmla="*/ 7 w 576"/>
                  <a:gd name="T47" fmla="*/ 1044 h 1219"/>
                  <a:gd name="T48" fmla="*/ 0 w 576"/>
                  <a:gd name="T49" fmla="*/ 969 h 1219"/>
                  <a:gd name="T50" fmla="*/ 0 w 576"/>
                  <a:gd name="T51" fmla="*/ 900 h 1219"/>
                  <a:gd name="T52" fmla="*/ 0 w 576"/>
                  <a:gd name="T53" fmla="*/ 877 h 1219"/>
                  <a:gd name="T54" fmla="*/ 47 w 576"/>
                  <a:gd name="T55" fmla="*/ 807 h 1219"/>
                  <a:gd name="T56" fmla="*/ 70 w 576"/>
                  <a:gd name="T57" fmla="*/ 673 h 1219"/>
                  <a:gd name="T58" fmla="*/ 47 w 576"/>
                  <a:gd name="T59" fmla="*/ 540 h 1219"/>
                  <a:gd name="T60" fmla="*/ 70 w 576"/>
                  <a:gd name="T61" fmla="*/ 476 h 1219"/>
                  <a:gd name="T62" fmla="*/ 175 w 576"/>
                  <a:gd name="T63" fmla="*/ 366 h 1219"/>
                  <a:gd name="T64" fmla="*/ 187 w 576"/>
                  <a:gd name="T65" fmla="*/ 296 h 1219"/>
                  <a:gd name="T66" fmla="*/ 274 w 576"/>
                  <a:gd name="T67" fmla="*/ 139 h 1219"/>
                  <a:gd name="T68" fmla="*/ 303 w 576"/>
                  <a:gd name="T69" fmla="*/ 57 h 1219"/>
                  <a:gd name="T70" fmla="*/ 378 w 576"/>
                  <a:gd name="T71" fmla="*/ 35 h 1219"/>
                  <a:gd name="T72" fmla="*/ 413 w 576"/>
                  <a:gd name="T73" fmla="*/ 0 h 1219"/>
                  <a:gd name="T74" fmla="*/ 483 w 576"/>
                  <a:gd name="T75" fmla="*/ 0 h 1219"/>
                  <a:gd name="T76" fmla="*/ 518 w 576"/>
                  <a:gd name="T77" fmla="*/ 57 h 1219"/>
                  <a:gd name="T78" fmla="*/ 565 w 576"/>
                  <a:gd name="T79" fmla="*/ 157 h 1219"/>
                  <a:gd name="T80" fmla="*/ 565 w 576"/>
                  <a:gd name="T81" fmla="*/ 202 h 1219"/>
                  <a:gd name="T82" fmla="*/ 576 w 576"/>
                  <a:gd name="T83" fmla="*/ 272 h 1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219"/>
                  <a:gd name="T128" fmla="*/ 576 w 576"/>
                  <a:gd name="T129" fmla="*/ 1219 h 1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219">
                    <a:moveTo>
                      <a:pt x="576" y="272"/>
                    </a:moveTo>
                    <a:lnTo>
                      <a:pt x="500" y="336"/>
                    </a:lnTo>
                    <a:lnTo>
                      <a:pt x="478" y="446"/>
                    </a:lnTo>
                    <a:lnTo>
                      <a:pt x="454" y="516"/>
                    </a:lnTo>
                    <a:lnTo>
                      <a:pt x="390" y="586"/>
                    </a:lnTo>
                    <a:lnTo>
                      <a:pt x="321" y="609"/>
                    </a:lnTo>
                    <a:lnTo>
                      <a:pt x="274" y="720"/>
                    </a:lnTo>
                    <a:lnTo>
                      <a:pt x="274" y="766"/>
                    </a:lnTo>
                    <a:lnTo>
                      <a:pt x="343" y="853"/>
                    </a:lnTo>
                    <a:lnTo>
                      <a:pt x="343" y="877"/>
                    </a:lnTo>
                    <a:lnTo>
                      <a:pt x="297" y="900"/>
                    </a:lnTo>
                    <a:lnTo>
                      <a:pt x="274" y="877"/>
                    </a:lnTo>
                    <a:lnTo>
                      <a:pt x="251" y="900"/>
                    </a:lnTo>
                    <a:lnTo>
                      <a:pt x="274" y="922"/>
                    </a:lnTo>
                    <a:lnTo>
                      <a:pt x="274" y="969"/>
                    </a:lnTo>
                    <a:lnTo>
                      <a:pt x="274" y="992"/>
                    </a:lnTo>
                    <a:lnTo>
                      <a:pt x="274" y="1079"/>
                    </a:lnTo>
                    <a:lnTo>
                      <a:pt x="227" y="1126"/>
                    </a:lnTo>
                    <a:lnTo>
                      <a:pt x="157" y="1149"/>
                    </a:lnTo>
                    <a:lnTo>
                      <a:pt x="140" y="1219"/>
                    </a:lnTo>
                    <a:lnTo>
                      <a:pt x="94" y="1219"/>
                    </a:lnTo>
                    <a:lnTo>
                      <a:pt x="70" y="1149"/>
                    </a:lnTo>
                    <a:lnTo>
                      <a:pt x="47" y="1079"/>
                    </a:lnTo>
                    <a:lnTo>
                      <a:pt x="7" y="1044"/>
                    </a:lnTo>
                    <a:lnTo>
                      <a:pt x="0" y="969"/>
                    </a:lnTo>
                    <a:lnTo>
                      <a:pt x="0" y="900"/>
                    </a:lnTo>
                    <a:lnTo>
                      <a:pt x="0" y="877"/>
                    </a:lnTo>
                    <a:lnTo>
                      <a:pt x="47" y="807"/>
                    </a:lnTo>
                    <a:lnTo>
                      <a:pt x="70" y="673"/>
                    </a:lnTo>
                    <a:lnTo>
                      <a:pt x="47" y="540"/>
                    </a:lnTo>
                    <a:lnTo>
                      <a:pt x="70" y="476"/>
                    </a:lnTo>
                    <a:lnTo>
                      <a:pt x="175" y="366"/>
                    </a:lnTo>
                    <a:lnTo>
                      <a:pt x="187" y="296"/>
                    </a:lnTo>
                    <a:lnTo>
                      <a:pt x="274" y="139"/>
                    </a:lnTo>
                    <a:lnTo>
                      <a:pt x="303" y="57"/>
                    </a:lnTo>
                    <a:lnTo>
                      <a:pt x="378" y="35"/>
                    </a:lnTo>
                    <a:lnTo>
                      <a:pt x="413" y="0"/>
                    </a:lnTo>
                    <a:lnTo>
                      <a:pt x="483" y="0"/>
                    </a:lnTo>
                    <a:lnTo>
                      <a:pt x="518" y="57"/>
                    </a:lnTo>
                    <a:lnTo>
                      <a:pt x="565" y="157"/>
                    </a:lnTo>
                    <a:lnTo>
                      <a:pt x="565" y="202"/>
                    </a:lnTo>
                    <a:lnTo>
                      <a:pt x="576" y="27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1" name="Freeform 220"/>
              <p:cNvSpPr>
                <a:spLocks/>
              </p:cNvSpPr>
              <p:nvPr/>
            </p:nvSpPr>
            <p:spPr bwMode="auto">
              <a:xfrm>
                <a:off x="1305" y="604"/>
                <a:ext cx="144" cy="158"/>
              </a:xfrm>
              <a:custGeom>
                <a:avLst/>
                <a:gdLst>
                  <a:gd name="T0" fmla="*/ 1012 w 1151"/>
                  <a:gd name="T1" fmla="*/ 0 h 1267"/>
                  <a:gd name="T2" fmla="*/ 947 w 1151"/>
                  <a:gd name="T3" fmla="*/ 0 h 1267"/>
                  <a:gd name="T4" fmla="*/ 878 w 1151"/>
                  <a:gd name="T5" fmla="*/ 24 h 1267"/>
                  <a:gd name="T6" fmla="*/ 768 w 1151"/>
                  <a:gd name="T7" fmla="*/ 47 h 1267"/>
                  <a:gd name="T8" fmla="*/ 680 w 1151"/>
                  <a:gd name="T9" fmla="*/ 117 h 1267"/>
                  <a:gd name="T10" fmla="*/ 517 w 1151"/>
                  <a:gd name="T11" fmla="*/ 251 h 1267"/>
                  <a:gd name="T12" fmla="*/ 494 w 1151"/>
                  <a:gd name="T13" fmla="*/ 296 h 1267"/>
                  <a:gd name="T14" fmla="*/ 477 w 1151"/>
                  <a:gd name="T15" fmla="*/ 366 h 1267"/>
                  <a:gd name="T16" fmla="*/ 384 w 1151"/>
                  <a:gd name="T17" fmla="*/ 430 h 1267"/>
                  <a:gd name="T18" fmla="*/ 290 w 1151"/>
                  <a:gd name="T19" fmla="*/ 610 h 1267"/>
                  <a:gd name="T20" fmla="*/ 203 w 1151"/>
                  <a:gd name="T21" fmla="*/ 744 h 1267"/>
                  <a:gd name="T22" fmla="*/ 244 w 1151"/>
                  <a:gd name="T23" fmla="*/ 767 h 1267"/>
                  <a:gd name="T24" fmla="*/ 157 w 1151"/>
                  <a:gd name="T25" fmla="*/ 814 h 1267"/>
                  <a:gd name="T26" fmla="*/ 0 w 1151"/>
                  <a:gd name="T27" fmla="*/ 924 h 1267"/>
                  <a:gd name="T28" fmla="*/ 63 w 1151"/>
                  <a:gd name="T29" fmla="*/ 971 h 1267"/>
                  <a:gd name="T30" fmla="*/ 63 w 1151"/>
                  <a:gd name="T31" fmla="*/ 1017 h 1267"/>
                  <a:gd name="T32" fmla="*/ 23 w 1151"/>
                  <a:gd name="T33" fmla="*/ 1058 h 1267"/>
                  <a:gd name="T34" fmla="*/ 23 w 1151"/>
                  <a:gd name="T35" fmla="*/ 1128 h 1267"/>
                  <a:gd name="T36" fmla="*/ 23 w 1151"/>
                  <a:gd name="T37" fmla="*/ 1197 h 1267"/>
                  <a:gd name="T38" fmla="*/ 46 w 1151"/>
                  <a:gd name="T39" fmla="*/ 1267 h 1267"/>
                  <a:gd name="T40" fmla="*/ 227 w 1151"/>
                  <a:gd name="T41" fmla="*/ 1197 h 1267"/>
                  <a:gd name="T42" fmla="*/ 337 w 1151"/>
                  <a:gd name="T43" fmla="*/ 1058 h 1267"/>
                  <a:gd name="T44" fmla="*/ 360 w 1151"/>
                  <a:gd name="T45" fmla="*/ 884 h 1267"/>
                  <a:gd name="T46" fmla="*/ 384 w 1151"/>
                  <a:gd name="T47" fmla="*/ 697 h 1267"/>
                  <a:gd name="T48" fmla="*/ 477 w 1151"/>
                  <a:gd name="T49" fmla="*/ 610 h 1267"/>
                  <a:gd name="T50" fmla="*/ 517 w 1151"/>
                  <a:gd name="T51" fmla="*/ 477 h 1267"/>
                  <a:gd name="T52" fmla="*/ 656 w 1151"/>
                  <a:gd name="T53" fmla="*/ 296 h 1267"/>
                  <a:gd name="T54" fmla="*/ 680 w 1151"/>
                  <a:gd name="T55" fmla="*/ 163 h 1267"/>
                  <a:gd name="T56" fmla="*/ 831 w 1151"/>
                  <a:gd name="T57" fmla="*/ 221 h 1267"/>
                  <a:gd name="T58" fmla="*/ 965 w 1151"/>
                  <a:gd name="T59" fmla="*/ 140 h 1267"/>
                  <a:gd name="T60" fmla="*/ 1087 w 1151"/>
                  <a:gd name="T61" fmla="*/ 94 h 1267"/>
                  <a:gd name="T62" fmla="*/ 1151 w 1151"/>
                  <a:gd name="T63" fmla="*/ 47 h 12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1"/>
                  <a:gd name="T97" fmla="*/ 0 h 1267"/>
                  <a:gd name="T98" fmla="*/ 1151 w 1151"/>
                  <a:gd name="T99" fmla="*/ 1267 h 12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1" h="1267">
                    <a:moveTo>
                      <a:pt x="1127" y="0"/>
                    </a:moveTo>
                    <a:lnTo>
                      <a:pt x="1012" y="0"/>
                    </a:lnTo>
                    <a:lnTo>
                      <a:pt x="970" y="47"/>
                    </a:lnTo>
                    <a:lnTo>
                      <a:pt x="947" y="0"/>
                    </a:lnTo>
                    <a:lnTo>
                      <a:pt x="878" y="0"/>
                    </a:lnTo>
                    <a:lnTo>
                      <a:pt x="878" y="24"/>
                    </a:lnTo>
                    <a:lnTo>
                      <a:pt x="837" y="24"/>
                    </a:lnTo>
                    <a:lnTo>
                      <a:pt x="768" y="47"/>
                    </a:lnTo>
                    <a:lnTo>
                      <a:pt x="761" y="117"/>
                    </a:lnTo>
                    <a:lnTo>
                      <a:pt x="680" y="117"/>
                    </a:lnTo>
                    <a:lnTo>
                      <a:pt x="611" y="140"/>
                    </a:lnTo>
                    <a:lnTo>
                      <a:pt x="517" y="251"/>
                    </a:lnTo>
                    <a:lnTo>
                      <a:pt x="564" y="274"/>
                    </a:lnTo>
                    <a:lnTo>
                      <a:pt x="494" y="296"/>
                    </a:lnTo>
                    <a:lnTo>
                      <a:pt x="494" y="338"/>
                    </a:lnTo>
                    <a:lnTo>
                      <a:pt x="477" y="366"/>
                    </a:lnTo>
                    <a:lnTo>
                      <a:pt x="430" y="338"/>
                    </a:lnTo>
                    <a:lnTo>
                      <a:pt x="384" y="430"/>
                    </a:lnTo>
                    <a:lnTo>
                      <a:pt x="384" y="477"/>
                    </a:lnTo>
                    <a:lnTo>
                      <a:pt x="290" y="610"/>
                    </a:lnTo>
                    <a:lnTo>
                      <a:pt x="203" y="727"/>
                    </a:lnTo>
                    <a:lnTo>
                      <a:pt x="203" y="744"/>
                    </a:lnTo>
                    <a:lnTo>
                      <a:pt x="267" y="744"/>
                    </a:lnTo>
                    <a:lnTo>
                      <a:pt x="244" y="767"/>
                    </a:lnTo>
                    <a:lnTo>
                      <a:pt x="180" y="767"/>
                    </a:lnTo>
                    <a:lnTo>
                      <a:pt x="157" y="814"/>
                    </a:lnTo>
                    <a:lnTo>
                      <a:pt x="46" y="884"/>
                    </a:lnTo>
                    <a:lnTo>
                      <a:pt x="0" y="924"/>
                    </a:lnTo>
                    <a:lnTo>
                      <a:pt x="0" y="994"/>
                    </a:lnTo>
                    <a:lnTo>
                      <a:pt x="63" y="971"/>
                    </a:lnTo>
                    <a:lnTo>
                      <a:pt x="93" y="971"/>
                    </a:lnTo>
                    <a:lnTo>
                      <a:pt x="63" y="1017"/>
                    </a:lnTo>
                    <a:lnTo>
                      <a:pt x="23" y="1017"/>
                    </a:lnTo>
                    <a:lnTo>
                      <a:pt x="23" y="1058"/>
                    </a:lnTo>
                    <a:lnTo>
                      <a:pt x="6" y="1104"/>
                    </a:lnTo>
                    <a:lnTo>
                      <a:pt x="23" y="1128"/>
                    </a:lnTo>
                    <a:lnTo>
                      <a:pt x="6" y="1145"/>
                    </a:lnTo>
                    <a:lnTo>
                      <a:pt x="23" y="1197"/>
                    </a:lnTo>
                    <a:lnTo>
                      <a:pt x="0" y="1220"/>
                    </a:lnTo>
                    <a:lnTo>
                      <a:pt x="46" y="1267"/>
                    </a:lnTo>
                    <a:lnTo>
                      <a:pt x="157" y="1243"/>
                    </a:lnTo>
                    <a:lnTo>
                      <a:pt x="227" y="1197"/>
                    </a:lnTo>
                    <a:lnTo>
                      <a:pt x="290" y="1151"/>
                    </a:lnTo>
                    <a:lnTo>
                      <a:pt x="337" y="1058"/>
                    </a:lnTo>
                    <a:lnTo>
                      <a:pt x="360" y="924"/>
                    </a:lnTo>
                    <a:lnTo>
                      <a:pt x="360" y="884"/>
                    </a:lnTo>
                    <a:lnTo>
                      <a:pt x="337" y="791"/>
                    </a:lnTo>
                    <a:lnTo>
                      <a:pt x="384" y="697"/>
                    </a:lnTo>
                    <a:lnTo>
                      <a:pt x="430" y="657"/>
                    </a:lnTo>
                    <a:lnTo>
                      <a:pt x="477" y="610"/>
                    </a:lnTo>
                    <a:lnTo>
                      <a:pt x="477" y="564"/>
                    </a:lnTo>
                    <a:lnTo>
                      <a:pt x="517" y="477"/>
                    </a:lnTo>
                    <a:lnTo>
                      <a:pt x="587" y="320"/>
                    </a:lnTo>
                    <a:lnTo>
                      <a:pt x="656" y="296"/>
                    </a:lnTo>
                    <a:lnTo>
                      <a:pt x="778" y="256"/>
                    </a:lnTo>
                    <a:lnTo>
                      <a:pt x="680" y="163"/>
                    </a:lnTo>
                    <a:lnTo>
                      <a:pt x="715" y="157"/>
                    </a:lnTo>
                    <a:lnTo>
                      <a:pt x="831" y="221"/>
                    </a:lnTo>
                    <a:lnTo>
                      <a:pt x="883" y="216"/>
                    </a:lnTo>
                    <a:lnTo>
                      <a:pt x="965" y="140"/>
                    </a:lnTo>
                    <a:lnTo>
                      <a:pt x="994" y="117"/>
                    </a:lnTo>
                    <a:lnTo>
                      <a:pt x="1087" y="94"/>
                    </a:lnTo>
                    <a:lnTo>
                      <a:pt x="1087" y="70"/>
                    </a:lnTo>
                    <a:lnTo>
                      <a:pt x="1151" y="47"/>
                    </a:lnTo>
                    <a:lnTo>
                      <a:pt x="112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2" name="Freeform 221"/>
              <p:cNvSpPr>
                <a:spLocks/>
              </p:cNvSpPr>
              <p:nvPr/>
            </p:nvSpPr>
            <p:spPr bwMode="auto">
              <a:xfrm>
                <a:off x="1379" y="762"/>
                <a:ext cx="8" cy="11"/>
              </a:xfrm>
              <a:custGeom>
                <a:avLst/>
                <a:gdLst>
                  <a:gd name="T0" fmla="*/ 46 w 69"/>
                  <a:gd name="T1" fmla="*/ 0 h 87"/>
                  <a:gd name="T2" fmla="*/ 0 w 69"/>
                  <a:gd name="T3" fmla="*/ 18 h 87"/>
                  <a:gd name="T4" fmla="*/ 24 w 69"/>
                  <a:gd name="T5" fmla="*/ 87 h 87"/>
                  <a:gd name="T6" fmla="*/ 46 w 69"/>
                  <a:gd name="T7" fmla="*/ 63 h 87"/>
                  <a:gd name="T8" fmla="*/ 69 w 69"/>
                  <a:gd name="T9" fmla="*/ 40 h 87"/>
                  <a:gd name="T10" fmla="*/ 46 w 69"/>
                  <a:gd name="T11" fmla="*/ 0 h 87"/>
                  <a:gd name="T12" fmla="*/ 0 60000 65536"/>
                  <a:gd name="T13" fmla="*/ 0 60000 65536"/>
                  <a:gd name="T14" fmla="*/ 0 60000 65536"/>
                  <a:gd name="T15" fmla="*/ 0 60000 65536"/>
                  <a:gd name="T16" fmla="*/ 0 60000 65536"/>
                  <a:gd name="T17" fmla="*/ 0 60000 65536"/>
                  <a:gd name="T18" fmla="*/ 0 w 69"/>
                  <a:gd name="T19" fmla="*/ 0 h 87"/>
                  <a:gd name="T20" fmla="*/ 69 w 69"/>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69" h="87">
                    <a:moveTo>
                      <a:pt x="46" y="0"/>
                    </a:moveTo>
                    <a:lnTo>
                      <a:pt x="0" y="18"/>
                    </a:lnTo>
                    <a:lnTo>
                      <a:pt x="24" y="87"/>
                    </a:lnTo>
                    <a:lnTo>
                      <a:pt x="46" y="63"/>
                    </a:lnTo>
                    <a:lnTo>
                      <a:pt x="69" y="40"/>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3" name="Freeform 222"/>
              <p:cNvSpPr>
                <a:spLocks/>
              </p:cNvSpPr>
              <p:nvPr/>
            </p:nvSpPr>
            <p:spPr bwMode="auto">
              <a:xfrm>
                <a:off x="1339" y="790"/>
                <a:ext cx="9" cy="8"/>
              </a:xfrm>
              <a:custGeom>
                <a:avLst/>
                <a:gdLst>
                  <a:gd name="T0" fmla="*/ 47 w 70"/>
                  <a:gd name="T1" fmla="*/ 0 h 63"/>
                  <a:gd name="T2" fmla="*/ 0 w 70"/>
                  <a:gd name="T3" fmla="*/ 40 h 63"/>
                  <a:gd name="T4" fmla="*/ 23 w 70"/>
                  <a:gd name="T5" fmla="*/ 63 h 63"/>
                  <a:gd name="T6" fmla="*/ 70 w 70"/>
                  <a:gd name="T7" fmla="*/ 40 h 63"/>
                  <a:gd name="T8" fmla="*/ 47 w 70"/>
                  <a:gd name="T9" fmla="*/ 0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47" y="0"/>
                    </a:moveTo>
                    <a:lnTo>
                      <a:pt x="0" y="40"/>
                    </a:lnTo>
                    <a:lnTo>
                      <a:pt x="23" y="63"/>
                    </a:lnTo>
                    <a:lnTo>
                      <a:pt x="70" y="40"/>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4" name="Freeform 223"/>
              <p:cNvSpPr>
                <a:spLocks/>
              </p:cNvSpPr>
              <p:nvPr/>
            </p:nvSpPr>
            <p:spPr bwMode="auto">
              <a:xfrm>
                <a:off x="1416" y="897"/>
                <a:ext cx="42" cy="27"/>
              </a:xfrm>
              <a:custGeom>
                <a:avLst/>
                <a:gdLst>
                  <a:gd name="T0" fmla="*/ 337 w 337"/>
                  <a:gd name="T1" fmla="*/ 24 h 216"/>
                  <a:gd name="T2" fmla="*/ 314 w 337"/>
                  <a:gd name="T3" fmla="*/ 64 h 216"/>
                  <a:gd name="T4" fmla="*/ 268 w 337"/>
                  <a:gd name="T5" fmla="*/ 111 h 216"/>
                  <a:gd name="T6" fmla="*/ 314 w 337"/>
                  <a:gd name="T7" fmla="*/ 157 h 216"/>
                  <a:gd name="T8" fmla="*/ 268 w 337"/>
                  <a:gd name="T9" fmla="*/ 204 h 216"/>
                  <a:gd name="T10" fmla="*/ 221 w 337"/>
                  <a:gd name="T11" fmla="*/ 204 h 216"/>
                  <a:gd name="T12" fmla="*/ 111 w 337"/>
                  <a:gd name="T13" fmla="*/ 204 h 216"/>
                  <a:gd name="T14" fmla="*/ 42 w 337"/>
                  <a:gd name="T15" fmla="*/ 216 h 216"/>
                  <a:gd name="T16" fmla="*/ 18 w 337"/>
                  <a:gd name="T17" fmla="*/ 181 h 216"/>
                  <a:gd name="T18" fmla="*/ 35 w 337"/>
                  <a:gd name="T19" fmla="*/ 157 h 216"/>
                  <a:gd name="T20" fmla="*/ 0 w 337"/>
                  <a:gd name="T21" fmla="*/ 99 h 216"/>
                  <a:gd name="T22" fmla="*/ 18 w 337"/>
                  <a:gd name="T23" fmla="*/ 87 h 216"/>
                  <a:gd name="T24" fmla="*/ 24 w 337"/>
                  <a:gd name="T25" fmla="*/ 35 h 216"/>
                  <a:gd name="T26" fmla="*/ 42 w 337"/>
                  <a:gd name="T27" fmla="*/ 24 h 216"/>
                  <a:gd name="T28" fmla="*/ 129 w 337"/>
                  <a:gd name="T29" fmla="*/ 64 h 216"/>
                  <a:gd name="T30" fmla="*/ 221 w 337"/>
                  <a:gd name="T31" fmla="*/ 0 h 216"/>
                  <a:gd name="T32" fmla="*/ 268 w 337"/>
                  <a:gd name="T33" fmla="*/ 47 h 216"/>
                  <a:gd name="T34" fmla="*/ 337 w 337"/>
                  <a:gd name="T35" fmla="*/ 24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216"/>
                  <a:gd name="T56" fmla="*/ 337 w 337"/>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216">
                    <a:moveTo>
                      <a:pt x="337" y="24"/>
                    </a:moveTo>
                    <a:lnTo>
                      <a:pt x="314" y="64"/>
                    </a:lnTo>
                    <a:lnTo>
                      <a:pt x="268" y="111"/>
                    </a:lnTo>
                    <a:lnTo>
                      <a:pt x="314" y="157"/>
                    </a:lnTo>
                    <a:lnTo>
                      <a:pt x="268" y="204"/>
                    </a:lnTo>
                    <a:lnTo>
                      <a:pt x="221" y="204"/>
                    </a:lnTo>
                    <a:lnTo>
                      <a:pt x="111" y="204"/>
                    </a:lnTo>
                    <a:lnTo>
                      <a:pt x="42" y="216"/>
                    </a:lnTo>
                    <a:lnTo>
                      <a:pt x="18" y="181"/>
                    </a:lnTo>
                    <a:lnTo>
                      <a:pt x="35" y="157"/>
                    </a:lnTo>
                    <a:lnTo>
                      <a:pt x="0" y="99"/>
                    </a:lnTo>
                    <a:lnTo>
                      <a:pt x="18" y="87"/>
                    </a:lnTo>
                    <a:lnTo>
                      <a:pt x="24" y="35"/>
                    </a:lnTo>
                    <a:lnTo>
                      <a:pt x="42" y="24"/>
                    </a:lnTo>
                    <a:lnTo>
                      <a:pt x="129" y="64"/>
                    </a:lnTo>
                    <a:lnTo>
                      <a:pt x="221" y="0"/>
                    </a:lnTo>
                    <a:lnTo>
                      <a:pt x="268" y="47"/>
                    </a:lnTo>
                    <a:lnTo>
                      <a:pt x="337"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5" name="Freeform 224"/>
              <p:cNvSpPr>
                <a:spLocks/>
              </p:cNvSpPr>
              <p:nvPr/>
            </p:nvSpPr>
            <p:spPr bwMode="auto">
              <a:xfrm>
                <a:off x="1441" y="918"/>
                <a:ext cx="18" cy="18"/>
              </a:xfrm>
              <a:custGeom>
                <a:avLst/>
                <a:gdLst>
                  <a:gd name="T0" fmla="*/ 110 w 139"/>
                  <a:gd name="T1" fmla="*/ 0 h 145"/>
                  <a:gd name="T2" fmla="*/ 35 w 139"/>
                  <a:gd name="T3" fmla="*/ 64 h 145"/>
                  <a:gd name="T4" fmla="*/ 0 w 139"/>
                  <a:gd name="T5" fmla="*/ 104 h 145"/>
                  <a:gd name="T6" fmla="*/ 52 w 139"/>
                  <a:gd name="T7" fmla="*/ 145 h 145"/>
                  <a:gd name="T8" fmla="*/ 93 w 139"/>
                  <a:gd name="T9" fmla="*/ 104 h 145"/>
                  <a:gd name="T10" fmla="*/ 139 w 139"/>
                  <a:gd name="T11" fmla="*/ 64 h 145"/>
                  <a:gd name="T12" fmla="*/ 127 w 139"/>
                  <a:gd name="T13" fmla="*/ 5 h 145"/>
                  <a:gd name="T14" fmla="*/ 110 w 139"/>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5"/>
                  <a:gd name="T26" fmla="*/ 139 w 139"/>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5">
                    <a:moveTo>
                      <a:pt x="110" y="0"/>
                    </a:moveTo>
                    <a:lnTo>
                      <a:pt x="35" y="64"/>
                    </a:lnTo>
                    <a:lnTo>
                      <a:pt x="0" y="104"/>
                    </a:lnTo>
                    <a:lnTo>
                      <a:pt x="52" y="145"/>
                    </a:lnTo>
                    <a:lnTo>
                      <a:pt x="93" y="104"/>
                    </a:lnTo>
                    <a:lnTo>
                      <a:pt x="139" y="64"/>
                    </a:lnTo>
                    <a:lnTo>
                      <a:pt x="127" y="5"/>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6" name="Freeform 225"/>
              <p:cNvSpPr>
                <a:spLocks/>
              </p:cNvSpPr>
              <p:nvPr/>
            </p:nvSpPr>
            <p:spPr bwMode="auto">
              <a:xfrm>
                <a:off x="1407" y="922"/>
                <a:ext cx="39" cy="45"/>
              </a:xfrm>
              <a:custGeom>
                <a:avLst/>
                <a:gdLst>
                  <a:gd name="T0" fmla="*/ 274 w 314"/>
                  <a:gd name="T1" fmla="*/ 69 h 360"/>
                  <a:gd name="T2" fmla="*/ 245 w 314"/>
                  <a:gd name="T3" fmla="*/ 69 h 360"/>
                  <a:gd name="T4" fmla="*/ 199 w 314"/>
                  <a:gd name="T5" fmla="*/ 92 h 360"/>
                  <a:gd name="T6" fmla="*/ 157 w 314"/>
                  <a:gd name="T7" fmla="*/ 69 h 360"/>
                  <a:gd name="T8" fmla="*/ 157 w 314"/>
                  <a:gd name="T9" fmla="*/ 116 h 360"/>
                  <a:gd name="T10" fmla="*/ 112 w 314"/>
                  <a:gd name="T11" fmla="*/ 92 h 360"/>
                  <a:gd name="T12" fmla="*/ 77 w 314"/>
                  <a:gd name="T13" fmla="*/ 87 h 360"/>
                  <a:gd name="T14" fmla="*/ 157 w 314"/>
                  <a:gd name="T15" fmla="*/ 156 h 360"/>
                  <a:gd name="T16" fmla="*/ 88 w 314"/>
                  <a:gd name="T17" fmla="*/ 134 h 360"/>
                  <a:gd name="T18" fmla="*/ 88 w 314"/>
                  <a:gd name="T19" fmla="*/ 179 h 360"/>
                  <a:gd name="T20" fmla="*/ 134 w 314"/>
                  <a:gd name="T21" fmla="*/ 226 h 360"/>
                  <a:gd name="T22" fmla="*/ 157 w 314"/>
                  <a:gd name="T23" fmla="*/ 273 h 360"/>
                  <a:gd name="T24" fmla="*/ 122 w 314"/>
                  <a:gd name="T25" fmla="*/ 256 h 360"/>
                  <a:gd name="T26" fmla="*/ 181 w 314"/>
                  <a:gd name="T27" fmla="*/ 319 h 360"/>
                  <a:gd name="T28" fmla="*/ 134 w 314"/>
                  <a:gd name="T29" fmla="*/ 291 h 360"/>
                  <a:gd name="T30" fmla="*/ 100 w 314"/>
                  <a:gd name="T31" fmla="*/ 279 h 360"/>
                  <a:gd name="T32" fmla="*/ 152 w 314"/>
                  <a:gd name="T33" fmla="*/ 331 h 360"/>
                  <a:gd name="T34" fmla="*/ 157 w 314"/>
                  <a:gd name="T35" fmla="*/ 360 h 360"/>
                  <a:gd name="T36" fmla="*/ 88 w 314"/>
                  <a:gd name="T37" fmla="*/ 354 h 360"/>
                  <a:gd name="T38" fmla="*/ 42 w 314"/>
                  <a:gd name="T39" fmla="*/ 336 h 360"/>
                  <a:gd name="T40" fmla="*/ 24 w 314"/>
                  <a:gd name="T41" fmla="*/ 249 h 360"/>
                  <a:gd name="T42" fmla="*/ 12 w 314"/>
                  <a:gd name="T43" fmla="*/ 209 h 360"/>
                  <a:gd name="T44" fmla="*/ 100 w 314"/>
                  <a:gd name="T45" fmla="*/ 267 h 360"/>
                  <a:gd name="T46" fmla="*/ 42 w 314"/>
                  <a:gd name="T47" fmla="*/ 191 h 360"/>
                  <a:gd name="T48" fmla="*/ 12 w 314"/>
                  <a:gd name="T49" fmla="*/ 156 h 360"/>
                  <a:gd name="T50" fmla="*/ 0 w 314"/>
                  <a:gd name="T51" fmla="*/ 87 h 360"/>
                  <a:gd name="T52" fmla="*/ 42 w 314"/>
                  <a:gd name="T53" fmla="*/ 69 h 360"/>
                  <a:gd name="T54" fmla="*/ 88 w 314"/>
                  <a:gd name="T55" fmla="*/ 22 h 360"/>
                  <a:gd name="T56" fmla="*/ 157 w 314"/>
                  <a:gd name="T57" fmla="*/ 0 h 360"/>
                  <a:gd name="T58" fmla="*/ 274 w 314"/>
                  <a:gd name="T59" fmla="*/ 0 h 360"/>
                  <a:gd name="T60" fmla="*/ 314 w 314"/>
                  <a:gd name="T61" fmla="*/ 0 h 360"/>
                  <a:gd name="T62" fmla="*/ 314 w 314"/>
                  <a:gd name="T63" fmla="*/ 22 h 360"/>
                  <a:gd name="T64" fmla="*/ 274 w 314"/>
                  <a:gd name="T65" fmla="*/ 69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60"/>
                  <a:gd name="T101" fmla="*/ 314 w 314"/>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60">
                    <a:moveTo>
                      <a:pt x="274" y="69"/>
                    </a:moveTo>
                    <a:lnTo>
                      <a:pt x="245" y="69"/>
                    </a:lnTo>
                    <a:lnTo>
                      <a:pt x="199" y="92"/>
                    </a:lnTo>
                    <a:lnTo>
                      <a:pt x="157" y="69"/>
                    </a:lnTo>
                    <a:lnTo>
                      <a:pt x="157" y="116"/>
                    </a:lnTo>
                    <a:lnTo>
                      <a:pt x="112" y="92"/>
                    </a:lnTo>
                    <a:lnTo>
                      <a:pt x="77" y="87"/>
                    </a:lnTo>
                    <a:lnTo>
                      <a:pt x="157" y="156"/>
                    </a:lnTo>
                    <a:lnTo>
                      <a:pt x="88" y="134"/>
                    </a:lnTo>
                    <a:lnTo>
                      <a:pt x="88" y="179"/>
                    </a:lnTo>
                    <a:lnTo>
                      <a:pt x="134" y="226"/>
                    </a:lnTo>
                    <a:lnTo>
                      <a:pt x="157" y="273"/>
                    </a:lnTo>
                    <a:lnTo>
                      <a:pt x="122" y="256"/>
                    </a:lnTo>
                    <a:lnTo>
                      <a:pt x="181" y="319"/>
                    </a:lnTo>
                    <a:lnTo>
                      <a:pt x="134" y="291"/>
                    </a:lnTo>
                    <a:lnTo>
                      <a:pt x="100" y="279"/>
                    </a:lnTo>
                    <a:lnTo>
                      <a:pt x="152" y="331"/>
                    </a:lnTo>
                    <a:lnTo>
                      <a:pt x="157" y="360"/>
                    </a:lnTo>
                    <a:lnTo>
                      <a:pt x="88" y="354"/>
                    </a:lnTo>
                    <a:lnTo>
                      <a:pt x="42" y="336"/>
                    </a:lnTo>
                    <a:lnTo>
                      <a:pt x="24" y="249"/>
                    </a:lnTo>
                    <a:lnTo>
                      <a:pt x="12" y="209"/>
                    </a:lnTo>
                    <a:lnTo>
                      <a:pt x="100" y="267"/>
                    </a:lnTo>
                    <a:lnTo>
                      <a:pt x="42" y="191"/>
                    </a:lnTo>
                    <a:lnTo>
                      <a:pt x="12" y="156"/>
                    </a:lnTo>
                    <a:lnTo>
                      <a:pt x="0" y="87"/>
                    </a:lnTo>
                    <a:lnTo>
                      <a:pt x="42" y="69"/>
                    </a:lnTo>
                    <a:lnTo>
                      <a:pt x="88" y="22"/>
                    </a:lnTo>
                    <a:lnTo>
                      <a:pt x="157" y="0"/>
                    </a:lnTo>
                    <a:lnTo>
                      <a:pt x="274" y="0"/>
                    </a:lnTo>
                    <a:lnTo>
                      <a:pt x="314" y="0"/>
                    </a:lnTo>
                    <a:lnTo>
                      <a:pt x="314" y="22"/>
                    </a:lnTo>
                    <a:lnTo>
                      <a:pt x="274"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7" name="Freeform 226"/>
              <p:cNvSpPr>
                <a:spLocks/>
              </p:cNvSpPr>
              <p:nvPr/>
            </p:nvSpPr>
            <p:spPr bwMode="auto">
              <a:xfrm>
                <a:off x="1430" y="951"/>
                <a:ext cx="11" cy="13"/>
              </a:xfrm>
              <a:custGeom>
                <a:avLst/>
                <a:gdLst>
                  <a:gd name="T0" fmla="*/ 0 w 93"/>
                  <a:gd name="T1" fmla="*/ 0 h 110"/>
                  <a:gd name="T2" fmla="*/ 46 w 93"/>
                  <a:gd name="T3" fmla="*/ 47 h 110"/>
                  <a:gd name="T4" fmla="*/ 93 w 93"/>
                  <a:gd name="T5" fmla="*/ 110 h 110"/>
                  <a:gd name="T6" fmla="*/ 64 w 93"/>
                  <a:gd name="T7" fmla="*/ 65 h 110"/>
                  <a:gd name="T8" fmla="*/ 18 w 93"/>
                  <a:gd name="T9" fmla="*/ 23 h 110"/>
                  <a:gd name="T10" fmla="*/ 0 w 93"/>
                  <a:gd name="T11" fmla="*/ 0 h 110"/>
                  <a:gd name="T12" fmla="*/ 0 60000 65536"/>
                  <a:gd name="T13" fmla="*/ 0 60000 65536"/>
                  <a:gd name="T14" fmla="*/ 0 60000 65536"/>
                  <a:gd name="T15" fmla="*/ 0 60000 65536"/>
                  <a:gd name="T16" fmla="*/ 0 60000 65536"/>
                  <a:gd name="T17" fmla="*/ 0 60000 65536"/>
                  <a:gd name="T18" fmla="*/ 0 w 93"/>
                  <a:gd name="T19" fmla="*/ 0 h 110"/>
                  <a:gd name="T20" fmla="*/ 93 w 93"/>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93" h="110">
                    <a:moveTo>
                      <a:pt x="0" y="0"/>
                    </a:moveTo>
                    <a:lnTo>
                      <a:pt x="46" y="47"/>
                    </a:lnTo>
                    <a:lnTo>
                      <a:pt x="93" y="110"/>
                    </a:lnTo>
                    <a:lnTo>
                      <a:pt x="64" y="65"/>
                    </a:lnTo>
                    <a:lnTo>
                      <a:pt x="18"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8" name="Freeform 227"/>
              <p:cNvSpPr>
                <a:spLocks/>
              </p:cNvSpPr>
              <p:nvPr/>
            </p:nvSpPr>
            <p:spPr bwMode="auto">
              <a:xfrm>
                <a:off x="1424" y="981"/>
                <a:ext cx="17" cy="6"/>
              </a:xfrm>
              <a:custGeom>
                <a:avLst/>
                <a:gdLst>
                  <a:gd name="T0" fmla="*/ 0 w 140"/>
                  <a:gd name="T1" fmla="*/ 23 h 47"/>
                  <a:gd name="T2" fmla="*/ 23 w 140"/>
                  <a:gd name="T3" fmla="*/ 47 h 47"/>
                  <a:gd name="T4" fmla="*/ 65 w 140"/>
                  <a:gd name="T5" fmla="*/ 47 h 47"/>
                  <a:gd name="T6" fmla="*/ 140 w 140"/>
                  <a:gd name="T7" fmla="*/ 23 h 47"/>
                  <a:gd name="T8" fmla="*/ 93 w 140"/>
                  <a:gd name="T9" fmla="*/ 23 h 47"/>
                  <a:gd name="T10" fmla="*/ 0 w 140"/>
                  <a:gd name="T11" fmla="*/ 0 h 47"/>
                  <a:gd name="T12" fmla="*/ 0 w 140"/>
                  <a:gd name="T13" fmla="*/ 23 h 47"/>
                  <a:gd name="T14" fmla="*/ 0 60000 65536"/>
                  <a:gd name="T15" fmla="*/ 0 60000 65536"/>
                  <a:gd name="T16" fmla="*/ 0 60000 65536"/>
                  <a:gd name="T17" fmla="*/ 0 60000 65536"/>
                  <a:gd name="T18" fmla="*/ 0 60000 65536"/>
                  <a:gd name="T19" fmla="*/ 0 60000 65536"/>
                  <a:gd name="T20" fmla="*/ 0 60000 65536"/>
                  <a:gd name="T21" fmla="*/ 0 w 140"/>
                  <a:gd name="T22" fmla="*/ 0 h 47"/>
                  <a:gd name="T23" fmla="*/ 140 w 14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7">
                    <a:moveTo>
                      <a:pt x="0" y="23"/>
                    </a:moveTo>
                    <a:lnTo>
                      <a:pt x="23" y="47"/>
                    </a:lnTo>
                    <a:lnTo>
                      <a:pt x="65" y="47"/>
                    </a:lnTo>
                    <a:lnTo>
                      <a:pt x="140" y="23"/>
                    </a:lnTo>
                    <a:lnTo>
                      <a:pt x="93" y="23"/>
                    </a:lnTo>
                    <a:lnTo>
                      <a:pt x="0" y="0"/>
                    </a:lnTo>
                    <a:lnTo>
                      <a:pt x="0"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9" name="Rectangle 228"/>
              <p:cNvSpPr>
                <a:spLocks noChangeArrowheads="1"/>
              </p:cNvSpPr>
              <p:nvPr/>
            </p:nvSpPr>
            <p:spPr bwMode="auto">
              <a:xfrm>
                <a:off x="1452" y="976"/>
                <a:ext cx="6" cy="3"/>
              </a:xfrm>
              <a:prstGeom prst="rect">
                <a:avLst/>
              </a:prstGeom>
              <a:solidFill>
                <a:srgbClr val="FFFFFF"/>
              </a:solidFill>
              <a:ln w="9525">
                <a:solidFill>
                  <a:schemeClr val="bg1">
                    <a:lumMod val="65000"/>
                  </a:schemeClr>
                </a:solidFill>
                <a:miter lim="800000"/>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0" name="Freeform 229"/>
              <p:cNvSpPr>
                <a:spLocks/>
              </p:cNvSpPr>
              <p:nvPr/>
            </p:nvSpPr>
            <p:spPr bwMode="auto">
              <a:xfrm>
                <a:off x="1348" y="877"/>
                <a:ext cx="73" cy="51"/>
              </a:xfrm>
              <a:custGeom>
                <a:avLst/>
                <a:gdLst>
                  <a:gd name="T0" fmla="*/ 23 w 588"/>
                  <a:gd name="T1" fmla="*/ 23 h 406"/>
                  <a:gd name="T2" fmla="*/ 0 w 588"/>
                  <a:gd name="T3" fmla="*/ 63 h 406"/>
                  <a:gd name="T4" fmla="*/ 47 w 588"/>
                  <a:gd name="T5" fmla="*/ 86 h 406"/>
                  <a:gd name="T6" fmla="*/ 180 w 588"/>
                  <a:gd name="T7" fmla="*/ 110 h 406"/>
                  <a:gd name="T8" fmla="*/ 180 w 588"/>
                  <a:gd name="T9" fmla="*/ 133 h 406"/>
                  <a:gd name="T10" fmla="*/ 157 w 588"/>
                  <a:gd name="T11" fmla="*/ 133 h 406"/>
                  <a:gd name="T12" fmla="*/ 204 w 588"/>
                  <a:gd name="T13" fmla="*/ 203 h 406"/>
                  <a:gd name="T14" fmla="*/ 274 w 588"/>
                  <a:gd name="T15" fmla="*/ 250 h 406"/>
                  <a:gd name="T16" fmla="*/ 366 w 588"/>
                  <a:gd name="T17" fmla="*/ 267 h 406"/>
                  <a:gd name="T18" fmla="*/ 389 w 588"/>
                  <a:gd name="T19" fmla="*/ 313 h 406"/>
                  <a:gd name="T20" fmla="*/ 431 w 588"/>
                  <a:gd name="T21" fmla="*/ 313 h 406"/>
                  <a:gd name="T22" fmla="*/ 476 w 588"/>
                  <a:gd name="T23" fmla="*/ 337 h 406"/>
                  <a:gd name="T24" fmla="*/ 518 w 588"/>
                  <a:gd name="T25" fmla="*/ 382 h 406"/>
                  <a:gd name="T26" fmla="*/ 541 w 588"/>
                  <a:gd name="T27" fmla="*/ 406 h 406"/>
                  <a:gd name="T28" fmla="*/ 588 w 588"/>
                  <a:gd name="T29" fmla="*/ 382 h 406"/>
                  <a:gd name="T30" fmla="*/ 564 w 588"/>
                  <a:gd name="T31" fmla="*/ 337 h 406"/>
                  <a:gd name="T32" fmla="*/ 588 w 588"/>
                  <a:gd name="T33" fmla="*/ 313 h 406"/>
                  <a:gd name="T34" fmla="*/ 541 w 588"/>
                  <a:gd name="T35" fmla="*/ 250 h 406"/>
                  <a:gd name="T36" fmla="*/ 570 w 588"/>
                  <a:gd name="T37" fmla="*/ 243 h 406"/>
                  <a:gd name="T38" fmla="*/ 570 w 588"/>
                  <a:gd name="T39" fmla="*/ 203 h 406"/>
                  <a:gd name="T40" fmla="*/ 581 w 588"/>
                  <a:gd name="T41" fmla="*/ 173 h 406"/>
                  <a:gd name="T42" fmla="*/ 570 w 588"/>
                  <a:gd name="T43" fmla="*/ 156 h 406"/>
                  <a:gd name="T44" fmla="*/ 500 w 588"/>
                  <a:gd name="T45" fmla="*/ 133 h 406"/>
                  <a:gd name="T46" fmla="*/ 453 w 588"/>
                  <a:gd name="T47" fmla="*/ 86 h 406"/>
                  <a:gd name="T48" fmla="*/ 453 w 588"/>
                  <a:gd name="T49" fmla="*/ 63 h 406"/>
                  <a:gd name="T50" fmla="*/ 366 w 588"/>
                  <a:gd name="T51" fmla="*/ 86 h 406"/>
                  <a:gd name="T52" fmla="*/ 319 w 588"/>
                  <a:gd name="T53" fmla="*/ 110 h 406"/>
                  <a:gd name="T54" fmla="*/ 274 w 588"/>
                  <a:gd name="T55" fmla="*/ 46 h 406"/>
                  <a:gd name="T56" fmla="*/ 180 w 588"/>
                  <a:gd name="T57" fmla="*/ 0 h 406"/>
                  <a:gd name="T58" fmla="*/ 140 w 588"/>
                  <a:gd name="T59" fmla="*/ 23 h 406"/>
                  <a:gd name="T60" fmla="*/ 110 w 588"/>
                  <a:gd name="T61" fmla="*/ 23 h 406"/>
                  <a:gd name="T62" fmla="*/ 70 w 588"/>
                  <a:gd name="T63" fmla="*/ 23 h 406"/>
                  <a:gd name="T64" fmla="*/ 23 w 588"/>
                  <a:gd name="T65" fmla="*/ 23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406"/>
                  <a:gd name="T101" fmla="*/ 588 w 588"/>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406">
                    <a:moveTo>
                      <a:pt x="23" y="23"/>
                    </a:moveTo>
                    <a:lnTo>
                      <a:pt x="0" y="63"/>
                    </a:lnTo>
                    <a:lnTo>
                      <a:pt x="47" y="86"/>
                    </a:lnTo>
                    <a:lnTo>
                      <a:pt x="180" y="110"/>
                    </a:lnTo>
                    <a:lnTo>
                      <a:pt x="180" y="133"/>
                    </a:lnTo>
                    <a:lnTo>
                      <a:pt x="157" y="133"/>
                    </a:lnTo>
                    <a:lnTo>
                      <a:pt x="204" y="203"/>
                    </a:lnTo>
                    <a:lnTo>
                      <a:pt x="274" y="250"/>
                    </a:lnTo>
                    <a:lnTo>
                      <a:pt x="366" y="267"/>
                    </a:lnTo>
                    <a:lnTo>
                      <a:pt x="389" y="313"/>
                    </a:lnTo>
                    <a:lnTo>
                      <a:pt x="431" y="313"/>
                    </a:lnTo>
                    <a:lnTo>
                      <a:pt x="476" y="337"/>
                    </a:lnTo>
                    <a:lnTo>
                      <a:pt x="518" y="382"/>
                    </a:lnTo>
                    <a:lnTo>
                      <a:pt x="541" y="406"/>
                    </a:lnTo>
                    <a:lnTo>
                      <a:pt x="588" y="382"/>
                    </a:lnTo>
                    <a:lnTo>
                      <a:pt x="564" y="337"/>
                    </a:lnTo>
                    <a:lnTo>
                      <a:pt x="588" y="313"/>
                    </a:lnTo>
                    <a:lnTo>
                      <a:pt x="541" y="250"/>
                    </a:lnTo>
                    <a:lnTo>
                      <a:pt x="570" y="243"/>
                    </a:lnTo>
                    <a:lnTo>
                      <a:pt x="570" y="203"/>
                    </a:lnTo>
                    <a:lnTo>
                      <a:pt x="581" y="173"/>
                    </a:lnTo>
                    <a:lnTo>
                      <a:pt x="570" y="156"/>
                    </a:lnTo>
                    <a:lnTo>
                      <a:pt x="500" y="133"/>
                    </a:lnTo>
                    <a:lnTo>
                      <a:pt x="453" y="86"/>
                    </a:lnTo>
                    <a:lnTo>
                      <a:pt x="453" y="63"/>
                    </a:lnTo>
                    <a:lnTo>
                      <a:pt x="366" y="86"/>
                    </a:lnTo>
                    <a:lnTo>
                      <a:pt x="319" y="110"/>
                    </a:lnTo>
                    <a:lnTo>
                      <a:pt x="274" y="46"/>
                    </a:lnTo>
                    <a:lnTo>
                      <a:pt x="180" y="0"/>
                    </a:lnTo>
                    <a:lnTo>
                      <a:pt x="140" y="23"/>
                    </a:lnTo>
                    <a:lnTo>
                      <a:pt x="110" y="23"/>
                    </a:lnTo>
                    <a:lnTo>
                      <a:pt x="70" y="23"/>
                    </a:lnTo>
                    <a:lnTo>
                      <a:pt x="2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1" name="Freeform 230"/>
              <p:cNvSpPr>
                <a:spLocks/>
              </p:cNvSpPr>
              <p:nvPr/>
            </p:nvSpPr>
            <p:spPr bwMode="auto">
              <a:xfrm>
                <a:off x="1330" y="855"/>
                <a:ext cx="53" cy="25"/>
              </a:xfrm>
              <a:custGeom>
                <a:avLst/>
                <a:gdLst>
                  <a:gd name="T0" fmla="*/ 0 w 425"/>
                  <a:gd name="T1" fmla="*/ 134 h 204"/>
                  <a:gd name="T2" fmla="*/ 6 w 425"/>
                  <a:gd name="T3" fmla="*/ 157 h 204"/>
                  <a:gd name="T4" fmla="*/ 70 w 425"/>
                  <a:gd name="T5" fmla="*/ 181 h 204"/>
                  <a:gd name="T6" fmla="*/ 100 w 425"/>
                  <a:gd name="T7" fmla="*/ 134 h 204"/>
                  <a:gd name="T8" fmla="*/ 187 w 425"/>
                  <a:gd name="T9" fmla="*/ 152 h 204"/>
                  <a:gd name="T10" fmla="*/ 187 w 425"/>
                  <a:gd name="T11" fmla="*/ 181 h 204"/>
                  <a:gd name="T12" fmla="*/ 163 w 425"/>
                  <a:gd name="T13" fmla="*/ 204 h 204"/>
                  <a:gd name="T14" fmla="*/ 285 w 425"/>
                  <a:gd name="T15" fmla="*/ 198 h 204"/>
                  <a:gd name="T16" fmla="*/ 320 w 425"/>
                  <a:gd name="T17" fmla="*/ 181 h 204"/>
                  <a:gd name="T18" fmla="*/ 344 w 425"/>
                  <a:gd name="T19" fmla="*/ 181 h 204"/>
                  <a:gd name="T20" fmla="*/ 367 w 425"/>
                  <a:gd name="T21" fmla="*/ 134 h 204"/>
                  <a:gd name="T22" fmla="*/ 425 w 425"/>
                  <a:gd name="T23" fmla="*/ 94 h 204"/>
                  <a:gd name="T24" fmla="*/ 407 w 425"/>
                  <a:gd name="T25" fmla="*/ 47 h 204"/>
                  <a:gd name="T26" fmla="*/ 390 w 425"/>
                  <a:gd name="T27" fmla="*/ 24 h 204"/>
                  <a:gd name="T28" fmla="*/ 372 w 425"/>
                  <a:gd name="T29" fmla="*/ 24 h 204"/>
                  <a:gd name="T30" fmla="*/ 320 w 425"/>
                  <a:gd name="T31" fmla="*/ 0 h 204"/>
                  <a:gd name="T32" fmla="*/ 280 w 425"/>
                  <a:gd name="T33" fmla="*/ 12 h 204"/>
                  <a:gd name="T34" fmla="*/ 210 w 425"/>
                  <a:gd name="T35" fmla="*/ 24 h 204"/>
                  <a:gd name="T36" fmla="*/ 163 w 425"/>
                  <a:gd name="T37" fmla="*/ 42 h 204"/>
                  <a:gd name="T38" fmla="*/ 163 w 425"/>
                  <a:gd name="T39" fmla="*/ 87 h 204"/>
                  <a:gd name="T40" fmla="*/ 140 w 425"/>
                  <a:gd name="T41" fmla="*/ 87 h 204"/>
                  <a:gd name="T42" fmla="*/ 53 w 425"/>
                  <a:gd name="T43" fmla="*/ 87 h 204"/>
                  <a:gd name="T44" fmla="*/ 12 w 425"/>
                  <a:gd name="T45" fmla="*/ 99 h 204"/>
                  <a:gd name="T46" fmla="*/ 0 w 425"/>
                  <a:gd name="T47" fmla="*/ 134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204"/>
                  <a:gd name="T74" fmla="*/ 425 w 425"/>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204">
                    <a:moveTo>
                      <a:pt x="0" y="134"/>
                    </a:moveTo>
                    <a:lnTo>
                      <a:pt x="6" y="157"/>
                    </a:lnTo>
                    <a:lnTo>
                      <a:pt x="70" y="181"/>
                    </a:lnTo>
                    <a:lnTo>
                      <a:pt x="100" y="134"/>
                    </a:lnTo>
                    <a:lnTo>
                      <a:pt x="187" y="152"/>
                    </a:lnTo>
                    <a:lnTo>
                      <a:pt x="187" y="181"/>
                    </a:lnTo>
                    <a:lnTo>
                      <a:pt x="163" y="204"/>
                    </a:lnTo>
                    <a:lnTo>
                      <a:pt x="285" y="198"/>
                    </a:lnTo>
                    <a:lnTo>
                      <a:pt x="320" y="181"/>
                    </a:lnTo>
                    <a:lnTo>
                      <a:pt x="344" y="181"/>
                    </a:lnTo>
                    <a:lnTo>
                      <a:pt x="367" y="134"/>
                    </a:lnTo>
                    <a:lnTo>
                      <a:pt x="425" y="94"/>
                    </a:lnTo>
                    <a:lnTo>
                      <a:pt x="407" y="47"/>
                    </a:lnTo>
                    <a:lnTo>
                      <a:pt x="390" y="24"/>
                    </a:lnTo>
                    <a:lnTo>
                      <a:pt x="372" y="24"/>
                    </a:lnTo>
                    <a:lnTo>
                      <a:pt x="320" y="0"/>
                    </a:lnTo>
                    <a:lnTo>
                      <a:pt x="280" y="12"/>
                    </a:lnTo>
                    <a:lnTo>
                      <a:pt x="210" y="24"/>
                    </a:lnTo>
                    <a:lnTo>
                      <a:pt x="163" y="42"/>
                    </a:lnTo>
                    <a:lnTo>
                      <a:pt x="163" y="87"/>
                    </a:lnTo>
                    <a:lnTo>
                      <a:pt x="140" y="87"/>
                    </a:lnTo>
                    <a:lnTo>
                      <a:pt x="53" y="87"/>
                    </a:lnTo>
                    <a:lnTo>
                      <a:pt x="12" y="99"/>
                    </a:lnTo>
                    <a:lnTo>
                      <a:pt x="0" y="134"/>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2" name="Freeform 231"/>
              <p:cNvSpPr>
                <a:spLocks/>
              </p:cNvSpPr>
              <p:nvPr/>
            </p:nvSpPr>
            <p:spPr bwMode="auto">
              <a:xfrm>
                <a:off x="1371" y="863"/>
                <a:ext cx="47" cy="28"/>
              </a:xfrm>
              <a:custGeom>
                <a:avLst/>
                <a:gdLst>
                  <a:gd name="T0" fmla="*/ 104 w 372"/>
                  <a:gd name="T1" fmla="*/ 23 h 227"/>
                  <a:gd name="T2" fmla="*/ 35 w 372"/>
                  <a:gd name="T3" fmla="*/ 70 h 227"/>
                  <a:gd name="T4" fmla="*/ 0 w 372"/>
                  <a:gd name="T5" fmla="*/ 123 h 227"/>
                  <a:gd name="T6" fmla="*/ 70 w 372"/>
                  <a:gd name="T7" fmla="*/ 157 h 227"/>
                  <a:gd name="T8" fmla="*/ 104 w 372"/>
                  <a:gd name="T9" fmla="*/ 203 h 227"/>
                  <a:gd name="T10" fmla="*/ 116 w 372"/>
                  <a:gd name="T11" fmla="*/ 227 h 227"/>
                  <a:gd name="T12" fmla="*/ 174 w 372"/>
                  <a:gd name="T13" fmla="*/ 203 h 227"/>
                  <a:gd name="T14" fmla="*/ 204 w 372"/>
                  <a:gd name="T15" fmla="*/ 198 h 227"/>
                  <a:gd name="T16" fmla="*/ 239 w 372"/>
                  <a:gd name="T17" fmla="*/ 180 h 227"/>
                  <a:gd name="T18" fmla="*/ 261 w 372"/>
                  <a:gd name="T19" fmla="*/ 163 h 227"/>
                  <a:gd name="T20" fmla="*/ 308 w 372"/>
                  <a:gd name="T21" fmla="*/ 117 h 227"/>
                  <a:gd name="T22" fmla="*/ 349 w 372"/>
                  <a:gd name="T23" fmla="*/ 65 h 227"/>
                  <a:gd name="T24" fmla="*/ 372 w 372"/>
                  <a:gd name="T25" fmla="*/ 0 h 227"/>
                  <a:gd name="T26" fmla="*/ 261 w 372"/>
                  <a:gd name="T27" fmla="*/ 6 h 227"/>
                  <a:gd name="T28" fmla="*/ 197 w 372"/>
                  <a:gd name="T29" fmla="*/ 23 h 227"/>
                  <a:gd name="T30" fmla="*/ 104 w 372"/>
                  <a:gd name="T31" fmla="*/ 23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
                  <a:gd name="T49" fmla="*/ 0 h 227"/>
                  <a:gd name="T50" fmla="*/ 372 w 372"/>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 h="227">
                    <a:moveTo>
                      <a:pt x="104" y="23"/>
                    </a:moveTo>
                    <a:lnTo>
                      <a:pt x="35" y="70"/>
                    </a:lnTo>
                    <a:lnTo>
                      <a:pt x="0" y="123"/>
                    </a:lnTo>
                    <a:lnTo>
                      <a:pt x="70" y="157"/>
                    </a:lnTo>
                    <a:lnTo>
                      <a:pt x="104" y="203"/>
                    </a:lnTo>
                    <a:lnTo>
                      <a:pt x="116" y="227"/>
                    </a:lnTo>
                    <a:lnTo>
                      <a:pt x="174" y="203"/>
                    </a:lnTo>
                    <a:lnTo>
                      <a:pt x="204" y="198"/>
                    </a:lnTo>
                    <a:lnTo>
                      <a:pt x="239" y="180"/>
                    </a:lnTo>
                    <a:lnTo>
                      <a:pt x="261" y="163"/>
                    </a:lnTo>
                    <a:lnTo>
                      <a:pt x="308" y="117"/>
                    </a:lnTo>
                    <a:lnTo>
                      <a:pt x="349" y="65"/>
                    </a:lnTo>
                    <a:lnTo>
                      <a:pt x="372" y="0"/>
                    </a:lnTo>
                    <a:lnTo>
                      <a:pt x="261" y="6"/>
                    </a:lnTo>
                    <a:lnTo>
                      <a:pt x="197" y="23"/>
                    </a:lnTo>
                    <a:lnTo>
                      <a:pt x="104" y="2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3" name="Freeform 232"/>
              <p:cNvSpPr>
                <a:spLocks/>
              </p:cNvSpPr>
              <p:nvPr/>
            </p:nvSpPr>
            <p:spPr bwMode="auto">
              <a:xfrm>
                <a:off x="1325" y="867"/>
                <a:ext cx="7" cy="5"/>
              </a:xfrm>
              <a:custGeom>
                <a:avLst/>
                <a:gdLst>
                  <a:gd name="T0" fmla="*/ 52 w 52"/>
                  <a:gd name="T1" fmla="*/ 0 h 41"/>
                  <a:gd name="T2" fmla="*/ 0 w 52"/>
                  <a:gd name="T3" fmla="*/ 0 h 41"/>
                  <a:gd name="T4" fmla="*/ 6 w 52"/>
                  <a:gd name="T5" fmla="*/ 35 h 41"/>
                  <a:gd name="T6" fmla="*/ 35 w 52"/>
                  <a:gd name="T7" fmla="*/ 41 h 41"/>
                  <a:gd name="T8" fmla="*/ 52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52" y="0"/>
                    </a:moveTo>
                    <a:lnTo>
                      <a:pt x="0" y="0"/>
                    </a:lnTo>
                    <a:lnTo>
                      <a:pt x="6" y="35"/>
                    </a:lnTo>
                    <a:lnTo>
                      <a:pt x="35" y="41"/>
                    </a:lnTo>
                    <a:lnTo>
                      <a:pt x="5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4" name="Freeform 233"/>
              <p:cNvSpPr>
                <a:spLocks/>
              </p:cNvSpPr>
              <p:nvPr/>
            </p:nvSpPr>
            <p:spPr bwMode="auto">
              <a:xfrm>
                <a:off x="1302" y="865"/>
                <a:ext cx="24" cy="20"/>
              </a:xfrm>
              <a:custGeom>
                <a:avLst/>
                <a:gdLst>
                  <a:gd name="T0" fmla="*/ 181 w 192"/>
                  <a:gd name="T1" fmla="*/ 23 h 162"/>
                  <a:gd name="T2" fmla="*/ 99 w 192"/>
                  <a:gd name="T3" fmla="*/ 0 h 162"/>
                  <a:gd name="T4" fmla="*/ 47 w 192"/>
                  <a:gd name="T5" fmla="*/ 29 h 162"/>
                  <a:gd name="T6" fmla="*/ 0 w 192"/>
                  <a:gd name="T7" fmla="*/ 75 h 162"/>
                  <a:gd name="T8" fmla="*/ 24 w 192"/>
                  <a:gd name="T9" fmla="*/ 145 h 162"/>
                  <a:gd name="T10" fmla="*/ 70 w 192"/>
                  <a:gd name="T11" fmla="*/ 162 h 162"/>
                  <a:gd name="T12" fmla="*/ 117 w 192"/>
                  <a:gd name="T13" fmla="*/ 145 h 162"/>
                  <a:gd name="T14" fmla="*/ 122 w 192"/>
                  <a:gd name="T15" fmla="*/ 99 h 162"/>
                  <a:gd name="T16" fmla="*/ 140 w 192"/>
                  <a:gd name="T17" fmla="*/ 99 h 162"/>
                  <a:gd name="T18" fmla="*/ 164 w 192"/>
                  <a:gd name="T19" fmla="*/ 87 h 162"/>
                  <a:gd name="T20" fmla="*/ 181 w 192"/>
                  <a:gd name="T21" fmla="*/ 75 h 162"/>
                  <a:gd name="T22" fmla="*/ 192 w 192"/>
                  <a:gd name="T23" fmla="*/ 52 h 162"/>
                  <a:gd name="T24" fmla="*/ 181 w 192"/>
                  <a:gd name="T25" fmla="*/ 23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62"/>
                  <a:gd name="T41" fmla="*/ 192 w 19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62">
                    <a:moveTo>
                      <a:pt x="181" y="23"/>
                    </a:moveTo>
                    <a:lnTo>
                      <a:pt x="99" y="0"/>
                    </a:lnTo>
                    <a:lnTo>
                      <a:pt x="47" y="29"/>
                    </a:lnTo>
                    <a:lnTo>
                      <a:pt x="0" y="75"/>
                    </a:lnTo>
                    <a:lnTo>
                      <a:pt x="24" y="145"/>
                    </a:lnTo>
                    <a:lnTo>
                      <a:pt x="70" y="162"/>
                    </a:lnTo>
                    <a:lnTo>
                      <a:pt x="117" y="145"/>
                    </a:lnTo>
                    <a:lnTo>
                      <a:pt x="122" y="99"/>
                    </a:lnTo>
                    <a:lnTo>
                      <a:pt x="140" y="99"/>
                    </a:lnTo>
                    <a:lnTo>
                      <a:pt x="164" y="87"/>
                    </a:lnTo>
                    <a:lnTo>
                      <a:pt x="181" y="75"/>
                    </a:lnTo>
                    <a:lnTo>
                      <a:pt x="192" y="52"/>
                    </a:lnTo>
                    <a:lnTo>
                      <a:pt x="181" y="2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5" name="Freeform 234"/>
              <p:cNvSpPr>
                <a:spLocks/>
              </p:cNvSpPr>
              <p:nvPr/>
            </p:nvSpPr>
            <p:spPr bwMode="auto">
              <a:xfrm>
                <a:off x="1300" y="872"/>
                <a:ext cx="85" cy="82"/>
              </a:xfrm>
              <a:custGeom>
                <a:avLst/>
                <a:gdLst>
                  <a:gd name="T0" fmla="*/ 53 w 680"/>
                  <a:gd name="T1" fmla="*/ 93 h 656"/>
                  <a:gd name="T2" fmla="*/ 41 w 680"/>
                  <a:gd name="T3" fmla="*/ 128 h 656"/>
                  <a:gd name="T4" fmla="*/ 18 w 680"/>
                  <a:gd name="T5" fmla="*/ 140 h 656"/>
                  <a:gd name="T6" fmla="*/ 6 w 680"/>
                  <a:gd name="T7" fmla="*/ 175 h 656"/>
                  <a:gd name="T8" fmla="*/ 0 w 680"/>
                  <a:gd name="T9" fmla="*/ 203 h 656"/>
                  <a:gd name="T10" fmla="*/ 0 w 680"/>
                  <a:gd name="T11" fmla="*/ 255 h 656"/>
                  <a:gd name="T12" fmla="*/ 30 w 680"/>
                  <a:gd name="T13" fmla="*/ 238 h 656"/>
                  <a:gd name="T14" fmla="*/ 65 w 680"/>
                  <a:gd name="T15" fmla="*/ 220 h 656"/>
                  <a:gd name="T16" fmla="*/ 122 w 680"/>
                  <a:gd name="T17" fmla="*/ 203 h 656"/>
                  <a:gd name="T18" fmla="*/ 180 w 680"/>
                  <a:gd name="T19" fmla="*/ 180 h 656"/>
                  <a:gd name="T20" fmla="*/ 274 w 680"/>
                  <a:gd name="T21" fmla="*/ 203 h 656"/>
                  <a:gd name="T22" fmla="*/ 297 w 680"/>
                  <a:gd name="T23" fmla="*/ 250 h 656"/>
                  <a:gd name="T24" fmla="*/ 297 w 680"/>
                  <a:gd name="T25" fmla="*/ 290 h 656"/>
                  <a:gd name="T26" fmla="*/ 431 w 680"/>
                  <a:gd name="T27" fmla="*/ 429 h 656"/>
                  <a:gd name="T28" fmla="*/ 494 w 680"/>
                  <a:gd name="T29" fmla="*/ 441 h 656"/>
                  <a:gd name="T30" fmla="*/ 564 w 680"/>
                  <a:gd name="T31" fmla="*/ 499 h 656"/>
                  <a:gd name="T32" fmla="*/ 588 w 680"/>
                  <a:gd name="T33" fmla="*/ 563 h 656"/>
                  <a:gd name="T34" fmla="*/ 558 w 680"/>
                  <a:gd name="T35" fmla="*/ 610 h 656"/>
                  <a:gd name="T36" fmla="*/ 564 w 680"/>
                  <a:gd name="T37" fmla="*/ 656 h 656"/>
                  <a:gd name="T38" fmla="*/ 628 w 680"/>
                  <a:gd name="T39" fmla="*/ 575 h 656"/>
                  <a:gd name="T40" fmla="*/ 605 w 680"/>
                  <a:gd name="T41" fmla="*/ 511 h 656"/>
                  <a:gd name="T42" fmla="*/ 611 w 680"/>
                  <a:gd name="T43" fmla="*/ 453 h 656"/>
                  <a:gd name="T44" fmla="*/ 651 w 680"/>
                  <a:gd name="T45" fmla="*/ 499 h 656"/>
                  <a:gd name="T46" fmla="*/ 680 w 680"/>
                  <a:gd name="T47" fmla="*/ 523 h 656"/>
                  <a:gd name="T48" fmla="*/ 680 w 680"/>
                  <a:gd name="T49" fmla="*/ 476 h 656"/>
                  <a:gd name="T50" fmla="*/ 611 w 680"/>
                  <a:gd name="T51" fmla="*/ 407 h 656"/>
                  <a:gd name="T52" fmla="*/ 588 w 680"/>
                  <a:gd name="T53" fmla="*/ 407 h 656"/>
                  <a:gd name="T54" fmla="*/ 564 w 680"/>
                  <a:gd name="T55" fmla="*/ 360 h 656"/>
                  <a:gd name="T56" fmla="*/ 524 w 680"/>
                  <a:gd name="T57" fmla="*/ 342 h 656"/>
                  <a:gd name="T58" fmla="*/ 477 w 680"/>
                  <a:gd name="T59" fmla="*/ 314 h 656"/>
                  <a:gd name="T60" fmla="*/ 424 w 680"/>
                  <a:gd name="T61" fmla="*/ 279 h 656"/>
                  <a:gd name="T62" fmla="*/ 384 w 680"/>
                  <a:gd name="T63" fmla="*/ 227 h 656"/>
                  <a:gd name="T64" fmla="*/ 361 w 680"/>
                  <a:gd name="T65" fmla="*/ 180 h 656"/>
                  <a:gd name="T66" fmla="*/ 361 w 680"/>
                  <a:gd name="T67" fmla="*/ 157 h 656"/>
                  <a:gd name="T68" fmla="*/ 361 w 680"/>
                  <a:gd name="T69" fmla="*/ 110 h 656"/>
                  <a:gd name="T70" fmla="*/ 384 w 680"/>
                  <a:gd name="T71" fmla="*/ 110 h 656"/>
                  <a:gd name="T72" fmla="*/ 407 w 680"/>
                  <a:gd name="T73" fmla="*/ 70 h 656"/>
                  <a:gd name="T74" fmla="*/ 431 w 680"/>
                  <a:gd name="T75" fmla="*/ 47 h 656"/>
                  <a:gd name="T76" fmla="*/ 431 w 680"/>
                  <a:gd name="T77" fmla="*/ 23 h 656"/>
                  <a:gd name="T78" fmla="*/ 337 w 680"/>
                  <a:gd name="T79" fmla="*/ 0 h 656"/>
                  <a:gd name="T80" fmla="*/ 314 w 680"/>
                  <a:gd name="T81" fmla="*/ 47 h 656"/>
                  <a:gd name="T82" fmla="*/ 250 w 680"/>
                  <a:gd name="T83" fmla="*/ 23 h 656"/>
                  <a:gd name="T84" fmla="*/ 227 w 680"/>
                  <a:gd name="T85" fmla="*/ 0 h 656"/>
                  <a:gd name="T86" fmla="*/ 180 w 680"/>
                  <a:gd name="T87" fmla="*/ 41 h 656"/>
                  <a:gd name="T88" fmla="*/ 140 w 680"/>
                  <a:gd name="T89" fmla="*/ 47 h 656"/>
                  <a:gd name="T90" fmla="*/ 134 w 680"/>
                  <a:gd name="T91" fmla="*/ 87 h 656"/>
                  <a:gd name="T92" fmla="*/ 100 w 680"/>
                  <a:gd name="T93" fmla="*/ 110 h 656"/>
                  <a:gd name="T94" fmla="*/ 70 w 680"/>
                  <a:gd name="T95" fmla="*/ 110 h 656"/>
                  <a:gd name="T96" fmla="*/ 53 w 680"/>
                  <a:gd name="T97" fmla="*/ 93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0"/>
                  <a:gd name="T148" fmla="*/ 0 h 656"/>
                  <a:gd name="T149" fmla="*/ 680 w 68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0" h="656">
                    <a:moveTo>
                      <a:pt x="53" y="93"/>
                    </a:moveTo>
                    <a:lnTo>
                      <a:pt x="41" y="128"/>
                    </a:lnTo>
                    <a:lnTo>
                      <a:pt x="18" y="140"/>
                    </a:lnTo>
                    <a:lnTo>
                      <a:pt x="6" y="175"/>
                    </a:lnTo>
                    <a:lnTo>
                      <a:pt x="0" y="203"/>
                    </a:lnTo>
                    <a:lnTo>
                      <a:pt x="0" y="255"/>
                    </a:lnTo>
                    <a:lnTo>
                      <a:pt x="30" y="238"/>
                    </a:lnTo>
                    <a:lnTo>
                      <a:pt x="65" y="220"/>
                    </a:lnTo>
                    <a:lnTo>
                      <a:pt x="122" y="203"/>
                    </a:lnTo>
                    <a:lnTo>
                      <a:pt x="180" y="180"/>
                    </a:lnTo>
                    <a:lnTo>
                      <a:pt x="274" y="203"/>
                    </a:lnTo>
                    <a:lnTo>
                      <a:pt x="297" y="250"/>
                    </a:lnTo>
                    <a:lnTo>
                      <a:pt x="297" y="290"/>
                    </a:lnTo>
                    <a:lnTo>
                      <a:pt x="431" y="429"/>
                    </a:lnTo>
                    <a:lnTo>
                      <a:pt x="494" y="441"/>
                    </a:lnTo>
                    <a:lnTo>
                      <a:pt x="564" y="499"/>
                    </a:lnTo>
                    <a:lnTo>
                      <a:pt x="588" y="563"/>
                    </a:lnTo>
                    <a:lnTo>
                      <a:pt x="558" y="610"/>
                    </a:lnTo>
                    <a:lnTo>
                      <a:pt x="564" y="656"/>
                    </a:lnTo>
                    <a:lnTo>
                      <a:pt x="628" y="575"/>
                    </a:lnTo>
                    <a:lnTo>
                      <a:pt x="605" y="511"/>
                    </a:lnTo>
                    <a:lnTo>
                      <a:pt x="611" y="453"/>
                    </a:lnTo>
                    <a:lnTo>
                      <a:pt x="651" y="499"/>
                    </a:lnTo>
                    <a:lnTo>
                      <a:pt x="680" y="523"/>
                    </a:lnTo>
                    <a:lnTo>
                      <a:pt x="680" y="476"/>
                    </a:lnTo>
                    <a:lnTo>
                      <a:pt x="611" y="407"/>
                    </a:lnTo>
                    <a:lnTo>
                      <a:pt x="588" y="407"/>
                    </a:lnTo>
                    <a:lnTo>
                      <a:pt x="564" y="360"/>
                    </a:lnTo>
                    <a:lnTo>
                      <a:pt x="524" y="342"/>
                    </a:lnTo>
                    <a:lnTo>
                      <a:pt x="477" y="314"/>
                    </a:lnTo>
                    <a:lnTo>
                      <a:pt x="424" y="279"/>
                    </a:lnTo>
                    <a:lnTo>
                      <a:pt x="384" y="227"/>
                    </a:lnTo>
                    <a:lnTo>
                      <a:pt x="361" y="180"/>
                    </a:lnTo>
                    <a:lnTo>
                      <a:pt x="361" y="157"/>
                    </a:lnTo>
                    <a:lnTo>
                      <a:pt x="361" y="110"/>
                    </a:lnTo>
                    <a:lnTo>
                      <a:pt x="384" y="110"/>
                    </a:lnTo>
                    <a:lnTo>
                      <a:pt x="407" y="70"/>
                    </a:lnTo>
                    <a:lnTo>
                      <a:pt x="431" y="47"/>
                    </a:lnTo>
                    <a:lnTo>
                      <a:pt x="431" y="23"/>
                    </a:lnTo>
                    <a:lnTo>
                      <a:pt x="337" y="0"/>
                    </a:lnTo>
                    <a:lnTo>
                      <a:pt x="314" y="47"/>
                    </a:lnTo>
                    <a:lnTo>
                      <a:pt x="250" y="23"/>
                    </a:lnTo>
                    <a:lnTo>
                      <a:pt x="227" y="0"/>
                    </a:lnTo>
                    <a:lnTo>
                      <a:pt x="180" y="41"/>
                    </a:lnTo>
                    <a:lnTo>
                      <a:pt x="140" y="47"/>
                    </a:lnTo>
                    <a:lnTo>
                      <a:pt x="134" y="87"/>
                    </a:lnTo>
                    <a:lnTo>
                      <a:pt x="100" y="110"/>
                    </a:lnTo>
                    <a:lnTo>
                      <a:pt x="70" y="110"/>
                    </a:lnTo>
                    <a:lnTo>
                      <a:pt x="53" y="9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6" name="Freeform 235"/>
              <p:cNvSpPr>
                <a:spLocks/>
              </p:cNvSpPr>
              <p:nvPr/>
            </p:nvSpPr>
            <p:spPr bwMode="auto">
              <a:xfrm>
                <a:off x="1345" y="951"/>
                <a:ext cx="20" cy="13"/>
              </a:xfrm>
              <a:custGeom>
                <a:avLst/>
                <a:gdLst>
                  <a:gd name="T0" fmla="*/ 163 w 163"/>
                  <a:gd name="T1" fmla="*/ 23 h 105"/>
                  <a:gd name="T2" fmla="*/ 133 w 163"/>
                  <a:gd name="T3" fmla="*/ 47 h 105"/>
                  <a:gd name="T4" fmla="*/ 145 w 163"/>
                  <a:gd name="T5" fmla="*/ 105 h 105"/>
                  <a:gd name="T6" fmla="*/ 70 w 163"/>
                  <a:gd name="T7" fmla="*/ 93 h 105"/>
                  <a:gd name="T8" fmla="*/ 0 w 163"/>
                  <a:gd name="T9" fmla="*/ 93 h 105"/>
                  <a:gd name="T10" fmla="*/ 0 w 163"/>
                  <a:gd name="T11" fmla="*/ 65 h 105"/>
                  <a:gd name="T12" fmla="*/ 23 w 163"/>
                  <a:gd name="T13" fmla="*/ 23 h 105"/>
                  <a:gd name="T14" fmla="*/ 70 w 163"/>
                  <a:gd name="T15" fmla="*/ 23 h 105"/>
                  <a:gd name="T16" fmla="*/ 116 w 163"/>
                  <a:gd name="T17" fmla="*/ 0 h 105"/>
                  <a:gd name="T18" fmla="*/ 133 w 163"/>
                  <a:gd name="T19" fmla="*/ 0 h 105"/>
                  <a:gd name="T20" fmla="*/ 163 w 163"/>
                  <a:gd name="T21" fmla="*/ 23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05"/>
                  <a:gd name="T35" fmla="*/ 163 w 163"/>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05">
                    <a:moveTo>
                      <a:pt x="163" y="23"/>
                    </a:moveTo>
                    <a:lnTo>
                      <a:pt x="133" y="47"/>
                    </a:lnTo>
                    <a:lnTo>
                      <a:pt x="145" y="105"/>
                    </a:lnTo>
                    <a:lnTo>
                      <a:pt x="70" y="93"/>
                    </a:lnTo>
                    <a:lnTo>
                      <a:pt x="0" y="93"/>
                    </a:lnTo>
                    <a:lnTo>
                      <a:pt x="0" y="65"/>
                    </a:lnTo>
                    <a:lnTo>
                      <a:pt x="23" y="23"/>
                    </a:lnTo>
                    <a:lnTo>
                      <a:pt x="70" y="23"/>
                    </a:lnTo>
                    <a:lnTo>
                      <a:pt x="116" y="0"/>
                    </a:lnTo>
                    <a:lnTo>
                      <a:pt x="133" y="0"/>
                    </a:lnTo>
                    <a:lnTo>
                      <a:pt x="16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7" name="Freeform 236"/>
              <p:cNvSpPr>
                <a:spLocks/>
              </p:cNvSpPr>
              <p:nvPr/>
            </p:nvSpPr>
            <p:spPr bwMode="auto">
              <a:xfrm>
                <a:off x="1232" y="834"/>
                <a:ext cx="82" cy="85"/>
              </a:xfrm>
              <a:custGeom>
                <a:avLst/>
                <a:gdLst>
                  <a:gd name="T0" fmla="*/ 540 w 657"/>
                  <a:gd name="T1" fmla="*/ 546 h 680"/>
                  <a:gd name="T2" fmla="*/ 471 w 657"/>
                  <a:gd name="T3" fmla="*/ 546 h 680"/>
                  <a:gd name="T4" fmla="*/ 471 w 657"/>
                  <a:gd name="T5" fmla="*/ 593 h 680"/>
                  <a:gd name="T6" fmla="*/ 430 w 657"/>
                  <a:gd name="T7" fmla="*/ 593 h 680"/>
                  <a:gd name="T8" fmla="*/ 406 w 657"/>
                  <a:gd name="T9" fmla="*/ 610 h 680"/>
                  <a:gd name="T10" fmla="*/ 383 w 657"/>
                  <a:gd name="T11" fmla="*/ 680 h 680"/>
                  <a:gd name="T12" fmla="*/ 273 w 657"/>
                  <a:gd name="T13" fmla="*/ 593 h 680"/>
                  <a:gd name="T14" fmla="*/ 250 w 657"/>
                  <a:gd name="T15" fmla="*/ 563 h 680"/>
                  <a:gd name="T16" fmla="*/ 116 w 657"/>
                  <a:gd name="T17" fmla="*/ 546 h 680"/>
                  <a:gd name="T18" fmla="*/ 69 w 657"/>
                  <a:gd name="T19" fmla="*/ 499 h 680"/>
                  <a:gd name="T20" fmla="*/ 116 w 657"/>
                  <a:gd name="T21" fmla="*/ 453 h 680"/>
                  <a:gd name="T22" fmla="*/ 134 w 657"/>
                  <a:gd name="T23" fmla="*/ 319 h 680"/>
                  <a:gd name="T24" fmla="*/ 116 w 657"/>
                  <a:gd name="T25" fmla="*/ 273 h 680"/>
                  <a:gd name="T26" fmla="*/ 69 w 657"/>
                  <a:gd name="T27" fmla="*/ 232 h 680"/>
                  <a:gd name="T28" fmla="*/ 0 w 657"/>
                  <a:gd name="T29" fmla="*/ 186 h 680"/>
                  <a:gd name="T30" fmla="*/ 0 w 657"/>
                  <a:gd name="T31" fmla="*/ 162 h 680"/>
                  <a:gd name="T32" fmla="*/ 47 w 657"/>
                  <a:gd name="T33" fmla="*/ 139 h 680"/>
                  <a:gd name="T34" fmla="*/ 93 w 657"/>
                  <a:gd name="T35" fmla="*/ 116 h 680"/>
                  <a:gd name="T36" fmla="*/ 204 w 657"/>
                  <a:gd name="T37" fmla="*/ 70 h 680"/>
                  <a:gd name="T38" fmla="*/ 273 w 657"/>
                  <a:gd name="T39" fmla="*/ 70 h 680"/>
                  <a:gd name="T40" fmla="*/ 360 w 657"/>
                  <a:gd name="T41" fmla="*/ 0 h 680"/>
                  <a:gd name="T42" fmla="*/ 424 w 657"/>
                  <a:gd name="T43" fmla="*/ 47 h 680"/>
                  <a:gd name="T44" fmla="*/ 540 w 657"/>
                  <a:gd name="T45" fmla="*/ 116 h 680"/>
                  <a:gd name="T46" fmla="*/ 581 w 657"/>
                  <a:gd name="T47" fmla="*/ 139 h 680"/>
                  <a:gd name="T48" fmla="*/ 616 w 657"/>
                  <a:gd name="T49" fmla="*/ 134 h 680"/>
                  <a:gd name="T50" fmla="*/ 650 w 657"/>
                  <a:gd name="T51" fmla="*/ 162 h 680"/>
                  <a:gd name="T52" fmla="*/ 650 w 657"/>
                  <a:gd name="T53" fmla="*/ 197 h 680"/>
                  <a:gd name="T54" fmla="*/ 657 w 657"/>
                  <a:gd name="T55" fmla="*/ 244 h 680"/>
                  <a:gd name="T56" fmla="*/ 587 w 657"/>
                  <a:gd name="T57" fmla="*/ 296 h 680"/>
                  <a:gd name="T58" fmla="*/ 563 w 657"/>
                  <a:gd name="T59" fmla="*/ 319 h 680"/>
                  <a:gd name="T60" fmla="*/ 587 w 657"/>
                  <a:gd name="T61" fmla="*/ 406 h 680"/>
                  <a:gd name="T62" fmla="*/ 587 w 657"/>
                  <a:gd name="T63" fmla="*/ 429 h 680"/>
                  <a:gd name="T64" fmla="*/ 563 w 657"/>
                  <a:gd name="T65" fmla="*/ 429 h 680"/>
                  <a:gd name="T66" fmla="*/ 540 w 657"/>
                  <a:gd name="T67" fmla="*/ 499 h 680"/>
                  <a:gd name="T68" fmla="*/ 540 w 657"/>
                  <a:gd name="T69" fmla="*/ 546 h 6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7"/>
                  <a:gd name="T106" fmla="*/ 0 h 680"/>
                  <a:gd name="T107" fmla="*/ 657 w 657"/>
                  <a:gd name="T108" fmla="*/ 680 h 6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7" h="680">
                    <a:moveTo>
                      <a:pt x="540" y="546"/>
                    </a:moveTo>
                    <a:lnTo>
                      <a:pt x="471" y="546"/>
                    </a:lnTo>
                    <a:lnTo>
                      <a:pt x="471" y="593"/>
                    </a:lnTo>
                    <a:lnTo>
                      <a:pt x="430" y="593"/>
                    </a:lnTo>
                    <a:lnTo>
                      <a:pt x="406" y="610"/>
                    </a:lnTo>
                    <a:lnTo>
                      <a:pt x="383" y="680"/>
                    </a:lnTo>
                    <a:lnTo>
                      <a:pt x="273" y="593"/>
                    </a:lnTo>
                    <a:lnTo>
                      <a:pt x="250" y="563"/>
                    </a:lnTo>
                    <a:lnTo>
                      <a:pt x="116" y="546"/>
                    </a:lnTo>
                    <a:lnTo>
                      <a:pt x="69" y="499"/>
                    </a:lnTo>
                    <a:lnTo>
                      <a:pt x="116" y="453"/>
                    </a:lnTo>
                    <a:lnTo>
                      <a:pt x="134" y="319"/>
                    </a:lnTo>
                    <a:lnTo>
                      <a:pt x="116" y="273"/>
                    </a:lnTo>
                    <a:lnTo>
                      <a:pt x="69" y="232"/>
                    </a:lnTo>
                    <a:lnTo>
                      <a:pt x="0" y="186"/>
                    </a:lnTo>
                    <a:lnTo>
                      <a:pt x="0" y="162"/>
                    </a:lnTo>
                    <a:lnTo>
                      <a:pt x="47" y="139"/>
                    </a:lnTo>
                    <a:lnTo>
                      <a:pt x="93" y="116"/>
                    </a:lnTo>
                    <a:lnTo>
                      <a:pt x="204" y="70"/>
                    </a:lnTo>
                    <a:lnTo>
                      <a:pt x="273" y="70"/>
                    </a:lnTo>
                    <a:lnTo>
                      <a:pt x="360" y="0"/>
                    </a:lnTo>
                    <a:lnTo>
                      <a:pt x="424" y="47"/>
                    </a:lnTo>
                    <a:lnTo>
                      <a:pt x="540" y="116"/>
                    </a:lnTo>
                    <a:lnTo>
                      <a:pt x="581" y="139"/>
                    </a:lnTo>
                    <a:lnTo>
                      <a:pt x="616" y="134"/>
                    </a:lnTo>
                    <a:lnTo>
                      <a:pt x="650" y="162"/>
                    </a:lnTo>
                    <a:lnTo>
                      <a:pt x="650" y="197"/>
                    </a:lnTo>
                    <a:lnTo>
                      <a:pt x="657" y="244"/>
                    </a:lnTo>
                    <a:lnTo>
                      <a:pt x="587" y="296"/>
                    </a:lnTo>
                    <a:lnTo>
                      <a:pt x="563" y="319"/>
                    </a:lnTo>
                    <a:lnTo>
                      <a:pt x="587" y="406"/>
                    </a:lnTo>
                    <a:lnTo>
                      <a:pt x="587" y="429"/>
                    </a:lnTo>
                    <a:lnTo>
                      <a:pt x="563" y="429"/>
                    </a:lnTo>
                    <a:lnTo>
                      <a:pt x="540" y="499"/>
                    </a:lnTo>
                    <a:lnTo>
                      <a:pt x="540" y="546"/>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8" name="Freeform 237"/>
              <p:cNvSpPr>
                <a:spLocks/>
              </p:cNvSpPr>
              <p:nvPr/>
            </p:nvSpPr>
            <p:spPr bwMode="auto">
              <a:xfrm>
                <a:off x="1198" y="893"/>
                <a:ext cx="82" cy="84"/>
              </a:xfrm>
              <a:custGeom>
                <a:avLst/>
                <a:gdLst>
                  <a:gd name="T0" fmla="*/ 342 w 656"/>
                  <a:gd name="T1" fmla="*/ 28 h 673"/>
                  <a:gd name="T2" fmla="*/ 297 w 656"/>
                  <a:gd name="T3" fmla="*/ 28 h 673"/>
                  <a:gd name="T4" fmla="*/ 250 w 656"/>
                  <a:gd name="T5" fmla="*/ 17 h 673"/>
                  <a:gd name="T6" fmla="*/ 185 w 656"/>
                  <a:gd name="T7" fmla="*/ 0 h 673"/>
                  <a:gd name="T8" fmla="*/ 116 w 656"/>
                  <a:gd name="T9" fmla="*/ 5 h 673"/>
                  <a:gd name="T10" fmla="*/ 70 w 656"/>
                  <a:gd name="T11" fmla="*/ 5 h 673"/>
                  <a:gd name="T12" fmla="*/ 0 w 656"/>
                  <a:gd name="T13" fmla="*/ 52 h 673"/>
                  <a:gd name="T14" fmla="*/ 0 w 656"/>
                  <a:gd name="T15" fmla="*/ 122 h 673"/>
                  <a:gd name="T16" fmla="*/ 58 w 656"/>
                  <a:gd name="T17" fmla="*/ 144 h 673"/>
                  <a:gd name="T18" fmla="*/ 122 w 656"/>
                  <a:gd name="T19" fmla="*/ 144 h 673"/>
                  <a:gd name="T20" fmla="*/ 157 w 656"/>
                  <a:gd name="T21" fmla="*/ 185 h 673"/>
                  <a:gd name="T22" fmla="*/ 116 w 656"/>
                  <a:gd name="T23" fmla="*/ 261 h 673"/>
                  <a:gd name="T24" fmla="*/ 116 w 656"/>
                  <a:gd name="T25" fmla="*/ 348 h 673"/>
                  <a:gd name="T26" fmla="*/ 75 w 656"/>
                  <a:gd name="T27" fmla="*/ 458 h 673"/>
                  <a:gd name="T28" fmla="*/ 116 w 656"/>
                  <a:gd name="T29" fmla="*/ 505 h 673"/>
                  <a:gd name="T30" fmla="*/ 116 w 656"/>
                  <a:gd name="T31" fmla="*/ 551 h 673"/>
                  <a:gd name="T32" fmla="*/ 157 w 656"/>
                  <a:gd name="T33" fmla="*/ 673 h 673"/>
                  <a:gd name="T34" fmla="*/ 238 w 656"/>
                  <a:gd name="T35" fmla="*/ 627 h 673"/>
                  <a:gd name="T36" fmla="*/ 337 w 656"/>
                  <a:gd name="T37" fmla="*/ 633 h 673"/>
                  <a:gd name="T38" fmla="*/ 407 w 656"/>
                  <a:gd name="T39" fmla="*/ 598 h 673"/>
                  <a:gd name="T40" fmla="*/ 447 w 656"/>
                  <a:gd name="T41" fmla="*/ 568 h 673"/>
                  <a:gd name="T42" fmla="*/ 482 w 656"/>
                  <a:gd name="T43" fmla="*/ 458 h 673"/>
                  <a:gd name="T44" fmla="*/ 564 w 656"/>
                  <a:gd name="T45" fmla="*/ 301 h 673"/>
                  <a:gd name="T46" fmla="*/ 656 w 656"/>
                  <a:gd name="T47" fmla="*/ 209 h 673"/>
                  <a:gd name="T48" fmla="*/ 517 w 656"/>
                  <a:gd name="T49" fmla="*/ 98 h 673"/>
                  <a:gd name="T50" fmla="*/ 465 w 656"/>
                  <a:gd name="T51" fmla="*/ 87 h 673"/>
                  <a:gd name="T52" fmla="*/ 377 w 656"/>
                  <a:gd name="T53" fmla="*/ 57 h 673"/>
                  <a:gd name="T54" fmla="*/ 342 w 656"/>
                  <a:gd name="T55" fmla="*/ 28 h 6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6"/>
                  <a:gd name="T85" fmla="*/ 0 h 673"/>
                  <a:gd name="T86" fmla="*/ 656 w 656"/>
                  <a:gd name="T87" fmla="*/ 673 h 6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6" h="673">
                    <a:moveTo>
                      <a:pt x="342" y="28"/>
                    </a:moveTo>
                    <a:lnTo>
                      <a:pt x="297" y="28"/>
                    </a:lnTo>
                    <a:lnTo>
                      <a:pt x="250" y="17"/>
                    </a:lnTo>
                    <a:lnTo>
                      <a:pt x="185" y="0"/>
                    </a:lnTo>
                    <a:lnTo>
                      <a:pt x="116" y="5"/>
                    </a:lnTo>
                    <a:lnTo>
                      <a:pt x="70" y="5"/>
                    </a:lnTo>
                    <a:lnTo>
                      <a:pt x="0" y="52"/>
                    </a:lnTo>
                    <a:lnTo>
                      <a:pt x="0" y="122"/>
                    </a:lnTo>
                    <a:lnTo>
                      <a:pt x="58" y="144"/>
                    </a:lnTo>
                    <a:lnTo>
                      <a:pt x="122" y="144"/>
                    </a:lnTo>
                    <a:lnTo>
                      <a:pt x="157" y="185"/>
                    </a:lnTo>
                    <a:lnTo>
                      <a:pt x="116" y="261"/>
                    </a:lnTo>
                    <a:lnTo>
                      <a:pt x="116" y="348"/>
                    </a:lnTo>
                    <a:lnTo>
                      <a:pt x="75" y="458"/>
                    </a:lnTo>
                    <a:lnTo>
                      <a:pt x="116" y="505"/>
                    </a:lnTo>
                    <a:lnTo>
                      <a:pt x="116" y="551"/>
                    </a:lnTo>
                    <a:lnTo>
                      <a:pt x="157" y="673"/>
                    </a:lnTo>
                    <a:lnTo>
                      <a:pt x="238" y="627"/>
                    </a:lnTo>
                    <a:lnTo>
                      <a:pt x="337" y="633"/>
                    </a:lnTo>
                    <a:lnTo>
                      <a:pt x="407" y="598"/>
                    </a:lnTo>
                    <a:lnTo>
                      <a:pt x="447" y="568"/>
                    </a:lnTo>
                    <a:lnTo>
                      <a:pt x="482" y="458"/>
                    </a:lnTo>
                    <a:lnTo>
                      <a:pt x="564" y="301"/>
                    </a:lnTo>
                    <a:lnTo>
                      <a:pt x="656" y="209"/>
                    </a:lnTo>
                    <a:lnTo>
                      <a:pt x="517" y="98"/>
                    </a:lnTo>
                    <a:lnTo>
                      <a:pt x="465" y="87"/>
                    </a:lnTo>
                    <a:lnTo>
                      <a:pt x="377" y="57"/>
                    </a:lnTo>
                    <a:lnTo>
                      <a:pt x="342" y="28"/>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9" name="Freeform 238"/>
              <p:cNvSpPr>
                <a:spLocks/>
              </p:cNvSpPr>
              <p:nvPr/>
            </p:nvSpPr>
            <p:spPr bwMode="auto">
              <a:xfrm>
                <a:off x="1193" y="909"/>
                <a:ext cx="25" cy="55"/>
              </a:xfrm>
              <a:custGeom>
                <a:avLst/>
                <a:gdLst>
                  <a:gd name="T0" fmla="*/ 41 w 198"/>
                  <a:gd name="T1" fmla="*/ 0 h 441"/>
                  <a:gd name="T2" fmla="*/ 59 w 198"/>
                  <a:gd name="T3" fmla="*/ 110 h 441"/>
                  <a:gd name="T4" fmla="*/ 24 w 198"/>
                  <a:gd name="T5" fmla="*/ 202 h 441"/>
                  <a:gd name="T6" fmla="*/ 0 w 198"/>
                  <a:gd name="T7" fmla="*/ 266 h 441"/>
                  <a:gd name="T8" fmla="*/ 24 w 198"/>
                  <a:gd name="T9" fmla="*/ 336 h 441"/>
                  <a:gd name="T10" fmla="*/ 0 w 198"/>
                  <a:gd name="T11" fmla="*/ 429 h 441"/>
                  <a:gd name="T12" fmla="*/ 104 w 198"/>
                  <a:gd name="T13" fmla="*/ 441 h 441"/>
                  <a:gd name="T14" fmla="*/ 157 w 198"/>
                  <a:gd name="T15" fmla="*/ 429 h 441"/>
                  <a:gd name="T16" fmla="*/ 157 w 198"/>
                  <a:gd name="T17" fmla="*/ 383 h 441"/>
                  <a:gd name="T18" fmla="*/ 116 w 198"/>
                  <a:gd name="T19" fmla="*/ 342 h 441"/>
                  <a:gd name="T20" fmla="*/ 157 w 198"/>
                  <a:gd name="T21" fmla="*/ 220 h 441"/>
                  <a:gd name="T22" fmla="*/ 157 w 198"/>
                  <a:gd name="T23" fmla="*/ 156 h 441"/>
                  <a:gd name="T24" fmla="*/ 181 w 198"/>
                  <a:gd name="T25" fmla="*/ 110 h 441"/>
                  <a:gd name="T26" fmla="*/ 198 w 198"/>
                  <a:gd name="T27" fmla="*/ 63 h 441"/>
                  <a:gd name="T28" fmla="*/ 157 w 198"/>
                  <a:gd name="T29" fmla="*/ 17 h 441"/>
                  <a:gd name="T30" fmla="*/ 111 w 198"/>
                  <a:gd name="T31" fmla="*/ 17 h 441"/>
                  <a:gd name="T32" fmla="*/ 41 w 198"/>
                  <a:gd name="T33" fmla="*/ 0 h 4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441"/>
                  <a:gd name="T53" fmla="*/ 198 w 198"/>
                  <a:gd name="T54" fmla="*/ 441 h 4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441">
                    <a:moveTo>
                      <a:pt x="41" y="0"/>
                    </a:moveTo>
                    <a:lnTo>
                      <a:pt x="59" y="110"/>
                    </a:lnTo>
                    <a:lnTo>
                      <a:pt x="24" y="202"/>
                    </a:lnTo>
                    <a:lnTo>
                      <a:pt x="0" y="266"/>
                    </a:lnTo>
                    <a:lnTo>
                      <a:pt x="24" y="336"/>
                    </a:lnTo>
                    <a:lnTo>
                      <a:pt x="0" y="429"/>
                    </a:lnTo>
                    <a:lnTo>
                      <a:pt x="104" y="441"/>
                    </a:lnTo>
                    <a:lnTo>
                      <a:pt x="157" y="429"/>
                    </a:lnTo>
                    <a:lnTo>
                      <a:pt x="157" y="383"/>
                    </a:lnTo>
                    <a:lnTo>
                      <a:pt x="116" y="342"/>
                    </a:lnTo>
                    <a:lnTo>
                      <a:pt x="157" y="220"/>
                    </a:lnTo>
                    <a:lnTo>
                      <a:pt x="157" y="156"/>
                    </a:lnTo>
                    <a:lnTo>
                      <a:pt x="181" y="110"/>
                    </a:lnTo>
                    <a:lnTo>
                      <a:pt x="198" y="63"/>
                    </a:lnTo>
                    <a:lnTo>
                      <a:pt x="157" y="17"/>
                    </a:lnTo>
                    <a:lnTo>
                      <a:pt x="111" y="17"/>
                    </a:lnTo>
                    <a:lnTo>
                      <a:pt x="41"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0" name="Freeform 239"/>
              <p:cNvSpPr>
                <a:spLocks/>
              </p:cNvSpPr>
              <p:nvPr/>
            </p:nvSpPr>
            <p:spPr bwMode="auto">
              <a:xfrm>
                <a:off x="1268" y="934"/>
                <a:ext cx="6" cy="8"/>
              </a:xfrm>
              <a:custGeom>
                <a:avLst/>
                <a:gdLst>
                  <a:gd name="T0" fmla="*/ 46 w 46"/>
                  <a:gd name="T1" fmla="*/ 0 h 64"/>
                  <a:gd name="T2" fmla="*/ 0 w 46"/>
                  <a:gd name="T3" fmla="*/ 42 h 64"/>
                  <a:gd name="T4" fmla="*/ 46 w 46"/>
                  <a:gd name="T5" fmla="*/ 64 h 64"/>
                  <a:gd name="T6" fmla="*/ 46 w 46"/>
                  <a:gd name="T7" fmla="*/ 24 h 64"/>
                  <a:gd name="T8" fmla="*/ 46 w 46"/>
                  <a:gd name="T9" fmla="*/ 0 h 64"/>
                  <a:gd name="T10" fmla="*/ 0 60000 65536"/>
                  <a:gd name="T11" fmla="*/ 0 60000 65536"/>
                  <a:gd name="T12" fmla="*/ 0 60000 65536"/>
                  <a:gd name="T13" fmla="*/ 0 60000 65536"/>
                  <a:gd name="T14" fmla="*/ 0 60000 65536"/>
                  <a:gd name="T15" fmla="*/ 0 w 46"/>
                  <a:gd name="T16" fmla="*/ 0 h 64"/>
                  <a:gd name="T17" fmla="*/ 46 w 46"/>
                  <a:gd name="T18" fmla="*/ 64 h 64"/>
                </a:gdLst>
                <a:ahLst/>
                <a:cxnLst>
                  <a:cxn ang="T10">
                    <a:pos x="T0" y="T1"/>
                  </a:cxn>
                  <a:cxn ang="T11">
                    <a:pos x="T2" y="T3"/>
                  </a:cxn>
                  <a:cxn ang="T12">
                    <a:pos x="T4" y="T5"/>
                  </a:cxn>
                  <a:cxn ang="T13">
                    <a:pos x="T6" y="T7"/>
                  </a:cxn>
                  <a:cxn ang="T14">
                    <a:pos x="T8" y="T9"/>
                  </a:cxn>
                </a:cxnLst>
                <a:rect l="T15" t="T16" r="T17" b="T18"/>
                <a:pathLst>
                  <a:path w="46" h="64">
                    <a:moveTo>
                      <a:pt x="46" y="0"/>
                    </a:moveTo>
                    <a:lnTo>
                      <a:pt x="0" y="42"/>
                    </a:lnTo>
                    <a:lnTo>
                      <a:pt x="46" y="64"/>
                    </a:lnTo>
                    <a:lnTo>
                      <a:pt x="46" y="24"/>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1" name="Freeform 240"/>
              <p:cNvSpPr>
                <a:spLocks/>
              </p:cNvSpPr>
              <p:nvPr/>
            </p:nvSpPr>
            <p:spPr bwMode="auto">
              <a:xfrm>
                <a:off x="1313" y="911"/>
                <a:ext cx="12" cy="11"/>
              </a:xfrm>
              <a:custGeom>
                <a:avLst/>
                <a:gdLst>
                  <a:gd name="T0" fmla="*/ 70 w 94"/>
                  <a:gd name="T1" fmla="*/ 0 h 93"/>
                  <a:gd name="T2" fmla="*/ 0 w 94"/>
                  <a:gd name="T3" fmla="*/ 46 h 93"/>
                  <a:gd name="T4" fmla="*/ 47 w 94"/>
                  <a:gd name="T5" fmla="*/ 70 h 93"/>
                  <a:gd name="T6" fmla="*/ 47 w 94"/>
                  <a:gd name="T7" fmla="*/ 93 h 93"/>
                  <a:gd name="T8" fmla="*/ 94 w 94"/>
                  <a:gd name="T9" fmla="*/ 93 h 93"/>
                  <a:gd name="T10" fmla="*/ 94 w 94"/>
                  <a:gd name="T11" fmla="*/ 28 h 93"/>
                  <a:gd name="T12" fmla="*/ 94 w 94"/>
                  <a:gd name="T13" fmla="*/ 0 h 93"/>
                  <a:gd name="T14" fmla="*/ 70 w 94"/>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3"/>
                  <a:gd name="T26" fmla="*/ 94 w 94"/>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3">
                    <a:moveTo>
                      <a:pt x="70" y="0"/>
                    </a:moveTo>
                    <a:lnTo>
                      <a:pt x="0" y="46"/>
                    </a:lnTo>
                    <a:lnTo>
                      <a:pt x="47" y="70"/>
                    </a:lnTo>
                    <a:lnTo>
                      <a:pt x="47" y="93"/>
                    </a:lnTo>
                    <a:lnTo>
                      <a:pt x="94" y="93"/>
                    </a:lnTo>
                    <a:lnTo>
                      <a:pt x="94" y="28"/>
                    </a:lnTo>
                    <a:lnTo>
                      <a:pt x="94" y="0"/>
                    </a:lnTo>
                    <a:lnTo>
                      <a:pt x="70"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2" name="Freeform 241"/>
              <p:cNvSpPr>
                <a:spLocks/>
              </p:cNvSpPr>
              <p:nvPr/>
            </p:nvSpPr>
            <p:spPr bwMode="auto">
              <a:xfrm>
                <a:off x="1308" y="925"/>
                <a:ext cx="17" cy="23"/>
              </a:xfrm>
              <a:custGeom>
                <a:avLst/>
                <a:gdLst>
                  <a:gd name="T0" fmla="*/ 93 w 134"/>
                  <a:gd name="T1" fmla="*/ 35 h 181"/>
                  <a:gd name="T2" fmla="*/ 47 w 134"/>
                  <a:gd name="T3" fmla="*/ 35 h 181"/>
                  <a:gd name="T4" fmla="*/ 0 w 134"/>
                  <a:gd name="T5" fmla="*/ 112 h 181"/>
                  <a:gd name="T6" fmla="*/ 0 w 134"/>
                  <a:gd name="T7" fmla="*/ 157 h 181"/>
                  <a:gd name="T8" fmla="*/ 23 w 134"/>
                  <a:gd name="T9" fmla="*/ 157 h 181"/>
                  <a:gd name="T10" fmla="*/ 82 w 134"/>
                  <a:gd name="T11" fmla="*/ 181 h 181"/>
                  <a:gd name="T12" fmla="*/ 110 w 134"/>
                  <a:gd name="T13" fmla="*/ 112 h 181"/>
                  <a:gd name="T14" fmla="*/ 87 w 134"/>
                  <a:gd name="T15" fmla="*/ 112 h 181"/>
                  <a:gd name="T16" fmla="*/ 134 w 134"/>
                  <a:gd name="T17" fmla="*/ 24 h 181"/>
                  <a:gd name="T18" fmla="*/ 134 w 134"/>
                  <a:gd name="T19" fmla="*/ 0 h 181"/>
                  <a:gd name="T20" fmla="*/ 93 w 134"/>
                  <a:gd name="T21" fmla="*/ 35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81"/>
                  <a:gd name="T35" fmla="*/ 134 w 134"/>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81">
                    <a:moveTo>
                      <a:pt x="93" y="35"/>
                    </a:moveTo>
                    <a:lnTo>
                      <a:pt x="47" y="35"/>
                    </a:lnTo>
                    <a:lnTo>
                      <a:pt x="0" y="112"/>
                    </a:lnTo>
                    <a:lnTo>
                      <a:pt x="0" y="157"/>
                    </a:lnTo>
                    <a:lnTo>
                      <a:pt x="23" y="157"/>
                    </a:lnTo>
                    <a:lnTo>
                      <a:pt x="82" y="181"/>
                    </a:lnTo>
                    <a:lnTo>
                      <a:pt x="110" y="112"/>
                    </a:lnTo>
                    <a:lnTo>
                      <a:pt x="87" y="112"/>
                    </a:lnTo>
                    <a:lnTo>
                      <a:pt x="134" y="24"/>
                    </a:lnTo>
                    <a:lnTo>
                      <a:pt x="134" y="0"/>
                    </a:lnTo>
                    <a:lnTo>
                      <a:pt x="93" y="35"/>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3" name="Freeform 242"/>
              <p:cNvSpPr>
                <a:spLocks/>
              </p:cNvSpPr>
              <p:nvPr/>
            </p:nvSpPr>
            <p:spPr bwMode="auto">
              <a:xfrm>
                <a:off x="1300" y="844"/>
                <a:ext cx="8" cy="8"/>
              </a:xfrm>
              <a:custGeom>
                <a:avLst/>
                <a:gdLst>
                  <a:gd name="T0" fmla="*/ 53 w 70"/>
                  <a:gd name="T1" fmla="*/ 0 h 64"/>
                  <a:gd name="T2" fmla="*/ 23 w 70"/>
                  <a:gd name="T3" fmla="*/ 17 h 64"/>
                  <a:gd name="T4" fmla="*/ 0 w 70"/>
                  <a:gd name="T5" fmla="*/ 35 h 64"/>
                  <a:gd name="T6" fmla="*/ 47 w 70"/>
                  <a:gd name="T7" fmla="*/ 64 h 64"/>
                  <a:gd name="T8" fmla="*/ 70 w 70"/>
                  <a:gd name="T9" fmla="*/ 59 h 64"/>
                  <a:gd name="T10" fmla="*/ 70 w 70"/>
                  <a:gd name="T11" fmla="*/ 17 h 64"/>
                  <a:gd name="T12" fmla="*/ 53 w 70"/>
                  <a:gd name="T13" fmla="*/ 0 h 64"/>
                  <a:gd name="T14" fmla="*/ 0 60000 65536"/>
                  <a:gd name="T15" fmla="*/ 0 60000 65536"/>
                  <a:gd name="T16" fmla="*/ 0 60000 65536"/>
                  <a:gd name="T17" fmla="*/ 0 60000 65536"/>
                  <a:gd name="T18" fmla="*/ 0 60000 65536"/>
                  <a:gd name="T19" fmla="*/ 0 60000 65536"/>
                  <a:gd name="T20" fmla="*/ 0 60000 65536"/>
                  <a:gd name="T21" fmla="*/ 0 w 70"/>
                  <a:gd name="T22" fmla="*/ 0 h 64"/>
                  <a:gd name="T23" fmla="*/ 70 w 7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4">
                    <a:moveTo>
                      <a:pt x="53" y="0"/>
                    </a:moveTo>
                    <a:lnTo>
                      <a:pt x="23" y="17"/>
                    </a:lnTo>
                    <a:lnTo>
                      <a:pt x="0" y="35"/>
                    </a:lnTo>
                    <a:lnTo>
                      <a:pt x="47" y="64"/>
                    </a:lnTo>
                    <a:lnTo>
                      <a:pt x="70" y="59"/>
                    </a:lnTo>
                    <a:lnTo>
                      <a:pt x="70" y="17"/>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4" name="Freeform 243"/>
              <p:cNvSpPr>
                <a:spLocks/>
              </p:cNvSpPr>
              <p:nvPr/>
            </p:nvSpPr>
            <p:spPr bwMode="auto">
              <a:xfrm>
                <a:off x="1305" y="801"/>
                <a:ext cx="60" cy="67"/>
              </a:xfrm>
              <a:custGeom>
                <a:avLst/>
                <a:gdLst>
                  <a:gd name="T0" fmla="*/ 0 w 477"/>
                  <a:gd name="T1" fmla="*/ 267 h 534"/>
                  <a:gd name="T2" fmla="*/ 0 w 477"/>
                  <a:gd name="T3" fmla="*/ 314 h 534"/>
                  <a:gd name="T4" fmla="*/ 23 w 477"/>
                  <a:gd name="T5" fmla="*/ 359 h 534"/>
                  <a:gd name="T6" fmla="*/ 23 w 477"/>
                  <a:gd name="T7" fmla="*/ 383 h 534"/>
                  <a:gd name="T8" fmla="*/ 63 w 477"/>
                  <a:gd name="T9" fmla="*/ 429 h 534"/>
                  <a:gd name="T10" fmla="*/ 63 w 477"/>
                  <a:gd name="T11" fmla="*/ 499 h 534"/>
                  <a:gd name="T12" fmla="*/ 87 w 477"/>
                  <a:gd name="T13" fmla="*/ 516 h 534"/>
                  <a:gd name="T14" fmla="*/ 140 w 477"/>
                  <a:gd name="T15" fmla="*/ 534 h 534"/>
                  <a:gd name="T16" fmla="*/ 197 w 477"/>
                  <a:gd name="T17" fmla="*/ 528 h 534"/>
                  <a:gd name="T18" fmla="*/ 250 w 477"/>
                  <a:gd name="T19" fmla="*/ 516 h 534"/>
                  <a:gd name="T20" fmla="*/ 297 w 477"/>
                  <a:gd name="T21" fmla="*/ 516 h 534"/>
                  <a:gd name="T22" fmla="*/ 360 w 477"/>
                  <a:gd name="T23" fmla="*/ 516 h 534"/>
                  <a:gd name="T24" fmla="*/ 372 w 477"/>
                  <a:gd name="T25" fmla="*/ 476 h 534"/>
                  <a:gd name="T26" fmla="*/ 407 w 477"/>
                  <a:gd name="T27" fmla="*/ 459 h 534"/>
                  <a:gd name="T28" fmla="*/ 407 w 477"/>
                  <a:gd name="T29" fmla="*/ 406 h 534"/>
                  <a:gd name="T30" fmla="*/ 360 w 477"/>
                  <a:gd name="T31" fmla="*/ 359 h 534"/>
                  <a:gd name="T32" fmla="*/ 384 w 477"/>
                  <a:gd name="T33" fmla="*/ 337 h 534"/>
                  <a:gd name="T34" fmla="*/ 454 w 477"/>
                  <a:gd name="T35" fmla="*/ 279 h 534"/>
                  <a:gd name="T36" fmla="*/ 477 w 477"/>
                  <a:gd name="T37" fmla="*/ 261 h 534"/>
                  <a:gd name="T38" fmla="*/ 477 w 477"/>
                  <a:gd name="T39" fmla="*/ 180 h 534"/>
                  <a:gd name="T40" fmla="*/ 430 w 477"/>
                  <a:gd name="T41" fmla="*/ 157 h 534"/>
                  <a:gd name="T42" fmla="*/ 447 w 477"/>
                  <a:gd name="T43" fmla="*/ 87 h 534"/>
                  <a:gd name="T44" fmla="*/ 447 w 477"/>
                  <a:gd name="T45" fmla="*/ 46 h 534"/>
                  <a:gd name="T46" fmla="*/ 360 w 477"/>
                  <a:gd name="T47" fmla="*/ 23 h 534"/>
                  <a:gd name="T48" fmla="*/ 267 w 477"/>
                  <a:gd name="T49" fmla="*/ 23 h 534"/>
                  <a:gd name="T50" fmla="*/ 209 w 477"/>
                  <a:gd name="T51" fmla="*/ 0 h 534"/>
                  <a:gd name="T52" fmla="*/ 157 w 477"/>
                  <a:gd name="T53" fmla="*/ 0 h 534"/>
                  <a:gd name="T54" fmla="*/ 157 w 477"/>
                  <a:gd name="T55" fmla="*/ 46 h 534"/>
                  <a:gd name="T56" fmla="*/ 110 w 477"/>
                  <a:gd name="T57" fmla="*/ 63 h 534"/>
                  <a:gd name="T58" fmla="*/ 63 w 477"/>
                  <a:gd name="T59" fmla="*/ 87 h 534"/>
                  <a:gd name="T60" fmla="*/ 93 w 477"/>
                  <a:gd name="T61" fmla="*/ 133 h 534"/>
                  <a:gd name="T62" fmla="*/ 46 w 477"/>
                  <a:gd name="T63" fmla="*/ 180 h 534"/>
                  <a:gd name="T64" fmla="*/ 63 w 477"/>
                  <a:gd name="T65" fmla="*/ 220 h 534"/>
                  <a:gd name="T66" fmla="*/ 63 w 477"/>
                  <a:gd name="T67" fmla="*/ 249 h 534"/>
                  <a:gd name="T68" fmla="*/ 46 w 477"/>
                  <a:gd name="T69" fmla="*/ 249 h 534"/>
                  <a:gd name="T70" fmla="*/ 0 w 477"/>
                  <a:gd name="T71" fmla="*/ 267 h 5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534"/>
                  <a:gd name="T110" fmla="*/ 477 w 477"/>
                  <a:gd name="T111" fmla="*/ 534 h 5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534">
                    <a:moveTo>
                      <a:pt x="0" y="267"/>
                    </a:moveTo>
                    <a:lnTo>
                      <a:pt x="0" y="314"/>
                    </a:lnTo>
                    <a:lnTo>
                      <a:pt x="23" y="359"/>
                    </a:lnTo>
                    <a:lnTo>
                      <a:pt x="23" y="383"/>
                    </a:lnTo>
                    <a:lnTo>
                      <a:pt x="63" y="429"/>
                    </a:lnTo>
                    <a:lnTo>
                      <a:pt x="63" y="499"/>
                    </a:lnTo>
                    <a:lnTo>
                      <a:pt x="87" y="516"/>
                    </a:lnTo>
                    <a:lnTo>
                      <a:pt x="140" y="534"/>
                    </a:lnTo>
                    <a:lnTo>
                      <a:pt x="197" y="528"/>
                    </a:lnTo>
                    <a:lnTo>
                      <a:pt x="250" y="516"/>
                    </a:lnTo>
                    <a:lnTo>
                      <a:pt x="297" y="516"/>
                    </a:lnTo>
                    <a:lnTo>
                      <a:pt x="360" y="516"/>
                    </a:lnTo>
                    <a:lnTo>
                      <a:pt x="372" y="476"/>
                    </a:lnTo>
                    <a:lnTo>
                      <a:pt x="407" y="459"/>
                    </a:lnTo>
                    <a:lnTo>
                      <a:pt x="407" y="406"/>
                    </a:lnTo>
                    <a:lnTo>
                      <a:pt x="360" y="359"/>
                    </a:lnTo>
                    <a:lnTo>
                      <a:pt x="384" y="337"/>
                    </a:lnTo>
                    <a:lnTo>
                      <a:pt x="454" y="279"/>
                    </a:lnTo>
                    <a:lnTo>
                      <a:pt x="477" y="261"/>
                    </a:lnTo>
                    <a:lnTo>
                      <a:pt x="477" y="180"/>
                    </a:lnTo>
                    <a:lnTo>
                      <a:pt x="430" y="157"/>
                    </a:lnTo>
                    <a:lnTo>
                      <a:pt x="447" y="87"/>
                    </a:lnTo>
                    <a:lnTo>
                      <a:pt x="447" y="46"/>
                    </a:lnTo>
                    <a:lnTo>
                      <a:pt x="360" y="23"/>
                    </a:lnTo>
                    <a:lnTo>
                      <a:pt x="267" y="23"/>
                    </a:lnTo>
                    <a:lnTo>
                      <a:pt x="209" y="0"/>
                    </a:lnTo>
                    <a:lnTo>
                      <a:pt x="157" y="0"/>
                    </a:lnTo>
                    <a:lnTo>
                      <a:pt x="157" y="46"/>
                    </a:lnTo>
                    <a:lnTo>
                      <a:pt x="110" y="63"/>
                    </a:lnTo>
                    <a:lnTo>
                      <a:pt x="63" y="87"/>
                    </a:lnTo>
                    <a:lnTo>
                      <a:pt x="93" y="133"/>
                    </a:lnTo>
                    <a:lnTo>
                      <a:pt x="46" y="180"/>
                    </a:lnTo>
                    <a:lnTo>
                      <a:pt x="63" y="220"/>
                    </a:lnTo>
                    <a:lnTo>
                      <a:pt x="63" y="249"/>
                    </a:lnTo>
                    <a:lnTo>
                      <a:pt x="46" y="249"/>
                    </a:lnTo>
                    <a:lnTo>
                      <a:pt x="0" y="267"/>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5" name="Freeform 244"/>
              <p:cNvSpPr>
                <a:spLocks/>
              </p:cNvSpPr>
              <p:nvPr/>
            </p:nvSpPr>
            <p:spPr bwMode="auto">
              <a:xfrm>
                <a:off x="1277" y="829"/>
                <a:ext cx="29" cy="19"/>
              </a:xfrm>
              <a:custGeom>
                <a:avLst/>
                <a:gdLst>
                  <a:gd name="T0" fmla="*/ 140 w 233"/>
                  <a:gd name="T1" fmla="*/ 0 h 157"/>
                  <a:gd name="T2" fmla="*/ 227 w 233"/>
                  <a:gd name="T3" fmla="*/ 76 h 157"/>
                  <a:gd name="T4" fmla="*/ 227 w 233"/>
                  <a:gd name="T5" fmla="*/ 94 h 157"/>
                  <a:gd name="T6" fmla="*/ 233 w 233"/>
                  <a:gd name="T7" fmla="*/ 117 h 157"/>
                  <a:gd name="T8" fmla="*/ 203 w 233"/>
                  <a:gd name="T9" fmla="*/ 139 h 157"/>
                  <a:gd name="T10" fmla="*/ 168 w 233"/>
                  <a:gd name="T11" fmla="*/ 157 h 157"/>
                  <a:gd name="T12" fmla="*/ 23 w 233"/>
                  <a:gd name="T13" fmla="*/ 76 h 157"/>
                  <a:gd name="T14" fmla="*/ 0 w 233"/>
                  <a:gd name="T15" fmla="*/ 47 h 157"/>
                  <a:gd name="T16" fmla="*/ 46 w 233"/>
                  <a:gd name="T17" fmla="*/ 29 h 157"/>
                  <a:gd name="T18" fmla="*/ 70 w 233"/>
                  <a:gd name="T19" fmla="*/ 29 h 157"/>
                  <a:gd name="T20" fmla="*/ 93 w 233"/>
                  <a:gd name="T21" fmla="*/ 0 h 157"/>
                  <a:gd name="T22" fmla="*/ 140 w 233"/>
                  <a:gd name="T23" fmla="*/ 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157"/>
                  <a:gd name="T38" fmla="*/ 233 w 233"/>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157">
                    <a:moveTo>
                      <a:pt x="140" y="0"/>
                    </a:moveTo>
                    <a:lnTo>
                      <a:pt x="227" y="76"/>
                    </a:lnTo>
                    <a:lnTo>
                      <a:pt x="227" y="94"/>
                    </a:lnTo>
                    <a:lnTo>
                      <a:pt x="233" y="117"/>
                    </a:lnTo>
                    <a:lnTo>
                      <a:pt x="203" y="139"/>
                    </a:lnTo>
                    <a:lnTo>
                      <a:pt x="168" y="157"/>
                    </a:lnTo>
                    <a:lnTo>
                      <a:pt x="23" y="76"/>
                    </a:lnTo>
                    <a:lnTo>
                      <a:pt x="0" y="47"/>
                    </a:lnTo>
                    <a:lnTo>
                      <a:pt x="46" y="29"/>
                    </a:lnTo>
                    <a:lnTo>
                      <a:pt x="70" y="29"/>
                    </a:lnTo>
                    <a:lnTo>
                      <a:pt x="93" y="0"/>
                    </a:lnTo>
                    <a:lnTo>
                      <a:pt x="140"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6" name="Freeform 245"/>
              <p:cNvSpPr>
                <a:spLocks/>
              </p:cNvSpPr>
              <p:nvPr/>
            </p:nvSpPr>
            <p:spPr bwMode="auto">
              <a:xfrm>
                <a:off x="1291" y="810"/>
                <a:ext cx="26" cy="28"/>
              </a:xfrm>
              <a:custGeom>
                <a:avLst/>
                <a:gdLst>
                  <a:gd name="T0" fmla="*/ 0 w 209"/>
                  <a:gd name="T1" fmla="*/ 150 h 226"/>
                  <a:gd name="T2" fmla="*/ 46 w 209"/>
                  <a:gd name="T3" fmla="*/ 179 h 226"/>
                  <a:gd name="T4" fmla="*/ 116 w 209"/>
                  <a:gd name="T5" fmla="*/ 226 h 226"/>
                  <a:gd name="T6" fmla="*/ 122 w 209"/>
                  <a:gd name="T7" fmla="*/ 197 h 226"/>
                  <a:gd name="T8" fmla="*/ 157 w 209"/>
                  <a:gd name="T9" fmla="*/ 185 h 226"/>
                  <a:gd name="T10" fmla="*/ 179 w 209"/>
                  <a:gd name="T11" fmla="*/ 179 h 226"/>
                  <a:gd name="T12" fmla="*/ 186 w 209"/>
                  <a:gd name="T13" fmla="*/ 150 h 226"/>
                  <a:gd name="T14" fmla="*/ 162 w 209"/>
                  <a:gd name="T15" fmla="*/ 110 h 226"/>
                  <a:gd name="T16" fmla="*/ 209 w 209"/>
                  <a:gd name="T17" fmla="*/ 63 h 226"/>
                  <a:gd name="T18" fmla="*/ 209 w 209"/>
                  <a:gd name="T19" fmla="*/ 40 h 226"/>
                  <a:gd name="T20" fmla="*/ 191 w 209"/>
                  <a:gd name="T21" fmla="*/ 23 h 226"/>
                  <a:gd name="T22" fmla="*/ 209 w 209"/>
                  <a:gd name="T23" fmla="*/ 0 h 226"/>
                  <a:gd name="T24" fmla="*/ 92 w 209"/>
                  <a:gd name="T25" fmla="*/ 40 h 226"/>
                  <a:gd name="T26" fmla="*/ 92 w 209"/>
                  <a:gd name="T27" fmla="*/ 87 h 226"/>
                  <a:gd name="T28" fmla="*/ 46 w 209"/>
                  <a:gd name="T29" fmla="*/ 110 h 226"/>
                  <a:gd name="T30" fmla="*/ 5 w 209"/>
                  <a:gd name="T31" fmla="*/ 115 h 226"/>
                  <a:gd name="T32" fmla="*/ 0 w 209"/>
                  <a:gd name="T33" fmla="*/ 150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226"/>
                  <a:gd name="T53" fmla="*/ 209 w 20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226">
                    <a:moveTo>
                      <a:pt x="0" y="150"/>
                    </a:moveTo>
                    <a:lnTo>
                      <a:pt x="46" y="179"/>
                    </a:lnTo>
                    <a:lnTo>
                      <a:pt x="116" y="226"/>
                    </a:lnTo>
                    <a:lnTo>
                      <a:pt x="122" y="197"/>
                    </a:lnTo>
                    <a:lnTo>
                      <a:pt x="157" y="185"/>
                    </a:lnTo>
                    <a:lnTo>
                      <a:pt x="179" y="179"/>
                    </a:lnTo>
                    <a:lnTo>
                      <a:pt x="186" y="150"/>
                    </a:lnTo>
                    <a:lnTo>
                      <a:pt x="162" y="110"/>
                    </a:lnTo>
                    <a:lnTo>
                      <a:pt x="209" y="63"/>
                    </a:lnTo>
                    <a:lnTo>
                      <a:pt x="209" y="40"/>
                    </a:lnTo>
                    <a:lnTo>
                      <a:pt x="191" y="23"/>
                    </a:lnTo>
                    <a:lnTo>
                      <a:pt x="209" y="0"/>
                    </a:lnTo>
                    <a:lnTo>
                      <a:pt x="92" y="40"/>
                    </a:lnTo>
                    <a:lnTo>
                      <a:pt x="92" y="87"/>
                    </a:lnTo>
                    <a:lnTo>
                      <a:pt x="46" y="110"/>
                    </a:lnTo>
                    <a:lnTo>
                      <a:pt x="5" y="115"/>
                    </a:lnTo>
                    <a:lnTo>
                      <a:pt x="0" y="15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7" name="Freeform 246"/>
              <p:cNvSpPr>
                <a:spLocks/>
              </p:cNvSpPr>
              <p:nvPr/>
            </p:nvSpPr>
            <p:spPr bwMode="auto">
              <a:xfrm>
                <a:off x="1325" y="767"/>
                <a:ext cx="14" cy="35"/>
              </a:xfrm>
              <a:custGeom>
                <a:avLst/>
                <a:gdLst>
                  <a:gd name="T0" fmla="*/ 0 w 110"/>
                  <a:gd name="T1" fmla="*/ 274 h 279"/>
                  <a:gd name="T2" fmla="*/ 0 w 110"/>
                  <a:gd name="T3" fmla="*/ 204 h 279"/>
                  <a:gd name="T4" fmla="*/ 23 w 110"/>
                  <a:gd name="T5" fmla="*/ 117 h 279"/>
                  <a:gd name="T6" fmla="*/ 0 w 110"/>
                  <a:gd name="T7" fmla="*/ 70 h 279"/>
                  <a:gd name="T8" fmla="*/ 46 w 110"/>
                  <a:gd name="T9" fmla="*/ 0 h 279"/>
                  <a:gd name="T10" fmla="*/ 93 w 110"/>
                  <a:gd name="T11" fmla="*/ 70 h 279"/>
                  <a:gd name="T12" fmla="*/ 110 w 110"/>
                  <a:gd name="T13" fmla="*/ 117 h 279"/>
                  <a:gd name="T14" fmla="*/ 70 w 110"/>
                  <a:gd name="T15" fmla="*/ 187 h 279"/>
                  <a:gd name="T16" fmla="*/ 70 w 110"/>
                  <a:gd name="T17" fmla="*/ 250 h 279"/>
                  <a:gd name="T18" fmla="*/ 93 w 110"/>
                  <a:gd name="T19" fmla="*/ 279 h 279"/>
                  <a:gd name="T20" fmla="*/ 40 w 110"/>
                  <a:gd name="T21" fmla="*/ 274 h 279"/>
                  <a:gd name="T22" fmla="*/ 0 w 110"/>
                  <a:gd name="T23" fmla="*/ 274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79"/>
                  <a:gd name="T38" fmla="*/ 110 w 110"/>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79">
                    <a:moveTo>
                      <a:pt x="0" y="274"/>
                    </a:moveTo>
                    <a:lnTo>
                      <a:pt x="0" y="204"/>
                    </a:lnTo>
                    <a:lnTo>
                      <a:pt x="23" y="117"/>
                    </a:lnTo>
                    <a:lnTo>
                      <a:pt x="0" y="70"/>
                    </a:lnTo>
                    <a:lnTo>
                      <a:pt x="46" y="0"/>
                    </a:lnTo>
                    <a:lnTo>
                      <a:pt x="93" y="70"/>
                    </a:lnTo>
                    <a:lnTo>
                      <a:pt x="110" y="117"/>
                    </a:lnTo>
                    <a:lnTo>
                      <a:pt x="70" y="187"/>
                    </a:lnTo>
                    <a:lnTo>
                      <a:pt x="70" y="250"/>
                    </a:lnTo>
                    <a:lnTo>
                      <a:pt x="93" y="279"/>
                    </a:lnTo>
                    <a:lnTo>
                      <a:pt x="40" y="274"/>
                    </a:lnTo>
                    <a:lnTo>
                      <a:pt x="0" y="2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8" name="Freeform 247"/>
              <p:cNvSpPr>
                <a:spLocks/>
              </p:cNvSpPr>
              <p:nvPr/>
            </p:nvSpPr>
            <p:spPr bwMode="auto">
              <a:xfrm>
                <a:off x="1451" y="477"/>
                <a:ext cx="973" cy="510"/>
              </a:xfrm>
              <a:custGeom>
                <a:avLst/>
                <a:gdLst>
                  <a:gd name="T0" fmla="*/ 46 w 7782"/>
                  <a:gd name="T1" fmla="*/ 2044 h 4078"/>
                  <a:gd name="T2" fmla="*/ 0 w 7782"/>
                  <a:gd name="T3" fmla="*/ 2183 h 4078"/>
                  <a:gd name="T4" fmla="*/ 146 w 7782"/>
                  <a:gd name="T5" fmla="*/ 2486 h 4078"/>
                  <a:gd name="T6" fmla="*/ 308 w 7782"/>
                  <a:gd name="T7" fmla="*/ 2631 h 4078"/>
                  <a:gd name="T8" fmla="*/ 448 w 7782"/>
                  <a:gd name="T9" fmla="*/ 2840 h 4078"/>
                  <a:gd name="T10" fmla="*/ 610 w 7782"/>
                  <a:gd name="T11" fmla="*/ 3027 h 4078"/>
                  <a:gd name="T12" fmla="*/ 547 w 7782"/>
                  <a:gd name="T13" fmla="*/ 3149 h 4078"/>
                  <a:gd name="T14" fmla="*/ 622 w 7782"/>
                  <a:gd name="T15" fmla="*/ 3381 h 4078"/>
                  <a:gd name="T16" fmla="*/ 831 w 7782"/>
                  <a:gd name="T17" fmla="*/ 3583 h 4078"/>
                  <a:gd name="T18" fmla="*/ 1035 w 7782"/>
                  <a:gd name="T19" fmla="*/ 3752 h 4078"/>
                  <a:gd name="T20" fmla="*/ 1308 w 7782"/>
                  <a:gd name="T21" fmla="*/ 3700 h 4078"/>
                  <a:gd name="T22" fmla="*/ 1145 w 7782"/>
                  <a:gd name="T23" fmla="*/ 3247 h 4078"/>
                  <a:gd name="T24" fmla="*/ 1465 w 7782"/>
                  <a:gd name="T25" fmla="*/ 3247 h 4078"/>
                  <a:gd name="T26" fmla="*/ 1349 w 7782"/>
                  <a:gd name="T27" fmla="*/ 3473 h 4078"/>
                  <a:gd name="T28" fmla="*/ 1557 w 7782"/>
                  <a:gd name="T29" fmla="*/ 3787 h 4078"/>
                  <a:gd name="T30" fmla="*/ 1871 w 7782"/>
                  <a:gd name="T31" fmla="*/ 3904 h 4078"/>
                  <a:gd name="T32" fmla="*/ 2115 w 7782"/>
                  <a:gd name="T33" fmla="*/ 4031 h 4078"/>
                  <a:gd name="T34" fmla="*/ 2499 w 7782"/>
                  <a:gd name="T35" fmla="*/ 3880 h 4078"/>
                  <a:gd name="T36" fmla="*/ 2790 w 7782"/>
                  <a:gd name="T37" fmla="*/ 3677 h 4078"/>
                  <a:gd name="T38" fmla="*/ 3086 w 7782"/>
                  <a:gd name="T39" fmla="*/ 3329 h 4078"/>
                  <a:gd name="T40" fmla="*/ 3289 w 7782"/>
                  <a:gd name="T41" fmla="*/ 3015 h 4078"/>
                  <a:gd name="T42" fmla="*/ 3732 w 7782"/>
                  <a:gd name="T43" fmla="*/ 2922 h 4078"/>
                  <a:gd name="T44" fmla="*/ 4034 w 7782"/>
                  <a:gd name="T45" fmla="*/ 2806 h 4078"/>
                  <a:gd name="T46" fmla="*/ 4393 w 7782"/>
                  <a:gd name="T47" fmla="*/ 2905 h 4078"/>
                  <a:gd name="T48" fmla="*/ 4871 w 7782"/>
                  <a:gd name="T49" fmla="*/ 2840 h 4078"/>
                  <a:gd name="T50" fmla="*/ 4951 w 7782"/>
                  <a:gd name="T51" fmla="*/ 2544 h 4078"/>
                  <a:gd name="T52" fmla="*/ 5307 w 7782"/>
                  <a:gd name="T53" fmla="*/ 2654 h 4078"/>
                  <a:gd name="T54" fmla="*/ 5621 w 7782"/>
                  <a:gd name="T55" fmla="*/ 2905 h 4078"/>
                  <a:gd name="T56" fmla="*/ 5823 w 7782"/>
                  <a:gd name="T57" fmla="*/ 3172 h 4078"/>
                  <a:gd name="T58" fmla="*/ 5853 w 7782"/>
                  <a:gd name="T59" fmla="*/ 3404 h 4078"/>
                  <a:gd name="T60" fmla="*/ 6080 w 7782"/>
                  <a:gd name="T61" fmla="*/ 2451 h 4078"/>
                  <a:gd name="T62" fmla="*/ 5806 w 7782"/>
                  <a:gd name="T63" fmla="*/ 2225 h 4078"/>
                  <a:gd name="T64" fmla="*/ 5893 w 7782"/>
                  <a:gd name="T65" fmla="*/ 1679 h 4078"/>
                  <a:gd name="T66" fmla="*/ 6306 w 7782"/>
                  <a:gd name="T67" fmla="*/ 1632 h 4078"/>
                  <a:gd name="T68" fmla="*/ 6486 w 7782"/>
                  <a:gd name="T69" fmla="*/ 1249 h 4078"/>
                  <a:gd name="T70" fmla="*/ 6713 w 7782"/>
                  <a:gd name="T71" fmla="*/ 1062 h 4078"/>
                  <a:gd name="T72" fmla="*/ 6760 w 7782"/>
                  <a:gd name="T73" fmla="*/ 1383 h 4078"/>
                  <a:gd name="T74" fmla="*/ 6783 w 7782"/>
                  <a:gd name="T75" fmla="*/ 2248 h 4078"/>
                  <a:gd name="T76" fmla="*/ 7009 w 7782"/>
                  <a:gd name="T77" fmla="*/ 2201 h 4078"/>
                  <a:gd name="T78" fmla="*/ 6986 w 7782"/>
                  <a:gd name="T79" fmla="*/ 1887 h 4078"/>
                  <a:gd name="T80" fmla="*/ 6893 w 7782"/>
                  <a:gd name="T81" fmla="*/ 1428 h 4078"/>
                  <a:gd name="T82" fmla="*/ 7212 w 7782"/>
                  <a:gd name="T83" fmla="*/ 1359 h 4078"/>
                  <a:gd name="T84" fmla="*/ 7376 w 7782"/>
                  <a:gd name="T85" fmla="*/ 726 h 4078"/>
                  <a:gd name="T86" fmla="*/ 7142 w 7782"/>
                  <a:gd name="T87" fmla="*/ 546 h 4078"/>
                  <a:gd name="T88" fmla="*/ 7212 w 7782"/>
                  <a:gd name="T89" fmla="*/ 337 h 4078"/>
                  <a:gd name="T90" fmla="*/ 7690 w 7782"/>
                  <a:gd name="T91" fmla="*/ 452 h 4078"/>
                  <a:gd name="T92" fmla="*/ 7533 w 7782"/>
                  <a:gd name="T93" fmla="*/ 116 h 4078"/>
                  <a:gd name="T94" fmla="*/ 7125 w 7782"/>
                  <a:gd name="T95" fmla="*/ 46 h 4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2"/>
                  <a:gd name="T145" fmla="*/ 0 h 4078"/>
                  <a:gd name="T146" fmla="*/ 7782 w 7782"/>
                  <a:gd name="T147" fmla="*/ 4078 h 4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2" h="4078">
                    <a:moveTo>
                      <a:pt x="146" y="1887"/>
                    </a:moveTo>
                    <a:lnTo>
                      <a:pt x="116" y="1981"/>
                    </a:lnTo>
                    <a:lnTo>
                      <a:pt x="29" y="2004"/>
                    </a:lnTo>
                    <a:lnTo>
                      <a:pt x="46" y="2044"/>
                    </a:lnTo>
                    <a:lnTo>
                      <a:pt x="87" y="2114"/>
                    </a:lnTo>
                    <a:lnTo>
                      <a:pt x="58" y="2138"/>
                    </a:lnTo>
                    <a:lnTo>
                      <a:pt x="41" y="2155"/>
                    </a:lnTo>
                    <a:lnTo>
                      <a:pt x="0" y="2183"/>
                    </a:lnTo>
                    <a:lnTo>
                      <a:pt x="46" y="2288"/>
                    </a:lnTo>
                    <a:lnTo>
                      <a:pt x="0" y="2410"/>
                    </a:lnTo>
                    <a:lnTo>
                      <a:pt x="34" y="2434"/>
                    </a:lnTo>
                    <a:lnTo>
                      <a:pt x="146" y="2486"/>
                    </a:lnTo>
                    <a:lnTo>
                      <a:pt x="215" y="2497"/>
                    </a:lnTo>
                    <a:lnTo>
                      <a:pt x="238" y="2544"/>
                    </a:lnTo>
                    <a:lnTo>
                      <a:pt x="285" y="2562"/>
                    </a:lnTo>
                    <a:lnTo>
                      <a:pt x="308" y="2631"/>
                    </a:lnTo>
                    <a:lnTo>
                      <a:pt x="273" y="2724"/>
                    </a:lnTo>
                    <a:lnTo>
                      <a:pt x="285" y="2771"/>
                    </a:lnTo>
                    <a:lnTo>
                      <a:pt x="407" y="2776"/>
                    </a:lnTo>
                    <a:lnTo>
                      <a:pt x="448" y="2840"/>
                    </a:lnTo>
                    <a:lnTo>
                      <a:pt x="494" y="2881"/>
                    </a:lnTo>
                    <a:lnTo>
                      <a:pt x="558" y="2881"/>
                    </a:lnTo>
                    <a:lnTo>
                      <a:pt x="605" y="2974"/>
                    </a:lnTo>
                    <a:lnTo>
                      <a:pt x="610" y="3027"/>
                    </a:lnTo>
                    <a:lnTo>
                      <a:pt x="622" y="3090"/>
                    </a:lnTo>
                    <a:lnTo>
                      <a:pt x="570" y="3107"/>
                    </a:lnTo>
                    <a:lnTo>
                      <a:pt x="587" y="3125"/>
                    </a:lnTo>
                    <a:lnTo>
                      <a:pt x="547" y="3149"/>
                    </a:lnTo>
                    <a:lnTo>
                      <a:pt x="622" y="3177"/>
                    </a:lnTo>
                    <a:lnTo>
                      <a:pt x="622" y="3224"/>
                    </a:lnTo>
                    <a:lnTo>
                      <a:pt x="605" y="3311"/>
                    </a:lnTo>
                    <a:lnTo>
                      <a:pt x="622" y="3381"/>
                    </a:lnTo>
                    <a:lnTo>
                      <a:pt x="692" y="3427"/>
                    </a:lnTo>
                    <a:lnTo>
                      <a:pt x="784" y="3473"/>
                    </a:lnTo>
                    <a:lnTo>
                      <a:pt x="831" y="3561"/>
                    </a:lnTo>
                    <a:lnTo>
                      <a:pt x="831" y="3583"/>
                    </a:lnTo>
                    <a:lnTo>
                      <a:pt x="918" y="3607"/>
                    </a:lnTo>
                    <a:lnTo>
                      <a:pt x="976" y="3729"/>
                    </a:lnTo>
                    <a:lnTo>
                      <a:pt x="1006" y="3752"/>
                    </a:lnTo>
                    <a:lnTo>
                      <a:pt x="1035" y="3752"/>
                    </a:lnTo>
                    <a:lnTo>
                      <a:pt x="1087" y="3845"/>
                    </a:lnTo>
                    <a:lnTo>
                      <a:pt x="1220" y="3787"/>
                    </a:lnTo>
                    <a:lnTo>
                      <a:pt x="1244" y="3810"/>
                    </a:lnTo>
                    <a:lnTo>
                      <a:pt x="1308" y="3700"/>
                    </a:lnTo>
                    <a:lnTo>
                      <a:pt x="1238" y="3653"/>
                    </a:lnTo>
                    <a:lnTo>
                      <a:pt x="1105" y="3404"/>
                    </a:lnTo>
                    <a:lnTo>
                      <a:pt x="1105" y="3381"/>
                    </a:lnTo>
                    <a:lnTo>
                      <a:pt x="1145" y="3247"/>
                    </a:lnTo>
                    <a:lnTo>
                      <a:pt x="1215" y="3247"/>
                    </a:lnTo>
                    <a:lnTo>
                      <a:pt x="1285" y="3247"/>
                    </a:lnTo>
                    <a:lnTo>
                      <a:pt x="1395" y="3177"/>
                    </a:lnTo>
                    <a:lnTo>
                      <a:pt x="1465" y="3247"/>
                    </a:lnTo>
                    <a:lnTo>
                      <a:pt x="1442" y="3311"/>
                    </a:lnTo>
                    <a:lnTo>
                      <a:pt x="1372" y="3311"/>
                    </a:lnTo>
                    <a:lnTo>
                      <a:pt x="1349" y="3381"/>
                    </a:lnTo>
                    <a:lnTo>
                      <a:pt x="1349" y="3473"/>
                    </a:lnTo>
                    <a:lnTo>
                      <a:pt x="1581" y="3630"/>
                    </a:lnTo>
                    <a:lnTo>
                      <a:pt x="1557" y="3677"/>
                    </a:lnTo>
                    <a:lnTo>
                      <a:pt x="1487" y="3677"/>
                    </a:lnTo>
                    <a:lnTo>
                      <a:pt x="1557" y="3787"/>
                    </a:lnTo>
                    <a:lnTo>
                      <a:pt x="1552" y="3904"/>
                    </a:lnTo>
                    <a:lnTo>
                      <a:pt x="1616" y="3874"/>
                    </a:lnTo>
                    <a:lnTo>
                      <a:pt x="1761" y="3880"/>
                    </a:lnTo>
                    <a:lnTo>
                      <a:pt x="1871" y="3904"/>
                    </a:lnTo>
                    <a:lnTo>
                      <a:pt x="1935" y="3962"/>
                    </a:lnTo>
                    <a:lnTo>
                      <a:pt x="1970" y="4043"/>
                    </a:lnTo>
                    <a:lnTo>
                      <a:pt x="2028" y="4078"/>
                    </a:lnTo>
                    <a:lnTo>
                      <a:pt x="2115" y="4031"/>
                    </a:lnTo>
                    <a:lnTo>
                      <a:pt x="2174" y="3974"/>
                    </a:lnTo>
                    <a:lnTo>
                      <a:pt x="2284" y="3904"/>
                    </a:lnTo>
                    <a:lnTo>
                      <a:pt x="2394" y="3927"/>
                    </a:lnTo>
                    <a:lnTo>
                      <a:pt x="2499" y="3880"/>
                    </a:lnTo>
                    <a:lnTo>
                      <a:pt x="2540" y="3921"/>
                    </a:lnTo>
                    <a:lnTo>
                      <a:pt x="2720" y="3880"/>
                    </a:lnTo>
                    <a:lnTo>
                      <a:pt x="2668" y="3764"/>
                    </a:lnTo>
                    <a:lnTo>
                      <a:pt x="2790" y="3677"/>
                    </a:lnTo>
                    <a:lnTo>
                      <a:pt x="2865" y="3677"/>
                    </a:lnTo>
                    <a:lnTo>
                      <a:pt x="3017" y="3508"/>
                    </a:lnTo>
                    <a:lnTo>
                      <a:pt x="2987" y="3357"/>
                    </a:lnTo>
                    <a:lnTo>
                      <a:pt x="3086" y="3329"/>
                    </a:lnTo>
                    <a:lnTo>
                      <a:pt x="3057" y="3264"/>
                    </a:lnTo>
                    <a:lnTo>
                      <a:pt x="3115" y="3184"/>
                    </a:lnTo>
                    <a:lnTo>
                      <a:pt x="3266" y="3114"/>
                    </a:lnTo>
                    <a:lnTo>
                      <a:pt x="3289" y="3015"/>
                    </a:lnTo>
                    <a:lnTo>
                      <a:pt x="3366" y="2968"/>
                    </a:lnTo>
                    <a:lnTo>
                      <a:pt x="3545" y="2852"/>
                    </a:lnTo>
                    <a:lnTo>
                      <a:pt x="3610" y="2846"/>
                    </a:lnTo>
                    <a:lnTo>
                      <a:pt x="3732" y="2922"/>
                    </a:lnTo>
                    <a:lnTo>
                      <a:pt x="3824" y="2893"/>
                    </a:lnTo>
                    <a:lnTo>
                      <a:pt x="3912" y="2748"/>
                    </a:lnTo>
                    <a:lnTo>
                      <a:pt x="3987" y="2741"/>
                    </a:lnTo>
                    <a:lnTo>
                      <a:pt x="4034" y="2806"/>
                    </a:lnTo>
                    <a:lnTo>
                      <a:pt x="4091" y="2881"/>
                    </a:lnTo>
                    <a:lnTo>
                      <a:pt x="4156" y="2875"/>
                    </a:lnTo>
                    <a:lnTo>
                      <a:pt x="4278" y="2823"/>
                    </a:lnTo>
                    <a:lnTo>
                      <a:pt x="4393" y="2905"/>
                    </a:lnTo>
                    <a:lnTo>
                      <a:pt x="4620" y="2881"/>
                    </a:lnTo>
                    <a:lnTo>
                      <a:pt x="4690" y="2794"/>
                    </a:lnTo>
                    <a:lnTo>
                      <a:pt x="4784" y="2840"/>
                    </a:lnTo>
                    <a:lnTo>
                      <a:pt x="4871" y="2840"/>
                    </a:lnTo>
                    <a:lnTo>
                      <a:pt x="4986" y="2765"/>
                    </a:lnTo>
                    <a:lnTo>
                      <a:pt x="4986" y="2631"/>
                    </a:lnTo>
                    <a:lnTo>
                      <a:pt x="5010" y="2562"/>
                    </a:lnTo>
                    <a:lnTo>
                      <a:pt x="4951" y="2544"/>
                    </a:lnTo>
                    <a:lnTo>
                      <a:pt x="5045" y="2497"/>
                    </a:lnTo>
                    <a:lnTo>
                      <a:pt x="5190" y="2457"/>
                    </a:lnTo>
                    <a:lnTo>
                      <a:pt x="5283" y="2515"/>
                    </a:lnTo>
                    <a:lnTo>
                      <a:pt x="5307" y="2654"/>
                    </a:lnTo>
                    <a:lnTo>
                      <a:pt x="5440" y="2811"/>
                    </a:lnTo>
                    <a:lnTo>
                      <a:pt x="5568" y="2818"/>
                    </a:lnTo>
                    <a:lnTo>
                      <a:pt x="5603" y="2846"/>
                    </a:lnTo>
                    <a:lnTo>
                      <a:pt x="5621" y="2905"/>
                    </a:lnTo>
                    <a:lnTo>
                      <a:pt x="5736" y="2945"/>
                    </a:lnTo>
                    <a:lnTo>
                      <a:pt x="5853" y="2881"/>
                    </a:lnTo>
                    <a:lnTo>
                      <a:pt x="5888" y="2985"/>
                    </a:lnTo>
                    <a:lnTo>
                      <a:pt x="5823" y="3172"/>
                    </a:lnTo>
                    <a:lnTo>
                      <a:pt x="5754" y="3154"/>
                    </a:lnTo>
                    <a:lnTo>
                      <a:pt x="5731" y="3247"/>
                    </a:lnTo>
                    <a:lnTo>
                      <a:pt x="5829" y="3334"/>
                    </a:lnTo>
                    <a:lnTo>
                      <a:pt x="5853" y="3404"/>
                    </a:lnTo>
                    <a:lnTo>
                      <a:pt x="5916" y="3357"/>
                    </a:lnTo>
                    <a:lnTo>
                      <a:pt x="6097" y="3107"/>
                    </a:lnTo>
                    <a:lnTo>
                      <a:pt x="6143" y="2474"/>
                    </a:lnTo>
                    <a:lnTo>
                      <a:pt x="6080" y="2451"/>
                    </a:lnTo>
                    <a:lnTo>
                      <a:pt x="6080" y="2312"/>
                    </a:lnTo>
                    <a:lnTo>
                      <a:pt x="5986" y="2271"/>
                    </a:lnTo>
                    <a:lnTo>
                      <a:pt x="5829" y="2340"/>
                    </a:lnTo>
                    <a:lnTo>
                      <a:pt x="5806" y="2225"/>
                    </a:lnTo>
                    <a:lnTo>
                      <a:pt x="5713" y="2201"/>
                    </a:lnTo>
                    <a:lnTo>
                      <a:pt x="5829" y="1929"/>
                    </a:lnTo>
                    <a:lnTo>
                      <a:pt x="5829" y="1749"/>
                    </a:lnTo>
                    <a:lnTo>
                      <a:pt x="5893" y="1679"/>
                    </a:lnTo>
                    <a:lnTo>
                      <a:pt x="6097" y="1632"/>
                    </a:lnTo>
                    <a:lnTo>
                      <a:pt x="6190" y="1562"/>
                    </a:lnTo>
                    <a:lnTo>
                      <a:pt x="6329" y="1545"/>
                    </a:lnTo>
                    <a:lnTo>
                      <a:pt x="6306" y="1632"/>
                    </a:lnTo>
                    <a:lnTo>
                      <a:pt x="6416" y="1592"/>
                    </a:lnTo>
                    <a:lnTo>
                      <a:pt x="6486" y="1516"/>
                    </a:lnTo>
                    <a:lnTo>
                      <a:pt x="6439" y="1475"/>
                    </a:lnTo>
                    <a:lnTo>
                      <a:pt x="6486" y="1249"/>
                    </a:lnTo>
                    <a:lnTo>
                      <a:pt x="6579" y="1202"/>
                    </a:lnTo>
                    <a:lnTo>
                      <a:pt x="6620" y="1266"/>
                    </a:lnTo>
                    <a:lnTo>
                      <a:pt x="6643" y="1266"/>
                    </a:lnTo>
                    <a:lnTo>
                      <a:pt x="6713" y="1062"/>
                    </a:lnTo>
                    <a:lnTo>
                      <a:pt x="6736" y="1062"/>
                    </a:lnTo>
                    <a:lnTo>
                      <a:pt x="6783" y="1226"/>
                    </a:lnTo>
                    <a:lnTo>
                      <a:pt x="6806" y="1266"/>
                    </a:lnTo>
                    <a:lnTo>
                      <a:pt x="6760" y="1383"/>
                    </a:lnTo>
                    <a:lnTo>
                      <a:pt x="6713" y="1609"/>
                    </a:lnTo>
                    <a:lnTo>
                      <a:pt x="6666" y="1725"/>
                    </a:lnTo>
                    <a:lnTo>
                      <a:pt x="6666" y="1929"/>
                    </a:lnTo>
                    <a:lnTo>
                      <a:pt x="6783" y="2248"/>
                    </a:lnTo>
                    <a:lnTo>
                      <a:pt x="6870" y="2312"/>
                    </a:lnTo>
                    <a:lnTo>
                      <a:pt x="6940" y="2474"/>
                    </a:lnTo>
                    <a:lnTo>
                      <a:pt x="7009" y="2312"/>
                    </a:lnTo>
                    <a:lnTo>
                      <a:pt x="7009" y="2201"/>
                    </a:lnTo>
                    <a:lnTo>
                      <a:pt x="7056" y="2178"/>
                    </a:lnTo>
                    <a:lnTo>
                      <a:pt x="7032" y="2091"/>
                    </a:lnTo>
                    <a:lnTo>
                      <a:pt x="7056" y="2021"/>
                    </a:lnTo>
                    <a:lnTo>
                      <a:pt x="6986" y="1887"/>
                    </a:lnTo>
                    <a:lnTo>
                      <a:pt x="7009" y="1795"/>
                    </a:lnTo>
                    <a:lnTo>
                      <a:pt x="6986" y="1632"/>
                    </a:lnTo>
                    <a:lnTo>
                      <a:pt x="6917" y="1679"/>
                    </a:lnTo>
                    <a:lnTo>
                      <a:pt x="6893" y="1428"/>
                    </a:lnTo>
                    <a:lnTo>
                      <a:pt x="6893" y="1383"/>
                    </a:lnTo>
                    <a:lnTo>
                      <a:pt x="7009" y="1289"/>
                    </a:lnTo>
                    <a:lnTo>
                      <a:pt x="7125" y="1249"/>
                    </a:lnTo>
                    <a:lnTo>
                      <a:pt x="7212" y="1359"/>
                    </a:lnTo>
                    <a:lnTo>
                      <a:pt x="7282" y="952"/>
                    </a:lnTo>
                    <a:lnTo>
                      <a:pt x="7439" y="860"/>
                    </a:lnTo>
                    <a:lnTo>
                      <a:pt x="7346" y="790"/>
                    </a:lnTo>
                    <a:lnTo>
                      <a:pt x="7376" y="726"/>
                    </a:lnTo>
                    <a:lnTo>
                      <a:pt x="7259" y="726"/>
                    </a:lnTo>
                    <a:lnTo>
                      <a:pt x="7189" y="656"/>
                    </a:lnTo>
                    <a:lnTo>
                      <a:pt x="7079" y="563"/>
                    </a:lnTo>
                    <a:lnTo>
                      <a:pt x="7142" y="546"/>
                    </a:lnTo>
                    <a:lnTo>
                      <a:pt x="7189" y="563"/>
                    </a:lnTo>
                    <a:lnTo>
                      <a:pt x="7299" y="499"/>
                    </a:lnTo>
                    <a:lnTo>
                      <a:pt x="7236" y="452"/>
                    </a:lnTo>
                    <a:lnTo>
                      <a:pt x="7212" y="337"/>
                    </a:lnTo>
                    <a:lnTo>
                      <a:pt x="7282" y="384"/>
                    </a:lnTo>
                    <a:lnTo>
                      <a:pt x="7463" y="406"/>
                    </a:lnTo>
                    <a:lnTo>
                      <a:pt x="7533" y="476"/>
                    </a:lnTo>
                    <a:lnTo>
                      <a:pt x="7690" y="452"/>
                    </a:lnTo>
                    <a:lnTo>
                      <a:pt x="7782" y="360"/>
                    </a:lnTo>
                    <a:lnTo>
                      <a:pt x="7596" y="337"/>
                    </a:lnTo>
                    <a:lnTo>
                      <a:pt x="7666" y="203"/>
                    </a:lnTo>
                    <a:lnTo>
                      <a:pt x="7533" y="116"/>
                    </a:lnTo>
                    <a:lnTo>
                      <a:pt x="7393" y="180"/>
                    </a:lnTo>
                    <a:lnTo>
                      <a:pt x="7259" y="70"/>
                    </a:lnTo>
                    <a:lnTo>
                      <a:pt x="7166" y="23"/>
                    </a:lnTo>
                    <a:lnTo>
                      <a:pt x="7125" y="46"/>
                    </a:lnTo>
                    <a:lnTo>
                      <a:pt x="7056" y="0"/>
                    </a:lnTo>
                    <a:lnTo>
                      <a:pt x="1308" y="2724"/>
                    </a:lnTo>
                    <a:lnTo>
                      <a:pt x="146" y="18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9" name="Freeform 248"/>
              <p:cNvSpPr>
                <a:spLocks/>
              </p:cNvSpPr>
              <p:nvPr/>
            </p:nvSpPr>
            <p:spPr bwMode="auto">
              <a:xfrm>
                <a:off x="1438" y="426"/>
                <a:ext cx="895" cy="391"/>
              </a:xfrm>
              <a:custGeom>
                <a:avLst/>
                <a:gdLst>
                  <a:gd name="T0" fmla="*/ 6770 w 7160"/>
                  <a:gd name="T1" fmla="*/ 291 h 3125"/>
                  <a:gd name="T2" fmla="*/ 6451 w 7160"/>
                  <a:gd name="T3" fmla="*/ 383 h 3125"/>
                  <a:gd name="T4" fmla="*/ 6520 w 7160"/>
                  <a:gd name="T5" fmla="*/ 523 h 3125"/>
                  <a:gd name="T6" fmla="*/ 6137 w 7160"/>
                  <a:gd name="T7" fmla="*/ 587 h 3125"/>
                  <a:gd name="T8" fmla="*/ 5863 w 7160"/>
                  <a:gd name="T9" fmla="*/ 383 h 3125"/>
                  <a:gd name="T10" fmla="*/ 5457 w 7160"/>
                  <a:gd name="T11" fmla="*/ 407 h 3125"/>
                  <a:gd name="T12" fmla="*/ 5271 w 7160"/>
                  <a:gd name="T13" fmla="*/ 313 h 3125"/>
                  <a:gd name="T14" fmla="*/ 4957 w 7160"/>
                  <a:gd name="T15" fmla="*/ 360 h 3125"/>
                  <a:gd name="T16" fmla="*/ 4910 w 7160"/>
                  <a:gd name="T17" fmla="*/ 540 h 3125"/>
                  <a:gd name="T18" fmla="*/ 4754 w 7160"/>
                  <a:gd name="T19" fmla="*/ 564 h 3125"/>
                  <a:gd name="T20" fmla="*/ 4544 w 7160"/>
                  <a:gd name="T21" fmla="*/ 679 h 3125"/>
                  <a:gd name="T22" fmla="*/ 4434 w 7160"/>
                  <a:gd name="T23" fmla="*/ 564 h 3125"/>
                  <a:gd name="T24" fmla="*/ 4115 w 7160"/>
                  <a:gd name="T25" fmla="*/ 453 h 3125"/>
                  <a:gd name="T26" fmla="*/ 3911 w 7160"/>
                  <a:gd name="T27" fmla="*/ 540 h 3125"/>
                  <a:gd name="T28" fmla="*/ 3522 w 7160"/>
                  <a:gd name="T29" fmla="*/ 540 h 3125"/>
                  <a:gd name="T30" fmla="*/ 3388 w 7160"/>
                  <a:gd name="T31" fmla="*/ 744 h 3125"/>
                  <a:gd name="T32" fmla="*/ 3475 w 7160"/>
                  <a:gd name="T33" fmla="*/ 477 h 3125"/>
                  <a:gd name="T34" fmla="*/ 3458 w 7160"/>
                  <a:gd name="T35" fmla="*/ 226 h 3125"/>
                  <a:gd name="T36" fmla="*/ 3184 w 7160"/>
                  <a:gd name="T37" fmla="*/ 87 h 3125"/>
                  <a:gd name="T38" fmla="*/ 3091 w 7160"/>
                  <a:gd name="T39" fmla="*/ 180 h 3125"/>
                  <a:gd name="T40" fmla="*/ 2911 w 7160"/>
                  <a:gd name="T41" fmla="*/ 0 h 3125"/>
                  <a:gd name="T42" fmla="*/ 2819 w 7160"/>
                  <a:gd name="T43" fmla="*/ 157 h 3125"/>
                  <a:gd name="T44" fmla="*/ 2929 w 7160"/>
                  <a:gd name="T45" fmla="*/ 268 h 3125"/>
                  <a:gd name="T46" fmla="*/ 2679 w 7160"/>
                  <a:gd name="T47" fmla="*/ 383 h 3125"/>
                  <a:gd name="T48" fmla="*/ 2592 w 7160"/>
                  <a:gd name="T49" fmla="*/ 430 h 3125"/>
                  <a:gd name="T50" fmla="*/ 2498 w 7160"/>
                  <a:gd name="T51" fmla="*/ 791 h 3125"/>
                  <a:gd name="T52" fmla="*/ 2249 w 7160"/>
                  <a:gd name="T53" fmla="*/ 859 h 3125"/>
                  <a:gd name="T54" fmla="*/ 2453 w 7160"/>
                  <a:gd name="T55" fmla="*/ 1086 h 3125"/>
                  <a:gd name="T56" fmla="*/ 2475 w 7160"/>
                  <a:gd name="T57" fmla="*/ 1267 h 3125"/>
                  <a:gd name="T58" fmla="*/ 2202 w 7160"/>
                  <a:gd name="T59" fmla="*/ 1016 h 3125"/>
                  <a:gd name="T60" fmla="*/ 2115 w 7160"/>
                  <a:gd name="T61" fmla="*/ 1156 h 3125"/>
                  <a:gd name="T62" fmla="*/ 2115 w 7160"/>
                  <a:gd name="T63" fmla="*/ 1197 h 3125"/>
                  <a:gd name="T64" fmla="*/ 2092 w 7160"/>
                  <a:gd name="T65" fmla="*/ 1359 h 3125"/>
                  <a:gd name="T66" fmla="*/ 2272 w 7160"/>
                  <a:gd name="T67" fmla="*/ 1446 h 3125"/>
                  <a:gd name="T68" fmla="*/ 2249 w 7160"/>
                  <a:gd name="T69" fmla="*/ 1493 h 3125"/>
                  <a:gd name="T70" fmla="*/ 2184 w 7160"/>
                  <a:gd name="T71" fmla="*/ 1673 h 3125"/>
                  <a:gd name="T72" fmla="*/ 1935 w 7160"/>
                  <a:gd name="T73" fmla="*/ 1813 h 3125"/>
                  <a:gd name="T74" fmla="*/ 2069 w 7160"/>
                  <a:gd name="T75" fmla="*/ 1493 h 3125"/>
                  <a:gd name="T76" fmla="*/ 1772 w 7160"/>
                  <a:gd name="T77" fmla="*/ 1016 h 3125"/>
                  <a:gd name="T78" fmla="*/ 1842 w 7160"/>
                  <a:gd name="T79" fmla="*/ 1516 h 3125"/>
                  <a:gd name="T80" fmla="*/ 1661 w 7160"/>
                  <a:gd name="T81" fmla="*/ 1429 h 3125"/>
                  <a:gd name="T82" fmla="*/ 1499 w 7160"/>
                  <a:gd name="T83" fmla="*/ 1609 h 3125"/>
                  <a:gd name="T84" fmla="*/ 1249 w 7160"/>
                  <a:gd name="T85" fmla="*/ 1656 h 3125"/>
                  <a:gd name="T86" fmla="*/ 1022 w 7160"/>
                  <a:gd name="T87" fmla="*/ 1673 h 3125"/>
                  <a:gd name="T88" fmla="*/ 866 w 7160"/>
                  <a:gd name="T89" fmla="*/ 1813 h 3125"/>
                  <a:gd name="T90" fmla="*/ 773 w 7160"/>
                  <a:gd name="T91" fmla="*/ 1673 h 3125"/>
                  <a:gd name="T92" fmla="*/ 726 w 7160"/>
                  <a:gd name="T93" fmla="*/ 1905 h 3125"/>
                  <a:gd name="T94" fmla="*/ 616 w 7160"/>
                  <a:gd name="T95" fmla="*/ 2062 h 3125"/>
                  <a:gd name="T96" fmla="*/ 459 w 7160"/>
                  <a:gd name="T97" fmla="*/ 2109 h 3125"/>
                  <a:gd name="T98" fmla="*/ 365 w 7160"/>
                  <a:gd name="T99" fmla="*/ 1952 h 3125"/>
                  <a:gd name="T100" fmla="*/ 365 w 7160"/>
                  <a:gd name="T101" fmla="*/ 1882 h 3125"/>
                  <a:gd name="T102" fmla="*/ 616 w 7160"/>
                  <a:gd name="T103" fmla="*/ 1813 h 3125"/>
                  <a:gd name="T104" fmla="*/ 232 w 7160"/>
                  <a:gd name="T105" fmla="*/ 1586 h 3125"/>
                  <a:gd name="T106" fmla="*/ 75 w 7160"/>
                  <a:gd name="T107" fmla="*/ 1469 h 3125"/>
                  <a:gd name="T108" fmla="*/ 40 w 7160"/>
                  <a:gd name="T109" fmla="*/ 1644 h 3125"/>
                  <a:gd name="T110" fmla="*/ 110 w 7160"/>
                  <a:gd name="T111" fmla="*/ 1923 h 3125"/>
                  <a:gd name="T112" fmla="*/ 255 w 7160"/>
                  <a:gd name="T113" fmla="*/ 2266 h 3125"/>
                  <a:gd name="T114" fmla="*/ 7160 w 7160"/>
                  <a:gd name="T115" fmla="*/ 407 h 3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60"/>
                  <a:gd name="T175" fmla="*/ 0 h 3125"/>
                  <a:gd name="T176" fmla="*/ 7160 w 7160"/>
                  <a:gd name="T177" fmla="*/ 3125 h 3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60" h="3125">
                    <a:moveTo>
                      <a:pt x="7160" y="407"/>
                    </a:moveTo>
                    <a:lnTo>
                      <a:pt x="7021" y="383"/>
                    </a:lnTo>
                    <a:lnTo>
                      <a:pt x="6770" y="291"/>
                    </a:lnTo>
                    <a:lnTo>
                      <a:pt x="6590" y="291"/>
                    </a:lnTo>
                    <a:lnTo>
                      <a:pt x="6451" y="360"/>
                    </a:lnTo>
                    <a:lnTo>
                      <a:pt x="6451" y="383"/>
                    </a:lnTo>
                    <a:lnTo>
                      <a:pt x="6567" y="453"/>
                    </a:lnTo>
                    <a:lnTo>
                      <a:pt x="6567" y="523"/>
                    </a:lnTo>
                    <a:lnTo>
                      <a:pt x="6520" y="523"/>
                    </a:lnTo>
                    <a:lnTo>
                      <a:pt x="6410" y="430"/>
                    </a:lnTo>
                    <a:lnTo>
                      <a:pt x="6184" y="477"/>
                    </a:lnTo>
                    <a:lnTo>
                      <a:pt x="6137" y="587"/>
                    </a:lnTo>
                    <a:lnTo>
                      <a:pt x="6044" y="540"/>
                    </a:lnTo>
                    <a:lnTo>
                      <a:pt x="5957" y="540"/>
                    </a:lnTo>
                    <a:lnTo>
                      <a:pt x="5863" y="383"/>
                    </a:lnTo>
                    <a:lnTo>
                      <a:pt x="5638" y="383"/>
                    </a:lnTo>
                    <a:lnTo>
                      <a:pt x="5573" y="477"/>
                    </a:lnTo>
                    <a:lnTo>
                      <a:pt x="5457" y="407"/>
                    </a:lnTo>
                    <a:lnTo>
                      <a:pt x="5341" y="430"/>
                    </a:lnTo>
                    <a:lnTo>
                      <a:pt x="5364" y="313"/>
                    </a:lnTo>
                    <a:lnTo>
                      <a:pt x="5271" y="313"/>
                    </a:lnTo>
                    <a:lnTo>
                      <a:pt x="5114" y="477"/>
                    </a:lnTo>
                    <a:lnTo>
                      <a:pt x="5090" y="360"/>
                    </a:lnTo>
                    <a:lnTo>
                      <a:pt x="4957" y="360"/>
                    </a:lnTo>
                    <a:lnTo>
                      <a:pt x="4864" y="407"/>
                    </a:lnTo>
                    <a:lnTo>
                      <a:pt x="4957" y="540"/>
                    </a:lnTo>
                    <a:lnTo>
                      <a:pt x="4910" y="540"/>
                    </a:lnTo>
                    <a:lnTo>
                      <a:pt x="4910" y="587"/>
                    </a:lnTo>
                    <a:lnTo>
                      <a:pt x="4818" y="587"/>
                    </a:lnTo>
                    <a:lnTo>
                      <a:pt x="4754" y="564"/>
                    </a:lnTo>
                    <a:lnTo>
                      <a:pt x="4637" y="657"/>
                    </a:lnTo>
                    <a:lnTo>
                      <a:pt x="4661" y="744"/>
                    </a:lnTo>
                    <a:lnTo>
                      <a:pt x="4544" y="679"/>
                    </a:lnTo>
                    <a:lnTo>
                      <a:pt x="4497" y="610"/>
                    </a:lnTo>
                    <a:lnTo>
                      <a:pt x="4434" y="610"/>
                    </a:lnTo>
                    <a:lnTo>
                      <a:pt x="4434" y="564"/>
                    </a:lnTo>
                    <a:lnTo>
                      <a:pt x="4318" y="430"/>
                    </a:lnTo>
                    <a:lnTo>
                      <a:pt x="4161" y="430"/>
                    </a:lnTo>
                    <a:lnTo>
                      <a:pt x="4115" y="453"/>
                    </a:lnTo>
                    <a:lnTo>
                      <a:pt x="4138" y="523"/>
                    </a:lnTo>
                    <a:lnTo>
                      <a:pt x="3934" y="564"/>
                    </a:lnTo>
                    <a:lnTo>
                      <a:pt x="3911" y="540"/>
                    </a:lnTo>
                    <a:lnTo>
                      <a:pt x="3888" y="523"/>
                    </a:lnTo>
                    <a:lnTo>
                      <a:pt x="3731" y="564"/>
                    </a:lnTo>
                    <a:lnTo>
                      <a:pt x="3522" y="540"/>
                    </a:lnTo>
                    <a:lnTo>
                      <a:pt x="3522" y="610"/>
                    </a:lnTo>
                    <a:lnTo>
                      <a:pt x="3458" y="657"/>
                    </a:lnTo>
                    <a:lnTo>
                      <a:pt x="3388" y="744"/>
                    </a:lnTo>
                    <a:lnTo>
                      <a:pt x="3365" y="721"/>
                    </a:lnTo>
                    <a:lnTo>
                      <a:pt x="3435" y="540"/>
                    </a:lnTo>
                    <a:lnTo>
                      <a:pt x="3475" y="477"/>
                    </a:lnTo>
                    <a:lnTo>
                      <a:pt x="3475" y="407"/>
                    </a:lnTo>
                    <a:lnTo>
                      <a:pt x="3498" y="313"/>
                    </a:lnTo>
                    <a:lnTo>
                      <a:pt x="3458" y="226"/>
                    </a:lnTo>
                    <a:lnTo>
                      <a:pt x="3458" y="157"/>
                    </a:lnTo>
                    <a:lnTo>
                      <a:pt x="3301" y="111"/>
                    </a:lnTo>
                    <a:lnTo>
                      <a:pt x="3184" y="87"/>
                    </a:lnTo>
                    <a:lnTo>
                      <a:pt x="3138" y="111"/>
                    </a:lnTo>
                    <a:lnTo>
                      <a:pt x="3138" y="180"/>
                    </a:lnTo>
                    <a:lnTo>
                      <a:pt x="3091" y="180"/>
                    </a:lnTo>
                    <a:lnTo>
                      <a:pt x="3044" y="111"/>
                    </a:lnTo>
                    <a:lnTo>
                      <a:pt x="2957" y="64"/>
                    </a:lnTo>
                    <a:lnTo>
                      <a:pt x="2911" y="0"/>
                    </a:lnTo>
                    <a:lnTo>
                      <a:pt x="2865" y="17"/>
                    </a:lnTo>
                    <a:lnTo>
                      <a:pt x="2819" y="111"/>
                    </a:lnTo>
                    <a:lnTo>
                      <a:pt x="2819" y="157"/>
                    </a:lnTo>
                    <a:lnTo>
                      <a:pt x="2911" y="203"/>
                    </a:lnTo>
                    <a:lnTo>
                      <a:pt x="2889" y="226"/>
                    </a:lnTo>
                    <a:lnTo>
                      <a:pt x="2929" y="268"/>
                    </a:lnTo>
                    <a:lnTo>
                      <a:pt x="2889" y="268"/>
                    </a:lnTo>
                    <a:lnTo>
                      <a:pt x="2819" y="360"/>
                    </a:lnTo>
                    <a:lnTo>
                      <a:pt x="2679" y="383"/>
                    </a:lnTo>
                    <a:lnTo>
                      <a:pt x="2638" y="360"/>
                    </a:lnTo>
                    <a:lnTo>
                      <a:pt x="2568" y="383"/>
                    </a:lnTo>
                    <a:lnTo>
                      <a:pt x="2592" y="430"/>
                    </a:lnTo>
                    <a:lnTo>
                      <a:pt x="2453" y="540"/>
                    </a:lnTo>
                    <a:lnTo>
                      <a:pt x="2435" y="679"/>
                    </a:lnTo>
                    <a:lnTo>
                      <a:pt x="2498" y="791"/>
                    </a:lnTo>
                    <a:lnTo>
                      <a:pt x="2435" y="767"/>
                    </a:lnTo>
                    <a:lnTo>
                      <a:pt x="2296" y="836"/>
                    </a:lnTo>
                    <a:lnTo>
                      <a:pt x="2249" y="859"/>
                    </a:lnTo>
                    <a:lnTo>
                      <a:pt x="2272" y="999"/>
                    </a:lnTo>
                    <a:lnTo>
                      <a:pt x="2411" y="1016"/>
                    </a:lnTo>
                    <a:lnTo>
                      <a:pt x="2453" y="1086"/>
                    </a:lnTo>
                    <a:lnTo>
                      <a:pt x="2545" y="1220"/>
                    </a:lnTo>
                    <a:lnTo>
                      <a:pt x="2592" y="1359"/>
                    </a:lnTo>
                    <a:lnTo>
                      <a:pt x="2475" y="1267"/>
                    </a:lnTo>
                    <a:lnTo>
                      <a:pt x="2411" y="1086"/>
                    </a:lnTo>
                    <a:lnTo>
                      <a:pt x="2249" y="1016"/>
                    </a:lnTo>
                    <a:lnTo>
                      <a:pt x="2202" y="1016"/>
                    </a:lnTo>
                    <a:lnTo>
                      <a:pt x="2184" y="1063"/>
                    </a:lnTo>
                    <a:lnTo>
                      <a:pt x="2092" y="1133"/>
                    </a:lnTo>
                    <a:lnTo>
                      <a:pt x="2115" y="1156"/>
                    </a:lnTo>
                    <a:lnTo>
                      <a:pt x="2202" y="1156"/>
                    </a:lnTo>
                    <a:lnTo>
                      <a:pt x="2226" y="1220"/>
                    </a:lnTo>
                    <a:lnTo>
                      <a:pt x="2115" y="1197"/>
                    </a:lnTo>
                    <a:lnTo>
                      <a:pt x="1999" y="1110"/>
                    </a:lnTo>
                    <a:lnTo>
                      <a:pt x="1999" y="1197"/>
                    </a:lnTo>
                    <a:lnTo>
                      <a:pt x="2092" y="1359"/>
                    </a:lnTo>
                    <a:lnTo>
                      <a:pt x="2092" y="1406"/>
                    </a:lnTo>
                    <a:lnTo>
                      <a:pt x="2162" y="1446"/>
                    </a:lnTo>
                    <a:lnTo>
                      <a:pt x="2272" y="1446"/>
                    </a:lnTo>
                    <a:lnTo>
                      <a:pt x="2365" y="1586"/>
                    </a:lnTo>
                    <a:lnTo>
                      <a:pt x="2411" y="1609"/>
                    </a:lnTo>
                    <a:lnTo>
                      <a:pt x="2249" y="1493"/>
                    </a:lnTo>
                    <a:lnTo>
                      <a:pt x="2202" y="1493"/>
                    </a:lnTo>
                    <a:lnTo>
                      <a:pt x="2139" y="1563"/>
                    </a:lnTo>
                    <a:lnTo>
                      <a:pt x="2184" y="1673"/>
                    </a:lnTo>
                    <a:lnTo>
                      <a:pt x="2139" y="1813"/>
                    </a:lnTo>
                    <a:lnTo>
                      <a:pt x="2045" y="1835"/>
                    </a:lnTo>
                    <a:lnTo>
                      <a:pt x="1935" y="1813"/>
                    </a:lnTo>
                    <a:lnTo>
                      <a:pt x="2022" y="1766"/>
                    </a:lnTo>
                    <a:lnTo>
                      <a:pt x="2069" y="1609"/>
                    </a:lnTo>
                    <a:lnTo>
                      <a:pt x="2069" y="1493"/>
                    </a:lnTo>
                    <a:lnTo>
                      <a:pt x="1912" y="1220"/>
                    </a:lnTo>
                    <a:lnTo>
                      <a:pt x="1842" y="1040"/>
                    </a:lnTo>
                    <a:lnTo>
                      <a:pt x="1772" y="1016"/>
                    </a:lnTo>
                    <a:lnTo>
                      <a:pt x="1726" y="1243"/>
                    </a:lnTo>
                    <a:lnTo>
                      <a:pt x="1748" y="1406"/>
                    </a:lnTo>
                    <a:lnTo>
                      <a:pt x="1842" y="1516"/>
                    </a:lnTo>
                    <a:lnTo>
                      <a:pt x="1842" y="1539"/>
                    </a:lnTo>
                    <a:lnTo>
                      <a:pt x="1748" y="1493"/>
                    </a:lnTo>
                    <a:lnTo>
                      <a:pt x="1661" y="1429"/>
                    </a:lnTo>
                    <a:lnTo>
                      <a:pt x="1476" y="1446"/>
                    </a:lnTo>
                    <a:lnTo>
                      <a:pt x="1499" y="1539"/>
                    </a:lnTo>
                    <a:lnTo>
                      <a:pt x="1499" y="1609"/>
                    </a:lnTo>
                    <a:lnTo>
                      <a:pt x="1453" y="1609"/>
                    </a:lnTo>
                    <a:lnTo>
                      <a:pt x="1436" y="1539"/>
                    </a:lnTo>
                    <a:lnTo>
                      <a:pt x="1249" y="1656"/>
                    </a:lnTo>
                    <a:lnTo>
                      <a:pt x="1209" y="1633"/>
                    </a:lnTo>
                    <a:lnTo>
                      <a:pt x="1185" y="1586"/>
                    </a:lnTo>
                    <a:lnTo>
                      <a:pt x="1022" y="1673"/>
                    </a:lnTo>
                    <a:lnTo>
                      <a:pt x="1000" y="1743"/>
                    </a:lnTo>
                    <a:lnTo>
                      <a:pt x="935" y="1743"/>
                    </a:lnTo>
                    <a:lnTo>
                      <a:pt x="866" y="1813"/>
                    </a:lnTo>
                    <a:lnTo>
                      <a:pt x="843" y="1766"/>
                    </a:lnTo>
                    <a:lnTo>
                      <a:pt x="843" y="1656"/>
                    </a:lnTo>
                    <a:lnTo>
                      <a:pt x="773" y="1673"/>
                    </a:lnTo>
                    <a:lnTo>
                      <a:pt x="749" y="1743"/>
                    </a:lnTo>
                    <a:lnTo>
                      <a:pt x="773" y="1859"/>
                    </a:lnTo>
                    <a:lnTo>
                      <a:pt x="726" y="1905"/>
                    </a:lnTo>
                    <a:lnTo>
                      <a:pt x="662" y="1923"/>
                    </a:lnTo>
                    <a:lnTo>
                      <a:pt x="592" y="2016"/>
                    </a:lnTo>
                    <a:lnTo>
                      <a:pt x="616" y="2062"/>
                    </a:lnTo>
                    <a:lnTo>
                      <a:pt x="592" y="2109"/>
                    </a:lnTo>
                    <a:lnTo>
                      <a:pt x="482" y="2039"/>
                    </a:lnTo>
                    <a:lnTo>
                      <a:pt x="459" y="2109"/>
                    </a:lnTo>
                    <a:lnTo>
                      <a:pt x="459" y="2156"/>
                    </a:lnTo>
                    <a:lnTo>
                      <a:pt x="342" y="2062"/>
                    </a:lnTo>
                    <a:lnTo>
                      <a:pt x="365" y="1952"/>
                    </a:lnTo>
                    <a:lnTo>
                      <a:pt x="273" y="1882"/>
                    </a:lnTo>
                    <a:lnTo>
                      <a:pt x="232" y="1835"/>
                    </a:lnTo>
                    <a:lnTo>
                      <a:pt x="365" y="1882"/>
                    </a:lnTo>
                    <a:lnTo>
                      <a:pt x="459" y="1905"/>
                    </a:lnTo>
                    <a:lnTo>
                      <a:pt x="546" y="1882"/>
                    </a:lnTo>
                    <a:lnTo>
                      <a:pt x="616" y="1813"/>
                    </a:lnTo>
                    <a:lnTo>
                      <a:pt x="459" y="1633"/>
                    </a:lnTo>
                    <a:lnTo>
                      <a:pt x="365" y="1586"/>
                    </a:lnTo>
                    <a:lnTo>
                      <a:pt x="232" y="1586"/>
                    </a:lnTo>
                    <a:lnTo>
                      <a:pt x="162" y="1539"/>
                    </a:lnTo>
                    <a:lnTo>
                      <a:pt x="98" y="1469"/>
                    </a:lnTo>
                    <a:lnTo>
                      <a:pt x="75" y="1469"/>
                    </a:lnTo>
                    <a:lnTo>
                      <a:pt x="23" y="1481"/>
                    </a:lnTo>
                    <a:lnTo>
                      <a:pt x="0" y="1551"/>
                    </a:lnTo>
                    <a:lnTo>
                      <a:pt x="40" y="1644"/>
                    </a:lnTo>
                    <a:lnTo>
                      <a:pt x="46" y="1743"/>
                    </a:lnTo>
                    <a:lnTo>
                      <a:pt x="104" y="1847"/>
                    </a:lnTo>
                    <a:lnTo>
                      <a:pt x="110" y="1923"/>
                    </a:lnTo>
                    <a:lnTo>
                      <a:pt x="150" y="1999"/>
                    </a:lnTo>
                    <a:lnTo>
                      <a:pt x="150" y="2086"/>
                    </a:lnTo>
                    <a:lnTo>
                      <a:pt x="255" y="2266"/>
                    </a:lnTo>
                    <a:lnTo>
                      <a:pt x="255" y="2301"/>
                    </a:lnTo>
                    <a:lnTo>
                      <a:pt x="1418" y="3125"/>
                    </a:lnTo>
                    <a:lnTo>
                      <a:pt x="7160" y="40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0" name="Freeform 249"/>
              <p:cNvSpPr>
                <a:spLocks/>
              </p:cNvSpPr>
              <p:nvPr/>
            </p:nvSpPr>
            <p:spPr bwMode="auto">
              <a:xfrm>
                <a:off x="1558" y="559"/>
                <a:ext cx="43" cy="45"/>
              </a:xfrm>
              <a:custGeom>
                <a:avLst/>
                <a:gdLst>
                  <a:gd name="T0" fmla="*/ 164 w 344"/>
                  <a:gd name="T1" fmla="*/ 0 h 359"/>
                  <a:gd name="T2" fmla="*/ 164 w 344"/>
                  <a:gd name="T3" fmla="*/ 92 h 359"/>
                  <a:gd name="T4" fmla="*/ 187 w 344"/>
                  <a:gd name="T5" fmla="*/ 209 h 359"/>
                  <a:gd name="T6" fmla="*/ 297 w 344"/>
                  <a:gd name="T7" fmla="*/ 313 h 359"/>
                  <a:gd name="T8" fmla="*/ 344 w 344"/>
                  <a:gd name="T9" fmla="*/ 359 h 359"/>
                  <a:gd name="T10" fmla="*/ 204 w 344"/>
                  <a:gd name="T11" fmla="*/ 336 h 359"/>
                  <a:gd name="T12" fmla="*/ 140 w 344"/>
                  <a:gd name="T13" fmla="*/ 249 h 359"/>
                  <a:gd name="T14" fmla="*/ 47 w 344"/>
                  <a:gd name="T15" fmla="*/ 226 h 359"/>
                  <a:gd name="T16" fmla="*/ 24 w 344"/>
                  <a:gd name="T17" fmla="*/ 226 h 359"/>
                  <a:gd name="T18" fmla="*/ 0 w 344"/>
                  <a:gd name="T19" fmla="*/ 156 h 359"/>
                  <a:gd name="T20" fmla="*/ 24 w 344"/>
                  <a:gd name="T21" fmla="*/ 156 h 359"/>
                  <a:gd name="T22" fmla="*/ 24 w 344"/>
                  <a:gd name="T23" fmla="*/ 115 h 359"/>
                  <a:gd name="T24" fmla="*/ 70 w 344"/>
                  <a:gd name="T25" fmla="*/ 69 h 359"/>
                  <a:gd name="T26" fmla="*/ 47 w 344"/>
                  <a:gd name="T27" fmla="*/ 0 h 359"/>
                  <a:gd name="T28" fmla="*/ 117 w 344"/>
                  <a:gd name="T29" fmla="*/ 0 h 359"/>
                  <a:gd name="T30" fmla="*/ 164 w 344"/>
                  <a:gd name="T31" fmla="*/ 0 h 3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359"/>
                  <a:gd name="T50" fmla="*/ 344 w 344"/>
                  <a:gd name="T51" fmla="*/ 359 h 3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359">
                    <a:moveTo>
                      <a:pt x="164" y="0"/>
                    </a:moveTo>
                    <a:lnTo>
                      <a:pt x="164" y="92"/>
                    </a:lnTo>
                    <a:lnTo>
                      <a:pt x="187" y="209"/>
                    </a:lnTo>
                    <a:lnTo>
                      <a:pt x="297" y="313"/>
                    </a:lnTo>
                    <a:lnTo>
                      <a:pt x="344" y="359"/>
                    </a:lnTo>
                    <a:lnTo>
                      <a:pt x="204" y="336"/>
                    </a:lnTo>
                    <a:lnTo>
                      <a:pt x="140" y="249"/>
                    </a:lnTo>
                    <a:lnTo>
                      <a:pt x="47" y="226"/>
                    </a:lnTo>
                    <a:lnTo>
                      <a:pt x="24" y="226"/>
                    </a:lnTo>
                    <a:lnTo>
                      <a:pt x="0" y="156"/>
                    </a:lnTo>
                    <a:lnTo>
                      <a:pt x="24" y="156"/>
                    </a:lnTo>
                    <a:lnTo>
                      <a:pt x="24" y="115"/>
                    </a:lnTo>
                    <a:lnTo>
                      <a:pt x="70" y="69"/>
                    </a:lnTo>
                    <a:lnTo>
                      <a:pt x="47" y="0"/>
                    </a:lnTo>
                    <a:lnTo>
                      <a:pt x="117" y="0"/>
                    </a:lnTo>
                    <a:lnTo>
                      <a:pt x="1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1" name="Freeform 250"/>
              <p:cNvSpPr>
                <a:spLocks/>
              </p:cNvSpPr>
              <p:nvPr/>
            </p:nvSpPr>
            <p:spPr bwMode="auto">
              <a:xfrm>
                <a:off x="1604" y="601"/>
                <a:ext cx="8" cy="6"/>
              </a:xfrm>
              <a:custGeom>
                <a:avLst/>
                <a:gdLst>
                  <a:gd name="T0" fmla="*/ 0 w 65"/>
                  <a:gd name="T1" fmla="*/ 0 h 47"/>
                  <a:gd name="T2" fmla="*/ 18 w 65"/>
                  <a:gd name="T3" fmla="*/ 47 h 47"/>
                  <a:gd name="T4" fmla="*/ 47 w 65"/>
                  <a:gd name="T5" fmla="*/ 47 h 47"/>
                  <a:gd name="T6" fmla="*/ 65 w 65"/>
                  <a:gd name="T7" fmla="*/ 23 h 47"/>
                  <a:gd name="T8" fmla="*/ 65 w 65"/>
                  <a:gd name="T9" fmla="*/ 0 h 47"/>
                  <a:gd name="T10" fmla="*/ 0 w 65"/>
                  <a:gd name="T11" fmla="*/ 0 h 47"/>
                  <a:gd name="T12" fmla="*/ 0 60000 65536"/>
                  <a:gd name="T13" fmla="*/ 0 60000 65536"/>
                  <a:gd name="T14" fmla="*/ 0 60000 65536"/>
                  <a:gd name="T15" fmla="*/ 0 60000 65536"/>
                  <a:gd name="T16" fmla="*/ 0 60000 65536"/>
                  <a:gd name="T17" fmla="*/ 0 60000 65536"/>
                  <a:gd name="T18" fmla="*/ 0 w 65"/>
                  <a:gd name="T19" fmla="*/ 0 h 47"/>
                  <a:gd name="T20" fmla="*/ 65 w 6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5" h="47">
                    <a:moveTo>
                      <a:pt x="0" y="0"/>
                    </a:moveTo>
                    <a:lnTo>
                      <a:pt x="18" y="47"/>
                    </a:lnTo>
                    <a:lnTo>
                      <a:pt x="47" y="47"/>
                    </a:lnTo>
                    <a:lnTo>
                      <a:pt x="65" y="23"/>
                    </a:lnTo>
                    <a:lnTo>
                      <a:pt x="65"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2" name="Freeform 251"/>
              <p:cNvSpPr>
                <a:spLocks/>
              </p:cNvSpPr>
              <p:nvPr/>
            </p:nvSpPr>
            <p:spPr bwMode="auto">
              <a:xfrm>
                <a:off x="1567" y="482"/>
                <a:ext cx="60" cy="71"/>
              </a:xfrm>
              <a:custGeom>
                <a:avLst/>
                <a:gdLst>
                  <a:gd name="T0" fmla="*/ 94 w 477"/>
                  <a:gd name="T1" fmla="*/ 564 h 564"/>
                  <a:gd name="T2" fmla="*/ 157 w 477"/>
                  <a:gd name="T3" fmla="*/ 424 h 564"/>
                  <a:gd name="T4" fmla="*/ 204 w 477"/>
                  <a:gd name="T5" fmla="*/ 407 h 564"/>
                  <a:gd name="T6" fmla="*/ 227 w 477"/>
                  <a:gd name="T7" fmla="*/ 361 h 564"/>
                  <a:gd name="T8" fmla="*/ 274 w 477"/>
                  <a:gd name="T9" fmla="*/ 297 h 564"/>
                  <a:gd name="T10" fmla="*/ 430 w 477"/>
                  <a:gd name="T11" fmla="*/ 180 h 564"/>
                  <a:gd name="T12" fmla="*/ 477 w 477"/>
                  <a:gd name="T13" fmla="*/ 93 h 564"/>
                  <a:gd name="T14" fmla="*/ 453 w 477"/>
                  <a:gd name="T15" fmla="*/ 23 h 564"/>
                  <a:gd name="T16" fmla="*/ 430 w 477"/>
                  <a:gd name="T17" fmla="*/ 0 h 564"/>
                  <a:gd name="T18" fmla="*/ 384 w 477"/>
                  <a:gd name="T19" fmla="*/ 23 h 564"/>
                  <a:gd name="T20" fmla="*/ 343 w 477"/>
                  <a:gd name="T21" fmla="*/ 23 h 564"/>
                  <a:gd name="T22" fmla="*/ 251 w 477"/>
                  <a:gd name="T23" fmla="*/ 117 h 564"/>
                  <a:gd name="T24" fmla="*/ 251 w 477"/>
                  <a:gd name="T25" fmla="*/ 140 h 564"/>
                  <a:gd name="T26" fmla="*/ 157 w 477"/>
                  <a:gd name="T27" fmla="*/ 180 h 564"/>
                  <a:gd name="T28" fmla="*/ 134 w 477"/>
                  <a:gd name="T29" fmla="*/ 250 h 564"/>
                  <a:gd name="T30" fmla="*/ 134 w 477"/>
                  <a:gd name="T31" fmla="*/ 320 h 564"/>
                  <a:gd name="T32" fmla="*/ 94 w 477"/>
                  <a:gd name="T33" fmla="*/ 344 h 564"/>
                  <a:gd name="T34" fmla="*/ 24 w 477"/>
                  <a:gd name="T35" fmla="*/ 344 h 564"/>
                  <a:gd name="T36" fmla="*/ 0 w 477"/>
                  <a:gd name="T37" fmla="*/ 361 h 564"/>
                  <a:gd name="T38" fmla="*/ 47 w 477"/>
                  <a:gd name="T39" fmla="*/ 384 h 564"/>
                  <a:gd name="T40" fmla="*/ 24 w 477"/>
                  <a:gd name="T41" fmla="*/ 454 h 564"/>
                  <a:gd name="T42" fmla="*/ 70 w 477"/>
                  <a:gd name="T43" fmla="*/ 499 h 564"/>
                  <a:gd name="T44" fmla="*/ 24 w 477"/>
                  <a:gd name="T45" fmla="*/ 541 h 564"/>
                  <a:gd name="T46" fmla="*/ 47 w 477"/>
                  <a:gd name="T47" fmla="*/ 564 h 564"/>
                  <a:gd name="T48" fmla="*/ 94 w 477"/>
                  <a:gd name="T49" fmla="*/ 564 h 5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7"/>
                  <a:gd name="T76" fmla="*/ 0 h 564"/>
                  <a:gd name="T77" fmla="*/ 477 w 477"/>
                  <a:gd name="T78" fmla="*/ 564 h 5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7" h="564">
                    <a:moveTo>
                      <a:pt x="94" y="564"/>
                    </a:moveTo>
                    <a:lnTo>
                      <a:pt x="157" y="424"/>
                    </a:lnTo>
                    <a:lnTo>
                      <a:pt x="204" y="407"/>
                    </a:lnTo>
                    <a:lnTo>
                      <a:pt x="227" y="361"/>
                    </a:lnTo>
                    <a:lnTo>
                      <a:pt x="274" y="297"/>
                    </a:lnTo>
                    <a:lnTo>
                      <a:pt x="430" y="180"/>
                    </a:lnTo>
                    <a:lnTo>
                      <a:pt x="477" y="93"/>
                    </a:lnTo>
                    <a:lnTo>
                      <a:pt x="453" y="23"/>
                    </a:lnTo>
                    <a:lnTo>
                      <a:pt x="430" y="0"/>
                    </a:lnTo>
                    <a:lnTo>
                      <a:pt x="384" y="23"/>
                    </a:lnTo>
                    <a:lnTo>
                      <a:pt x="343" y="23"/>
                    </a:lnTo>
                    <a:lnTo>
                      <a:pt x="251" y="117"/>
                    </a:lnTo>
                    <a:lnTo>
                      <a:pt x="251" y="140"/>
                    </a:lnTo>
                    <a:lnTo>
                      <a:pt x="157" y="180"/>
                    </a:lnTo>
                    <a:lnTo>
                      <a:pt x="134" y="250"/>
                    </a:lnTo>
                    <a:lnTo>
                      <a:pt x="134" y="320"/>
                    </a:lnTo>
                    <a:lnTo>
                      <a:pt x="94" y="344"/>
                    </a:lnTo>
                    <a:lnTo>
                      <a:pt x="24" y="344"/>
                    </a:lnTo>
                    <a:lnTo>
                      <a:pt x="0" y="361"/>
                    </a:lnTo>
                    <a:lnTo>
                      <a:pt x="47" y="384"/>
                    </a:lnTo>
                    <a:lnTo>
                      <a:pt x="24" y="454"/>
                    </a:lnTo>
                    <a:lnTo>
                      <a:pt x="70" y="499"/>
                    </a:lnTo>
                    <a:lnTo>
                      <a:pt x="24" y="541"/>
                    </a:lnTo>
                    <a:lnTo>
                      <a:pt x="47" y="564"/>
                    </a:lnTo>
                    <a:lnTo>
                      <a:pt x="94" y="5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3" name="Freeform 252"/>
              <p:cNvSpPr>
                <a:spLocks/>
              </p:cNvSpPr>
              <p:nvPr/>
            </p:nvSpPr>
            <p:spPr bwMode="auto">
              <a:xfrm>
                <a:off x="1694" y="367"/>
                <a:ext cx="23" cy="28"/>
              </a:xfrm>
              <a:custGeom>
                <a:avLst/>
                <a:gdLst>
                  <a:gd name="T0" fmla="*/ 0 w 181"/>
                  <a:gd name="T1" fmla="*/ 92 h 226"/>
                  <a:gd name="T2" fmla="*/ 17 w 181"/>
                  <a:gd name="T3" fmla="*/ 116 h 226"/>
                  <a:gd name="T4" fmla="*/ 17 w 181"/>
                  <a:gd name="T5" fmla="*/ 156 h 226"/>
                  <a:gd name="T6" fmla="*/ 111 w 181"/>
                  <a:gd name="T7" fmla="*/ 179 h 226"/>
                  <a:gd name="T8" fmla="*/ 134 w 181"/>
                  <a:gd name="T9" fmla="*/ 226 h 226"/>
                  <a:gd name="T10" fmla="*/ 157 w 181"/>
                  <a:gd name="T11" fmla="*/ 226 h 226"/>
                  <a:gd name="T12" fmla="*/ 157 w 181"/>
                  <a:gd name="T13" fmla="*/ 203 h 226"/>
                  <a:gd name="T14" fmla="*/ 157 w 181"/>
                  <a:gd name="T15" fmla="*/ 134 h 226"/>
                  <a:gd name="T16" fmla="*/ 181 w 181"/>
                  <a:gd name="T17" fmla="*/ 116 h 226"/>
                  <a:gd name="T18" fmla="*/ 181 w 181"/>
                  <a:gd name="T19" fmla="*/ 69 h 226"/>
                  <a:gd name="T20" fmla="*/ 111 w 181"/>
                  <a:gd name="T21" fmla="*/ 0 h 226"/>
                  <a:gd name="T22" fmla="*/ 64 w 181"/>
                  <a:gd name="T23" fmla="*/ 22 h 226"/>
                  <a:gd name="T24" fmla="*/ 41 w 181"/>
                  <a:gd name="T25" fmla="*/ 0 h 226"/>
                  <a:gd name="T26" fmla="*/ 17 w 181"/>
                  <a:gd name="T27" fmla="*/ 69 h 226"/>
                  <a:gd name="T28" fmla="*/ 0 w 181"/>
                  <a:gd name="T29" fmla="*/ 92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226"/>
                  <a:gd name="T47" fmla="*/ 181 w 181"/>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226">
                    <a:moveTo>
                      <a:pt x="0" y="92"/>
                    </a:moveTo>
                    <a:lnTo>
                      <a:pt x="17" y="116"/>
                    </a:lnTo>
                    <a:lnTo>
                      <a:pt x="17" y="156"/>
                    </a:lnTo>
                    <a:lnTo>
                      <a:pt x="111" y="179"/>
                    </a:lnTo>
                    <a:lnTo>
                      <a:pt x="134" y="226"/>
                    </a:lnTo>
                    <a:lnTo>
                      <a:pt x="157" y="226"/>
                    </a:lnTo>
                    <a:lnTo>
                      <a:pt x="157" y="203"/>
                    </a:lnTo>
                    <a:lnTo>
                      <a:pt x="157" y="134"/>
                    </a:lnTo>
                    <a:lnTo>
                      <a:pt x="181" y="116"/>
                    </a:lnTo>
                    <a:lnTo>
                      <a:pt x="181" y="69"/>
                    </a:lnTo>
                    <a:lnTo>
                      <a:pt x="111" y="0"/>
                    </a:lnTo>
                    <a:lnTo>
                      <a:pt x="64" y="22"/>
                    </a:lnTo>
                    <a:lnTo>
                      <a:pt x="41" y="0"/>
                    </a:lnTo>
                    <a:lnTo>
                      <a:pt x="17" y="69"/>
                    </a:lnTo>
                    <a:lnTo>
                      <a:pt x="0"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4" name="Freeform 253"/>
              <p:cNvSpPr>
                <a:spLocks/>
              </p:cNvSpPr>
              <p:nvPr/>
            </p:nvSpPr>
            <p:spPr bwMode="auto">
              <a:xfrm>
                <a:off x="1719" y="389"/>
                <a:ext cx="32" cy="32"/>
              </a:xfrm>
              <a:custGeom>
                <a:avLst/>
                <a:gdLst>
                  <a:gd name="T0" fmla="*/ 0 w 249"/>
                  <a:gd name="T1" fmla="*/ 24 h 251"/>
                  <a:gd name="T2" fmla="*/ 0 w 249"/>
                  <a:gd name="T3" fmla="*/ 94 h 251"/>
                  <a:gd name="T4" fmla="*/ 23 w 249"/>
                  <a:gd name="T5" fmla="*/ 157 h 251"/>
                  <a:gd name="T6" fmla="*/ 134 w 249"/>
                  <a:gd name="T7" fmla="*/ 181 h 251"/>
                  <a:gd name="T8" fmla="*/ 226 w 249"/>
                  <a:gd name="T9" fmla="*/ 251 h 251"/>
                  <a:gd name="T10" fmla="*/ 249 w 249"/>
                  <a:gd name="T11" fmla="*/ 204 h 251"/>
                  <a:gd name="T12" fmla="*/ 180 w 249"/>
                  <a:gd name="T13" fmla="*/ 134 h 251"/>
                  <a:gd name="T14" fmla="*/ 204 w 249"/>
                  <a:gd name="T15" fmla="*/ 47 h 251"/>
                  <a:gd name="T16" fmla="*/ 180 w 249"/>
                  <a:gd name="T17" fmla="*/ 0 h 251"/>
                  <a:gd name="T18" fmla="*/ 87 w 249"/>
                  <a:gd name="T19" fmla="*/ 0 h 251"/>
                  <a:gd name="T20" fmla="*/ 69 w 249"/>
                  <a:gd name="T21" fmla="*/ 0 h 251"/>
                  <a:gd name="T22" fmla="*/ 0 w 249"/>
                  <a:gd name="T23" fmla="*/ 24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9"/>
                  <a:gd name="T37" fmla="*/ 0 h 251"/>
                  <a:gd name="T38" fmla="*/ 249 w 249"/>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9" h="251">
                    <a:moveTo>
                      <a:pt x="0" y="24"/>
                    </a:moveTo>
                    <a:lnTo>
                      <a:pt x="0" y="94"/>
                    </a:lnTo>
                    <a:lnTo>
                      <a:pt x="23" y="157"/>
                    </a:lnTo>
                    <a:lnTo>
                      <a:pt x="134" y="181"/>
                    </a:lnTo>
                    <a:lnTo>
                      <a:pt x="226" y="251"/>
                    </a:lnTo>
                    <a:lnTo>
                      <a:pt x="249" y="204"/>
                    </a:lnTo>
                    <a:lnTo>
                      <a:pt x="180" y="134"/>
                    </a:lnTo>
                    <a:lnTo>
                      <a:pt x="204" y="47"/>
                    </a:lnTo>
                    <a:lnTo>
                      <a:pt x="180" y="0"/>
                    </a:lnTo>
                    <a:lnTo>
                      <a:pt x="87" y="0"/>
                    </a:lnTo>
                    <a:lnTo>
                      <a:pt x="69" y="0"/>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5" name="Freeform 254"/>
              <p:cNvSpPr>
                <a:spLocks/>
              </p:cNvSpPr>
              <p:nvPr/>
            </p:nvSpPr>
            <p:spPr bwMode="auto">
              <a:xfrm>
                <a:off x="1759" y="398"/>
                <a:ext cx="28" cy="31"/>
              </a:xfrm>
              <a:custGeom>
                <a:avLst/>
                <a:gdLst>
                  <a:gd name="T0" fmla="*/ 0 w 226"/>
                  <a:gd name="T1" fmla="*/ 24 h 251"/>
                  <a:gd name="T2" fmla="*/ 0 w 226"/>
                  <a:gd name="T3" fmla="*/ 87 h 251"/>
                  <a:gd name="T4" fmla="*/ 47 w 226"/>
                  <a:gd name="T5" fmla="*/ 111 h 251"/>
                  <a:gd name="T6" fmla="*/ 47 w 226"/>
                  <a:gd name="T7" fmla="*/ 181 h 251"/>
                  <a:gd name="T8" fmla="*/ 47 w 226"/>
                  <a:gd name="T9" fmla="*/ 251 h 251"/>
                  <a:gd name="T10" fmla="*/ 134 w 226"/>
                  <a:gd name="T11" fmla="*/ 221 h 251"/>
                  <a:gd name="T12" fmla="*/ 203 w 226"/>
                  <a:gd name="T13" fmla="*/ 204 h 251"/>
                  <a:gd name="T14" fmla="*/ 226 w 226"/>
                  <a:gd name="T15" fmla="*/ 157 h 251"/>
                  <a:gd name="T16" fmla="*/ 226 w 226"/>
                  <a:gd name="T17" fmla="*/ 111 h 251"/>
                  <a:gd name="T18" fmla="*/ 157 w 226"/>
                  <a:gd name="T19" fmla="*/ 64 h 251"/>
                  <a:gd name="T20" fmla="*/ 134 w 226"/>
                  <a:gd name="T21" fmla="*/ 24 h 251"/>
                  <a:gd name="T22" fmla="*/ 87 w 226"/>
                  <a:gd name="T23" fmla="*/ 0 h 251"/>
                  <a:gd name="T24" fmla="*/ 47 w 226"/>
                  <a:gd name="T25" fmla="*/ 47 h 251"/>
                  <a:gd name="T26" fmla="*/ 47 w 226"/>
                  <a:gd name="T27" fmla="*/ 24 h 251"/>
                  <a:gd name="T28" fmla="*/ 0 w 226"/>
                  <a:gd name="T29" fmla="*/ 24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51"/>
                  <a:gd name="T47" fmla="*/ 226 w 226"/>
                  <a:gd name="T48" fmla="*/ 251 h 2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51">
                    <a:moveTo>
                      <a:pt x="0" y="24"/>
                    </a:moveTo>
                    <a:lnTo>
                      <a:pt x="0" y="87"/>
                    </a:lnTo>
                    <a:lnTo>
                      <a:pt x="47" y="111"/>
                    </a:lnTo>
                    <a:lnTo>
                      <a:pt x="47" y="181"/>
                    </a:lnTo>
                    <a:lnTo>
                      <a:pt x="47" y="251"/>
                    </a:lnTo>
                    <a:lnTo>
                      <a:pt x="134" y="221"/>
                    </a:lnTo>
                    <a:lnTo>
                      <a:pt x="203" y="204"/>
                    </a:lnTo>
                    <a:lnTo>
                      <a:pt x="226" y="157"/>
                    </a:lnTo>
                    <a:lnTo>
                      <a:pt x="226" y="111"/>
                    </a:lnTo>
                    <a:lnTo>
                      <a:pt x="157" y="64"/>
                    </a:lnTo>
                    <a:lnTo>
                      <a:pt x="134" y="24"/>
                    </a:lnTo>
                    <a:lnTo>
                      <a:pt x="87" y="0"/>
                    </a:lnTo>
                    <a:lnTo>
                      <a:pt x="47" y="47"/>
                    </a:lnTo>
                    <a:lnTo>
                      <a:pt x="47" y="24"/>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6" name="Freeform 255"/>
              <p:cNvSpPr>
                <a:spLocks/>
              </p:cNvSpPr>
              <p:nvPr/>
            </p:nvSpPr>
            <p:spPr bwMode="auto">
              <a:xfrm>
                <a:off x="1696" y="398"/>
                <a:ext cx="15" cy="8"/>
              </a:xfrm>
              <a:custGeom>
                <a:avLst/>
                <a:gdLst>
                  <a:gd name="T0" fmla="*/ 94 w 117"/>
                  <a:gd name="T1" fmla="*/ 0 h 64"/>
                  <a:gd name="T2" fmla="*/ 0 w 117"/>
                  <a:gd name="T3" fmla="*/ 24 h 64"/>
                  <a:gd name="T4" fmla="*/ 94 w 117"/>
                  <a:gd name="T5" fmla="*/ 64 h 64"/>
                  <a:gd name="T6" fmla="*/ 117 w 117"/>
                  <a:gd name="T7" fmla="*/ 47 h 64"/>
                  <a:gd name="T8" fmla="*/ 94 w 117"/>
                  <a:gd name="T9" fmla="*/ 0 h 64"/>
                  <a:gd name="T10" fmla="*/ 0 60000 65536"/>
                  <a:gd name="T11" fmla="*/ 0 60000 65536"/>
                  <a:gd name="T12" fmla="*/ 0 60000 65536"/>
                  <a:gd name="T13" fmla="*/ 0 60000 65536"/>
                  <a:gd name="T14" fmla="*/ 0 60000 65536"/>
                  <a:gd name="T15" fmla="*/ 0 w 117"/>
                  <a:gd name="T16" fmla="*/ 0 h 64"/>
                  <a:gd name="T17" fmla="*/ 117 w 117"/>
                  <a:gd name="T18" fmla="*/ 64 h 64"/>
                </a:gdLst>
                <a:ahLst/>
                <a:cxnLst>
                  <a:cxn ang="T10">
                    <a:pos x="T0" y="T1"/>
                  </a:cxn>
                  <a:cxn ang="T11">
                    <a:pos x="T2" y="T3"/>
                  </a:cxn>
                  <a:cxn ang="T12">
                    <a:pos x="T4" y="T5"/>
                  </a:cxn>
                  <a:cxn ang="T13">
                    <a:pos x="T6" y="T7"/>
                  </a:cxn>
                  <a:cxn ang="T14">
                    <a:pos x="T8" y="T9"/>
                  </a:cxn>
                </a:cxnLst>
                <a:rect l="T15" t="T16" r="T17" b="T18"/>
                <a:pathLst>
                  <a:path w="117" h="64">
                    <a:moveTo>
                      <a:pt x="94" y="0"/>
                    </a:moveTo>
                    <a:lnTo>
                      <a:pt x="0" y="24"/>
                    </a:lnTo>
                    <a:lnTo>
                      <a:pt x="94" y="64"/>
                    </a:lnTo>
                    <a:lnTo>
                      <a:pt x="117" y="47"/>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7" name="Freeform 256"/>
              <p:cNvSpPr>
                <a:spLocks/>
              </p:cNvSpPr>
              <p:nvPr/>
            </p:nvSpPr>
            <p:spPr bwMode="auto">
              <a:xfrm>
                <a:off x="1985" y="406"/>
                <a:ext cx="39" cy="34"/>
              </a:xfrm>
              <a:custGeom>
                <a:avLst/>
                <a:gdLst>
                  <a:gd name="T0" fmla="*/ 23 w 314"/>
                  <a:gd name="T1" fmla="*/ 0 h 274"/>
                  <a:gd name="T2" fmla="*/ 0 w 314"/>
                  <a:gd name="T3" fmla="*/ 93 h 274"/>
                  <a:gd name="T4" fmla="*/ 47 w 314"/>
                  <a:gd name="T5" fmla="*/ 157 h 274"/>
                  <a:gd name="T6" fmla="*/ 23 w 314"/>
                  <a:gd name="T7" fmla="*/ 227 h 274"/>
                  <a:gd name="T8" fmla="*/ 87 w 314"/>
                  <a:gd name="T9" fmla="*/ 274 h 274"/>
                  <a:gd name="T10" fmla="*/ 134 w 314"/>
                  <a:gd name="T11" fmla="*/ 274 h 274"/>
                  <a:gd name="T12" fmla="*/ 157 w 314"/>
                  <a:gd name="T13" fmla="*/ 204 h 274"/>
                  <a:gd name="T14" fmla="*/ 227 w 314"/>
                  <a:gd name="T15" fmla="*/ 227 h 274"/>
                  <a:gd name="T16" fmla="*/ 273 w 314"/>
                  <a:gd name="T17" fmla="*/ 157 h 274"/>
                  <a:gd name="T18" fmla="*/ 204 w 314"/>
                  <a:gd name="T19" fmla="*/ 117 h 274"/>
                  <a:gd name="T20" fmla="*/ 204 w 314"/>
                  <a:gd name="T21" fmla="*/ 70 h 274"/>
                  <a:gd name="T22" fmla="*/ 296 w 314"/>
                  <a:gd name="T23" fmla="*/ 140 h 274"/>
                  <a:gd name="T24" fmla="*/ 314 w 314"/>
                  <a:gd name="T25" fmla="*/ 117 h 274"/>
                  <a:gd name="T26" fmla="*/ 314 w 314"/>
                  <a:gd name="T27" fmla="*/ 70 h 274"/>
                  <a:gd name="T28" fmla="*/ 227 w 314"/>
                  <a:gd name="T29" fmla="*/ 0 h 274"/>
                  <a:gd name="T30" fmla="*/ 180 w 314"/>
                  <a:gd name="T31" fmla="*/ 0 h 274"/>
                  <a:gd name="T32" fmla="*/ 134 w 314"/>
                  <a:gd name="T33" fmla="*/ 23 h 274"/>
                  <a:gd name="T34" fmla="*/ 116 w 314"/>
                  <a:gd name="T35" fmla="*/ 70 h 274"/>
                  <a:gd name="T36" fmla="*/ 70 w 314"/>
                  <a:gd name="T37" fmla="*/ 23 h 274"/>
                  <a:gd name="T38" fmla="*/ 23 w 314"/>
                  <a:gd name="T39" fmla="*/ 0 h 2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4"/>
                  <a:gd name="T61" fmla="*/ 0 h 274"/>
                  <a:gd name="T62" fmla="*/ 314 w 314"/>
                  <a:gd name="T63" fmla="*/ 274 h 2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4" h="274">
                    <a:moveTo>
                      <a:pt x="23" y="0"/>
                    </a:moveTo>
                    <a:lnTo>
                      <a:pt x="0" y="93"/>
                    </a:lnTo>
                    <a:lnTo>
                      <a:pt x="47" y="157"/>
                    </a:lnTo>
                    <a:lnTo>
                      <a:pt x="23" y="227"/>
                    </a:lnTo>
                    <a:lnTo>
                      <a:pt x="87" y="274"/>
                    </a:lnTo>
                    <a:lnTo>
                      <a:pt x="134" y="274"/>
                    </a:lnTo>
                    <a:lnTo>
                      <a:pt x="157" y="204"/>
                    </a:lnTo>
                    <a:lnTo>
                      <a:pt x="227" y="227"/>
                    </a:lnTo>
                    <a:lnTo>
                      <a:pt x="273" y="157"/>
                    </a:lnTo>
                    <a:lnTo>
                      <a:pt x="204" y="117"/>
                    </a:lnTo>
                    <a:lnTo>
                      <a:pt x="204" y="70"/>
                    </a:lnTo>
                    <a:lnTo>
                      <a:pt x="296" y="140"/>
                    </a:lnTo>
                    <a:lnTo>
                      <a:pt x="314" y="117"/>
                    </a:lnTo>
                    <a:lnTo>
                      <a:pt x="314" y="70"/>
                    </a:lnTo>
                    <a:lnTo>
                      <a:pt x="227" y="0"/>
                    </a:lnTo>
                    <a:lnTo>
                      <a:pt x="180" y="0"/>
                    </a:lnTo>
                    <a:lnTo>
                      <a:pt x="134" y="23"/>
                    </a:lnTo>
                    <a:lnTo>
                      <a:pt x="116" y="70"/>
                    </a:lnTo>
                    <a:lnTo>
                      <a:pt x="70" y="23"/>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8" name="Freeform 257"/>
              <p:cNvSpPr>
                <a:spLocks/>
              </p:cNvSpPr>
              <p:nvPr/>
            </p:nvSpPr>
            <p:spPr bwMode="auto">
              <a:xfrm>
                <a:off x="1470" y="477"/>
                <a:ext cx="863" cy="376"/>
              </a:xfrm>
              <a:custGeom>
                <a:avLst/>
                <a:gdLst>
                  <a:gd name="T0" fmla="*/ 18 w 6905"/>
                  <a:gd name="T1" fmla="*/ 1870 h 3009"/>
                  <a:gd name="T2" fmla="*/ 0 w 6905"/>
                  <a:gd name="T3" fmla="*/ 1922 h 3009"/>
                  <a:gd name="T4" fmla="*/ 1000 w 6905"/>
                  <a:gd name="T5" fmla="*/ 3009 h 3009"/>
                  <a:gd name="T6" fmla="*/ 6858 w 6905"/>
                  <a:gd name="T7" fmla="*/ 209 h 3009"/>
                  <a:gd name="T8" fmla="*/ 6905 w 6905"/>
                  <a:gd name="T9" fmla="*/ 11 h 3009"/>
                  <a:gd name="T10" fmla="*/ 6864 w 6905"/>
                  <a:gd name="T11" fmla="*/ 6 h 3009"/>
                  <a:gd name="T12" fmla="*/ 6567 w 6905"/>
                  <a:gd name="T13" fmla="*/ 0 h 3009"/>
                  <a:gd name="T14" fmla="*/ 6365 w 6905"/>
                  <a:gd name="T15" fmla="*/ 185 h 3009"/>
                  <a:gd name="T16" fmla="*/ 1139 w 6905"/>
                  <a:gd name="T17" fmla="*/ 2230 h 3009"/>
                  <a:gd name="T18" fmla="*/ 186 w 6905"/>
                  <a:gd name="T19" fmla="*/ 1887 h 3009"/>
                  <a:gd name="T20" fmla="*/ 18 w 6905"/>
                  <a:gd name="T21" fmla="*/ 1870 h 30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5"/>
                  <a:gd name="T34" fmla="*/ 0 h 3009"/>
                  <a:gd name="T35" fmla="*/ 6905 w 6905"/>
                  <a:gd name="T36" fmla="*/ 3009 h 30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5" h="3009">
                    <a:moveTo>
                      <a:pt x="18" y="1870"/>
                    </a:moveTo>
                    <a:lnTo>
                      <a:pt x="0" y="1922"/>
                    </a:lnTo>
                    <a:lnTo>
                      <a:pt x="1000" y="3009"/>
                    </a:lnTo>
                    <a:lnTo>
                      <a:pt x="6858" y="209"/>
                    </a:lnTo>
                    <a:lnTo>
                      <a:pt x="6905" y="11"/>
                    </a:lnTo>
                    <a:lnTo>
                      <a:pt x="6864" y="6"/>
                    </a:lnTo>
                    <a:lnTo>
                      <a:pt x="6567" y="0"/>
                    </a:lnTo>
                    <a:lnTo>
                      <a:pt x="6365" y="185"/>
                    </a:lnTo>
                    <a:lnTo>
                      <a:pt x="1139" y="2230"/>
                    </a:lnTo>
                    <a:lnTo>
                      <a:pt x="186" y="1887"/>
                    </a:lnTo>
                    <a:lnTo>
                      <a:pt x="18" y="18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9" name="Freeform 258"/>
              <p:cNvSpPr>
                <a:spLocks/>
              </p:cNvSpPr>
              <p:nvPr/>
            </p:nvSpPr>
            <p:spPr bwMode="auto">
              <a:xfrm>
                <a:off x="1396" y="916"/>
                <a:ext cx="19" cy="17"/>
              </a:xfrm>
              <a:custGeom>
                <a:avLst/>
                <a:gdLst>
                  <a:gd name="T0" fmla="*/ 0 w 152"/>
                  <a:gd name="T1" fmla="*/ 12 h 128"/>
                  <a:gd name="T2" fmla="*/ 35 w 152"/>
                  <a:gd name="T3" fmla="*/ 0 h 128"/>
                  <a:gd name="T4" fmla="*/ 87 w 152"/>
                  <a:gd name="T5" fmla="*/ 17 h 128"/>
                  <a:gd name="T6" fmla="*/ 152 w 152"/>
                  <a:gd name="T7" fmla="*/ 93 h 128"/>
                  <a:gd name="T8" fmla="*/ 111 w 152"/>
                  <a:gd name="T9" fmla="*/ 122 h 128"/>
                  <a:gd name="T10" fmla="*/ 82 w 152"/>
                  <a:gd name="T11" fmla="*/ 128 h 128"/>
                  <a:gd name="T12" fmla="*/ 18 w 152"/>
                  <a:gd name="T13" fmla="*/ 111 h 128"/>
                  <a:gd name="T14" fmla="*/ 18 w 152"/>
                  <a:gd name="T15" fmla="*/ 59 h 128"/>
                  <a:gd name="T16" fmla="*/ 0 w 152"/>
                  <a:gd name="T17" fmla="*/ 12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28"/>
                  <a:gd name="T29" fmla="*/ 152 w 152"/>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28">
                    <a:moveTo>
                      <a:pt x="0" y="12"/>
                    </a:moveTo>
                    <a:lnTo>
                      <a:pt x="35" y="0"/>
                    </a:lnTo>
                    <a:lnTo>
                      <a:pt x="87" y="17"/>
                    </a:lnTo>
                    <a:lnTo>
                      <a:pt x="152" y="93"/>
                    </a:lnTo>
                    <a:lnTo>
                      <a:pt x="111" y="122"/>
                    </a:lnTo>
                    <a:lnTo>
                      <a:pt x="82" y="128"/>
                    </a:lnTo>
                    <a:lnTo>
                      <a:pt x="18" y="111"/>
                    </a:lnTo>
                    <a:lnTo>
                      <a:pt x="18" y="59"/>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0" name="Freeform 259"/>
              <p:cNvSpPr>
                <a:spLocks/>
              </p:cNvSpPr>
              <p:nvPr/>
            </p:nvSpPr>
            <p:spPr bwMode="auto">
              <a:xfrm>
                <a:off x="1987" y="1222"/>
                <a:ext cx="29" cy="44"/>
              </a:xfrm>
              <a:custGeom>
                <a:avLst/>
                <a:gdLst>
                  <a:gd name="T0" fmla="*/ 0 w 232"/>
                  <a:gd name="T1" fmla="*/ 0 h 354"/>
                  <a:gd name="T2" fmla="*/ 23 w 232"/>
                  <a:gd name="T3" fmla="*/ 110 h 354"/>
                  <a:gd name="T4" fmla="*/ 70 w 232"/>
                  <a:gd name="T5" fmla="*/ 244 h 354"/>
                  <a:gd name="T6" fmla="*/ 232 w 232"/>
                  <a:gd name="T7" fmla="*/ 354 h 354"/>
                  <a:gd name="T8" fmla="*/ 232 w 232"/>
                  <a:gd name="T9" fmla="*/ 255 h 354"/>
                  <a:gd name="T10" fmla="*/ 187 w 232"/>
                  <a:gd name="T11" fmla="*/ 220 h 354"/>
                  <a:gd name="T12" fmla="*/ 187 w 232"/>
                  <a:gd name="T13" fmla="*/ 87 h 354"/>
                  <a:gd name="T14" fmla="*/ 145 w 232"/>
                  <a:gd name="T15" fmla="*/ 12 h 354"/>
                  <a:gd name="T16" fmla="*/ 70 w 232"/>
                  <a:gd name="T17" fmla="*/ 12 h 354"/>
                  <a:gd name="T18" fmla="*/ 12 w 232"/>
                  <a:gd name="T19" fmla="*/ 6 h 354"/>
                  <a:gd name="T20" fmla="*/ 0 w 232"/>
                  <a:gd name="T21" fmla="*/ 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354"/>
                  <a:gd name="T35" fmla="*/ 232 w 2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354">
                    <a:moveTo>
                      <a:pt x="0" y="0"/>
                    </a:moveTo>
                    <a:lnTo>
                      <a:pt x="23" y="110"/>
                    </a:lnTo>
                    <a:lnTo>
                      <a:pt x="70" y="244"/>
                    </a:lnTo>
                    <a:lnTo>
                      <a:pt x="232" y="354"/>
                    </a:lnTo>
                    <a:lnTo>
                      <a:pt x="232" y="255"/>
                    </a:lnTo>
                    <a:lnTo>
                      <a:pt x="187" y="220"/>
                    </a:lnTo>
                    <a:lnTo>
                      <a:pt x="187" y="87"/>
                    </a:lnTo>
                    <a:lnTo>
                      <a:pt x="145" y="12"/>
                    </a:lnTo>
                    <a:lnTo>
                      <a:pt x="70" y="12"/>
                    </a:lnTo>
                    <a:lnTo>
                      <a:pt x="12" y="6"/>
                    </a:lnTo>
                    <a:lnTo>
                      <a:pt x="0"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1" name="Freeform 260"/>
              <p:cNvSpPr>
                <a:spLocks/>
              </p:cNvSpPr>
              <p:nvPr/>
            </p:nvSpPr>
            <p:spPr bwMode="auto">
              <a:xfrm>
                <a:off x="2064" y="1223"/>
                <a:ext cx="56" cy="51"/>
              </a:xfrm>
              <a:custGeom>
                <a:avLst/>
                <a:gdLst>
                  <a:gd name="T0" fmla="*/ 0 w 448"/>
                  <a:gd name="T1" fmla="*/ 365 h 407"/>
                  <a:gd name="T2" fmla="*/ 24 w 448"/>
                  <a:gd name="T3" fmla="*/ 389 h 407"/>
                  <a:gd name="T4" fmla="*/ 64 w 448"/>
                  <a:gd name="T5" fmla="*/ 407 h 407"/>
                  <a:gd name="T6" fmla="*/ 111 w 448"/>
                  <a:gd name="T7" fmla="*/ 407 h 407"/>
                  <a:gd name="T8" fmla="*/ 140 w 448"/>
                  <a:gd name="T9" fmla="*/ 377 h 407"/>
                  <a:gd name="T10" fmla="*/ 181 w 448"/>
                  <a:gd name="T11" fmla="*/ 348 h 407"/>
                  <a:gd name="T12" fmla="*/ 221 w 448"/>
                  <a:gd name="T13" fmla="*/ 325 h 407"/>
                  <a:gd name="T14" fmla="*/ 251 w 448"/>
                  <a:gd name="T15" fmla="*/ 278 h 407"/>
                  <a:gd name="T16" fmla="*/ 279 w 448"/>
                  <a:gd name="T17" fmla="*/ 220 h 407"/>
                  <a:gd name="T18" fmla="*/ 291 w 448"/>
                  <a:gd name="T19" fmla="*/ 197 h 407"/>
                  <a:gd name="T20" fmla="*/ 332 w 448"/>
                  <a:gd name="T21" fmla="*/ 163 h 407"/>
                  <a:gd name="T22" fmla="*/ 384 w 448"/>
                  <a:gd name="T23" fmla="*/ 139 h 407"/>
                  <a:gd name="T24" fmla="*/ 425 w 448"/>
                  <a:gd name="T25" fmla="*/ 139 h 407"/>
                  <a:gd name="T26" fmla="*/ 448 w 448"/>
                  <a:gd name="T27" fmla="*/ 121 h 407"/>
                  <a:gd name="T28" fmla="*/ 448 w 448"/>
                  <a:gd name="T29" fmla="*/ 98 h 407"/>
                  <a:gd name="T30" fmla="*/ 408 w 448"/>
                  <a:gd name="T31" fmla="*/ 23 h 407"/>
                  <a:gd name="T32" fmla="*/ 378 w 448"/>
                  <a:gd name="T33" fmla="*/ 0 h 407"/>
                  <a:gd name="T34" fmla="*/ 349 w 448"/>
                  <a:gd name="T35" fmla="*/ 0 h 407"/>
                  <a:gd name="T36" fmla="*/ 303 w 448"/>
                  <a:gd name="T37" fmla="*/ 51 h 407"/>
                  <a:gd name="T38" fmla="*/ 297 w 448"/>
                  <a:gd name="T39" fmla="*/ 121 h 407"/>
                  <a:gd name="T40" fmla="*/ 268 w 448"/>
                  <a:gd name="T41" fmla="*/ 151 h 407"/>
                  <a:gd name="T42" fmla="*/ 274 w 448"/>
                  <a:gd name="T43" fmla="*/ 185 h 407"/>
                  <a:gd name="T44" fmla="*/ 268 w 448"/>
                  <a:gd name="T45" fmla="*/ 220 h 407"/>
                  <a:gd name="T46" fmla="*/ 239 w 448"/>
                  <a:gd name="T47" fmla="*/ 220 h 407"/>
                  <a:gd name="T48" fmla="*/ 216 w 448"/>
                  <a:gd name="T49" fmla="*/ 191 h 407"/>
                  <a:gd name="T50" fmla="*/ 157 w 448"/>
                  <a:gd name="T51" fmla="*/ 255 h 407"/>
                  <a:gd name="T52" fmla="*/ 87 w 448"/>
                  <a:gd name="T53" fmla="*/ 307 h 407"/>
                  <a:gd name="T54" fmla="*/ 70 w 448"/>
                  <a:gd name="T55" fmla="*/ 348 h 407"/>
                  <a:gd name="T56" fmla="*/ 35 w 448"/>
                  <a:gd name="T57" fmla="*/ 360 h 407"/>
                  <a:gd name="T58" fmla="*/ 12 w 448"/>
                  <a:gd name="T59" fmla="*/ 360 h 407"/>
                  <a:gd name="T60" fmla="*/ 0 w 448"/>
                  <a:gd name="T61" fmla="*/ 365 h 4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8"/>
                  <a:gd name="T94" fmla="*/ 0 h 407"/>
                  <a:gd name="T95" fmla="*/ 448 w 448"/>
                  <a:gd name="T96" fmla="*/ 407 h 4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8" h="407">
                    <a:moveTo>
                      <a:pt x="0" y="365"/>
                    </a:moveTo>
                    <a:lnTo>
                      <a:pt x="24" y="389"/>
                    </a:lnTo>
                    <a:lnTo>
                      <a:pt x="64" y="407"/>
                    </a:lnTo>
                    <a:lnTo>
                      <a:pt x="111" y="407"/>
                    </a:lnTo>
                    <a:lnTo>
                      <a:pt x="140" y="377"/>
                    </a:lnTo>
                    <a:lnTo>
                      <a:pt x="181" y="348"/>
                    </a:lnTo>
                    <a:lnTo>
                      <a:pt x="221" y="325"/>
                    </a:lnTo>
                    <a:lnTo>
                      <a:pt x="251" y="278"/>
                    </a:lnTo>
                    <a:lnTo>
                      <a:pt x="279" y="220"/>
                    </a:lnTo>
                    <a:lnTo>
                      <a:pt x="291" y="197"/>
                    </a:lnTo>
                    <a:lnTo>
                      <a:pt x="332" y="163"/>
                    </a:lnTo>
                    <a:lnTo>
                      <a:pt x="384" y="139"/>
                    </a:lnTo>
                    <a:lnTo>
                      <a:pt x="425" y="139"/>
                    </a:lnTo>
                    <a:lnTo>
                      <a:pt x="448" y="121"/>
                    </a:lnTo>
                    <a:lnTo>
                      <a:pt x="448" y="98"/>
                    </a:lnTo>
                    <a:lnTo>
                      <a:pt x="408" y="23"/>
                    </a:lnTo>
                    <a:lnTo>
                      <a:pt x="378" y="0"/>
                    </a:lnTo>
                    <a:lnTo>
                      <a:pt x="349" y="0"/>
                    </a:lnTo>
                    <a:lnTo>
                      <a:pt x="303" y="51"/>
                    </a:lnTo>
                    <a:lnTo>
                      <a:pt x="297" y="121"/>
                    </a:lnTo>
                    <a:lnTo>
                      <a:pt x="268" y="151"/>
                    </a:lnTo>
                    <a:lnTo>
                      <a:pt x="274" y="185"/>
                    </a:lnTo>
                    <a:lnTo>
                      <a:pt x="268" y="220"/>
                    </a:lnTo>
                    <a:lnTo>
                      <a:pt x="239" y="220"/>
                    </a:lnTo>
                    <a:lnTo>
                      <a:pt x="216" y="191"/>
                    </a:lnTo>
                    <a:lnTo>
                      <a:pt x="157" y="255"/>
                    </a:lnTo>
                    <a:lnTo>
                      <a:pt x="87" y="307"/>
                    </a:lnTo>
                    <a:lnTo>
                      <a:pt x="70" y="348"/>
                    </a:lnTo>
                    <a:lnTo>
                      <a:pt x="35" y="360"/>
                    </a:lnTo>
                    <a:lnTo>
                      <a:pt x="12" y="360"/>
                    </a:lnTo>
                    <a:lnTo>
                      <a:pt x="0" y="36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2" name="Freeform 261"/>
              <p:cNvSpPr>
                <a:spLocks/>
              </p:cNvSpPr>
              <p:nvPr/>
            </p:nvSpPr>
            <p:spPr bwMode="auto">
              <a:xfrm>
                <a:off x="2091" y="1241"/>
                <a:ext cx="7" cy="10"/>
              </a:xfrm>
              <a:custGeom>
                <a:avLst/>
                <a:gdLst>
                  <a:gd name="T0" fmla="*/ 0 w 53"/>
                  <a:gd name="T1" fmla="*/ 40 h 75"/>
                  <a:gd name="T2" fmla="*/ 12 w 53"/>
                  <a:gd name="T3" fmla="*/ 75 h 75"/>
                  <a:gd name="T4" fmla="*/ 41 w 53"/>
                  <a:gd name="T5" fmla="*/ 75 h 75"/>
                  <a:gd name="T6" fmla="*/ 53 w 53"/>
                  <a:gd name="T7" fmla="*/ 40 h 75"/>
                  <a:gd name="T8" fmla="*/ 41 w 53"/>
                  <a:gd name="T9" fmla="*/ 0 h 75"/>
                  <a:gd name="T10" fmla="*/ 6 w 53"/>
                  <a:gd name="T11" fmla="*/ 40 h 75"/>
                  <a:gd name="T12" fmla="*/ 0 w 53"/>
                  <a:gd name="T13" fmla="*/ 40 h 75"/>
                  <a:gd name="T14" fmla="*/ 0 60000 65536"/>
                  <a:gd name="T15" fmla="*/ 0 60000 65536"/>
                  <a:gd name="T16" fmla="*/ 0 60000 65536"/>
                  <a:gd name="T17" fmla="*/ 0 60000 65536"/>
                  <a:gd name="T18" fmla="*/ 0 60000 65536"/>
                  <a:gd name="T19" fmla="*/ 0 60000 65536"/>
                  <a:gd name="T20" fmla="*/ 0 60000 65536"/>
                  <a:gd name="T21" fmla="*/ 0 w 53"/>
                  <a:gd name="T22" fmla="*/ 0 h 75"/>
                  <a:gd name="T23" fmla="*/ 53 w 5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75">
                    <a:moveTo>
                      <a:pt x="0" y="40"/>
                    </a:moveTo>
                    <a:lnTo>
                      <a:pt x="12" y="75"/>
                    </a:lnTo>
                    <a:lnTo>
                      <a:pt x="41" y="75"/>
                    </a:lnTo>
                    <a:lnTo>
                      <a:pt x="53" y="40"/>
                    </a:lnTo>
                    <a:lnTo>
                      <a:pt x="41" y="0"/>
                    </a:lnTo>
                    <a:lnTo>
                      <a:pt x="6"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3" name="Freeform 262"/>
              <p:cNvSpPr>
                <a:spLocks/>
              </p:cNvSpPr>
              <p:nvPr/>
            </p:nvSpPr>
            <p:spPr bwMode="auto">
              <a:xfrm>
                <a:off x="2222" y="1304"/>
                <a:ext cx="77" cy="80"/>
              </a:xfrm>
              <a:custGeom>
                <a:avLst/>
                <a:gdLst>
                  <a:gd name="T0" fmla="*/ 616 w 616"/>
                  <a:gd name="T1" fmla="*/ 233 h 645"/>
                  <a:gd name="T2" fmla="*/ 523 w 616"/>
                  <a:gd name="T3" fmla="*/ 157 h 645"/>
                  <a:gd name="T4" fmla="*/ 459 w 616"/>
                  <a:gd name="T5" fmla="*/ 122 h 645"/>
                  <a:gd name="T6" fmla="*/ 406 w 616"/>
                  <a:gd name="T7" fmla="*/ 134 h 645"/>
                  <a:gd name="T8" fmla="*/ 337 w 616"/>
                  <a:gd name="T9" fmla="*/ 181 h 645"/>
                  <a:gd name="T10" fmla="*/ 279 w 616"/>
                  <a:gd name="T11" fmla="*/ 186 h 645"/>
                  <a:gd name="T12" fmla="*/ 215 w 616"/>
                  <a:gd name="T13" fmla="*/ 174 h 645"/>
                  <a:gd name="T14" fmla="*/ 197 w 616"/>
                  <a:gd name="T15" fmla="*/ 52 h 645"/>
                  <a:gd name="T16" fmla="*/ 139 w 616"/>
                  <a:gd name="T17" fmla="*/ 0 h 645"/>
                  <a:gd name="T18" fmla="*/ 80 w 616"/>
                  <a:gd name="T19" fmla="*/ 0 h 645"/>
                  <a:gd name="T20" fmla="*/ 5 w 616"/>
                  <a:gd name="T21" fmla="*/ 24 h 645"/>
                  <a:gd name="T22" fmla="*/ 0 w 616"/>
                  <a:gd name="T23" fmla="*/ 52 h 645"/>
                  <a:gd name="T24" fmla="*/ 58 w 616"/>
                  <a:gd name="T25" fmla="*/ 59 h 645"/>
                  <a:gd name="T26" fmla="*/ 63 w 616"/>
                  <a:gd name="T27" fmla="*/ 99 h 645"/>
                  <a:gd name="T28" fmla="*/ 98 w 616"/>
                  <a:gd name="T29" fmla="*/ 129 h 645"/>
                  <a:gd name="T30" fmla="*/ 133 w 616"/>
                  <a:gd name="T31" fmla="*/ 146 h 645"/>
                  <a:gd name="T32" fmla="*/ 162 w 616"/>
                  <a:gd name="T33" fmla="*/ 146 h 645"/>
                  <a:gd name="T34" fmla="*/ 115 w 616"/>
                  <a:gd name="T35" fmla="*/ 174 h 645"/>
                  <a:gd name="T36" fmla="*/ 98 w 616"/>
                  <a:gd name="T37" fmla="*/ 204 h 645"/>
                  <a:gd name="T38" fmla="*/ 115 w 616"/>
                  <a:gd name="T39" fmla="*/ 239 h 645"/>
                  <a:gd name="T40" fmla="*/ 192 w 616"/>
                  <a:gd name="T41" fmla="*/ 239 h 645"/>
                  <a:gd name="T42" fmla="*/ 227 w 616"/>
                  <a:gd name="T43" fmla="*/ 233 h 645"/>
                  <a:gd name="T44" fmla="*/ 314 w 616"/>
                  <a:gd name="T45" fmla="*/ 279 h 645"/>
                  <a:gd name="T46" fmla="*/ 401 w 616"/>
                  <a:gd name="T47" fmla="*/ 373 h 645"/>
                  <a:gd name="T48" fmla="*/ 418 w 616"/>
                  <a:gd name="T49" fmla="*/ 401 h 645"/>
                  <a:gd name="T50" fmla="*/ 412 w 616"/>
                  <a:gd name="T51" fmla="*/ 436 h 645"/>
                  <a:gd name="T52" fmla="*/ 441 w 616"/>
                  <a:gd name="T53" fmla="*/ 453 h 645"/>
                  <a:gd name="T54" fmla="*/ 360 w 616"/>
                  <a:gd name="T55" fmla="*/ 483 h 645"/>
                  <a:gd name="T56" fmla="*/ 366 w 616"/>
                  <a:gd name="T57" fmla="*/ 500 h 645"/>
                  <a:gd name="T58" fmla="*/ 418 w 616"/>
                  <a:gd name="T59" fmla="*/ 523 h 645"/>
                  <a:gd name="T60" fmla="*/ 394 w 616"/>
                  <a:gd name="T61" fmla="*/ 564 h 645"/>
                  <a:gd name="T62" fmla="*/ 394 w 616"/>
                  <a:gd name="T63" fmla="*/ 610 h 645"/>
                  <a:gd name="T64" fmla="*/ 464 w 616"/>
                  <a:gd name="T65" fmla="*/ 593 h 645"/>
                  <a:gd name="T66" fmla="*/ 488 w 616"/>
                  <a:gd name="T67" fmla="*/ 634 h 645"/>
                  <a:gd name="T68" fmla="*/ 511 w 616"/>
                  <a:gd name="T69" fmla="*/ 645 h 645"/>
                  <a:gd name="T70" fmla="*/ 616 w 616"/>
                  <a:gd name="T71" fmla="*/ 233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645"/>
                  <a:gd name="T110" fmla="*/ 616 w 616"/>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645">
                    <a:moveTo>
                      <a:pt x="616" y="233"/>
                    </a:moveTo>
                    <a:lnTo>
                      <a:pt x="523" y="157"/>
                    </a:lnTo>
                    <a:lnTo>
                      <a:pt x="459" y="122"/>
                    </a:lnTo>
                    <a:lnTo>
                      <a:pt x="406" y="134"/>
                    </a:lnTo>
                    <a:lnTo>
                      <a:pt x="337" y="181"/>
                    </a:lnTo>
                    <a:lnTo>
                      <a:pt x="279" y="186"/>
                    </a:lnTo>
                    <a:lnTo>
                      <a:pt x="215" y="174"/>
                    </a:lnTo>
                    <a:lnTo>
                      <a:pt x="197" y="52"/>
                    </a:lnTo>
                    <a:lnTo>
                      <a:pt x="139" y="0"/>
                    </a:lnTo>
                    <a:lnTo>
                      <a:pt x="80" y="0"/>
                    </a:lnTo>
                    <a:lnTo>
                      <a:pt x="5" y="24"/>
                    </a:lnTo>
                    <a:lnTo>
                      <a:pt x="0" y="52"/>
                    </a:lnTo>
                    <a:lnTo>
                      <a:pt x="58" y="59"/>
                    </a:lnTo>
                    <a:lnTo>
                      <a:pt x="63" y="99"/>
                    </a:lnTo>
                    <a:lnTo>
                      <a:pt x="98" y="129"/>
                    </a:lnTo>
                    <a:lnTo>
                      <a:pt x="133" y="146"/>
                    </a:lnTo>
                    <a:lnTo>
                      <a:pt x="162" y="146"/>
                    </a:lnTo>
                    <a:lnTo>
                      <a:pt x="115" y="174"/>
                    </a:lnTo>
                    <a:lnTo>
                      <a:pt x="98" y="204"/>
                    </a:lnTo>
                    <a:lnTo>
                      <a:pt x="115" y="239"/>
                    </a:lnTo>
                    <a:lnTo>
                      <a:pt x="192" y="239"/>
                    </a:lnTo>
                    <a:lnTo>
                      <a:pt x="227" y="233"/>
                    </a:lnTo>
                    <a:lnTo>
                      <a:pt x="314" y="279"/>
                    </a:lnTo>
                    <a:lnTo>
                      <a:pt x="401" y="373"/>
                    </a:lnTo>
                    <a:lnTo>
                      <a:pt x="418" y="401"/>
                    </a:lnTo>
                    <a:lnTo>
                      <a:pt x="412" y="436"/>
                    </a:lnTo>
                    <a:lnTo>
                      <a:pt x="441" y="453"/>
                    </a:lnTo>
                    <a:lnTo>
                      <a:pt x="360" y="483"/>
                    </a:lnTo>
                    <a:lnTo>
                      <a:pt x="366" y="500"/>
                    </a:lnTo>
                    <a:lnTo>
                      <a:pt x="418" y="523"/>
                    </a:lnTo>
                    <a:lnTo>
                      <a:pt x="394" y="564"/>
                    </a:lnTo>
                    <a:lnTo>
                      <a:pt x="394" y="610"/>
                    </a:lnTo>
                    <a:lnTo>
                      <a:pt x="464" y="593"/>
                    </a:lnTo>
                    <a:lnTo>
                      <a:pt x="488" y="634"/>
                    </a:lnTo>
                    <a:lnTo>
                      <a:pt x="511" y="645"/>
                    </a:lnTo>
                    <a:lnTo>
                      <a:pt x="616" y="233"/>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4" name="Freeform 263"/>
              <p:cNvSpPr>
                <a:spLocks/>
              </p:cNvSpPr>
              <p:nvPr/>
            </p:nvSpPr>
            <p:spPr bwMode="auto">
              <a:xfrm>
                <a:off x="2258" y="1370"/>
                <a:ext cx="9" cy="10"/>
              </a:xfrm>
              <a:custGeom>
                <a:avLst/>
                <a:gdLst>
                  <a:gd name="T0" fmla="*/ 41 w 70"/>
                  <a:gd name="T1" fmla="*/ 0 h 75"/>
                  <a:gd name="T2" fmla="*/ 6 w 70"/>
                  <a:gd name="T3" fmla="*/ 0 h 75"/>
                  <a:gd name="T4" fmla="*/ 0 w 70"/>
                  <a:gd name="T5" fmla="*/ 29 h 75"/>
                  <a:gd name="T6" fmla="*/ 24 w 70"/>
                  <a:gd name="T7" fmla="*/ 64 h 75"/>
                  <a:gd name="T8" fmla="*/ 29 w 70"/>
                  <a:gd name="T9" fmla="*/ 75 h 75"/>
                  <a:gd name="T10" fmla="*/ 70 w 70"/>
                  <a:gd name="T11" fmla="*/ 23 h 75"/>
                  <a:gd name="T12" fmla="*/ 59 w 70"/>
                  <a:gd name="T13" fmla="*/ 6 h 75"/>
                  <a:gd name="T14" fmla="*/ 41 w 70"/>
                  <a:gd name="T15" fmla="*/ 0 h 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75"/>
                  <a:gd name="T26" fmla="*/ 70 w 70"/>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75">
                    <a:moveTo>
                      <a:pt x="41" y="0"/>
                    </a:moveTo>
                    <a:lnTo>
                      <a:pt x="6" y="0"/>
                    </a:lnTo>
                    <a:lnTo>
                      <a:pt x="0" y="29"/>
                    </a:lnTo>
                    <a:lnTo>
                      <a:pt x="24" y="64"/>
                    </a:lnTo>
                    <a:lnTo>
                      <a:pt x="29" y="75"/>
                    </a:lnTo>
                    <a:lnTo>
                      <a:pt x="70" y="23"/>
                    </a:lnTo>
                    <a:lnTo>
                      <a:pt x="59" y="6"/>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5" name="Freeform 264"/>
              <p:cNvSpPr>
                <a:spLocks/>
              </p:cNvSpPr>
              <p:nvPr/>
            </p:nvSpPr>
            <p:spPr bwMode="auto">
              <a:xfrm>
                <a:off x="2285" y="1331"/>
                <a:ext cx="74" cy="85"/>
              </a:xfrm>
              <a:custGeom>
                <a:avLst/>
                <a:gdLst>
                  <a:gd name="T0" fmla="*/ 115 w 591"/>
                  <a:gd name="T1" fmla="*/ 0 h 680"/>
                  <a:gd name="T2" fmla="*/ 0 w 591"/>
                  <a:gd name="T3" fmla="*/ 424 h 680"/>
                  <a:gd name="T4" fmla="*/ 57 w 591"/>
                  <a:gd name="T5" fmla="*/ 471 h 680"/>
                  <a:gd name="T6" fmla="*/ 98 w 591"/>
                  <a:gd name="T7" fmla="*/ 459 h 680"/>
                  <a:gd name="T8" fmla="*/ 104 w 591"/>
                  <a:gd name="T9" fmla="*/ 483 h 680"/>
                  <a:gd name="T10" fmla="*/ 167 w 591"/>
                  <a:gd name="T11" fmla="*/ 483 h 680"/>
                  <a:gd name="T12" fmla="*/ 174 w 591"/>
                  <a:gd name="T13" fmla="*/ 471 h 680"/>
                  <a:gd name="T14" fmla="*/ 157 w 591"/>
                  <a:gd name="T15" fmla="*/ 419 h 680"/>
                  <a:gd name="T16" fmla="*/ 92 w 591"/>
                  <a:gd name="T17" fmla="*/ 396 h 680"/>
                  <a:gd name="T18" fmla="*/ 174 w 591"/>
                  <a:gd name="T19" fmla="*/ 396 h 680"/>
                  <a:gd name="T20" fmla="*/ 209 w 591"/>
                  <a:gd name="T21" fmla="*/ 389 h 680"/>
                  <a:gd name="T22" fmla="*/ 307 w 591"/>
                  <a:gd name="T23" fmla="*/ 431 h 680"/>
                  <a:gd name="T24" fmla="*/ 366 w 591"/>
                  <a:gd name="T25" fmla="*/ 483 h 680"/>
                  <a:gd name="T26" fmla="*/ 401 w 591"/>
                  <a:gd name="T27" fmla="*/ 518 h 680"/>
                  <a:gd name="T28" fmla="*/ 401 w 591"/>
                  <a:gd name="T29" fmla="*/ 546 h 680"/>
                  <a:gd name="T30" fmla="*/ 434 w 591"/>
                  <a:gd name="T31" fmla="*/ 569 h 680"/>
                  <a:gd name="T32" fmla="*/ 446 w 591"/>
                  <a:gd name="T33" fmla="*/ 628 h 680"/>
                  <a:gd name="T34" fmla="*/ 528 w 591"/>
                  <a:gd name="T35" fmla="*/ 680 h 680"/>
                  <a:gd name="T36" fmla="*/ 591 w 591"/>
                  <a:gd name="T37" fmla="*/ 680 h 680"/>
                  <a:gd name="T38" fmla="*/ 563 w 591"/>
                  <a:gd name="T39" fmla="*/ 645 h 680"/>
                  <a:gd name="T40" fmla="*/ 586 w 591"/>
                  <a:gd name="T41" fmla="*/ 628 h 680"/>
                  <a:gd name="T42" fmla="*/ 551 w 591"/>
                  <a:gd name="T43" fmla="*/ 593 h 680"/>
                  <a:gd name="T44" fmla="*/ 441 w 591"/>
                  <a:gd name="T45" fmla="*/ 471 h 680"/>
                  <a:gd name="T46" fmla="*/ 406 w 591"/>
                  <a:gd name="T47" fmla="*/ 389 h 680"/>
                  <a:gd name="T48" fmla="*/ 424 w 591"/>
                  <a:gd name="T49" fmla="*/ 361 h 680"/>
                  <a:gd name="T50" fmla="*/ 441 w 591"/>
                  <a:gd name="T51" fmla="*/ 326 h 680"/>
                  <a:gd name="T52" fmla="*/ 434 w 591"/>
                  <a:gd name="T53" fmla="*/ 302 h 680"/>
                  <a:gd name="T54" fmla="*/ 377 w 591"/>
                  <a:gd name="T55" fmla="*/ 256 h 680"/>
                  <a:gd name="T56" fmla="*/ 354 w 591"/>
                  <a:gd name="T57" fmla="*/ 239 h 680"/>
                  <a:gd name="T58" fmla="*/ 354 w 591"/>
                  <a:gd name="T59" fmla="*/ 192 h 680"/>
                  <a:gd name="T60" fmla="*/ 279 w 591"/>
                  <a:gd name="T61" fmla="*/ 105 h 680"/>
                  <a:gd name="T62" fmla="*/ 197 w 591"/>
                  <a:gd name="T63" fmla="*/ 53 h 680"/>
                  <a:gd name="T64" fmla="*/ 150 w 591"/>
                  <a:gd name="T65" fmla="*/ 23 h 680"/>
                  <a:gd name="T66" fmla="*/ 115 w 591"/>
                  <a:gd name="T67" fmla="*/ 0 h 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1"/>
                  <a:gd name="T103" fmla="*/ 0 h 680"/>
                  <a:gd name="T104" fmla="*/ 591 w 591"/>
                  <a:gd name="T105" fmla="*/ 680 h 6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1" h="680">
                    <a:moveTo>
                      <a:pt x="115" y="0"/>
                    </a:moveTo>
                    <a:lnTo>
                      <a:pt x="0" y="424"/>
                    </a:lnTo>
                    <a:lnTo>
                      <a:pt x="57" y="471"/>
                    </a:lnTo>
                    <a:lnTo>
                      <a:pt x="98" y="459"/>
                    </a:lnTo>
                    <a:lnTo>
                      <a:pt x="104" y="483"/>
                    </a:lnTo>
                    <a:lnTo>
                      <a:pt x="167" y="483"/>
                    </a:lnTo>
                    <a:lnTo>
                      <a:pt x="174" y="471"/>
                    </a:lnTo>
                    <a:lnTo>
                      <a:pt x="157" y="419"/>
                    </a:lnTo>
                    <a:lnTo>
                      <a:pt x="92" y="396"/>
                    </a:lnTo>
                    <a:lnTo>
                      <a:pt x="174" y="396"/>
                    </a:lnTo>
                    <a:lnTo>
                      <a:pt x="209" y="389"/>
                    </a:lnTo>
                    <a:lnTo>
                      <a:pt x="307" y="431"/>
                    </a:lnTo>
                    <a:lnTo>
                      <a:pt x="366" y="483"/>
                    </a:lnTo>
                    <a:lnTo>
                      <a:pt x="401" y="518"/>
                    </a:lnTo>
                    <a:lnTo>
                      <a:pt x="401" y="546"/>
                    </a:lnTo>
                    <a:lnTo>
                      <a:pt x="434" y="569"/>
                    </a:lnTo>
                    <a:lnTo>
                      <a:pt x="446" y="628"/>
                    </a:lnTo>
                    <a:lnTo>
                      <a:pt x="528" y="680"/>
                    </a:lnTo>
                    <a:lnTo>
                      <a:pt x="591" y="680"/>
                    </a:lnTo>
                    <a:lnTo>
                      <a:pt x="563" y="645"/>
                    </a:lnTo>
                    <a:lnTo>
                      <a:pt x="586" y="628"/>
                    </a:lnTo>
                    <a:lnTo>
                      <a:pt x="551" y="593"/>
                    </a:lnTo>
                    <a:lnTo>
                      <a:pt x="441" y="471"/>
                    </a:lnTo>
                    <a:lnTo>
                      <a:pt x="406" y="389"/>
                    </a:lnTo>
                    <a:lnTo>
                      <a:pt x="424" y="361"/>
                    </a:lnTo>
                    <a:lnTo>
                      <a:pt x="441" y="326"/>
                    </a:lnTo>
                    <a:lnTo>
                      <a:pt x="434" y="302"/>
                    </a:lnTo>
                    <a:lnTo>
                      <a:pt x="377" y="256"/>
                    </a:lnTo>
                    <a:lnTo>
                      <a:pt x="354" y="239"/>
                    </a:lnTo>
                    <a:lnTo>
                      <a:pt x="354" y="192"/>
                    </a:lnTo>
                    <a:lnTo>
                      <a:pt x="279" y="105"/>
                    </a:lnTo>
                    <a:lnTo>
                      <a:pt x="197" y="53"/>
                    </a:lnTo>
                    <a:lnTo>
                      <a:pt x="150" y="23"/>
                    </a:lnTo>
                    <a:lnTo>
                      <a:pt x="11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6" name="Freeform 265"/>
              <p:cNvSpPr>
                <a:spLocks/>
              </p:cNvSpPr>
              <p:nvPr/>
            </p:nvSpPr>
            <p:spPr bwMode="auto">
              <a:xfrm>
                <a:off x="2057" y="1386"/>
                <a:ext cx="292" cy="260"/>
              </a:xfrm>
              <a:custGeom>
                <a:avLst/>
                <a:gdLst>
                  <a:gd name="T0" fmla="*/ 1314 w 2343"/>
                  <a:gd name="T1" fmla="*/ 81 h 2074"/>
                  <a:gd name="T2" fmla="*/ 1145 w 2343"/>
                  <a:gd name="T3" fmla="*/ 110 h 2074"/>
                  <a:gd name="T4" fmla="*/ 1105 w 2343"/>
                  <a:gd name="T5" fmla="*/ 191 h 2074"/>
                  <a:gd name="T6" fmla="*/ 994 w 2343"/>
                  <a:gd name="T7" fmla="*/ 168 h 2074"/>
                  <a:gd name="T8" fmla="*/ 843 w 2343"/>
                  <a:gd name="T9" fmla="*/ 168 h 2074"/>
                  <a:gd name="T10" fmla="*/ 663 w 2343"/>
                  <a:gd name="T11" fmla="*/ 261 h 2074"/>
                  <a:gd name="T12" fmla="*/ 623 w 2343"/>
                  <a:gd name="T13" fmla="*/ 354 h 2074"/>
                  <a:gd name="T14" fmla="*/ 494 w 2343"/>
                  <a:gd name="T15" fmla="*/ 447 h 2074"/>
                  <a:gd name="T16" fmla="*/ 257 w 2343"/>
                  <a:gd name="T17" fmla="*/ 493 h 2074"/>
                  <a:gd name="T18" fmla="*/ 88 w 2343"/>
                  <a:gd name="T19" fmla="*/ 505 h 2074"/>
                  <a:gd name="T20" fmla="*/ 93 w 2343"/>
                  <a:gd name="T21" fmla="*/ 831 h 2074"/>
                  <a:gd name="T22" fmla="*/ 6 w 2343"/>
                  <a:gd name="T23" fmla="*/ 901 h 2074"/>
                  <a:gd name="T24" fmla="*/ 53 w 2343"/>
                  <a:gd name="T25" fmla="*/ 1278 h 2074"/>
                  <a:gd name="T26" fmla="*/ 47 w 2343"/>
                  <a:gd name="T27" fmla="*/ 1424 h 2074"/>
                  <a:gd name="T28" fmla="*/ 110 w 2343"/>
                  <a:gd name="T29" fmla="*/ 1476 h 2074"/>
                  <a:gd name="T30" fmla="*/ 291 w 2343"/>
                  <a:gd name="T31" fmla="*/ 1417 h 2074"/>
                  <a:gd name="T32" fmla="*/ 459 w 2343"/>
                  <a:gd name="T33" fmla="*/ 1452 h 2074"/>
                  <a:gd name="T34" fmla="*/ 576 w 2343"/>
                  <a:gd name="T35" fmla="*/ 1365 h 2074"/>
                  <a:gd name="T36" fmla="*/ 773 w 2343"/>
                  <a:gd name="T37" fmla="*/ 1336 h 2074"/>
                  <a:gd name="T38" fmla="*/ 1087 w 2343"/>
                  <a:gd name="T39" fmla="*/ 1429 h 2074"/>
                  <a:gd name="T40" fmla="*/ 1180 w 2343"/>
                  <a:gd name="T41" fmla="*/ 1568 h 2074"/>
                  <a:gd name="T42" fmla="*/ 1314 w 2343"/>
                  <a:gd name="T43" fmla="*/ 1544 h 2074"/>
                  <a:gd name="T44" fmla="*/ 1354 w 2343"/>
                  <a:gd name="T45" fmla="*/ 1556 h 2074"/>
                  <a:gd name="T46" fmla="*/ 1250 w 2343"/>
                  <a:gd name="T47" fmla="*/ 1666 h 2074"/>
                  <a:gd name="T48" fmla="*/ 1441 w 2343"/>
                  <a:gd name="T49" fmla="*/ 1591 h 2074"/>
                  <a:gd name="T50" fmla="*/ 1319 w 2343"/>
                  <a:gd name="T51" fmla="*/ 1731 h 2074"/>
                  <a:gd name="T52" fmla="*/ 1436 w 2343"/>
                  <a:gd name="T53" fmla="*/ 1701 h 2074"/>
                  <a:gd name="T54" fmla="*/ 1384 w 2343"/>
                  <a:gd name="T55" fmla="*/ 1835 h 2074"/>
                  <a:gd name="T56" fmla="*/ 1518 w 2343"/>
                  <a:gd name="T57" fmla="*/ 1987 h 2074"/>
                  <a:gd name="T58" fmla="*/ 1640 w 2343"/>
                  <a:gd name="T59" fmla="*/ 2010 h 2074"/>
                  <a:gd name="T60" fmla="*/ 1698 w 2343"/>
                  <a:gd name="T61" fmla="*/ 2045 h 2074"/>
                  <a:gd name="T62" fmla="*/ 1866 w 2343"/>
                  <a:gd name="T63" fmla="*/ 2045 h 2074"/>
                  <a:gd name="T64" fmla="*/ 2006 w 2343"/>
                  <a:gd name="T65" fmla="*/ 2010 h 2074"/>
                  <a:gd name="T66" fmla="*/ 2145 w 2343"/>
                  <a:gd name="T67" fmla="*/ 1778 h 2074"/>
                  <a:gd name="T68" fmla="*/ 2256 w 2343"/>
                  <a:gd name="T69" fmla="*/ 1568 h 2074"/>
                  <a:gd name="T70" fmla="*/ 2343 w 2343"/>
                  <a:gd name="T71" fmla="*/ 1243 h 2074"/>
                  <a:gd name="T72" fmla="*/ 2256 w 2343"/>
                  <a:gd name="T73" fmla="*/ 848 h 2074"/>
                  <a:gd name="T74" fmla="*/ 2134 w 2343"/>
                  <a:gd name="T75" fmla="*/ 691 h 2074"/>
                  <a:gd name="T76" fmla="*/ 2052 w 2343"/>
                  <a:gd name="T77" fmla="*/ 587 h 2074"/>
                  <a:gd name="T78" fmla="*/ 2029 w 2343"/>
                  <a:gd name="T79" fmla="*/ 383 h 2074"/>
                  <a:gd name="T80" fmla="*/ 1959 w 2343"/>
                  <a:gd name="T81" fmla="*/ 232 h 2074"/>
                  <a:gd name="T82" fmla="*/ 1895 w 2343"/>
                  <a:gd name="T83" fmla="*/ 179 h 2074"/>
                  <a:gd name="T84" fmla="*/ 1832 w 2343"/>
                  <a:gd name="T85" fmla="*/ 430 h 2074"/>
                  <a:gd name="T86" fmla="*/ 1744 w 2343"/>
                  <a:gd name="T87" fmla="*/ 458 h 2074"/>
                  <a:gd name="T88" fmla="*/ 1581 w 2343"/>
                  <a:gd name="T89" fmla="*/ 343 h 2074"/>
                  <a:gd name="T90" fmla="*/ 1523 w 2343"/>
                  <a:gd name="T91" fmla="*/ 249 h 2074"/>
                  <a:gd name="T92" fmla="*/ 1581 w 2343"/>
                  <a:gd name="T93" fmla="*/ 122 h 2074"/>
                  <a:gd name="T94" fmla="*/ 1546 w 2343"/>
                  <a:gd name="T95" fmla="*/ 110 h 2074"/>
                  <a:gd name="T96" fmla="*/ 1378 w 2343"/>
                  <a:gd name="T97" fmla="*/ 0 h 20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43"/>
                  <a:gd name="T148" fmla="*/ 0 h 2074"/>
                  <a:gd name="T149" fmla="*/ 2343 w 2343"/>
                  <a:gd name="T150" fmla="*/ 2074 h 20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43" h="2074">
                    <a:moveTo>
                      <a:pt x="1337" y="0"/>
                    </a:moveTo>
                    <a:lnTo>
                      <a:pt x="1314" y="81"/>
                    </a:lnTo>
                    <a:lnTo>
                      <a:pt x="1250" y="58"/>
                    </a:lnTo>
                    <a:lnTo>
                      <a:pt x="1145" y="110"/>
                    </a:lnTo>
                    <a:lnTo>
                      <a:pt x="1145" y="191"/>
                    </a:lnTo>
                    <a:lnTo>
                      <a:pt x="1105" y="191"/>
                    </a:lnTo>
                    <a:lnTo>
                      <a:pt x="1029" y="168"/>
                    </a:lnTo>
                    <a:lnTo>
                      <a:pt x="994" y="168"/>
                    </a:lnTo>
                    <a:lnTo>
                      <a:pt x="948" y="127"/>
                    </a:lnTo>
                    <a:lnTo>
                      <a:pt x="843" y="168"/>
                    </a:lnTo>
                    <a:lnTo>
                      <a:pt x="785" y="249"/>
                    </a:lnTo>
                    <a:lnTo>
                      <a:pt x="663" y="261"/>
                    </a:lnTo>
                    <a:lnTo>
                      <a:pt x="628" y="290"/>
                    </a:lnTo>
                    <a:lnTo>
                      <a:pt x="623" y="354"/>
                    </a:lnTo>
                    <a:lnTo>
                      <a:pt x="536" y="447"/>
                    </a:lnTo>
                    <a:lnTo>
                      <a:pt x="494" y="447"/>
                    </a:lnTo>
                    <a:lnTo>
                      <a:pt x="466" y="493"/>
                    </a:lnTo>
                    <a:lnTo>
                      <a:pt x="257" y="493"/>
                    </a:lnTo>
                    <a:lnTo>
                      <a:pt x="134" y="465"/>
                    </a:lnTo>
                    <a:lnTo>
                      <a:pt x="88" y="505"/>
                    </a:lnTo>
                    <a:lnTo>
                      <a:pt x="70" y="667"/>
                    </a:lnTo>
                    <a:lnTo>
                      <a:pt x="93" y="831"/>
                    </a:lnTo>
                    <a:lnTo>
                      <a:pt x="6" y="789"/>
                    </a:lnTo>
                    <a:lnTo>
                      <a:pt x="6" y="901"/>
                    </a:lnTo>
                    <a:lnTo>
                      <a:pt x="53" y="1202"/>
                    </a:lnTo>
                    <a:lnTo>
                      <a:pt x="53" y="1278"/>
                    </a:lnTo>
                    <a:lnTo>
                      <a:pt x="0" y="1382"/>
                    </a:lnTo>
                    <a:lnTo>
                      <a:pt x="47" y="1424"/>
                    </a:lnTo>
                    <a:lnTo>
                      <a:pt x="76" y="1429"/>
                    </a:lnTo>
                    <a:lnTo>
                      <a:pt x="110" y="1476"/>
                    </a:lnTo>
                    <a:lnTo>
                      <a:pt x="180" y="1476"/>
                    </a:lnTo>
                    <a:lnTo>
                      <a:pt x="291" y="1417"/>
                    </a:lnTo>
                    <a:lnTo>
                      <a:pt x="367" y="1424"/>
                    </a:lnTo>
                    <a:lnTo>
                      <a:pt x="459" y="1452"/>
                    </a:lnTo>
                    <a:lnTo>
                      <a:pt x="518" y="1446"/>
                    </a:lnTo>
                    <a:lnTo>
                      <a:pt x="576" y="1365"/>
                    </a:lnTo>
                    <a:lnTo>
                      <a:pt x="663" y="1365"/>
                    </a:lnTo>
                    <a:lnTo>
                      <a:pt x="773" y="1336"/>
                    </a:lnTo>
                    <a:lnTo>
                      <a:pt x="965" y="1342"/>
                    </a:lnTo>
                    <a:lnTo>
                      <a:pt x="1087" y="1429"/>
                    </a:lnTo>
                    <a:lnTo>
                      <a:pt x="1162" y="1534"/>
                    </a:lnTo>
                    <a:lnTo>
                      <a:pt x="1180" y="1568"/>
                    </a:lnTo>
                    <a:lnTo>
                      <a:pt x="1209" y="1579"/>
                    </a:lnTo>
                    <a:lnTo>
                      <a:pt x="1314" y="1544"/>
                    </a:lnTo>
                    <a:lnTo>
                      <a:pt x="1424" y="1464"/>
                    </a:lnTo>
                    <a:lnTo>
                      <a:pt x="1354" y="1556"/>
                    </a:lnTo>
                    <a:lnTo>
                      <a:pt x="1314" y="1632"/>
                    </a:lnTo>
                    <a:lnTo>
                      <a:pt x="1250" y="1666"/>
                    </a:lnTo>
                    <a:lnTo>
                      <a:pt x="1354" y="1638"/>
                    </a:lnTo>
                    <a:lnTo>
                      <a:pt x="1441" y="1591"/>
                    </a:lnTo>
                    <a:lnTo>
                      <a:pt x="1378" y="1696"/>
                    </a:lnTo>
                    <a:lnTo>
                      <a:pt x="1319" y="1731"/>
                    </a:lnTo>
                    <a:lnTo>
                      <a:pt x="1413" y="1708"/>
                    </a:lnTo>
                    <a:lnTo>
                      <a:pt x="1436" y="1701"/>
                    </a:lnTo>
                    <a:lnTo>
                      <a:pt x="1418" y="1766"/>
                    </a:lnTo>
                    <a:lnTo>
                      <a:pt x="1384" y="1835"/>
                    </a:lnTo>
                    <a:lnTo>
                      <a:pt x="1406" y="1900"/>
                    </a:lnTo>
                    <a:lnTo>
                      <a:pt x="1518" y="1987"/>
                    </a:lnTo>
                    <a:lnTo>
                      <a:pt x="1546" y="2004"/>
                    </a:lnTo>
                    <a:lnTo>
                      <a:pt x="1640" y="2010"/>
                    </a:lnTo>
                    <a:lnTo>
                      <a:pt x="1720" y="1987"/>
                    </a:lnTo>
                    <a:lnTo>
                      <a:pt x="1698" y="2045"/>
                    </a:lnTo>
                    <a:lnTo>
                      <a:pt x="1738" y="2074"/>
                    </a:lnTo>
                    <a:lnTo>
                      <a:pt x="1866" y="2045"/>
                    </a:lnTo>
                    <a:lnTo>
                      <a:pt x="1930" y="2039"/>
                    </a:lnTo>
                    <a:lnTo>
                      <a:pt x="2006" y="2010"/>
                    </a:lnTo>
                    <a:lnTo>
                      <a:pt x="2081" y="1905"/>
                    </a:lnTo>
                    <a:lnTo>
                      <a:pt x="2145" y="1778"/>
                    </a:lnTo>
                    <a:lnTo>
                      <a:pt x="2198" y="1719"/>
                    </a:lnTo>
                    <a:lnTo>
                      <a:pt x="2256" y="1568"/>
                    </a:lnTo>
                    <a:lnTo>
                      <a:pt x="2343" y="1429"/>
                    </a:lnTo>
                    <a:lnTo>
                      <a:pt x="2343" y="1243"/>
                    </a:lnTo>
                    <a:lnTo>
                      <a:pt x="2313" y="1033"/>
                    </a:lnTo>
                    <a:lnTo>
                      <a:pt x="2256" y="848"/>
                    </a:lnTo>
                    <a:lnTo>
                      <a:pt x="2191" y="755"/>
                    </a:lnTo>
                    <a:lnTo>
                      <a:pt x="2134" y="691"/>
                    </a:lnTo>
                    <a:lnTo>
                      <a:pt x="2069" y="615"/>
                    </a:lnTo>
                    <a:lnTo>
                      <a:pt x="2052" y="587"/>
                    </a:lnTo>
                    <a:lnTo>
                      <a:pt x="2041" y="458"/>
                    </a:lnTo>
                    <a:lnTo>
                      <a:pt x="2029" y="383"/>
                    </a:lnTo>
                    <a:lnTo>
                      <a:pt x="1977" y="343"/>
                    </a:lnTo>
                    <a:lnTo>
                      <a:pt x="1959" y="232"/>
                    </a:lnTo>
                    <a:lnTo>
                      <a:pt x="1930" y="139"/>
                    </a:lnTo>
                    <a:lnTo>
                      <a:pt x="1895" y="179"/>
                    </a:lnTo>
                    <a:lnTo>
                      <a:pt x="1872" y="266"/>
                    </a:lnTo>
                    <a:lnTo>
                      <a:pt x="1832" y="430"/>
                    </a:lnTo>
                    <a:lnTo>
                      <a:pt x="1785" y="458"/>
                    </a:lnTo>
                    <a:lnTo>
                      <a:pt x="1744" y="458"/>
                    </a:lnTo>
                    <a:lnTo>
                      <a:pt x="1651" y="383"/>
                    </a:lnTo>
                    <a:lnTo>
                      <a:pt x="1581" y="343"/>
                    </a:lnTo>
                    <a:lnTo>
                      <a:pt x="1541" y="301"/>
                    </a:lnTo>
                    <a:lnTo>
                      <a:pt x="1523" y="249"/>
                    </a:lnTo>
                    <a:lnTo>
                      <a:pt x="1570" y="179"/>
                    </a:lnTo>
                    <a:lnTo>
                      <a:pt x="1581" y="122"/>
                    </a:lnTo>
                    <a:lnTo>
                      <a:pt x="1593" y="99"/>
                    </a:lnTo>
                    <a:lnTo>
                      <a:pt x="1546" y="110"/>
                    </a:lnTo>
                    <a:lnTo>
                      <a:pt x="1424" y="41"/>
                    </a:lnTo>
                    <a:lnTo>
                      <a:pt x="1378" y="0"/>
                    </a:lnTo>
                    <a:lnTo>
                      <a:pt x="1337"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grpSp>
        <p:nvGrpSpPr>
          <p:cNvPr id="285" name="Group 284"/>
          <p:cNvGrpSpPr/>
          <p:nvPr/>
        </p:nvGrpSpPr>
        <p:grpSpPr>
          <a:xfrm>
            <a:off x="870796" y="1986221"/>
            <a:ext cx="1545184" cy="920842"/>
            <a:chOff x="253705" y="5164047"/>
            <a:chExt cx="1545184" cy="920842"/>
          </a:xfrm>
        </p:grpSpPr>
        <p:sp>
          <p:nvSpPr>
            <p:cNvPr id="286" name="Rectangle 285"/>
            <p:cNvSpPr/>
            <p:nvPr/>
          </p:nvSpPr>
          <p:spPr>
            <a:xfrm>
              <a:off x="253705" y="5201755"/>
              <a:ext cx="228600" cy="228600"/>
            </a:xfrm>
            <a:prstGeom prst="rect">
              <a:avLst/>
            </a:prstGeom>
            <a:solidFill>
              <a:srgbClr val="4F6228"/>
            </a:solidFill>
            <a:ln w="3175">
              <a:noFill/>
              <a:round/>
              <a:headEnd/>
              <a:tailEnd/>
            </a:ln>
          </p:spPr>
          <p:txBody>
            <a:bodyPr/>
            <a:lstStyle/>
            <a:p>
              <a:pPr>
                <a:defRPr/>
              </a:pPr>
              <a:endParaRPr lang="en-US" sz="1300" noProof="1">
                <a:solidFill>
                  <a:schemeClr val="tx1"/>
                </a:solidFill>
              </a:endParaRPr>
            </a:p>
          </p:txBody>
        </p:sp>
        <p:sp>
          <p:nvSpPr>
            <p:cNvPr id="287" name="Rectangle 286"/>
            <p:cNvSpPr/>
            <p:nvPr/>
          </p:nvSpPr>
          <p:spPr>
            <a:xfrm>
              <a:off x="253705" y="5506555"/>
              <a:ext cx="228600" cy="228600"/>
            </a:xfrm>
            <a:prstGeom prst="rect">
              <a:avLst/>
            </a:prstGeom>
            <a:solidFill>
              <a:srgbClr val="953735"/>
            </a:solidFill>
            <a:ln w="3175">
              <a:noFill/>
              <a:round/>
              <a:headEnd/>
              <a:tailEnd/>
            </a:ln>
          </p:spPr>
          <p:txBody>
            <a:bodyPr/>
            <a:lstStyle/>
            <a:p>
              <a:pPr>
                <a:defRPr/>
              </a:pPr>
              <a:endParaRPr lang="en-US" sz="1300" noProof="1"/>
            </a:p>
          </p:txBody>
        </p:sp>
        <p:sp>
          <p:nvSpPr>
            <p:cNvPr id="288" name="Rectangle 287"/>
            <p:cNvSpPr/>
            <p:nvPr/>
          </p:nvSpPr>
          <p:spPr>
            <a:xfrm>
              <a:off x="253705" y="5811355"/>
              <a:ext cx="228600" cy="228600"/>
            </a:xfrm>
            <a:prstGeom prst="rect">
              <a:avLst/>
            </a:prstGeom>
            <a:solidFill>
              <a:schemeClr val="bg1">
                <a:lumMod val="50000"/>
              </a:schemeClr>
            </a:solidFill>
            <a:ln w="3175">
              <a:noFill/>
              <a:round/>
              <a:headEnd/>
              <a:tailEnd/>
            </a:ln>
          </p:spPr>
          <p:txBody>
            <a:bodyPr/>
            <a:lstStyle/>
            <a:p>
              <a:pPr>
                <a:defRPr/>
              </a:pPr>
              <a:endParaRPr lang="en-US" sz="1300" noProof="1">
                <a:solidFill>
                  <a:srgbClr val="99FF99"/>
                </a:solidFill>
              </a:endParaRPr>
            </a:p>
          </p:txBody>
        </p:sp>
        <p:sp>
          <p:nvSpPr>
            <p:cNvPr id="289" name="TextBox 288"/>
            <p:cNvSpPr txBox="1"/>
            <p:nvPr/>
          </p:nvSpPr>
          <p:spPr>
            <a:xfrm>
              <a:off x="482305" y="5478274"/>
              <a:ext cx="1178446" cy="292388"/>
            </a:xfrm>
            <a:prstGeom prst="rect">
              <a:avLst/>
            </a:prstGeom>
            <a:noFill/>
          </p:spPr>
          <p:txBody>
            <a:bodyPr wrap="square" rtlCol="0">
              <a:spAutoFit/>
            </a:bodyPr>
            <a:lstStyle/>
            <a:p>
              <a:r>
                <a:rPr lang="en-US" sz="1300" dirty="0"/>
                <a:t>Minor Food</a:t>
              </a:r>
            </a:p>
          </p:txBody>
        </p:sp>
        <p:sp>
          <p:nvSpPr>
            <p:cNvPr id="290" name="TextBox 289"/>
            <p:cNvSpPr txBox="1"/>
            <p:nvPr/>
          </p:nvSpPr>
          <p:spPr>
            <a:xfrm>
              <a:off x="482305" y="5792501"/>
              <a:ext cx="1316584" cy="292388"/>
            </a:xfrm>
            <a:prstGeom prst="rect">
              <a:avLst/>
            </a:prstGeom>
            <a:noFill/>
          </p:spPr>
          <p:txBody>
            <a:bodyPr wrap="square" rtlCol="0">
              <a:spAutoFit/>
            </a:bodyPr>
            <a:lstStyle/>
            <a:p>
              <a:r>
                <a:rPr lang="en-US" sz="1300" dirty="0"/>
                <a:t>Combination</a:t>
              </a:r>
            </a:p>
          </p:txBody>
        </p:sp>
        <p:sp>
          <p:nvSpPr>
            <p:cNvPr id="291" name="TextBox 290"/>
            <p:cNvSpPr txBox="1"/>
            <p:nvPr/>
          </p:nvSpPr>
          <p:spPr>
            <a:xfrm>
              <a:off x="482305" y="5164047"/>
              <a:ext cx="1316584" cy="292388"/>
            </a:xfrm>
            <a:prstGeom prst="rect">
              <a:avLst/>
            </a:prstGeom>
            <a:noFill/>
          </p:spPr>
          <p:txBody>
            <a:bodyPr wrap="square" rtlCol="0">
              <a:spAutoFit/>
            </a:bodyPr>
            <a:lstStyle/>
            <a:p>
              <a:r>
                <a:rPr lang="en-US" sz="1300" dirty="0"/>
                <a:t>Minor Hotels</a:t>
              </a:r>
            </a:p>
          </p:txBody>
        </p:sp>
      </p:grpSp>
      <p:sp>
        <p:nvSpPr>
          <p:cNvPr id="834" name="Solomon Islands"/>
          <p:cNvSpPr>
            <a:spLocks noEditPoints="1"/>
          </p:cNvSpPr>
          <p:nvPr/>
        </p:nvSpPr>
        <p:spPr bwMode="gray">
          <a:xfrm rot="1659434">
            <a:off x="8303634" y="4847130"/>
            <a:ext cx="186501" cy="13080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tx1">
              <a:lumMod val="50000"/>
              <a:lumOff val="50000"/>
            </a:schemeClr>
          </a:solidFill>
          <a:ln w="3175">
            <a:solidFill>
              <a:schemeClr val="bg1"/>
            </a:solidFill>
            <a:round/>
            <a:headEnd/>
            <a:tailEnd/>
          </a:ln>
        </p:spPr>
        <p:txBody>
          <a:bodyPr/>
          <a:lstStyle/>
          <a:p>
            <a:endParaRPr lang="th-TH" dirty="0"/>
          </a:p>
        </p:txBody>
      </p:sp>
      <p:sp>
        <p:nvSpPr>
          <p:cNvPr id="835" name="Solomon Islands"/>
          <p:cNvSpPr>
            <a:spLocks noEditPoints="1"/>
          </p:cNvSpPr>
          <p:nvPr/>
        </p:nvSpPr>
        <p:spPr bwMode="gray">
          <a:xfrm>
            <a:off x="8967104" y="4602402"/>
            <a:ext cx="187673" cy="169098"/>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adFill>
            <a:gsLst>
              <a:gs pos="79000">
                <a:srgbClr val="34411B"/>
              </a:gs>
              <a:gs pos="50000">
                <a:schemeClr val="accent3">
                  <a:lumMod val="75000"/>
                  <a:alpha val="49000"/>
                </a:schemeClr>
              </a:gs>
              <a:gs pos="100000">
                <a:srgbClr val="34411B">
                  <a:alpha val="46000"/>
                </a:srgbClr>
              </a:gs>
            </a:gsLst>
            <a:lin ang="3600000" scaled="0"/>
          </a:gradFill>
          <a:ln w="3175">
            <a:solidFill>
              <a:schemeClr val="bg1"/>
            </a:solidFill>
            <a:round/>
            <a:headEnd/>
            <a:tailEnd/>
          </a:ln>
        </p:spPr>
        <p:txBody>
          <a:bodyPr/>
          <a:lstStyle/>
          <a:p>
            <a:pPr>
              <a:defRPr/>
            </a:pPr>
            <a:endParaRPr lang="th-TH" sz="3600" noProof="1">
              <a:latin typeface="Georgia" pitchFamily="18" charset="0"/>
            </a:endParaRPr>
          </a:p>
        </p:txBody>
      </p:sp>
      <p:sp>
        <p:nvSpPr>
          <p:cNvPr id="292" name="Oval 291"/>
          <p:cNvSpPr/>
          <p:nvPr/>
        </p:nvSpPr>
        <p:spPr>
          <a:xfrm>
            <a:off x="8920790" y="4513241"/>
            <a:ext cx="305290" cy="305290"/>
          </a:xfrm>
          <a:prstGeom prst="ellipse">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Oval 292"/>
          <p:cNvSpPr/>
          <p:nvPr/>
        </p:nvSpPr>
        <p:spPr>
          <a:xfrm>
            <a:off x="8261792" y="4764022"/>
            <a:ext cx="305290" cy="305290"/>
          </a:xfrm>
          <a:prstGeom prst="ellipse">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93832" y="4223726"/>
            <a:ext cx="3926164" cy="2554445"/>
          </a:xfrm>
          <a:prstGeom prst="rect">
            <a:avLst/>
          </a:prstGeom>
        </p:spPr>
      </p:pic>
    </p:spTree>
    <p:extLst>
      <p:ext uri="{BB962C8B-B14F-4D97-AF65-F5344CB8AC3E}">
        <p14:creationId xmlns:p14="http://schemas.microsoft.com/office/powerpoint/2010/main" val="68257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 Hotels – International Presence</a:t>
            </a:r>
          </a:p>
        </p:txBody>
      </p:sp>
      <p:sp>
        <p:nvSpPr>
          <p:cNvPr id="4" name="Slide Number Placeholder 3"/>
          <p:cNvSpPr>
            <a:spLocks noGrp="1"/>
          </p:cNvSpPr>
          <p:nvPr>
            <p:ph type="sldNum" sz="quarter" idx="12"/>
          </p:nvPr>
        </p:nvSpPr>
        <p:spPr/>
        <p:txBody>
          <a:bodyPr/>
          <a:lstStyle/>
          <a:p>
            <a:fld id="{31A1B90B-C5B9-49A7-BA31-714282E05296}" type="slidenum">
              <a:rPr lang="en-US" smtClean="0"/>
              <a:pPr/>
              <a:t>11</a:t>
            </a:fld>
            <a:endParaRPr lang="en-US"/>
          </a:p>
        </p:txBody>
      </p:sp>
      <p:sp>
        <p:nvSpPr>
          <p:cNvPr id="5" name="TextBox 4"/>
          <p:cNvSpPr txBox="1"/>
          <p:nvPr/>
        </p:nvSpPr>
        <p:spPr>
          <a:xfrm>
            <a:off x="200863" y="665825"/>
            <a:ext cx="11846135" cy="553998"/>
          </a:xfrm>
          <a:prstGeom prst="rect">
            <a:avLst/>
          </a:prstGeom>
          <a:noFill/>
        </p:spPr>
        <p:txBody>
          <a:bodyPr wrap="square">
            <a:spAutoFit/>
          </a:bodyPr>
          <a:lstStyle/>
          <a:p>
            <a:pPr algn="thaiDist" fontAlgn="auto">
              <a:spcBef>
                <a:spcPts val="0"/>
              </a:spcBef>
              <a:spcAft>
                <a:spcPts val="0"/>
              </a:spcAft>
              <a:defRPr/>
            </a:pPr>
            <a:r>
              <a:rPr lang="en-US" sz="1500" b="1" dirty="0">
                <a:solidFill>
                  <a:schemeClr val="accent5">
                    <a:lumMod val="75000"/>
                  </a:schemeClr>
                </a:solidFill>
              </a:rPr>
              <a:t>In recent years, MINT has implemented a solid diversification strategy. With the investment in NHH, MINT operates hotels and spas under a combination of investment, joint-venture and management business models in 53 countries. </a:t>
            </a:r>
          </a:p>
        </p:txBody>
      </p:sp>
      <p:grpSp>
        <p:nvGrpSpPr>
          <p:cNvPr id="55" name="Group 4"/>
          <p:cNvGrpSpPr>
            <a:grpSpLocks/>
          </p:cNvGrpSpPr>
          <p:nvPr/>
        </p:nvGrpSpPr>
        <p:grpSpPr bwMode="auto">
          <a:xfrm>
            <a:off x="3613247" y="1152525"/>
            <a:ext cx="8426353" cy="5586793"/>
            <a:chOff x="368" y="328"/>
            <a:chExt cx="2180" cy="1482"/>
          </a:xfrm>
        </p:grpSpPr>
        <p:grpSp>
          <p:nvGrpSpPr>
            <p:cNvPr id="314" name="Group 5"/>
            <p:cNvGrpSpPr>
              <a:grpSpLocks/>
            </p:cNvGrpSpPr>
            <p:nvPr/>
          </p:nvGrpSpPr>
          <p:grpSpPr bwMode="auto">
            <a:xfrm>
              <a:off x="368" y="328"/>
              <a:ext cx="788" cy="1482"/>
              <a:chOff x="368" y="328"/>
              <a:chExt cx="788" cy="1482"/>
            </a:xfrm>
          </p:grpSpPr>
          <p:sp>
            <p:nvSpPr>
              <p:cNvPr id="497" name="Freeform 6"/>
              <p:cNvSpPr>
                <a:spLocks/>
              </p:cNvSpPr>
              <p:nvPr/>
            </p:nvSpPr>
            <p:spPr bwMode="auto">
              <a:xfrm>
                <a:off x="819" y="1760"/>
                <a:ext cx="8" cy="12"/>
              </a:xfrm>
              <a:custGeom>
                <a:avLst/>
                <a:gdLst>
                  <a:gd name="T0" fmla="*/ 58 w 64"/>
                  <a:gd name="T1" fmla="*/ 28 h 98"/>
                  <a:gd name="T2" fmla="*/ 64 w 64"/>
                  <a:gd name="T3" fmla="*/ 0 h 98"/>
                  <a:gd name="T4" fmla="*/ 41 w 64"/>
                  <a:gd name="T5" fmla="*/ 5 h 98"/>
                  <a:gd name="T6" fmla="*/ 0 w 64"/>
                  <a:gd name="T7" fmla="*/ 70 h 98"/>
                  <a:gd name="T8" fmla="*/ 24 w 64"/>
                  <a:gd name="T9" fmla="*/ 98 h 98"/>
                  <a:gd name="T10" fmla="*/ 35 w 64"/>
                  <a:gd name="T11" fmla="*/ 87 h 98"/>
                  <a:gd name="T12" fmla="*/ 41 w 64"/>
                  <a:gd name="T13" fmla="*/ 63 h 98"/>
                  <a:gd name="T14" fmla="*/ 58 w 64"/>
                  <a:gd name="T15" fmla="*/ 28 h 9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8"/>
                  <a:gd name="T26" fmla="*/ 64 w 64"/>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8">
                    <a:moveTo>
                      <a:pt x="58" y="28"/>
                    </a:moveTo>
                    <a:lnTo>
                      <a:pt x="64" y="0"/>
                    </a:lnTo>
                    <a:lnTo>
                      <a:pt x="41" y="5"/>
                    </a:lnTo>
                    <a:lnTo>
                      <a:pt x="0" y="70"/>
                    </a:lnTo>
                    <a:lnTo>
                      <a:pt x="24" y="98"/>
                    </a:lnTo>
                    <a:lnTo>
                      <a:pt x="35" y="87"/>
                    </a:lnTo>
                    <a:lnTo>
                      <a:pt x="41" y="63"/>
                    </a:lnTo>
                    <a:lnTo>
                      <a:pt x="5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8" name="Freeform 7"/>
              <p:cNvSpPr>
                <a:spLocks/>
              </p:cNvSpPr>
              <p:nvPr/>
            </p:nvSpPr>
            <p:spPr bwMode="auto">
              <a:xfrm>
                <a:off x="824" y="1762"/>
                <a:ext cx="8" cy="9"/>
              </a:xfrm>
              <a:custGeom>
                <a:avLst/>
                <a:gdLst>
                  <a:gd name="T0" fmla="*/ 40 w 64"/>
                  <a:gd name="T1" fmla="*/ 0 h 70"/>
                  <a:gd name="T2" fmla="*/ 29 w 64"/>
                  <a:gd name="T3" fmla="*/ 11 h 70"/>
                  <a:gd name="T4" fmla="*/ 5 w 64"/>
                  <a:gd name="T5" fmla="*/ 46 h 70"/>
                  <a:gd name="T6" fmla="*/ 0 w 64"/>
                  <a:gd name="T7" fmla="*/ 70 h 70"/>
                  <a:gd name="T8" fmla="*/ 29 w 64"/>
                  <a:gd name="T9" fmla="*/ 64 h 70"/>
                  <a:gd name="T10" fmla="*/ 34 w 64"/>
                  <a:gd name="T11" fmla="*/ 35 h 70"/>
                  <a:gd name="T12" fmla="*/ 64 w 64"/>
                  <a:gd name="T13" fmla="*/ 29 h 70"/>
                  <a:gd name="T14" fmla="*/ 64 w 64"/>
                  <a:gd name="T15" fmla="*/ 18 h 70"/>
                  <a:gd name="T16" fmla="*/ 40 w 64"/>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70"/>
                  <a:gd name="T29" fmla="*/ 64 w 64"/>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70">
                    <a:moveTo>
                      <a:pt x="40" y="0"/>
                    </a:moveTo>
                    <a:lnTo>
                      <a:pt x="29" y="11"/>
                    </a:lnTo>
                    <a:lnTo>
                      <a:pt x="5" y="46"/>
                    </a:lnTo>
                    <a:lnTo>
                      <a:pt x="0" y="70"/>
                    </a:lnTo>
                    <a:lnTo>
                      <a:pt x="29" y="64"/>
                    </a:lnTo>
                    <a:lnTo>
                      <a:pt x="34" y="35"/>
                    </a:lnTo>
                    <a:lnTo>
                      <a:pt x="64" y="29"/>
                    </a:lnTo>
                    <a:lnTo>
                      <a:pt x="64" y="18"/>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9" name="Freeform 8"/>
              <p:cNvSpPr>
                <a:spLocks/>
              </p:cNvSpPr>
              <p:nvPr/>
            </p:nvSpPr>
            <p:spPr bwMode="auto">
              <a:xfrm>
                <a:off x="737" y="1740"/>
                <a:ext cx="4" cy="8"/>
              </a:xfrm>
              <a:custGeom>
                <a:avLst/>
                <a:gdLst>
                  <a:gd name="T0" fmla="*/ 17 w 29"/>
                  <a:gd name="T1" fmla="*/ 0 h 63"/>
                  <a:gd name="T2" fmla="*/ 0 w 29"/>
                  <a:gd name="T3" fmla="*/ 0 h 63"/>
                  <a:gd name="T4" fmla="*/ 0 w 29"/>
                  <a:gd name="T5" fmla="*/ 63 h 63"/>
                  <a:gd name="T6" fmla="*/ 24 w 29"/>
                  <a:gd name="T7" fmla="*/ 40 h 63"/>
                  <a:gd name="T8" fmla="*/ 24 w 29"/>
                  <a:gd name="T9" fmla="*/ 17 h 63"/>
                  <a:gd name="T10" fmla="*/ 29 w 29"/>
                  <a:gd name="T11" fmla="*/ 0 h 63"/>
                  <a:gd name="T12" fmla="*/ 17 w 29"/>
                  <a:gd name="T13" fmla="*/ 0 h 63"/>
                  <a:gd name="T14" fmla="*/ 0 60000 65536"/>
                  <a:gd name="T15" fmla="*/ 0 60000 65536"/>
                  <a:gd name="T16" fmla="*/ 0 60000 65536"/>
                  <a:gd name="T17" fmla="*/ 0 60000 65536"/>
                  <a:gd name="T18" fmla="*/ 0 60000 65536"/>
                  <a:gd name="T19" fmla="*/ 0 60000 65536"/>
                  <a:gd name="T20" fmla="*/ 0 60000 65536"/>
                  <a:gd name="T21" fmla="*/ 0 w 29"/>
                  <a:gd name="T22" fmla="*/ 0 h 63"/>
                  <a:gd name="T23" fmla="*/ 29 w 29"/>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63">
                    <a:moveTo>
                      <a:pt x="17" y="0"/>
                    </a:moveTo>
                    <a:lnTo>
                      <a:pt x="0" y="0"/>
                    </a:lnTo>
                    <a:lnTo>
                      <a:pt x="0" y="63"/>
                    </a:lnTo>
                    <a:lnTo>
                      <a:pt x="24" y="40"/>
                    </a:lnTo>
                    <a:lnTo>
                      <a:pt x="24" y="17"/>
                    </a:lnTo>
                    <a:lnTo>
                      <a:pt x="29"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0" name="Freeform 9"/>
              <p:cNvSpPr>
                <a:spLocks/>
              </p:cNvSpPr>
              <p:nvPr/>
            </p:nvSpPr>
            <p:spPr bwMode="auto">
              <a:xfrm>
                <a:off x="744" y="1770"/>
                <a:ext cx="5" cy="6"/>
              </a:xfrm>
              <a:custGeom>
                <a:avLst/>
                <a:gdLst>
                  <a:gd name="T0" fmla="*/ 29 w 35"/>
                  <a:gd name="T1" fmla="*/ 17 h 46"/>
                  <a:gd name="T2" fmla="*/ 6 w 35"/>
                  <a:gd name="T3" fmla="*/ 0 h 46"/>
                  <a:gd name="T4" fmla="*/ 0 w 35"/>
                  <a:gd name="T5" fmla="*/ 29 h 46"/>
                  <a:gd name="T6" fmla="*/ 24 w 35"/>
                  <a:gd name="T7" fmla="*/ 46 h 46"/>
                  <a:gd name="T8" fmla="*/ 35 w 35"/>
                  <a:gd name="T9" fmla="*/ 23 h 46"/>
                  <a:gd name="T10" fmla="*/ 29 w 35"/>
                  <a:gd name="T11" fmla="*/ 17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9" y="17"/>
                    </a:moveTo>
                    <a:lnTo>
                      <a:pt x="6" y="0"/>
                    </a:lnTo>
                    <a:lnTo>
                      <a:pt x="0" y="29"/>
                    </a:lnTo>
                    <a:lnTo>
                      <a:pt x="24" y="46"/>
                    </a:lnTo>
                    <a:lnTo>
                      <a:pt x="35" y="23"/>
                    </a:lnTo>
                    <a:lnTo>
                      <a:pt x="29"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1" name="Freeform 10"/>
              <p:cNvSpPr>
                <a:spLocks/>
              </p:cNvSpPr>
              <p:nvPr/>
            </p:nvSpPr>
            <p:spPr bwMode="auto">
              <a:xfrm>
                <a:off x="755" y="1786"/>
                <a:ext cx="9" cy="5"/>
              </a:xfrm>
              <a:custGeom>
                <a:avLst/>
                <a:gdLst>
                  <a:gd name="T0" fmla="*/ 41 w 70"/>
                  <a:gd name="T1" fmla="*/ 5 h 34"/>
                  <a:gd name="T2" fmla="*/ 6 w 70"/>
                  <a:gd name="T3" fmla="*/ 0 h 34"/>
                  <a:gd name="T4" fmla="*/ 0 w 70"/>
                  <a:gd name="T5" fmla="*/ 12 h 34"/>
                  <a:gd name="T6" fmla="*/ 17 w 70"/>
                  <a:gd name="T7" fmla="*/ 34 h 34"/>
                  <a:gd name="T8" fmla="*/ 52 w 70"/>
                  <a:gd name="T9" fmla="*/ 29 h 34"/>
                  <a:gd name="T10" fmla="*/ 70 w 70"/>
                  <a:gd name="T11" fmla="*/ 29 h 34"/>
                  <a:gd name="T12" fmla="*/ 70 w 70"/>
                  <a:gd name="T13" fmla="*/ 17 h 34"/>
                  <a:gd name="T14" fmla="*/ 41 w 70"/>
                  <a:gd name="T15" fmla="*/ 5 h 3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34"/>
                  <a:gd name="T26" fmla="*/ 70 w 7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34">
                    <a:moveTo>
                      <a:pt x="41" y="5"/>
                    </a:moveTo>
                    <a:lnTo>
                      <a:pt x="6" y="0"/>
                    </a:lnTo>
                    <a:lnTo>
                      <a:pt x="0" y="12"/>
                    </a:lnTo>
                    <a:lnTo>
                      <a:pt x="17" y="34"/>
                    </a:lnTo>
                    <a:lnTo>
                      <a:pt x="52" y="29"/>
                    </a:lnTo>
                    <a:lnTo>
                      <a:pt x="70" y="29"/>
                    </a:lnTo>
                    <a:lnTo>
                      <a:pt x="70" y="17"/>
                    </a:lnTo>
                    <a:lnTo>
                      <a:pt x="41" y="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2" name="Freeform 11"/>
              <p:cNvSpPr>
                <a:spLocks/>
              </p:cNvSpPr>
              <p:nvPr/>
            </p:nvSpPr>
            <p:spPr bwMode="auto">
              <a:xfrm>
                <a:off x="965" y="1363"/>
                <a:ext cx="3" cy="2"/>
              </a:xfrm>
              <a:custGeom>
                <a:avLst/>
                <a:gdLst>
                  <a:gd name="T0" fmla="*/ 12 w 30"/>
                  <a:gd name="T1" fmla="*/ 0 h 18"/>
                  <a:gd name="T2" fmla="*/ 6 w 30"/>
                  <a:gd name="T3" fmla="*/ 0 h 18"/>
                  <a:gd name="T4" fmla="*/ 0 w 30"/>
                  <a:gd name="T5" fmla="*/ 11 h 18"/>
                  <a:gd name="T6" fmla="*/ 12 w 30"/>
                  <a:gd name="T7" fmla="*/ 18 h 18"/>
                  <a:gd name="T8" fmla="*/ 30 w 30"/>
                  <a:gd name="T9" fmla="*/ 6 h 18"/>
                  <a:gd name="T10" fmla="*/ 12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12" y="0"/>
                    </a:moveTo>
                    <a:lnTo>
                      <a:pt x="6" y="0"/>
                    </a:lnTo>
                    <a:lnTo>
                      <a:pt x="0" y="11"/>
                    </a:lnTo>
                    <a:lnTo>
                      <a:pt x="12" y="18"/>
                    </a:lnTo>
                    <a:lnTo>
                      <a:pt x="30" y="6"/>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3" name="Freeform 12"/>
              <p:cNvSpPr>
                <a:spLocks/>
              </p:cNvSpPr>
              <p:nvPr/>
            </p:nvSpPr>
            <p:spPr bwMode="auto">
              <a:xfrm>
                <a:off x="974" y="1357"/>
                <a:ext cx="7" cy="6"/>
              </a:xfrm>
              <a:custGeom>
                <a:avLst/>
                <a:gdLst>
                  <a:gd name="T0" fmla="*/ 18 w 53"/>
                  <a:gd name="T1" fmla="*/ 0 h 47"/>
                  <a:gd name="T2" fmla="*/ 0 w 53"/>
                  <a:gd name="T3" fmla="*/ 18 h 47"/>
                  <a:gd name="T4" fmla="*/ 0 w 53"/>
                  <a:gd name="T5" fmla="*/ 41 h 47"/>
                  <a:gd name="T6" fmla="*/ 35 w 53"/>
                  <a:gd name="T7" fmla="*/ 47 h 47"/>
                  <a:gd name="T8" fmla="*/ 35 w 53"/>
                  <a:gd name="T9" fmla="*/ 35 h 47"/>
                  <a:gd name="T10" fmla="*/ 53 w 53"/>
                  <a:gd name="T11" fmla="*/ 23 h 47"/>
                  <a:gd name="T12" fmla="*/ 42 w 53"/>
                  <a:gd name="T13" fmla="*/ 6 h 47"/>
                  <a:gd name="T14" fmla="*/ 18 w 53"/>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18" y="0"/>
                    </a:moveTo>
                    <a:lnTo>
                      <a:pt x="0" y="18"/>
                    </a:lnTo>
                    <a:lnTo>
                      <a:pt x="0" y="41"/>
                    </a:lnTo>
                    <a:lnTo>
                      <a:pt x="35" y="47"/>
                    </a:lnTo>
                    <a:lnTo>
                      <a:pt x="35" y="35"/>
                    </a:lnTo>
                    <a:lnTo>
                      <a:pt x="53" y="23"/>
                    </a:lnTo>
                    <a:lnTo>
                      <a:pt x="42" y="6"/>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4" name="Freeform 13"/>
              <p:cNvSpPr>
                <a:spLocks/>
              </p:cNvSpPr>
              <p:nvPr/>
            </p:nvSpPr>
            <p:spPr bwMode="auto">
              <a:xfrm>
                <a:off x="877" y="1254"/>
                <a:ext cx="9" cy="7"/>
              </a:xfrm>
              <a:custGeom>
                <a:avLst/>
                <a:gdLst>
                  <a:gd name="T0" fmla="*/ 47 w 75"/>
                  <a:gd name="T1" fmla="*/ 0 h 57"/>
                  <a:gd name="T2" fmla="*/ 0 w 75"/>
                  <a:gd name="T3" fmla="*/ 23 h 57"/>
                  <a:gd name="T4" fmla="*/ 0 w 75"/>
                  <a:gd name="T5" fmla="*/ 45 h 57"/>
                  <a:gd name="T6" fmla="*/ 40 w 75"/>
                  <a:gd name="T7" fmla="*/ 40 h 57"/>
                  <a:gd name="T8" fmla="*/ 47 w 75"/>
                  <a:gd name="T9" fmla="*/ 52 h 57"/>
                  <a:gd name="T10" fmla="*/ 75 w 75"/>
                  <a:gd name="T11" fmla="*/ 57 h 57"/>
                  <a:gd name="T12" fmla="*/ 70 w 75"/>
                  <a:gd name="T13" fmla="*/ 17 h 57"/>
                  <a:gd name="T14" fmla="*/ 47 w 7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57"/>
                  <a:gd name="T26" fmla="*/ 75 w 7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57">
                    <a:moveTo>
                      <a:pt x="47" y="0"/>
                    </a:moveTo>
                    <a:lnTo>
                      <a:pt x="0" y="23"/>
                    </a:lnTo>
                    <a:lnTo>
                      <a:pt x="0" y="45"/>
                    </a:lnTo>
                    <a:lnTo>
                      <a:pt x="40" y="40"/>
                    </a:lnTo>
                    <a:lnTo>
                      <a:pt x="47" y="52"/>
                    </a:lnTo>
                    <a:lnTo>
                      <a:pt x="75" y="57"/>
                    </a:lnTo>
                    <a:lnTo>
                      <a:pt x="70" y="17"/>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5" name="Freeform 14"/>
              <p:cNvSpPr>
                <a:spLocks/>
              </p:cNvSpPr>
              <p:nvPr/>
            </p:nvSpPr>
            <p:spPr bwMode="auto">
              <a:xfrm>
                <a:off x="715" y="1234"/>
                <a:ext cx="107" cy="139"/>
              </a:xfrm>
              <a:custGeom>
                <a:avLst/>
                <a:gdLst>
                  <a:gd name="T0" fmla="*/ 157 w 860"/>
                  <a:gd name="T1" fmla="*/ 570 h 1116"/>
                  <a:gd name="T2" fmla="*/ 0 w 860"/>
                  <a:gd name="T3" fmla="*/ 687 h 1116"/>
                  <a:gd name="T4" fmla="*/ 105 w 860"/>
                  <a:gd name="T5" fmla="*/ 744 h 1116"/>
                  <a:gd name="T6" fmla="*/ 99 w 860"/>
                  <a:gd name="T7" fmla="*/ 785 h 1116"/>
                  <a:gd name="T8" fmla="*/ 244 w 860"/>
                  <a:gd name="T9" fmla="*/ 797 h 1116"/>
                  <a:gd name="T10" fmla="*/ 285 w 860"/>
                  <a:gd name="T11" fmla="*/ 802 h 1116"/>
                  <a:gd name="T12" fmla="*/ 354 w 860"/>
                  <a:gd name="T13" fmla="*/ 936 h 1116"/>
                  <a:gd name="T14" fmla="*/ 482 w 860"/>
                  <a:gd name="T15" fmla="*/ 954 h 1116"/>
                  <a:gd name="T16" fmla="*/ 569 w 860"/>
                  <a:gd name="T17" fmla="*/ 994 h 1116"/>
                  <a:gd name="T18" fmla="*/ 558 w 860"/>
                  <a:gd name="T19" fmla="*/ 1111 h 1116"/>
                  <a:gd name="T20" fmla="*/ 581 w 860"/>
                  <a:gd name="T21" fmla="*/ 1116 h 1116"/>
                  <a:gd name="T22" fmla="*/ 674 w 860"/>
                  <a:gd name="T23" fmla="*/ 919 h 1116"/>
                  <a:gd name="T24" fmla="*/ 633 w 860"/>
                  <a:gd name="T25" fmla="*/ 872 h 1116"/>
                  <a:gd name="T26" fmla="*/ 639 w 860"/>
                  <a:gd name="T27" fmla="*/ 832 h 1116"/>
                  <a:gd name="T28" fmla="*/ 698 w 860"/>
                  <a:gd name="T29" fmla="*/ 785 h 1116"/>
                  <a:gd name="T30" fmla="*/ 656 w 860"/>
                  <a:gd name="T31" fmla="*/ 767 h 1116"/>
                  <a:gd name="T32" fmla="*/ 663 w 860"/>
                  <a:gd name="T33" fmla="*/ 739 h 1116"/>
                  <a:gd name="T34" fmla="*/ 698 w 860"/>
                  <a:gd name="T35" fmla="*/ 744 h 1116"/>
                  <a:gd name="T36" fmla="*/ 743 w 860"/>
                  <a:gd name="T37" fmla="*/ 779 h 1116"/>
                  <a:gd name="T38" fmla="*/ 796 w 860"/>
                  <a:gd name="T39" fmla="*/ 779 h 1116"/>
                  <a:gd name="T40" fmla="*/ 825 w 860"/>
                  <a:gd name="T41" fmla="*/ 832 h 1116"/>
                  <a:gd name="T42" fmla="*/ 860 w 860"/>
                  <a:gd name="T43" fmla="*/ 837 h 1116"/>
                  <a:gd name="T44" fmla="*/ 848 w 860"/>
                  <a:gd name="T45" fmla="*/ 797 h 1116"/>
                  <a:gd name="T46" fmla="*/ 855 w 860"/>
                  <a:gd name="T47" fmla="*/ 756 h 1116"/>
                  <a:gd name="T48" fmla="*/ 808 w 860"/>
                  <a:gd name="T49" fmla="*/ 669 h 1116"/>
                  <a:gd name="T50" fmla="*/ 831 w 860"/>
                  <a:gd name="T51" fmla="*/ 605 h 1116"/>
                  <a:gd name="T52" fmla="*/ 813 w 860"/>
                  <a:gd name="T53" fmla="*/ 576 h 1116"/>
                  <a:gd name="T54" fmla="*/ 843 w 860"/>
                  <a:gd name="T55" fmla="*/ 478 h 1116"/>
                  <a:gd name="T56" fmla="*/ 721 w 860"/>
                  <a:gd name="T57" fmla="*/ 471 h 1116"/>
                  <a:gd name="T58" fmla="*/ 541 w 860"/>
                  <a:gd name="T59" fmla="*/ 361 h 1116"/>
                  <a:gd name="T60" fmla="*/ 499 w 860"/>
                  <a:gd name="T61" fmla="*/ 274 h 1116"/>
                  <a:gd name="T62" fmla="*/ 453 w 860"/>
                  <a:gd name="T63" fmla="*/ 279 h 1116"/>
                  <a:gd name="T64" fmla="*/ 511 w 860"/>
                  <a:gd name="T65" fmla="*/ 192 h 1116"/>
                  <a:gd name="T66" fmla="*/ 494 w 860"/>
                  <a:gd name="T67" fmla="*/ 122 h 1116"/>
                  <a:gd name="T68" fmla="*/ 541 w 860"/>
                  <a:gd name="T69" fmla="*/ 105 h 1116"/>
                  <a:gd name="T70" fmla="*/ 593 w 860"/>
                  <a:gd name="T71" fmla="*/ 18 h 1116"/>
                  <a:gd name="T72" fmla="*/ 552 w 860"/>
                  <a:gd name="T73" fmla="*/ 0 h 1116"/>
                  <a:gd name="T74" fmla="*/ 523 w 860"/>
                  <a:gd name="T75" fmla="*/ 24 h 1116"/>
                  <a:gd name="T76" fmla="*/ 302 w 860"/>
                  <a:gd name="T77" fmla="*/ 94 h 1116"/>
                  <a:gd name="T78" fmla="*/ 290 w 860"/>
                  <a:gd name="T79" fmla="*/ 134 h 1116"/>
                  <a:gd name="T80" fmla="*/ 232 w 860"/>
                  <a:gd name="T81" fmla="*/ 244 h 1116"/>
                  <a:gd name="T82" fmla="*/ 180 w 860"/>
                  <a:gd name="T83" fmla="*/ 262 h 1116"/>
                  <a:gd name="T84" fmla="*/ 157 w 860"/>
                  <a:gd name="T85" fmla="*/ 326 h 1116"/>
                  <a:gd name="T86" fmla="*/ 174 w 860"/>
                  <a:gd name="T87" fmla="*/ 478 h 1116"/>
                  <a:gd name="T88" fmla="*/ 140 w 860"/>
                  <a:gd name="T89" fmla="*/ 500 h 1116"/>
                  <a:gd name="T90" fmla="*/ 157 w 860"/>
                  <a:gd name="T91" fmla="*/ 570 h 1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0"/>
                  <a:gd name="T139" fmla="*/ 0 h 1116"/>
                  <a:gd name="T140" fmla="*/ 860 w 860"/>
                  <a:gd name="T141" fmla="*/ 1116 h 1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0" h="1116">
                    <a:moveTo>
                      <a:pt x="157" y="570"/>
                    </a:moveTo>
                    <a:lnTo>
                      <a:pt x="0" y="687"/>
                    </a:lnTo>
                    <a:lnTo>
                      <a:pt x="105" y="744"/>
                    </a:lnTo>
                    <a:lnTo>
                      <a:pt x="99" y="785"/>
                    </a:lnTo>
                    <a:lnTo>
                      <a:pt x="244" y="797"/>
                    </a:lnTo>
                    <a:lnTo>
                      <a:pt x="285" y="802"/>
                    </a:lnTo>
                    <a:lnTo>
                      <a:pt x="354" y="936"/>
                    </a:lnTo>
                    <a:lnTo>
                      <a:pt x="482" y="954"/>
                    </a:lnTo>
                    <a:lnTo>
                      <a:pt x="569" y="994"/>
                    </a:lnTo>
                    <a:lnTo>
                      <a:pt x="558" y="1111"/>
                    </a:lnTo>
                    <a:lnTo>
                      <a:pt x="581" y="1116"/>
                    </a:lnTo>
                    <a:lnTo>
                      <a:pt x="674" y="919"/>
                    </a:lnTo>
                    <a:lnTo>
                      <a:pt x="633" y="872"/>
                    </a:lnTo>
                    <a:lnTo>
                      <a:pt x="639" y="832"/>
                    </a:lnTo>
                    <a:lnTo>
                      <a:pt x="698" y="785"/>
                    </a:lnTo>
                    <a:lnTo>
                      <a:pt x="656" y="767"/>
                    </a:lnTo>
                    <a:lnTo>
                      <a:pt x="663" y="739"/>
                    </a:lnTo>
                    <a:lnTo>
                      <a:pt x="698" y="744"/>
                    </a:lnTo>
                    <a:lnTo>
                      <a:pt x="743" y="779"/>
                    </a:lnTo>
                    <a:lnTo>
                      <a:pt x="796" y="779"/>
                    </a:lnTo>
                    <a:lnTo>
                      <a:pt x="825" y="832"/>
                    </a:lnTo>
                    <a:lnTo>
                      <a:pt x="860" y="837"/>
                    </a:lnTo>
                    <a:lnTo>
                      <a:pt x="848" y="797"/>
                    </a:lnTo>
                    <a:lnTo>
                      <a:pt x="855" y="756"/>
                    </a:lnTo>
                    <a:lnTo>
                      <a:pt x="808" y="669"/>
                    </a:lnTo>
                    <a:lnTo>
                      <a:pt x="831" y="605"/>
                    </a:lnTo>
                    <a:lnTo>
                      <a:pt x="813" y="576"/>
                    </a:lnTo>
                    <a:lnTo>
                      <a:pt x="843" y="478"/>
                    </a:lnTo>
                    <a:lnTo>
                      <a:pt x="721" y="471"/>
                    </a:lnTo>
                    <a:lnTo>
                      <a:pt x="541" y="361"/>
                    </a:lnTo>
                    <a:lnTo>
                      <a:pt x="499" y="274"/>
                    </a:lnTo>
                    <a:lnTo>
                      <a:pt x="453" y="279"/>
                    </a:lnTo>
                    <a:lnTo>
                      <a:pt x="511" y="192"/>
                    </a:lnTo>
                    <a:lnTo>
                      <a:pt x="494" y="122"/>
                    </a:lnTo>
                    <a:lnTo>
                      <a:pt x="541" y="105"/>
                    </a:lnTo>
                    <a:lnTo>
                      <a:pt x="593" y="18"/>
                    </a:lnTo>
                    <a:lnTo>
                      <a:pt x="552" y="0"/>
                    </a:lnTo>
                    <a:lnTo>
                      <a:pt x="523" y="24"/>
                    </a:lnTo>
                    <a:lnTo>
                      <a:pt x="302" y="94"/>
                    </a:lnTo>
                    <a:lnTo>
                      <a:pt x="290" y="134"/>
                    </a:lnTo>
                    <a:lnTo>
                      <a:pt x="232" y="244"/>
                    </a:lnTo>
                    <a:lnTo>
                      <a:pt x="180" y="262"/>
                    </a:lnTo>
                    <a:lnTo>
                      <a:pt x="157" y="326"/>
                    </a:lnTo>
                    <a:lnTo>
                      <a:pt x="174" y="478"/>
                    </a:lnTo>
                    <a:lnTo>
                      <a:pt x="140" y="500"/>
                    </a:lnTo>
                    <a:lnTo>
                      <a:pt x="157" y="57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6" name="Freeform 15"/>
              <p:cNvSpPr>
                <a:spLocks/>
              </p:cNvSpPr>
              <p:nvPr/>
            </p:nvSpPr>
            <p:spPr bwMode="auto">
              <a:xfrm>
                <a:off x="700" y="1320"/>
                <a:ext cx="45" cy="51"/>
              </a:xfrm>
              <a:custGeom>
                <a:avLst/>
                <a:gdLst>
                  <a:gd name="T0" fmla="*/ 123 w 361"/>
                  <a:gd name="T1" fmla="*/ 0 h 412"/>
                  <a:gd name="T2" fmla="*/ 59 w 361"/>
                  <a:gd name="T3" fmla="*/ 45 h 412"/>
                  <a:gd name="T4" fmla="*/ 0 w 361"/>
                  <a:gd name="T5" fmla="*/ 197 h 412"/>
                  <a:gd name="T6" fmla="*/ 0 w 361"/>
                  <a:gd name="T7" fmla="*/ 267 h 412"/>
                  <a:gd name="T8" fmla="*/ 24 w 361"/>
                  <a:gd name="T9" fmla="*/ 272 h 412"/>
                  <a:gd name="T10" fmla="*/ 65 w 361"/>
                  <a:gd name="T11" fmla="*/ 220 h 412"/>
                  <a:gd name="T12" fmla="*/ 70 w 361"/>
                  <a:gd name="T13" fmla="*/ 237 h 412"/>
                  <a:gd name="T14" fmla="*/ 42 w 361"/>
                  <a:gd name="T15" fmla="*/ 336 h 412"/>
                  <a:gd name="T16" fmla="*/ 100 w 361"/>
                  <a:gd name="T17" fmla="*/ 412 h 412"/>
                  <a:gd name="T18" fmla="*/ 216 w 361"/>
                  <a:gd name="T19" fmla="*/ 324 h 412"/>
                  <a:gd name="T20" fmla="*/ 227 w 361"/>
                  <a:gd name="T21" fmla="*/ 272 h 412"/>
                  <a:gd name="T22" fmla="*/ 309 w 361"/>
                  <a:gd name="T23" fmla="*/ 249 h 412"/>
                  <a:gd name="T24" fmla="*/ 361 w 361"/>
                  <a:gd name="T25" fmla="*/ 110 h 412"/>
                  <a:gd name="T26" fmla="*/ 216 w 361"/>
                  <a:gd name="T27" fmla="*/ 98 h 412"/>
                  <a:gd name="T28" fmla="*/ 222 w 361"/>
                  <a:gd name="T29" fmla="*/ 57 h 412"/>
                  <a:gd name="T30" fmla="*/ 123 w 361"/>
                  <a:gd name="T31" fmla="*/ 0 h 4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412"/>
                  <a:gd name="T50" fmla="*/ 361 w 361"/>
                  <a:gd name="T51" fmla="*/ 412 h 4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412">
                    <a:moveTo>
                      <a:pt x="123" y="0"/>
                    </a:moveTo>
                    <a:lnTo>
                      <a:pt x="59" y="45"/>
                    </a:lnTo>
                    <a:lnTo>
                      <a:pt x="0" y="197"/>
                    </a:lnTo>
                    <a:lnTo>
                      <a:pt x="0" y="267"/>
                    </a:lnTo>
                    <a:lnTo>
                      <a:pt x="24" y="272"/>
                    </a:lnTo>
                    <a:lnTo>
                      <a:pt x="65" y="220"/>
                    </a:lnTo>
                    <a:lnTo>
                      <a:pt x="70" y="237"/>
                    </a:lnTo>
                    <a:lnTo>
                      <a:pt x="42" y="336"/>
                    </a:lnTo>
                    <a:lnTo>
                      <a:pt x="100" y="412"/>
                    </a:lnTo>
                    <a:lnTo>
                      <a:pt x="216" y="324"/>
                    </a:lnTo>
                    <a:lnTo>
                      <a:pt x="227" y="272"/>
                    </a:lnTo>
                    <a:lnTo>
                      <a:pt x="309" y="249"/>
                    </a:lnTo>
                    <a:lnTo>
                      <a:pt x="361" y="110"/>
                    </a:lnTo>
                    <a:lnTo>
                      <a:pt x="216" y="98"/>
                    </a:lnTo>
                    <a:lnTo>
                      <a:pt x="222" y="57"/>
                    </a:lnTo>
                    <a:lnTo>
                      <a:pt x="123"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7" name="Freeform 16"/>
              <p:cNvSpPr>
                <a:spLocks/>
              </p:cNvSpPr>
              <p:nvPr/>
            </p:nvSpPr>
            <p:spPr bwMode="auto">
              <a:xfrm>
                <a:off x="772" y="1240"/>
                <a:ext cx="122" cy="101"/>
              </a:xfrm>
              <a:custGeom>
                <a:avLst/>
                <a:gdLst>
                  <a:gd name="T0" fmla="*/ 75 w 977"/>
                  <a:gd name="T1" fmla="*/ 52 h 808"/>
                  <a:gd name="T2" fmla="*/ 93 w 977"/>
                  <a:gd name="T3" fmla="*/ 134 h 808"/>
                  <a:gd name="T4" fmla="*/ 139 w 977"/>
                  <a:gd name="T5" fmla="*/ 180 h 808"/>
                  <a:gd name="T6" fmla="*/ 145 w 977"/>
                  <a:gd name="T7" fmla="*/ 146 h 808"/>
                  <a:gd name="T8" fmla="*/ 127 w 977"/>
                  <a:gd name="T9" fmla="*/ 87 h 808"/>
                  <a:gd name="T10" fmla="*/ 174 w 977"/>
                  <a:gd name="T11" fmla="*/ 64 h 808"/>
                  <a:gd name="T12" fmla="*/ 197 w 977"/>
                  <a:gd name="T13" fmla="*/ 0 h 808"/>
                  <a:gd name="T14" fmla="*/ 319 w 977"/>
                  <a:gd name="T15" fmla="*/ 52 h 808"/>
                  <a:gd name="T16" fmla="*/ 354 w 977"/>
                  <a:gd name="T17" fmla="*/ 111 h 808"/>
                  <a:gd name="T18" fmla="*/ 750 w 977"/>
                  <a:gd name="T19" fmla="*/ 146 h 808"/>
                  <a:gd name="T20" fmla="*/ 750 w 977"/>
                  <a:gd name="T21" fmla="*/ 174 h 808"/>
                  <a:gd name="T22" fmla="*/ 855 w 977"/>
                  <a:gd name="T23" fmla="*/ 238 h 808"/>
                  <a:gd name="T24" fmla="*/ 849 w 977"/>
                  <a:gd name="T25" fmla="*/ 290 h 808"/>
                  <a:gd name="T26" fmla="*/ 977 w 977"/>
                  <a:gd name="T27" fmla="*/ 372 h 808"/>
                  <a:gd name="T28" fmla="*/ 872 w 977"/>
                  <a:gd name="T29" fmla="*/ 395 h 808"/>
                  <a:gd name="T30" fmla="*/ 901 w 977"/>
                  <a:gd name="T31" fmla="*/ 442 h 808"/>
                  <a:gd name="T32" fmla="*/ 872 w 977"/>
                  <a:gd name="T33" fmla="*/ 470 h 808"/>
                  <a:gd name="T34" fmla="*/ 849 w 977"/>
                  <a:gd name="T35" fmla="*/ 470 h 808"/>
                  <a:gd name="T36" fmla="*/ 855 w 977"/>
                  <a:gd name="T37" fmla="*/ 564 h 808"/>
                  <a:gd name="T38" fmla="*/ 820 w 977"/>
                  <a:gd name="T39" fmla="*/ 639 h 808"/>
                  <a:gd name="T40" fmla="*/ 727 w 977"/>
                  <a:gd name="T41" fmla="*/ 627 h 808"/>
                  <a:gd name="T42" fmla="*/ 698 w 977"/>
                  <a:gd name="T43" fmla="*/ 645 h 808"/>
                  <a:gd name="T44" fmla="*/ 570 w 977"/>
                  <a:gd name="T45" fmla="*/ 569 h 808"/>
                  <a:gd name="T46" fmla="*/ 546 w 977"/>
                  <a:gd name="T47" fmla="*/ 592 h 808"/>
                  <a:gd name="T48" fmla="*/ 633 w 977"/>
                  <a:gd name="T49" fmla="*/ 714 h 808"/>
                  <a:gd name="T50" fmla="*/ 511 w 977"/>
                  <a:gd name="T51" fmla="*/ 808 h 808"/>
                  <a:gd name="T52" fmla="*/ 401 w 977"/>
                  <a:gd name="T53" fmla="*/ 784 h 808"/>
                  <a:gd name="T54" fmla="*/ 389 w 977"/>
                  <a:gd name="T55" fmla="*/ 744 h 808"/>
                  <a:gd name="T56" fmla="*/ 396 w 977"/>
                  <a:gd name="T57" fmla="*/ 703 h 808"/>
                  <a:gd name="T58" fmla="*/ 354 w 977"/>
                  <a:gd name="T59" fmla="*/ 622 h 808"/>
                  <a:gd name="T60" fmla="*/ 372 w 977"/>
                  <a:gd name="T61" fmla="*/ 552 h 808"/>
                  <a:gd name="T62" fmla="*/ 354 w 977"/>
                  <a:gd name="T63" fmla="*/ 523 h 808"/>
                  <a:gd name="T64" fmla="*/ 384 w 977"/>
                  <a:gd name="T65" fmla="*/ 425 h 808"/>
                  <a:gd name="T66" fmla="*/ 250 w 977"/>
                  <a:gd name="T67" fmla="*/ 413 h 808"/>
                  <a:gd name="T68" fmla="*/ 70 w 977"/>
                  <a:gd name="T69" fmla="*/ 308 h 808"/>
                  <a:gd name="T70" fmla="*/ 40 w 977"/>
                  <a:gd name="T71" fmla="*/ 221 h 808"/>
                  <a:gd name="T72" fmla="*/ 0 w 977"/>
                  <a:gd name="T73" fmla="*/ 226 h 808"/>
                  <a:gd name="T74" fmla="*/ 52 w 977"/>
                  <a:gd name="T75" fmla="*/ 139 h 808"/>
                  <a:gd name="T76" fmla="*/ 35 w 977"/>
                  <a:gd name="T77" fmla="*/ 69 h 808"/>
                  <a:gd name="T78" fmla="*/ 75 w 977"/>
                  <a:gd name="T79" fmla="*/ 52 h 8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7"/>
                  <a:gd name="T121" fmla="*/ 0 h 808"/>
                  <a:gd name="T122" fmla="*/ 977 w 977"/>
                  <a:gd name="T123" fmla="*/ 808 h 8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7" h="808">
                    <a:moveTo>
                      <a:pt x="75" y="52"/>
                    </a:moveTo>
                    <a:lnTo>
                      <a:pt x="93" y="134"/>
                    </a:lnTo>
                    <a:lnTo>
                      <a:pt x="139" y="180"/>
                    </a:lnTo>
                    <a:lnTo>
                      <a:pt x="145" y="146"/>
                    </a:lnTo>
                    <a:lnTo>
                      <a:pt x="127" y="87"/>
                    </a:lnTo>
                    <a:lnTo>
                      <a:pt x="174" y="64"/>
                    </a:lnTo>
                    <a:lnTo>
                      <a:pt x="197" y="0"/>
                    </a:lnTo>
                    <a:lnTo>
                      <a:pt x="319" y="52"/>
                    </a:lnTo>
                    <a:lnTo>
                      <a:pt x="354" y="111"/>
                    </a:lnTo>
                    <a:lnTo>
                      <a:pt x="750" y="146"/>
                    </a:lnTo>
                    <a:lnTo>
                      <a:pt x="750" y="174"/>
                    </a:lnTo>
                    <a:lnTo>
                      <a:pt x="855" y="238"/>
                    </a:lnTo>
                    <a:lnTo>
                      <a:pt x="849" y="290"/>
                    </a:lnTo>
                    <a:lnTo>
                      <a:pt x="977" y="372"/>
                    </a:lnTo>
                    <a:lnTo>
                      <a:pt x="872" y="395"/>
                    </a:lnTo>
                    <a:lnTo>
                      <a:pt x="901" y="442"/>
                    </a:lnTo>
                    <a:lnTo>
                      <a:pt x="872" y="470"/>
                    </a:lnTo>
                    <a:lnTo>
                      <a:pt x="849" y="470"/>
                    </a:lnTo>
                    <a:lnTo>
                      <a:pt x="855" y="564"/>
                    </a:lnTo>
                    <a:lnTo>
                      <a:pt x="820" y="639"/>
                    </a:lnTo>
                    <a:lnTo>
                      <a:pt x="727" y="627"/>
                    </a:lnTo>
                    <a:lnTo>
                      <a:pt x="698" y="645"/>
                    </a:lnTo>
                    <a:lnTo>
                      <a:pt x="570" y="569"/>
                    </a:lnTo>
                    <a:lnTo>
                      <a:pt x="546" y="592"/>
                    </a:lnTo>
                    <a:lnTo>
                      <a:pt x="633" y="714"/>
                    </a:lnTo>
                    <a:lnTo>
                      <a:pt x="511" y="808"/>
                    </a:lnTo>
                    <a:lnTo>
                      <a:pt x="401" y="784"/>
                    </a:lnTo>
                    <a:lnTo>
                      <a:pt x="389" y="744"/>
                    </a:lnTo>
                    <a:lnTo>
                      <a:pt x="396" y="703"/>
                    </a:lnTo>
                    <a:lnTo>
                      <a:pt x="354" y="622"/>
                    </a:lnTo>
                    <a:lnTo>
                      <a:pt x="372" y="552"/>
                    </a:lnTo>
                    <a:lnTo>
                      <a:pt x="354" y="523"/>
                    </a:lnTo>
                    <a:lnTo>
                      <a:pt x="384" y="425"/>
                    </a:lnTo>
                    <a:lnTo>
                      <a:pt x="250" y="413"/>
                    </a:lnTo>
                    <a:lnTo>
                      <a:pt x="70" y="308"/>
                    </a:lnTo>
                    <a:lnTo>
                      <a:pt x="40" y="221"/>
                    </a:lnTo>
                    <a:lnTo>
                      <a:pt x="0" y="226"/>
                    </a:lnTo>
                    <a:lnTo>
                      <a:pt x="52" y="139"/>
                    </a:lnTo>
                    <a:lnTo>
                      <a:pt x="35" y="69"/>
                    </a:lnTo>
                    <a:lnTo>
                      <a:pt x="75" y="52"/>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8" name="Freeform 17"/>
              <p:cNvSpPr>
                <a:spLocks/>
              </p:cNvSpPr>
              <p:nvPr/>
            </p:nvSpPr>
            <p:spPr bwMode="auto">
              <a:xfrm>
                <a:off x="694" y="1333"/>
                <a:ext cx="104" cy="161"/>
              </a:xfrm>
              <a:custGeom>
                <a:avLst/>
                <a:gdLst>
                  <a:gd name="T0" fmla="*/ 87 w 825"/>
                  <a:gd name="T1" fmla="*/ 226 h 1283"/>
                  <a:gd name="T2" fmla="*/ 0 w 825"/>
                  <a:gd name="T3" fmla="*/ 291 h 1283"/>
                  <a:gd name="T4" fmla="*/ 5 w 825"/>
                  <a:gd name="T5" fmla="*/ 406 h 1283"/>
                  <a:gd name="T6" fmla="*/ 92 w 825"/>
                  <a:gd name="T7" fmla="*/ 470 h 1283"/>
                  <a:gd name="T8" fmla="*/ 104 w 825"/>
                  <a:gd name="T9" fmla="*/ 551 h 1283"/>
                  <a:gd name="T10" fmla="*/ 157 w 825"/>
                  <a:gd name="T11" fmla="*/ 575 h 1283"/>
                  <a:gd name="T12" fmla="*/ 168 w 825"/>
                  <a:gd name="T13" fmla="*/ 725 h 1283"/>
                  <a:gd name="T14" fmla="*/ 284 w 825"/>
                  <a:gd name="T15" fmla="*/ 854 h 1283"/>
                  <a:gd name="T16" fmla="*/ 284 w 825"/>
                  <a:gd name="T17" fmla="*/ 952 h 1283"/>
                  <a:gd name="T18" fmla="*/ 417 w 825"/>
                  <a:gd name="T19" fmla="*/ 1115 h 1283"/>
                  <a:gd name="T20" fmla="*/ 604 w 825"/>
                  <a:gd name="T21" fmla="*/ 1179 h 1283"/>
                  <a:gd name="T22" fmla="*/ 650 w 825"/>
                  <a:gd name="T23" fmla="*/ 1283 h 1283"/>
                  <a:gd name="T24" fmla="*/ 766 w 825"/>
                  <a:gd name="T25" fmla="*/ 1168 h 1283"/>
                  <a:gd name="T26" fmla="*/ 772 w 825"/>
                  <a:gd name="T27" fmla="*/ 1086 h 1283"/>
                  <a:gd name="T28" fmla="*/ 825 w 825"/>
                  <a:gd name="T29" fmla="*/ 976 h 1283"/>
                  <a:gd name="T30" fmla="*/ 755 w 825"/>
                  <a:gd name="T31" fmla="*/ 819 h 1283"/>
                  <a:gd name="T32" fmla="*/ 696 w 825"/>
                  <a:gd name="T33" fmla="*/ 778 h 1283"/>
                  <a:gd name="T34" fmla="*/ 708 w 825"/>
                  <a:gd name="T35" fmla="*/ 714 h 1283"/>
                  <a:gd name="T36" fmla="*/ 673 w 825"/>
                  <a:gd name="T37" fmla="*/ 680 h 1283"/>
                  <a:gd name="T38" fmla="*/ 598 w 825"/>
                  <a:gd name="T39" fmla="*/ 714 h 1283"/>
                  <a:gd name="T40" fmla="*/ 551 w 825"/>
                  <a:gd name="T41" fmla="*/ 650 h 1283"/>
                  <a:gd name="T42" fmla="*/ 493 w 825"/>
                  <a:gd name="T43" fmla="*/ 697 h 1283"/>
                  <a:gd name="T44" fmla="*/ 469 w 825"/>
                  <a:gd name="T45" fmla="*/ 586 h 1283"/>
                  <a:gd name="T46" fmla="*/ 528 w 825"/>
                  <a:gd name="T47" fmla="*/ 488 h 1283"/>
                  <a:gd name="T48" fmla="*/ 534 w 825"/>
                  <a:gd name="T49" fmla="*/ 436 h 1283"/>
                  <a:gd name="T50" fmla="*/ 743 w 825"/>
                  <a:gd name="T51" fmla="*/ 319 h 1283"/>
                  <a:gd name="T52" fmla="*/ 720 w 825"/>
                  <a:gd name="T53" fmla="*/ 314 h 1283"/>
                  <a:gd name="T54" fmla="*/ 731 w 825"/>
                  <a:gd name="T55" fmla="*/ 197 h 1283"/>
                  <a:gd name="T56" fmla="*/ 650 w 825"/>
                  <a:gd name="T57" fmla="*/ 157 h 1283"/>
                  <a:gd name="T58" fmla="*/ 516 w 825"/>
                  <a:gd name="T59" fmla="*/ 139 h 1283"/>
                  <a:gd name="T60" fmla="*/ 447 w 825"/>
                  <a:gd name="T61" fmla="*/ 5 h 1283"/>
                  <a:gd name="T62" fmla="*/ 406 w 825"/>
                  <a:gd name="T63" fmla="*/ 0 h 1283"/>
                  <a:gd name="T64" fmla="*/ 354 w 825"/>
                  <a:gd name="T65" fmla="*/ 139 h 1283"/>
                  <a:gd name="T66" fmla="*/ 272 w 825"/>
                  <a:gd name="T67" fmla="*/ 162 h 1283"/>
                  <a:gd name="T68" fmla="*/ 261 w 825"/>
                  <a:gd name="T69" fmla="*/ 226 h 1283"/>
                  <a:gd name="T70" fmla="*/ 139 w 825"/>
                  <a:gd name="T71" fmla="*/ 308 h 1283"/>
                  <a:gd name="T72" fmla="*/ 87 w 825"/>
                  <a:gd name="T73" fmla="*/ 226 h 1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5"/>
                  <a:gd name="T112" fmla="*/ 0 h 1283"/>
                  <a:gd name="T113" fmla="*/ 825 w 825"/>
                  <a:gd name="T114" fmla="*/ 1283 h 1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5" h="1283">
                    <a:moveTo>
                      <a:pt x="87" y="226"/>
                    </a:moveTo>
                    <a:lnTo>
                      <a:pt x="0" y="291"/>
                    </a:lnTo>
                    <a:lnTo>
                      <a:pt x="5" y="406"/>
                    </a:lnTo>
                    <a:lnTo>
                      <a:pt x="92" y="470"/>
                    </a:lnTo>
                    <a:lnTo>
                      <a:pt x="104" y="551"/>
                    </a:lnTo>
                    <a:lnTo>
                      <a:pt x="157" y="575"/>
                    </a:lnTo>
                    <a:lnTo>
                      <a:pt x="168" y="725"/>
                    </a:lnTo>
                    <a:lnTo>
                      <a:pt x="284" y="854"/>
                    </a:lnTo>
                    <a:lnTo>
                      <a:pt x="284" y="952"/>
                    </a:lnTo>
                    <a:lnTo>
                      <a:pt x="417" y="1115"/>
                    </a:lnTo>
                    <a:lnTo>
                      <a:pt x="604" y="1179"/>
                    </a:lnTo>
                    <a:lnTo>
                      <a:pt x="650" y="1283"/>
                    </a:lnTo>
                    <a:lnTo>
                      <a:pt x="766" y="1168"/>
                    </a:lnTo>
                    <a:lnTo>
                      <a:pt x="772" y="1086"/>
                    </a:lnTo>
                    <a:lnTo>
                      <a:pt x="825" y="976"/>
                    </a:lnTo>
                    <a:lnTo>
                      <a:pt x="755" y="819"/>
                    </a:lnTo>
                    <a:lnTo>
                      <a:pt x="696" y="778"/>
                    </a:lnTo>
                    <a:lnTo>
                      <a:pt x="708" y="714"/>
                    </a:lnTo>
                    <a:lnTo>
                      <a:pt x="673" y="680"/>
                    </a:lnTo>
                    <a:lnTo>
                      <a:pt x="598" y="714"/>
                    </a:lnTo>
                    <a:lnTo>
                      <a:pt x="551" y="650"/>
                    </a:lnTo>
                    <a:lnTo>
                      <a:pt x="493" y="697"/>
                    </a:lnTo>
                    <a:lnTo>
                      <a:pt x="469" y="586"/>
                    </a:lnTo>
                    <a:lnTo>
                      <a:pt x="528" y="488"/>
                    </a:lnTo>
                    <a:lnTo>
                      <a:pt x="534" y="436"/>
                    </a:lnTo>
                    <a:lnTo>
                      <a:pt x="743" y="319"/>
                    </a:lnTo>
                    <a:lnTo>
                      <a:pt x="720" y="314"/>
                    </a:lnTo>
                    <a:lnTo>
                      <a:pt x="731" y="197"/>
                    </a:lnTo>
                    <a:lnTo>
                      <a:pt x="650" y="157"/>
                    </a:lnTo>
                    <a:lnTo>
                      <a:pt x="516" y="139"/>
                    </a:lnTo>
                    <a:lnTo>
                      <a:pt x="447" y="5"/>
                    </a:lnTo>
                    <a:lnTo>
                      <a:pt x="406" y="0"/>
                    </a:lnTo>
                    <a:lnTo>
                      <a:pt x="354" y="139"/>
                    </a:lnTo>
                    <a:lnTo>
                      <a:pt x="272" y="162"/>
                    </a:lnTo>
                    <a:lnTo>
                      <a:pt x="261" y="226"/>
                    </a:lnTo>
                    <a:lnTo>
                      <a:pt x="139" y="308"/>
                    </a:lnTo>
                    <a:lnTo>
                      <a:pt x="87" y="22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9" name="Freeform 18"/>
              <p:cNvSpPr>
                <a:spLocks/>
              </p:cNvSpPr>
              <p:nvPr/>
            </p:nvSpPr>
            <p:spPr bwMode="auto">
              <a:xfrm>
                <a:off x="744" y="1486"/>
                <a:ext cx="59" cy="300"/>
              </a:xfrm>
              <a:custGeom>
                <a:avLst/>
                <a:gdLst>
                  <a:gd name="T0" fmla="*/ 285 w 471"/>
                  <a:gd name="T1" fmla="*/ 133 h 2399"/>
                  <a:gd name="T2" fmla="*/ 268 w 471"/>
                  <a:gd name="T3" fmla="*/ 586 h 2399"/>
                  <a:gd name="T4" fmla="*/ 163 w 471"/>
                  <a:gd name="T5" fmla="*/ 830 h 2399"/>
                  <a:gd name="T6" fmla="*/ 128 w 471"/>
                  <a:gd name="T7" fmla="*/ 1208 h 2399"/>
                  <a:gd name="T8" fmla="*/ 93 w 471"/>
                  <a:gd name="T9" fmla="*/ 1417 h 2399"/>
                  <a:gd name="T10" fmla="*/ 128 w 471"/>
                  <a:gd name="T11" fmla="*/ 1632 h 2399"/>
                  <a:gd name="T12" fmla="*/ 93 w 471"/>
                  <a:gd name="T13" fmla="*/ 1719 h 2399"/>
                  <a:gd name="T14" fmla="*/ 104 w 471"/>
                  <a:gd name="T15" fmla="*/ 1864 h 2399"/>
                  <a:gd name="T16" fmla="*/ 0 w 471"/>
                  <a:gd name="T17" fmla="*/ 1928 h 2399"/>
                  <a:gd name="T18" fmla="*/ 41 w 471"/>
                  <a:gd name="T19" fmla="*/ 1998 h 2399"/>
                  <a:gd name="T20" fmla="*/ 59 w 471"/>
                  <a:gd name="T21" fmla="*/ 2068 h 2399"/>
                  <a:gd name="T22" fmla="*/ 69 w 471"/>
                  <a:gd name="T23" fmla="*/ 2260 h 2399"/>
                  <a:gd name="T24" fmla="*/ 104 w 471"/>
                  <a:gd name="T25" fmla="*/ 2358 h 2399"/>
                  <a:gd name="T26" fmla="*/ 151 w 471"/>
                  <a:gd name="T27" fmla="*/ 2352 h 2399"/>
                  <a:gd name="T28" fmla="*/ 174 w 471"/>
                  <a:gd name="T29" fmla="*/ 2340 h 2399"/>
                  <a:gd name="T30" fmla="*/ 192 w 471"/>
                  <a:gd name="T31" fmla="*/ 2399 h 2399"/>
                  <a:gd name="T32" fmla="*/ 279 w 471"/>
                  <a:gd name="T33" fmla="*/ 2329 h 2399"/>
                  <a:gd name="T34" fmla="*/ 221 w 471"/>
                  <a:gd name="T35" fmla="*/ 2335 h 2399"/>
                  <a:gd name="T36" fmla="*/ 157 w 471"/>
                  <a:gd name="T37" fmla="*/ 2271 h 2399"/>
                  <a:gd name="T38" fmla="*/ 93 w 471"/>
                  <a:gd name="T39" fmla="*/ 2166 h 2399"/>
                  <a:gd name="T40" fmla="*/ 157 w 471"/>
                  <a:gd name="T41" fmla="*/ 2045 h 2399"/>
                  <a:gd name="T42" fmla="*/ 122 w 471"/>
                  <a:gd name="T43" fmla="*/ 1998 h 2399"/>
                  <a:gd name="T44" fmla="*/ 163 w 471"/>
                  <a:gd name="T45" fmla="*/ 1911 h 2399"/>
                  <a:gd name="T46" fmla="*/ 204 w 471"/>
                  <a:gd name="T47" fmla="*/ 1836 h 2399"/>
                  <a:gd name="T48" fmla="*/ 221 w 471"/>
                  <a:gd name="T49" fmla="*/ 1306 h 2399"/>
                  <a:gd name="T50" fmla="*/ 314 w 471"/>
                  <a:gd name="T51" fmla="*/ 1243 h 2399"/>
                  <a:gd name="T52" fmla="*/ 291 w 471"/>
                  <a:gd name="T53" fmla="*/ 1092 h 2399"/>
                  <a:gd name="T54" fmla="*/ 383 w 471"/>
                  <a:gd name="T55" fmla="*/ 621 h 2399"/>
                  <a:gd name="T56" fmla="*/ 418 w 471"/>
                  <a:gd name="T57" fmla="*/ 471 h 2399"/>
                  <a:gd name="T58" fmla="*/ 471 w 471"/>
                  <a:gd name="T59" fmla="*/ 464 h 2399"/>
                  <a:gd name="T60" fmla="*/ 425 w 471"/>
                  <a:gd name="T61" fmla="*/ 354 h 2399"/>
                  <a:gd name="T62" fmla="*/ 314 w 471"/>
                  <a:gd name="T63" fmla="*/ 0 h 2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1"/>
                  <a:gd name="T97" fmla="*/ 0 h 2399"/>
                  <a:gd name="T98" fmla="*/ 471 w 471"/>
                  <a:gd name="T99" fmla="*/ 2399 h 2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1" h="2399">
                    <a:moveTo>
                      <a:pt x="250" y="63"/>
                    </a:moveTo>
                    <a:lnTo>
                      <a:pt x="285" y="133"/>
                    </a:lnTo>
                    <a:lnTo>
                      <a:pt x="233" y="558"/>
                    </a:lnTo>
                    <a:lnTo>
                      <a:pt x="268" y="586"/>
                    </a:lnTo>
                    <a:lnTo>
                      <a:pt x="204" y="650"/>
                    </a:lnTo>
                    <a:lnTo>
                      <a:pt x="163" y="830"/>
                    </a:lnTo>
                    <a:lnTo>
                      <a:pt x="204" y="929"/>
                    </a:lnTo>
                    <a:lnTo>
                      <a:pt x="128" y="1208"/>
                    </a:lnTo>
                    <a:lnTo>
                      <a:pt x="69" y="1324"/>
                    </a:lnTo>
                    <a:lnTo>
                      <a:pt x="93" y="1417"/>
                    </a:lnTo>
                    <a:lnTo>
                      <a:pt x="87" y="1550"/>
                    </a:lnTo>
                    <a:lnTo>
                      <a:pt x="128" y="1632"/>
                    </a:lnTo>
                    <a:lnTo>
                      <a:pt x="139" y="1679"/>
                    </a:lnTo>
                    <a:lnTo>
                      <a:pt x="93" y="1719"/>
                    </a:lnTo>
                    <a:lnTo>
                      <a:pt x="128" y="1812"/>
                    </a:lnTo>
                    <a:lnTo>
                      <a:pt x="104" y="1864"/>
                    </a:lnTo>
                    <a:lnTo>
                      <a:pt x="6" y="1899"/>
                    </a:lnTo>
                    <a:lnTo>
                      <a:pt x="0" y="1928"/>
                    </a:lnTo>
                    <a:lnTo>
                      <a:pt x="52" y="1946"/>
                    </a:lnTo>
                    <a:lnTo>
                      <a:pt x="41" y="1998"/>
                    </a:lnTo>
                    <a:lnTo>
                      <a:pt x="81" y="2021"/>
                    </a:lnTo>
                    <a:lnTo>
                      <a:pt x="59" y="2068"/>
                    </a:lnTo>
                    <a:lnTo>
                      <a:pt x="41" y="2172"/>
                    </a:lnTo>
                    <a:lnTo>
                      <a:pt x="69" y="2260"/>
                    </a:lnTo>
                    <a:lnTo>
                      <a:pt x="93" y="2282"/>
                    </a:lnTo>
                    <a:lnTo>
                      <a:pt x="104" y="2358"/>
                    </a:lnTo>
                    <a:lnTo>
                      <a:pt x="134" y="2364"/>
                    </a:lnTo>
                    <a:lnTo>
                      <a:pt x="151" y="2352"/>
                    </a:lnTo>
                    <a:lnTo>
                      <a:pt x="163" y="2329"/>
                    </a:lnTo>
                    <a:lnTo>
                      <a:pt x="174" y="2340"/>
                    </a:lnTo>
                    <a:lnTo>
                      <a:pt x="157" y="2382"/>
                    </a:lnTo>
                    <a:lnTo>
                      <a:pt x="192" y="2399"/>
                    </a:lnTo>
                    <a:lnTo>
                      <a:pt x="256" y="2364"/>
                    </a:lnTo>
                    <a:lnTo>
                      <a:pt x="279" y="2329"/>
                    </a:lnTo>
                    <a:lnTo>
                      <a:pt x="238" y="2317"/>
                    </a:lnTo>
                    <a:lnTo>
                      <a:pt x="221" y="2335"/>
                    </a:lnTo>
                    <a:lnTo>
                      <a:pt x="169" y="2312"/>
                    </a:lnTo>
                    <a:lnTo>
                      <a:pt x="157" y="2271"/>
                    </a:lnTo>
                    <a:lnTo>
                      <a:pt x="93" y="2248"/>
                    </a:lnTo>
                    <a:lnTo>
                      <a:pt x="93" y="2166"/>
                    </a:lnTo>
                    <a:lnTo>
                      <a:pt x="146" y="2114"/>
                    </a:lnTo>
                    <a:lnTo>
                      <a:pt x="157" y="2045"/>
                    </a:lnTo>
                    <a:lnTo>
                      <a:pt x="122" y="2010"/>
                    </a:lnTo>
                    <a:lnTo>
                      <a:pt x="122" y="1998"/>
                    </a:lnTo>
                    <a:lnTo>
                      <a:pt x="157" y="1963"/>
                    </a:lnTo>
                    <a:lnTo>
                      <a:pt x="163" y="1911"/>
                    </a:lnTo>
                    <a:lnTo>
                      <a:pt x="181" y="1888"/>
                    </a:lnTo>
                    <a:lnTo>
                      <a:pt x="204" y="1836"/>
                    </a:lnTo>
                    <a:lnTo>
                      <a:pt x="198" y="1801"/>
                    </a:lnTo>
                    <a:lnTo>
                      <a:pt x="221" y="1306"/>
                    </a:lnTo>
                    <a:lnTo>
                      <a:pt x="308" y="1278"/>
                    </a:lnTo>
                    <a:lnTo>
                      <a:pt x="314" y="1243"/>
                    </a:lnTo>
                    <a:lnTo>
                      <a:pt x="261" y="1214"/>
                    </a:lnTo>
                    <a:lnTo>
                      <a:pt x="291" y="1092"/>
                    </a:lnTo>
                    <a:lnTo>
                      <a:pt x="261" y="900"/>
                    </a:lnTo>
                    <a:lnTo>
                      <a:pt x="383" y="621"/>
                    </a:lnTo>
                    <a:lnTo>
                      <a:pt x="383" y="511"/>
                    </a:lnTo>
                    <a:lnTo>
                      <a:pt x="418" y="471"/>
                    </a:lnTo>
                    <a:lnTo>
                      <a:pt x="460" y="488"/>
                    </a:lnTo>
                    <a:lnTo>
                      <a:pt x="471" y="464"/>
                    </a:lnTo>
                    <a:lnTo>
                      <a:pt x="471" y="394"/>
                    </a:lnTo>
                    <a:lnTo>
                      <a:pt x="425" y="354"/>
                    </a:lnTo>
                    <a:lnTo>
                      <a:pt x="372" y="11"/>
                    </a:lnTo>
                    <a:lnTo>
                      <a:pt x="314" y="0"/>
                    </a:lnTo>
                    <a:lnTo>
                      <a:pt x="250" y="6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0" name="Freeform 19"/>
              <p:cNvSpPr>
                <a:spLocks/>
              </p:cNvSpPr>
              <p:nvPr/>
            </p:nvSpPr>
            <p:spPr bwMode="auto">
              <a:xfrm>
                <a:off x="744" y="1713"/>
                <a:ext cx="4" cy="4"/>
              </a:xfrm>
              <a:custGeom>
                <a:avLst/>
                <a:gdLst>
                  <a:gd name="T0" fmla="*/ 6 w 29"/>
                  <a:gd name="T1" fmla="*/ 0 h 29"/>
                  <a:gd name="T2" fmla="*/ 0 w 29"/>
                  <a:gd name="T3" fmla="*/ 11 h 29"/>
                  <a:gd name="T4" fmla="*/ 6 w 29"/>
                  <a:gd name="T5" fmla="*/ 29 h 29"/>
                  <a:gd name="T6" fmla="*/ 29 w 29"/>
                  <a:gd name="T7" fmla="*/ 18 h 29"/>
                  <a:gd name="T8" fmla="*/ 17 w 29"/>
                  <a:gd name="T9" fmla="*/ 6 h 29"/>
                  <a:gd name="T10" fmla="*/ 6 w 29"/>
                  <a:gd name="T11" fmla="*/ 0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6" y="0"/>
                    </a:moveTo>
                    <a:lnTo>
                      <a:pt x="0" y="11"/>
                    </a:lnTo>
                    <a:lnTo>
                      <a:pt x="6" y="29"/>
                    </a:lnTo>
                    <a:lnTo>
                      <a:pt x="29" y="18"/>
                    </a:lnTo>
                    <a:lnTo>
                      <a:pt x="17" y="6"/>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1" name="Freeform 20"/>
              <p:cNvSpPr>
                <a:spLocks/>
              </p:cNvSpPr>
              <p:nvPr/>
            </p:nvSpPr>
            <p:spPr bwMode="auto">
              <a:xfrm>
                <a:off x="748" y="1686"/>
                <a:ext cx="5" cy="14"/>
              </a:xfrm>
              <a:custGeom>
                <a:avLst/>
                <a:gdLst>
                  <a:gd name="T0" fmla="*/ 23 w 40"/>
                  <a:gd name="T1" fmla="*/ 0 h 111"/>
                  <a:gd name="T2" fmla="*/ 0 w 40"/>
                  <a:gd name="T3" fmla="*/ 24 h 111"/>
                  <a:gd name="T4" fmla="*/ 6 w 40"/>
                  <a:gd name="T5" fmla="*/ 52 h 111"/>
                  <a:gd name="T6" fmla="*/ 0 w 40"/>
                  <a:gd name="T7" fmla="*/ 93 h 111"/>
                  <a:gd name="T8" fmla="*/ 23 w 40"/>
                  <a:gd name="T9" fmla="*/ 111 h 111"/>
                  <a:gd name="T10" fmla="*/ 40 w 40"/>
                  <a:gd name="T11" fmla="*/ 99 h 111"/>
                  <a:gd name="T12" fmla="*/ 30 w 40"/>
                  <a:gd name="T13" fmla="*/ 69 h 111"/>
                  <a:gd name="T14" fmla="*/ 40 w 40"/>
                  <a:gd name="T15" fmla="*/ 29 h 111"/>
                  <a:gd name="T16" fmla="*/ 23 w 40"/>
                  <a:gd name="T17" fmla="*/ 0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11"/>
                  <a:gd name="T29" fmla="*/ 40 w 40"/>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11">
                    <a:moveTo>
                      <a:pt x="23" y="0"/>
                    </a:moveTo>
                    <a:lnTo>
                      <a:pt x="0" y="24"/>
                    </a:lnTo>
                    <a:lnTo>
                      <a:pt x="6" y="52"/>
                    </a:lnTo>
                    <a:lnTo>
                      <a:pt x="0" y="93"/>
                    </a:lnTo>
                    <a:lnTo>
                      <a:pt x="23" y="111"/>
                    </a:lnTo>
                    <a:lnTo>
                      <a:pt x="40" y="99"/>
                    </a:lnTo>
                    <a:lnTo>
                      <a:pt x="30" y="69"/>
                    </a:lnTo>
                    <a:lnTo>
                      <a:pt x="40" y="29"/>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2" name="Freeform 21"/>
              <p:cNvSpPr>
                <a:spLocks/>
              </p:cNvSpPr>
              <p:nvPr/>
            </p:nvSpPr>
            <p:spPr bwMode="auto">
              <a:xfrm>
                <a:off x="766" y="1785"/>
                <a:ext cx="22" cy="25"/>
              </a:xfrm>
              <a:custGeom>
                <a:avLst/>
                <a:gdLst>
                  <a:gd name="T0" fmla="*/ 139 w 179"/>
                  <a:gd name="T1" fmla="*/ 0 h 198"/>
                  <a:gd name="T2" fmla="*/ 87 w 179"/>
                  <a:gd name="T3" fmla="*/ 29 h 198"/>
                  <a:gd name="T4" fmla="*/ 92 w 179"/>
                  <a:gd name="T5" fmla="*/ 81 h 198"/>
                  <a:gd name="T6" fmla="*/ 23 w 179"/>
                  <a:gd name="T7" fmla="*/ 99 h 198"/>
                  <a:gd name="T8" fmla="*/ 0 w 179"/>
                  <a:gd name="T9" fmla="*/ 134 h 198"/>
                  <a:gd name="T10" fmla="*/ 81 w 179"/>
                  <a:gd name="T11" fmla="*/ 134 h 198"/>
                  <a:gd name="T12" fmla="*/ 104 w 179"/>
                  <a:gd name="T13" fmla="*/ 180 h 198"/>
                  <a:gd name="T14" fmla="*/ 139 w 179"/>
                  <a:gd name="T15" fmla="*/ 198 h 198"/>
                  <a:gd name="T16" fmla="*/ 179 w 179"/>
                  <a:gd name="T17" fmla="*/ 168 h 198"/>
                  <a:gd name="T18" fmla="*/ 157 w 179"/>
                  <a:gd name="T19" fmla="*/ 104 h 198"/>
                  <a:gd name="T20" fmla="*/ 139 w 179"/>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
                  <a:gd name="T34" fmla="*/ 0 h 198"/>
                  <a:gd name="T35" fmla="*/ 179 w 179"/>
                  <a:gd name="T36" fmla="*/ 198 h 1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 h="198">
                    <a:moveTo>
                      <a:pt x="139" y="0"/>
                    </a:moveTo>
                    <a:lnTo>
                      <a:pt x="87" y="29"/>
                    </a:lnTo>
                    <a:lnTo>
                      <a:pt x="92" y="81"/>
                    </a:lnTo>
                    <a:lnTo>
                      <a:pt x="23" y="99"/>
                    </a:lnTo>
                    <a:lnTo>
                      <a:pt x="0" y="134"/>
                    </a:lnTo>
                    <a:lnTo>
                      <a:pt x="81" y="134"/>
                    </a:lnTo>
                    <a:lnTo>
                      <a:pt x="104" y="180"/>
                    </a:lnTo>
                    <a:lnTo>
                      <a:pt x="139" y="198"/>
                    </a:lnTo>
                    <a:lnTo>
                      <a:pt x="179" y="168"/>
                    </a:lnTo>
                    <a:lnTo>
                      <a:pt x="157" y="104"/>
                    </a:lnTo>
                    <a:lnTo>
                      <a:pt x="13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3" name="Freeform 22"/>
              <p:cNvSpPr>
                <a:spLocks/>
              </p:cNvSpPr>
              <p:nvPr/>
            </p:nvSpPr>
            <p:spPr bwMode="auto">
              <a:xfrm>
                <a:off x="783" y="1785"/>
                <a:ext cx="21" cy="23"/>
              </a:xfrm>
              <a:custGeom>
                <a:avLst/>
                <a:gdLst>
                  <a:gd name="T0" fmla="*/ 0 w 169"/>
                  <a:gd name="T1" fmla="*/ 0 h 186"/>
                  <a:gd name="T2" fmla="*/ 18 w 169"/>
                  <a:gd name="T3" fmla="*/ 104 h 186"/>
                  <a:gd name="T4" fmla="*/ 40 w 169"/>
                  <a:gd name="T5" fmla="*/ 168 h 186"/>
                  <a:gd name="T6" fmla="*/ 99 w 169"/>
                  <a:gd name="T7" fmla="*/ 186 h 186"/>
                  <a:gd name="T8" fmla="*/ 169 w 169"/>
                  <a:gd name="T9" fmla="*/ 174 h 186"/>
                  <a:gd name="T10" fmla="*/ 134 w 169"/>
                  <a:gd name="T11" fmla="*/ 122 h 186"/>
                  <a:gd name="T12" fmla="*/ 110 w 169"/>
                  <a:gd name="T13" fmla="*/ 122 h 186"/>
                  <a:gd name="T14" fmla="*/ 70 w 169"/>
                  <a:gd name="T15" fmla="*/ 99 h 186"/>
                  <a:gd name="T16" fmla="*/ 30 w 169"/>
                  <a:gd name="T17" fmla="*/ 12 h 186"/>
                  <a:gd name="T18" fmla="*/ 0 w 169"/>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86"/>
                  <a:gd name="T32" fmla="*/ 169 w 169"/>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86">
                    <a:moveTo>
                      <a:pt x="0" y="0"/>
                    </a:moveTo>
                    <a:lnTo>
                      <a:pt x="18" y="104"/>
                    </a:lnTo>
                    <a:lnTo>
                      <a:pt x="40" y="168"/>
                    </a:lnTo>
                    <a:lnTo>
                      <a:pt x="99" y="186"/>
                    </a:lnTo>
                    <a:lnTo>
                      <a:pt x="169" y="174"/>
                    </a:lnTo>
                    <a:lnTo>
                      <a:pt x="134" y="122"/>
                    </a:lnTo>
                    <a:lnTo>
                      <a:pt x="110" y="122"/>
                    </a:lnTo>
                    <a:lnTo>
                      <a:pt x="70" y="99"/>
                    </a:lnTo>
                    <a:lnTo>
                      <a:pt x="30" y="12"/>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4" name="Freeform 23"/>
              <p:cNvSpPr>
                <a:spLocks/>
              </p:cNvSpPr>
              <p:nvPr/>
            </p:nvSpPr>
            <p:spPr bwMode="auto">
              <a:xfrm>
                <a:off x="756" y="1526"/>
                <a:ext cx="151" cy="252"/>
              </a:xfrm>
              <a:custGeom>
                <a:avLst/>
                <a:gdLst>
                  <a:gd name="T0" fmla="*/ 384 w 1209"/>
                  <a:gd name="T1" fmla="*/ 134 h 2010"/>
                  <a:gd name="T2" fmla="*/ 325 w 1209"/>
                  <a:gd name="T3" fmla="*/ 146 h 2010"/>
                  <a:gd name="T4" fmla="*/ 290 w 1209"/>
                  <a:gd name="T5" fmla="*/ 285 h 2010"/>
                  <a:gd name="T6" fmla="*/ 203 w 1209"/>
                  <a:gd name="T7" fmla="*/ 767 h 2010"/>
                  <a:gd name="T8" fmla="*/ 221 w 1209"/>
                  <a:gd name="T9" fmla="*/ 918 h 2010"/>
                  <a:gd name="T10" fmla="*/ 128 w 1209"/>
                  <a:gd name="T11" fmla="*/ 981 h 2010"/>
                  <a:gd name="T12" fmla="*/ 111 w 1209"/>
                  <a:gd name="T13" fmla="*/ 1511 h 2010"/>
                  <a:gd name="T14" fmla="*/ 64 w 1209"/>
                  <a:gd name="T15" fmla="*/ 1598 h 2010"/>
                  <a:gd name="T16" fmla="*/ 29 w 1209"/>
                  <a:gd name="T17" fmla="*/ 1668 h 2010"/>
                  <a:gd name="T18" fmla="*/ 64 w 1209"/>
                  <a:gd name="T19" fmla="*/ 1720 h 2010"/>
                  <a:gd name="T20" fmla="*/ 0 w 1209"/>
                  <a:gd name="T21" fmla="*/ 1841 h 2010"/>
                  <a:gd name="T22" fmla="*/ 70 w 1209"/>
                  <a:gd name="T23" fmla="*/ 1957 h 2010"/>
                  <a:gd name="T24" fmla="*/ 128 w 1209"/>
                  <a:gd name="T25" fmla="*/ 2010 h 2010"/>
                  <a:gd name="T26" fmla="*/ 186 w 1209"/>
                  <a:gd name="T27" fmla="*/ 2004 h 2010"/>
                  <a:gd name="T28" fmla="*/ 186 w 1209"/>
                  <a:gd name="T29" fmla="*/ 1940 h 2010"/>
                  <a:gd name="T30" fmla="*/ 349 w 1209"/>
                  <a:gd name="T31" fmla="*/ 1778 h 2010"/>
                  <a:gd name="T32" fmla="*/ 285 w 1209"/>
                  <a:gd name="T33" fmla="*/ 1673 h 2010"/>
                  <a:gd name="T34" fmla="*/ 378 w 1209"/>
                  <a:gd name="T35" fmla="*/ 1569 h 2010"/>
                  <a:gd name="T36" fmla="*/ 500 w 1209"/>
                  <a:gd name="T37" fmla="*/ 1417 h 2010"/>
                  <a:gd name="T38" fmla="*/ 459 w 1209"/>
                  <a:gd name="T39" fmla="*/ 1377 h 2010"/>
                  <a:gd name="T40" fmla="*/ 587 w 1209"/>
                  <a:gd name="T41" fmla="*/ 1302 h 2010"/>
                  <a:gd name="T42" fmla="*/ 604 w 1209"/>
                  <a:gd name="T43" fmla="*/ 1208 h 2010"/>
                  <a:gd name="T44" fmla="*/ 883 w 1209"/>
                  <a:gd name="T45" fmla="*/ 1127 h 2010"/>
                  <a:gd name="T46" fmla="*/ 843 w 1209"/>
                  <a:gd name="T47" fmla="*/ 866 h 2010"/>
                  <a:gd name="T48" fmla="*/ 960 w 1209"/>
                  <a:gd name="T49" fmla="*/ 575 h 2010"/>
                  <a:gd name="T50" fmla="*/ 1209 w 1209"/>
                  <a:gd name="T51" fmla="*/ 348 h 2010"/>
                  <a:gd name="T52" fmla="*/ 1117 w 1209"/>
                  <a:gd name="T53" fmla="*/ 401 h 2010"/>
                  <a:gd name="T54" fmla="*/ 883 w 1209"/>
                  <a:gd name="T55" fmla="*/ 441 h 2010"/>
                  <a:gd name="T56" fmla="*/ 960 w 1209"/>
                  <a:gd name="T57" fmla="*/ 308 h 2010"/>
                  <a:gd name="T58" fmla="*/ 826 w 1209"/>
                  <a:gd name="T59" fmla="*/ 221 h 2010"/>
                  <a:gd name="T60" fmla="*/ 726 w 1209"/>
                  <a:gd name="T61" fmla="*/ 151 h 2010"/>
                  <a:gd name="T62" fmla="*/ 611 w 1209"/>
                  <a:gd name="T63" fmla="*/ 29 h 2010"/>
                  <a:gd name="T64" fmla="*/ 564 w 1209"/>
                  <a:gd name="T65" fmla="*/ 69 h 2010"/>
                  <a:gd name="T66" fmla="*/ 459 w 1209"/>
                  <a:gd name="T67" fmla="*/ 0 h 2010"/>
                  <a:gd name="T68" fmla="*/ 372 w 1209"/>
                  <a:gd name="T69" fmla="*/ 69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9"/>
                  <a:gd name="T106" fmla="*/ 0 h 2010"/>
                  <a:gd name="T107" fmla="*/ 1209 w 1209"/>
                  <a:gd name="T108" fmla="*/ 2010 h 20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9" h="2010">
                    <a:moveTo>
                      <a:pt x="372" y="69"/>
                    </a:moveTo>
                    <a:lnTo>
                      <a:pt x="384" y="134"/>
                    </a:lnTo>
                    <a:lnTo>
                      <a:pt x="367" y="163"/>
                    </a:lnTo>
                    <a:lnTo>
                      <a:pt x="325" y="146"/>
                    </a:lnTo>
                    <a:lnTo>
                      <a:pt x="290" y="186"/>
                    </a:lnTo>
                    <a:lnTo>
                      <a:pt x="290" y="285"/>
                    </a:lnTo>
                    <a:lnTo>
                      <a:pt x="168" y="575"/>
                    </a:lnTo>
                    <a:lnTo>
                      <a:pt x="203" y="767"/>
                    </a:lnTo>
                    <a:lnTo>
                      <a:pt x="168" y="889"/>
                    </a:lnTo>
                    <a:lnTo>
                      <a:pt x="221" y="918"/>
                    </a:lnTo>
                    <a:lnTo>
                      <a:pt x="215" y="953"/>
                    </a:lnTo>
                    <a:lnTo>
                      <a:pt x="128" y="981"/>
                    </a:lnTo>
                    <a:lnTo>
                      <a:pt x="105" y="1476"/>
                    </a:lnTo>
                    <a:lnTo>
                      <a:pt x="111" y="1511"/>
                    </a:lnTo>
                    <a:lnTo>
                      <a:pt x="93" y="1563"/>
                    </a:lnTo>
                    <a:lnTo>
                      <a:pt x="64" y="1598"/>
                    </a:lnTo>
                    <a:lnTo>
                      <a:pt x="64" y="1644"/>
                    </a:lnTo>
                    <a:lnTo>
                      <a:pt x="29" y="1668"/>
                    </a:lnTo>
                    <a:lnTo>
                      <a:pt x="29" y="1685"/>
                    </a:lnTo>
                    <a:lnTo>
                      <a:pt x="64" y="1720"/>
                    </a:lnTo>
                    <a:lnTo>
                      <a:pt x="58" y="1783"/>
                    </a:lnTo>
                    <a:lnTo>
                      <a:pt x="0" y="1841"/>
                    </a:lnTo>
                    <a:lnTo>
                      <a:pt x="6" y="1923"/>
                    </a:lnTo>
                    <a:lnTo>
                      <a:pt x="70" y="1957"/>
                    </a:lnTo>
                    <a:lnTo>
                      <a:pt x="76" y="1987"/>
                    </a:lnTo>
                    <a:lnTo>
                      <a:pt x="128" y="2010"/>
                    </a:lnTo>
                    <a:lnTo>
                      <a:pt x="140" y="1998"/>
                    </a:lnTo>
                    <a:lnTo>
                      <a:pt x="186" y="2004"/>
                    </a:lnTo>
                    <a:lnTo>
                      <a:pt x="198" y="1980"/>
                    </a:lnTo>
                    <a:lnTo>
                      <a:pt x="186" y="1940"/>
                    </a:lnTo>
                    <a:lnTo>
                      <a:pt x="198" y="1905"/>
                    </a:lnTo>
                    <a:lnTo>
                      <a:pt x="349" y="1778"/>
                    </a:lnTo>
                    <a:lnTo>
                      <a:pt x="337" y="1691"/>
                    </a:lnTo>
                    <a:lnTo>
                      <a:pt x="285" y="1673"/>
                    </a:lnTo>
                    <a:lnTo>
                      <a:pt x="302" y="1598"/>
                    </a:lnTo>
                    <a:lnTo>
                      <a:pt x="378" y="1569"/>
                    </a:lnTo>
                    <a:lnTo>
                      <a:pt x="419" y="1435"/>
                    </a:lnTo>
                    <a:lnTo>
                      <a:pt x="500" y="1417"/>
                    </a:lnTo>
                    <a:lnTo>
                      <a:pt x="494" y="1389"/>
                    </a:lnTo>
                    <a:lnTo>
                      <a:pt x="459" y="1377"/>
                    </a:lnTo>
                    <a:lnTo>
                      <a:pt x="482" y="1342"/>
                    </a:lnTo>
                    <a:lnTo>
                      <a:pt x="587" y="1302"/>
                    </a:lnTo>
                    <a:lnTo>
                      <a:pt x="611" y="1232"/>
                    </a:lnTo>
                    <a:lnTo>
                      <a:pt x="604" y="1208"/>
                    </a:lnTo>
                    <a:lnTo>
                      <a:pt x="791" y="1185"/>
                    </a:lnTo>
                    <a:lnTo>
                      <a:pt x="883" y="1127"/>
                    </a:lnTo>
                    <a:lnTo>
                      <a:pt x="907" y="999"/>
                    </a:lnTo>
                    <a:lnTo>
                      <a:pt x="843" y="866"/>
                    </a:lnTo>
                    <a:lnTo>
                      <a:pt x="860" y="709"/>
                    </a:lnTo>
                    <a:lnTo>
                      <a:pt x="960" y="575"/>
                    </a:lnTo>
                    <a:lnTo>
                      <a:pt x="1204" y="453"/>
                    </a:lnTo>
                    <a:lnTo>
                      <a:pt x="1209" y="348"/>
                    </a:lnTo>
                    <a:lnTo>
                      <a:pt x="1169" y="343"/>
                    </a:lnTo>
                    <a:lnTo>
                      <a:pt x="1117" y="401"/>
                    </a:lnTo>
                    <a:lnTo>
                      <a:pt x="1005" y="465"/>
                    </a:lnTo>
                    <a:lnTo>
                      <a:pt x="883" y="441"/>
                    </a:lnTo>
                    <a:lnTo>
                      <a:pt x="872" y="401"/>
                    </a:lnTo>
                    <a:lnTo>
                      <a:pt x="960" y="308"/>
                    </a:lnTo>
                    <a:lnTo>
                      <a:pt x="878" y="226"/>
                    </a:lnTo>
                    <a:lnTo>
                      <a:pt x="826" y="221"/>
                    </a:lnTo>
                    <a:lnTo>
                      <a:pt x="808" y="163"/>
                    </a:lnTo>
                    <a:lnTo>
                      <a:pt x="726" y="151"/>
                    </a:lnTo>
                    <a:lnTo>
                      <a:pt x="674" y="41"/>
                    </a:lnTo>
                    <a:lnTo>
                      <a:pt x="611" y="29"/>
                    </a:lnTo>
                    <a:lnTo>
                      <a:pt x="581" y="76"/>
                    </a:lnTo>
                    <a:lnTo>
                      <a:pt x="564" y="69"/>
                    </a:lnTo>
                    <a:lnTo>
                      <a:pt x="512" y="6"/>
                    </a:lnTo>
                    <a:lnTo>
                      <a:pt x="459" y="0"/>
                    </a:lnTo>
                    <a:lnTo>
                      <a:pt x="407" y="58"/>
                    </a:lnTo>
                    <a:lnTo>
                      <a:pt x="372" y="69"/>
                    </a:lnTo>
                    <a:close/>
                  </a:path>
                </a:pathLst>
              </a:custGeom>
              <a:gradFill>
                <a:gsLst>
                  <a:gs pos="0">
                    <a:srgbClr val="EBF1DE"/>
                  </a:gs>
                  <a:gs pos="28000">
                    <a:srgbClr val="EBF1DE"/>
                  </a:gs>
                  <a:gs pos="68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5" name="Freeform 24"/>
              <p:cNvSpPr>
                <a:spLocks/>
              </p:cNvSpPr>
              <p:nvPr/>
            </p:nvSpPr>
            <p:spPr bwMode="auto">
              <a:xfrm>
                <a:off x="861" y="1598"/>
                <a:ext cx="43" cy="47"/>
              </a:xfrm>
              <a:custGeom>
                <a:avLst/>
                <a:gdLst>
                  <a:gd name="T0" fmla="*/ 117 w 343"/>
                  <a:gd name="T1" fmla="*/ 0 h 371"/>
                  <a:gd name="T2" fmla="*/ 162 w 343"/>
                  <a:gd name="T3" fmla="*/ 35 h 371"/>
                  <a:gd name="T4" fmla="*/ 169 w 343"/>
                  <a:gd name="T5" fmla="*/ 93 h 371"/>
                  <a:gd name="T6" fmla="*/ 221 w 343"/>
                  <a:gd name="T7" fmla="*/ 99 h 371"/>
                  <a:gd name="T8" fmla="*/ 291 w 343"/>
                  <a:gd name="T9" fmla="*/ 162 h 371"/>
                  <a:gd name="T10" fmla="*/ 284 w 343"/>
                  <a:gd name="T11" fmla="*/ 204 h 371"/>
                  <a:gd name="T12" fmla="*/ 343 w 343"/>
                  <a:gd name="T13" fmla="*/ 279 h 371"/>
                  <a:gd name="T14" fmla="*/ 244 w 343"/>
                  <a:gd name="T15" fmla="*/ 371 h 371"/>
                  <a:gd name="T16" fmla="*/ 87 w 343"/>
                  <a:gd name="T17" fmla="*/ 343 h 371"/>
                  <a:gd name="T18" fmla="*/ 0 w 343"/>
                  <a:gd name="T19" fmla="*/ 291 h 371"/>
                  <a:gd name="T20" fmla="*/ 17 w 343"/>
                  <a:gd name="T21" fmla="*/ 134 h 371"/>
                  <a:gd name="T22" fmla="*/ 117 w 343"/>
                  <a:gd name="T23" fmla="*/ 0 h 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71"/>
                  <a:gd name="T38" fmla="*/ 343 w 343"/>
                  <a:gd name="T39" fmla="*/ 371 h 3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71">
                    <a:moveTo>
                      <a:pt x="117" y="0"/>
                    </a:moveTo>
                    <a:lnTo>
                      <a:pt x="162" y="35"/>
                    </a:lnTo>
                    <a:lnTo>
                      <a:pt x="169" y="93"/>
                    </a:lnTo>
                    <a:lnTo>
                      <a:pt x="221" y="99"/>
                    </a:lnTo>
                    <a:lnTo>
                      <a:pt x="291" y="162"/>
                    </a:lnTo>
                    <a:lnTo>
                      <a:pt x="284" y="204"/>
                    </a:lnTo>
                    <a:lnTo>
                      <a:pt x="343" y="279"/>
                    </a:lnTo>
                    <a:lnTo>
                      <a:pt x="244" y="371"/>
                    </a:lnTo>
                    <a:lnTo>
                      <a:pt x="87" y="343"/>
                    </a:lnTo>
                    <a:lnTo>
                      <a:pt x="0" y="291"/>
                    </a:lnTo>
                    <a:lnTo>
                      <a:pt x="17" y="134"/>
                    </a:lnTo>
                    <a:lnTo>
                      <a:pt x="117"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6" name="Freeform 25"/>
              <p:cNvSpPr>
                <a:spLocks/>
              </p:cNvSpPr>
              <p:nvPr/>
            </p:nvSpPr>
            <p:spPr bwMode="auto">
              <a:xfrm>
                <a:off x="783" y="1428"/>
                <a:ext cx="102" cy="107"/>
              </a:xfrm>
              <a:custGeom>
                <a:avLst/>
                <a:gdLst>
                  <a:gd name="T0" fmla="*/ 0 w 820"/>
                  <a:gd name="T1" fmla="*/ 460 h 854"/>
                  <a:gd name="T2" fmla="*/ 58 w 820"/>
                  <a:gd name="T3" fmla="*/ 471 h 854"/>
                  <a:gd name="T4" fmla="*/ 117 w 820"/>
                  <a:gd name="T5" fmla="*/ 809 h 854"/>
                  <a:gd name="T6" fmla="*/ 157 w 820"/>
                  <a:gd name="T7" fmla="*/ 854 h 854"/>
                  <a:gd name="T8" fmla="*/ 197 w 820"/>
                  <a:gd name="T9" fmla="*/ 843 h 854"/>
                  <a:gd name="T10" fmla="*/ 244 w 820"/>
                  <a:gd name="T11" fmla="*/ 779 h 854"/>
                  <a:gd name="T12" fmla="*/ 297 w 820"/>
                  <a:gd name="T13" fmla="*/ 785 h 854"/>
                  <a:gd name="T14" fmla="*/ 349 w 820"/>
                  <a:gd name="T15" fmla="*/ 854 h 854"/>
                  <a:gd name="T16" fmla="*/ 366 w 820"/>
                  <a:gd name="T17" fmla="*/ 854 h 854"/>
                  <a:gd name="T18" fmla="*/ 396 w 820"/>
                  <a:gd name="T19" fmla="*/ 814 h 854"/>
                  <a:gd name="T20" fmla="*/ 466 w 820"/>
                  <a:gd name="T21" fmla="*/ 826 h 854"/>
                  <a:gd name="T22" fmla="*/ 506 w 820"/>
                  <a:gd name="T23" fmla="*/ 727 h 854"/>
                  <a:gd name="T24" fmla="*/ 611 w 820"/>
                  <a:gd name="T25" fmla="*/ 687 h 854"/>
                  <a:gd name="T26" fmla="*/ 750 w 820"/>
                  <a:gd name="T27" fmla="*/ 687 h 854"/>
                  <a:gd name="T28" fmla="*/ 750 w 820"/>
                  <a:gd name="T29" fmla="*/ 727 h 854"/>
                  <a:gd name="T30" fmla="*/ 785 w 820"/>
                  <a:gd name="T31" fmla="*/ 744 h 854"/>
                  <a:gd name="T32" fmla="*/ 790 w 820"/>
                  <a:gd name="T33" fmla="*/ 704 h 854"/>
                  <a:gd name="T34" fmla="*/ 820 w 820"/>
                  <a:gd name="T35" fmla="*/ 669 h 854"/>
                  <a:gd name="T36" fmla="*/ 779 w 820"/>
                  <a:gd name="T37" fmla="*/ 512 h 854"/>
                  <a:gd name="T38" fmla="*/ 686 w 820"/>
                  <a:gd name="T39" fmla="*/ 483 h 854"/>
                  <a:gd name="T40" fmla="*/ 668 w 820"/>
                  <a:gd name="T41" fmla="*/ 413 h 854"/>
                  <a:gd name="T42" fmla="*/ 640 w 820"/>
                  <a:gd name="T43" fmla="*/ 396 h 854"/>
                  <a:gd name="T44" fmla="*/ 645 w 820"/>
                  <a:gd name="T45" fmla="*/ 373 h 854"/>
                  <a:gd name="T46" fmla="*/ 675 w 820"/>
                  <a:gd name="T47" fmla="*/ 349 h 854"/>
                  <a:gd name="T48" fmla="*/ 500 w 820"/>
                  <a:gd name="T49" fmla="*/ 198 h 854"/>
                  <a:gd name="T50" fmla="*/ 407 w 820"/>
                  <a:gd name="T51" fmla="*/ 181 h 854"/>
                  <a:gd name="T52" fmla="*/ 349 w 820"/>
                  <a:gd name="T53" fmla="*/ 111 h 854"/>
                  <a:gd name="T54" fmla="*/ 396 w 820"/>
                  <a:gd name="T55" fmla="*/ 87 h 854"/>
                  <a:gd name="T56" fmla="*/ 407 w 820"/>
                  <a:gd name="T57" fmla="*/ 7 h 854"/>
                  <a:gd name="T58" fmla="*/ 366 w 820"/>
                  <a:gd name="T59" fmla="*/ 0 h 854"/>
                  <a:gd name="T60" fmla="*/ 197 w 820"/>
                  <a:gd name="T61" fmla="*/ 30 h 854"/>
                  <a:gd name="T62" fmla="*/ 192 w 820"/>
                  <a:gd name="T63" fmla="*/ 18 h 854"/>
                  <a:gd name="T64" fmla="*/ 134 w 820"/>
                  <a:gd name="T65" fmla="*/ 18 h 854"/>
                  <a:gd name="T66" fmla="*/ 110 w 820"/>
                  <a:gd name="T67" fmla="*/ 70 h 854"/>
                  <a:gd name="T68" fmla="*/ 47 w 820"/>
                  <a:gd name="T69" fmla="*/ 59 h 854"/>
                  <a:gd name="T70" fmla="*/ 117 w 820"/>
                  <a:gd name="T71" fmla="*/ 221 h 854"/>
                  <a:gd name="T72" fmla="*/ 58 w 820"/>
                  <a:gd name="T73" fmla="*/ 331 h 854"/>
                  <a:gd name="T74" fmla="*/ 58 w 820"/>
                  <a:gd name="T75" fmla="*/ 408 h 854"/>
                  <a:gd name="T76" fmla="*/ 0 w 820"/>
                  <a:gd name="T77" fmla="*/ 460 h 8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0"/>
                  <a:gd name="T118" fmla="*/ 0 h 854"/>
                  <a:gd name="T119" fmla="*/ 820 w 820"/>
                  <a:gd name="T120" fmla="*/ 854 h 8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0" h="854">
                    <a:moveTo>
                      <a:pt x="0" y="460"/>
                    </a:moveTo>
                    <a:lnTo>
                      <a:pt x="58" y="471"/>
                    </a:lnTo>
                    <a:lnTo>
                      <a:pt x="117" y="809"/>
                    </a:lnTo>
                    <a:lnTo>
                      <a:pt x="157" y="854"/>
                    </a:lnTo>
                    <a:lnTo>
                      <a:pt x="197" y="843"/>
                    </a:lnTo>
                    <a:lnTo>
                      <a:pt x="244" y="779"/>
                    </a:lnTo>
                    <a:lnTo>
                      <a:pt x="297" y="785"/>
                    </a:lnTo>
                    <a:lnTo>
                      <a:pt x="349" y="854"/>
                    </a:lnTo>
                    <a:lnTo>
                      <a:pt x="366" y="854"/>
                    </a:lnTo>
                    <a:lnTo>
                      <a:pt x="396" y="814"/>
                    </a:lnTo>
                    <a:lnTo>
                      <a:pt x="466" y="826"/>
                    </a:lnTo>
                    <a:lnTo>
                      <a:pt x="506" y="727"/>
                    </a:lnTo>
                    <a:lnTo>
                      <a:pt x="611" y="687"/>
                    </a:lnTo>
                    <a:lnTo>
                      <a:pt x="750" y="687"/>
                    </a:lnTo>
                    <a:lnTo>
                      <a:pt x="750" y="727"/>
                    </a:lnTo>
                    <a:lnTo>
                      <a:pt x="785" y="744"/>
                    </a:lnTo>
                    <a:lnTo>
                      <a:pt x="790" y="704"/>
                    </a:lnTo>
                    <a:lnTo>
                      <a:pt x="820" y="669"/>
                    </a:lnTo>
                    <a:lnTo>
                      <a:pt x="779" y="512"/>
                    </a:lnTo>
                    <a:lnTo>
                      <a:pt x="686" y="483"/>
                    </a:lnTo>
                    <a:lnTo>
                      <a:pt x="668" y="413"/>
                    </a:lnTo>
                    <a:lnTo>
                      <a:pt x="640" y="396"/>
                    </a:lnTo>
                    <a:lnTo>
                      <a:pt x="645" y="373"/>
                    </a:lnTo>
                    <a:lnTo>
                      <a:pt x="675" y="349"/>
                    </a:lnTo>
                    <a:lnTo>
                      <a:pt x="500" y="198"/>
                    </a:lnTo>
                    <a:lnTo>
                      <a:pt x="407" y="181"/>
                    </a:lnTo>
                    <a:lnTo>
                      <a:pt x="349" y="111"/>
                    </a:lnTo>
                    <a:lnTo>
                      <a:pt x="396" y="87"/>
                    </a:lnTo>
                    <a:lnTo>
                      <a:pt x="407" y="7"/>
                    </a:lnTo>
                    <a:lnTo>
                      <a:pt x="366" y="0"/>
                    </a:lnTo>
                    <a:lnTo>
                      <a:pt x="197" y="30"/>
                    </a:lnTo>
                    <a:lnTo>
                      <a:pt x="192" y="18"/>
                    </a:lnTo>
                    <a:lnTo>
                      <a:pt x="134" y="18"/>
                    </a:lnTo>
                    <a:lnTo>
                      <a:pt x="110" y="70"/>
                    </a:lnTo>
                    <a:lnTo>
                      <a:pt x="47" y="59"/>
                    </a:lnTo>
                    <a:lnTo>
                      <a:pt x="117" y="221"/>
                    </a:lnTo>
                    <a:lnTo>
                      <a:pt x="58" y="331"/>
                    </a:lnTo>
                    <a:lnTo>
                      <a:pt x="58" y="408"/>
                    </a:lnTo>
                    <a:lnTo>
                      <a:pt x="0" y="4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7" name="Freeform 26"/>
              <p:cNvSpPr>
                <a:spLocks/>
              </p:cNvSpPr>
              <p:nvPr/>
            </p:nvSpPr>
            <p:spPr bwMode="auto">
              <a:xfrm>
                <a:off x="840" y="1514"/>
                <a:ext cx="67" cy="71"/>
              </a:xfrm>
              <a:custGeom>
                <a:avLst/>
                <a:gdLst>
                  <a:gd name="T0" fmla="*/ 326 w 535"/>
                  <a:gd name="T1" fmla="*/ 57 h 563"/>
                  <a:gd name="T2" fmla="*/ 309 w 535"/>
                  <a:gd name="T3" fmla="*/ 162 h 563"/>
                  <a:gd name="T4" fmla="*/ 343 w 535"/>
                  <a:gd name="T5" fmla="*/ 202 h 563"/>
                  <a:gd name="T6" fmla="*/ 384 w 535"/>
                  <a:gd name="T7" fmla="*/ 191 h 563"/>
                  <a:gd name="T8" fmla="*/ 495 w 535"/>
                  <a:gd name="T9" fmla="*/ 267 h 563"/>
                  <a:gd name="T10" fmla="*/ 483 w 535"/>
                  <a:gd name="T11" fmla="*/ 331 h 563"/>
                  <a:gd name="T12" fmla="*/ 535 w 535"/>
                  <a:gd name="T13" fmla="*/ 366 h 563"/>
                  <a:gd name="T14" fmla="*/ 523 w 535"/>
                  <a:gd name="T15" fmla="*/ 446 h 563"/>
                  <a:gd name="T16" fmla="*/ 495 w 535"/>
                  <a:gd name="T17" fmla="*/ 441 h 563"/>
                  <a:gd name="T18" fmla="*/ 443 w 535"/>
                  <a:gd name="T19" fmla="*/ 499 h 563"/>
                  <a:gd name="T20" fmla="*/ 331 w 535"/>
                  <a:gd name="T21" fmla="*/ 563 h 563"/>
                  <a:gd name="T22" fmla="*/ 209 w 535"/>
                  <a:gd name="T23" fmla="*/ 539 h 563"/>
                  <a:gd name="T24" fmla="*/ 198 w 535"/>
                  <a:gd name="T25" fmla="*/ 499 h 563"/>
                  <a:gd name="T26" fmla="*/ 286 w 535"/>
                  <a:gd name="T27" fmla="*/ 411 h 563"/>
                  <a:gd name="T28" fmla="*/ 209 w 535"/>
                  <a:gd name="T29" fmla="*/ 331 h 563"/>
                  <a:gd name="T30" fmla="*/ 152 w 535"/>
                  <a:gd name="T31" fmla="*/ 319 h 563"/>
                  <a:gd name="T32" fmla="*/ 134 w 535"/>
                  <a:gd name="T33" fmla="*/ 267 h 563"/>
                  <a:gd name="T34" fmla="*/ 52 w 535"/>
                  <a:gd name="T35" fmla="*/ 255 h 563"/>
                  <a:gd name="T36" fmla="*/ 0 w 535"/>
                  <a:gd name="T37" fmla="*/ 139 h 563"/>
                  <a:gd name="T38" fmla="*/ 47 w 535"/>
                  <a:gd name="T39" fmla="*/ 40 h 563"/>
                  <a:gd name="T40" fmla="*/ 152 w 535"/>
                  <a:gd name="T41" fmla="*/ 0 h 563"/>
                  <a:gd name="T42" fmla="*/ 291 w 535"/>
                  <a:gd name="T43" fmla="*/ 0 h 563"/>
                  <a:gd name="T44" fmla="*/ 291 w 535"/>
                  <a:gd name="T45" fmla="*/ 40 h 563"/>
                  <a:gd name="T46" fmla="*/ 326 w 535"/>
                  <a:gd name="T47" fmla="*/ 57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5"/>
                  <a:gd name="T73" fmla="*/ 0 h 563"/>
                  <a:gd name="T74" fmla="*/ 535 w 535"/>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5" h="563">
                    <a:moveTo>
                      <a:pt x="326" y="57"/>
                    </a:moveTo>
                    <a:lnTo>
                      <a:pt x="309" y="162"/>
                    </a:lnTo>
                    <a:lnTo>
                      <a:pt x="343" y="202"/>
                    </a:lnTo>
                    <a:lnTo>
                      <a:pt x="384" y="191"/>
                    </a:lnTo>
                    <a:lnTo>
                      <a:pt x="495" y="267"/>
                    </a:lnTo>
                    <a:lnTo>
                      <a:pt x="483" y="331"/>
                    </a:lnTo>
                    <a:lnTo>
                      <a:pt x="535" y="366"/>
                    </a:lnTo>
                    <a:lnTo>
                      <a:pt x="523" y="446"/>
                    </a:lnTo>
                    <a:lnTo>
                      <a:pt x="495" y="441"/>
                    </a:lnTo>
                    <a:lnTo>
                      <a:pt x="443" y="499"/>
                    </a:lnTo>
                    <a:lnTo>
                      <a:pt x="331" y="563"/>
                    </a:lnTo>
                    <a:lnTo>
                      <a:pt x="209" y="539"/>
                    </a:lnTo>
                    <a:lnTo>
                      <a:pt x="198" y="499"/>
                    </a:lnTo>
                    <a:lnTo>
                      <a:pt x="286" y="411"/>
                    </a:lnTo>
                    <a:lnTo>
                      <a:pt x="209" y="331"/>
                    </a:lnTo>
                    <a:lnTo>
                      <a:pt x="152" y="319"/>
                    </a:lnTo>
                    <a:lnTo>
                      <a:pt x="134" y="267"/>
                    </a:lnTo>
                    <a:lnTo>
                      <a:pt x="52" y="255"/>
                    </a:lnTo>
                    <a:lnTo>
                      <a:pt x="0" y="139"/>
                    </a:lnTo>
                    <a:lnTo>
                      <a:pt x="47" y="40"/>
                    </a:lnTo>
                    <a:lnTo>
                      <a:pt x="152" y="0"/>
                    </a:lnTo>
                    <a:lnTo>
                      <a:pt x="291" y="0"/>
                    </a:lnTo>
                    <a:lnTo>
                      <a:pt x="291" y="40"/>
                    </a:lnTo>
                    <a:lnTo>
                      <a:pt x="326" y="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8" name="Freeform 27"/>
              <p:cNvSpPr>
                <a:spLocks/>
              </p:cNvSpPr>
              <p:nvPr/>
            </p:nvSpPr>
            <p:spPr bwMode="auto">
              <a:xfrm>
                <a:off x="877" y="1287"/>
                <a:ext cx="45" cy="59"/>
              </a:xfrm>
              <a:custGeom>
                <a:avLst/>
                <a:gdLst>
                  <a:gd name="T0" fmla="*/ 134 w 354"/>
                  <a:gd name="T1" fmla="*/ 0 h 471"/>
                  <a:gd name="T2" fmla="*/ 69 w 354"/>
                  <a:gd name="T3" fmla="*/ 6 h 471"/>
                  <a:gd name="T4" fmla="*/ 34 w 354"/>
                  <a:gd name="T5" fmla="*/ 23 h 471"/>
                  <a:gd name="T6" fmla="*/ 58 w 354"/>
                  <a:gd name="T7" fmla="*/ 70 h 471"/>
                  <a:gd name="T8" fmla="*/ 29 w 354"/>
                  <a:gd name="T9" fmla="*/ 98 h 471"/>
                  <a:gd name="T10" fmla="*/ 0 w 354"/>
                  <a:gd name="T11" fmla="*/ 98 h 471"/>
                  <a:gd name="T12" fmla="*/ 12 w 354"/>
                  <a:gd name="T13" fmla="*/ 168 h 471"/>
                  <a:gd name="T14" fmla="*/ 69 w 354"/>
                  <a:gd name="T15" fmla="*/ 192 h 471"/>
                  <a:gd name="T16" fmla="*/ 64 w 354"/>
                  <a:gd name="T17" fmla="*/ 232 h 471"/>
                  <a:gd name="T18" fmla="*/ 87 w 354"/>
                  <a:gd name="T19" fmla="*/ 250 h 471"/>
                  <a:gd name="T20" fmla="*/ 87 w 354"/>
                  <a:gd name="T21" fmla="*/ 424 h 471"/>
                  <a:gd name="T22" fmla="*/ 111 w 354"/>
                  <a:gd name="T23" fmla="*/ 471 h 471"/>
                  <a:gd name="T24" fmla="*/ 308 w 354"/>
                  <a:gd name="T25" fmla="*/ 436 h 471"/>
                  <a:gd name="T26" fmla="*/ 285 w 354"/>
                  <a:gd name="T27" fmla="*/ 360 h 471"/>
                  <a:gd name="T28" fmla="*/ 221 w 354"/>
                  <a:gd name="T29" fmla="*/ 325 h 471"/>
                  <a:gd name="T30" fmla="*/ 233 w 354"/>
                  <a:gd name="T31" fmla="*/ 244 h 471"/>
                  <a:gd name="T32" fmla="*/ 354 w 354"/>
                  <a:gd name="T33" fmla="*/ 151 h 471"/>
                  <a:gd name="T34" fmla="*/ 238 w 354"/>
                  <a:gd name="T35" fmla="*/ 145 h 471"/>
                  <a:gd name="T36" fmla="*/ 134 w 354"/>
                  <a:gd name="T37" fmla="*/ 0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
                  <a:gd name="T58" fmla="*/ 0 h 471"/>
                  <a:gd name="T59" fmla="*/ 354 w 354"/>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 h="471">
                    <a:moveTo>
                      <a:pt x="134" y="0"/>
                    </a:moveTo>
                    <a:lnTo>
                      <a:pt x="69" y="6"/>
                    </a:lnTo>
                    <a:lnTo>
                      <a:pt x="34" y="23"/>
                    </a:lnTo>
                    <a:lnTo>
                      <a:pt x="58" y="70"/>
                    </a:lnTo>
                    <a:lnTo>
                      <a:pt x="29" y="98"/>
                    </a:lnTo>
                    <a:lnTo>
                      <a:pt x="0" y="98"/>
                    </a:lnTo>
                    <a:lnTo>
                      <a:pt x="12" y="168"/>
                    </a:lnTo>
                    <a:lnTo>
                      <a:pt x="69" y="192"/>
                    </a:lnTo>
                    <a:lnTo>
                      <a:pt x="64" y="232"/>
                    </a:lnTo>
                    <a:lnTo>
                      <a:pt x="87" y="250"/>
                    </a:lnTo>
                    <a:lnTo>
                      <a:pt x="87" y="424"/>
                    </a:lnTo>
                    <a:lnTo>
                      <a:pt x="111" y="471"/>
                    </a:lnTo>
                    <a:lnTo>
                      <a:pt x="308" y="436"/>
                    </a:lnTo>
                    <a:lnTo>
                      <a:pt x="285" y="360"/>
                    </a:lnTo>
                    <a:lnTo>
                      <a:pt x="221" y="325"/>
                    </a:lnTo>
                    <a:lnTo>
                      <a:pt x="233" y="244"/>
                    </a:lnTo>
                    <a:lnTo>
                      <a:pt x="354" y="151"/>
                    </a:lnTo>
                    <a:lnTo>
                      <a:pt x="238" y="145"/>
                    </a:lnTo>
                    <a:lnTo>
                      <a:pt x="13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9" name="Freeform 28"/>
              <p:cNvSpPr>
                <a:spLocks/>
              </p:cNvSpPr>
              <p:nvPr/>
            </p:nvSpPr>
            <p:spPr bwMode="auto">
              <a:xfrm>
                <a:off x="905" y="1306"/>
                <a:ext cx="38" cy="35"/>
              </a:xfrm>
              <a:custGeom>
                <a:avLst/>
                <a:gdLst>
                  <a:gd name="T0" fmla="*/ 133 w 302"/>
                  <a:gd name="T1" fmla="*/ 0 h 285"/>
                  <a:gd name="T2" fmla="*/ 12 w 302"/>
                  <a:gd name="T3" fmla="*/ 93 h 285"/>
                  <a:gd name="T4" fmla="*/ 0 w 302"/>
                  <a:gd name="T5" fmla="*/ 174 h 285"/>
                  <a:gd name="T6" fmla="*/ 64 w 302"/>
                  <a:gd name="T7" fmla="*/ 209 h 285"/>
                  <a:gd name="T8" fmla="*/ 87 w 302"/>
                  <a:gd name="T9" fmla="*/ 285 h 285"/>
                  <a:gd name="T10" fmla="*/ 133 w 302"/>
                  <a:gd name="T11" fmla="*/ 250 h 285"/>
                  <a:gd name="T12" fmla="*/ 185 w 302"/>
                  <a:gd name="T13" fmla="*/ 285 h 285"/>
                  <a:gd name="T14" fmla="*/ 255 w 302"/>
                  <a:gd name="T15" fmla="*/ 285 h 285"/>
                  <a:gd name="T16" fmla="*/ 296 w 302"/>
                  <a:gd name="T17" fmla="*/ 180 h 285"/>
                  <a:gd name="T18" fmla="*/ 272 w 302"/>
                  <a:gd name="T19" fmla="*/ 134 h 285"/>
                  <a:gd name="T20" fmla="*/ 302 w 302"/>
                  <a:gd name="T21" fmla="*/ 87 h 285"/>
                  <a:gd name="T22" fmla="*/ 244 w 302"/>
                  <a:gd name="T23" fmla="*/ 76 h 285"/>
                  <a:gd name="T24" fmla="*/ 162 w 302"/>
                  <a:gd name="T25" fmla="*/ 6 h 285"/>
                  <a:gd name="T26" fmla="*/ 133 w 302"/>
                  <a:gd name="T27" fmla="*/ 0 h 2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285"/>
                  <a:gd name="T44" fmla="*/ 302 w 302"/>
                  <a:gd name="T45" fmla="*/ 285 h 2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285">
                    <a:moveTo>
                      <a:pt x="133" y="0"/>
                    </a:moveTo>
                    <a:lnTo>
                      <a:pt x="12" y="93"/>
                    </a:lnTo>
                    <a:lnTo>
                      <a:pt x="0" y="174"/>
                    </a:lnTo>
                    <a:lnTo>
                      <a:pt x="64" y="209"/>
                    </a:lnTo>
                    <a:lnTo>
                      <a:pt x="87" y="285"/>
                    </a:lnTo>
                    <a:lnTo>
                      <a:pt x="133" y="250"/>
                    </a:lnTo>
                    <a:lnTo>
                      <a:pt x="185" y="285"/>
                    </a:lnTo>
                    <a:lnTo>
                      <a:pt x="255" y="285"/>
                    </a:lnTo>
                    <a:lnTo>
                      <a:pt x="296" y="180"/>
                    </a:lnTo>
                    <a:lnTo>
                      <a:pt x="272" y="134"/>
                    </a:lnTo>
                    <a:lnTo>
                      <a:pt x="302" y="87"/>
                    </a:lnTo>
                    <a:lnTo>
                      <a:pt x="244" y="76"/>
                    </a:lnTo>
                    <a:lnTo>
                      <a:pt x="162" y="6"/>
                    </a:lnTo>
                    <a:lnTo>
                      <a:pt x="13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0" name="Freeform 29"/>
              <p:cNvSpPr>
                <a:spLocks/>
              </p:cNvSpPr>
              <p:nvPr/>
            </p:nvSpPr>
            <p:spPr bwMode="auto">
              <a:xfrm>
                <a:off x="937" y="1317"/>
                <a:ext cx="20" cy="28"/>
              </a:xfrm>
              <a:custGeom>
                <a:avLst/>
                <a:gdLst>
                  <a:gd name="T0" fmla="*/ 47 w 163"/>
                  <a:gd name="T1" fmla="*/ 0 h 226"/>
                  <a:gd name="T2" fmla="*/ 17 w 163"/>
                  <a:gd name="T3" fmla="*/ 47 h 226"/>
                  <a:gd name="T4" fmla="*/ 41 w 163"/>
                  <a:gd name="T5" fmla="*/ 93 h 226"/>
                  <a:gd name="T6" fmla="*/ 0 w 163"/>
                  <a:gd name="T7" fmla="*/ 198 h 226"/>
                  <a:gd name="T8" fmla="*/ 35 w 163"/>
                  <a:gd name="T9" fmla="*/ 226 h 226"/>
                  <a:gd name="T10" fmla="*/ 76 w 163"/>
                  <a:gd name="T11" fmla="*/ 221 h 226"/>
                  <a:gd name="T12" fmla="*/ 163 w 163"/>
                  <a:gd name="T13" fmla="*/ 93 h 226"/>
                  <a:gd name="T14" fmla="*/ 82 w 163"/>
                  <a:gd name="T15" fmla="*/ 12 h 226"/>
                  <a:gd name="T16" fmla="*/ 47 w 163"/>
                  <a:gd name="T17" fmla="*/ 0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226"/>
                  <a:gd name="T29" fmla="*/ 163 w 163"/>
                  <a:gd name="T30" fmla="*/ 226 h 2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226">
                    <a:moveTo>
                      <a:pt x="47" y="0"/>
                    </a:moveTo>
                    <a:lnTo>
                      <a:pt x="17" y="47"/>
                    </a:lnTo>
                    <a:lnTo>
                      <a:pt x="41" y="93"/>
                    </a:lnTo>
                    <a:lnTo>
                      <a:pt x="0" y="198"/>
                    </a:lnTo>
                    <a:lnTo>
                      <a:pt x="35" y="226"/>
                    </a:lnTo>
                    <a:lnTo>
                      <a:pt x="76" y="221"/>
                    </a:lnTo>
                    <a:lnTo>
                      <a:pt x="163" y="93"/>
                    </a:lnTo>
                    <a:lnTo>
                      <a:pt x="82" y="12"/>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1" name="Freeform 30"/>
              <p:cNvSpPr>
                <a:spLocks/>
              </p:cNvSpPr>
              <p:nvPr/>
            </p:nvSpPr>
            <p:spPr bwMode="auto">
              <a:xfrm>
                <a:off x="754" y="1308"/>
                <a:ext cx="336" cy="325"/>
              </a:xfrm>
              <a:custGeom>
                <a:avLst/>
                <a:gdLst>
                  <a:gd name="T0" fmla="*/ 1662 w 2685"/>
                  <a:gd name="T1" fmla="*/ 192 h 2603"/>
                  <a:gd name="T2" fmla="*/ 1760 w 2685"/>
                  <a:gd name="T3" fmla="*/ 343 h 2603"/>
                  <a:gd name="T4" fmla="*/ 1673 w 2685"/>
                  <a:gd name="T5" fmla="*/ 512 h 2603"/>
                  <a:gd name="T6" fmla="*/ 1790 w 2685"/>
                  <a:gd name="T7" fmla="*/ 488 h 2603"/>
                  <a:gd name="T8" fmla="*/ 1703 w 2685"/>
                  <a:gd name="T9" fmla="*/ 540 h 2603"/>
                  <a:gd name="T10" fmla="*/ 1854 w 2685"/>
                  <a:gd name="T11" fmla="*/ 523 h 2603"/>
                  <a:gd name="T12" fmla="*/ 2028 w 2685"/>
                  <a:gd name="T13" fmla="*/ 570 h 2603"/>
                  <a:gd name="T14" fmla="*/ 2046 w 2685"/>
                  <a:gd name="T15" fmla="*/ 622 h 2603"/>
                  <a:gd name="T16" fmla="*/ 2069 w 2685"/>
                  <a:gd name="T17" fmla="*/ 662 h 2603"/>
                  <a:gd name="T18" fmla="*/ 2284 w 2685"/>
                  <a:gd name="T19" fmla="*/ 721 h 2603"/>
                  <a:gd name="T20" fmla="*/ 2395 w 2685"/>
                  <a:gd name="T21" fmla="*/ 704 h 2603"/>
                  <a:gd name="T22" fmla="*/ 2587 w 2685"/>
                  <a:gd name="T23" fmla="*/ 884 h 2603"/>
                  <a:gd name="T24" fmla="*/ 2679 w 2685"/>
                  <a:gd name="T25" fmla="*/ 894 h 2603"/>
                  <a:gd name="T26" fmla="*/ 2644 w 2685"/>
                  <a:gd name="T27" fmla="*/ 1156 h 2603"/>
                  <a:gd name="T28" fmla="*/ 2400 w 2685"/>
                  <a:gd name="T29" fmla="*/ 1342 h 2603"/>
                  <a:gd name="T30" fmla="*/ 2336 w 2685"/>
                  <a:gd name="T31" fmla="*/ 1494 h 2603"/>
                  <a:gd name="T32" fmla="*/ 2266 w 2685"/>
                  <a:gd name="T33" fmla="*/ 1703 h 2603"/>
                  <a:gd name="T34" fmla="*/ 2004 w 2685"/>
                  <a:gd name="T35" fmla="*/ 1993 h 2603"/>
                  <a:gd name="T36" fmla="*/ 1795 w 2685"/>
                  <a:gd name="T37" fmla="*/ 2045 h 2603"/>
                  <a:gd name="T38" fmla="*/ 1558 w 2685"/>
                  <a:gd name="T39" fmla="*/ 2127 h 2603"/>
                  <a:gd name="T40" fmla="*/ 1319 w 2685"/>
                  <a:gd name="T41" fmla="*/ 2521 h 2603"/>
                  <a:gd name="T42" fmla="*/ 1342 w 2685"/>
                  <a:gd name="T43" fmla="*/ 2382 h 2603"/>
                  <a:gd name="T44" fmla="*/ 1203 w 2685"/>
                  <a:gd name="T45" fmla="*/ 2603 h 2603"/>
                  <a:gd name="T46" fmla="*/ 1151 w 2685"/>
                  <a:gd name="T47" fmla="*/ 2486 h 2603"/>
                  <a:gd name="T48" fmla="*/ 1034 w 2685"/>
                  <a:gd name="T49" fmla="*/ 2417 h 2603"/>
                  <a:gd name="T50" fmla="*/ 977 w 2685"/>
                  <a:gd name="T51" fmla="*/ 2324 h 2603"/>
                  <a:gd name="T52" fmla="*/ 1226 w 2685"/>
                  <a:gd name="T53" fmla="*/ 2104 h 2603"/>
                  <a:gd name="T54" fmla="*/ 1226 w 2685"/>
                  <a:gd name="T55" fmla="*/ 2017 h 2603"/>
                  <a:gd name="T56" fmla="*/ 1186 w 2685"/>
                  <a:gd name="T57" fmla="*/ 1918 h 2603"/>
                  <a:gd name="T58" fmla="*/ 1034 w 2685"/>
                  <a:gd name="T59" fmla="*/ 1853 h 2603"/>
                  <a:gd name="T60" fmla="*/ 1022 w 2685"/>
                  <a:gd name="T61" fmla="*/ 1668 h 2603"/>
                  <a:gd name="T62" fmla="*/ 1011 w 2685"/>
                  <a:gd name="T63" fmla="*/ 1476 h 2603"/>
                  <a:gd name="T64" fmla="*/ 900 w 2685"/>
                  <a:gd name="T65" fmla="*/ 1383 h 2603"/>
                  <a:gd name="T66" fmla="*/ 877 w 2685"/>
                  <a:gd name="T67" fmla="*/ 1342 h 2603"/>
                  <a:gd name="T68" fmla="*/ 726 w 2685"/>
                  <a:gd name="T69" fmla="*/ 1156 h 2603"/>
                  <a:gd name="T70" fmla="*/ 581 w 2685"/>
                  <a:gd name="T71" fmla="*/ 1069 h 2603"/>
                  <a:gd name="T72" fmla="*/ 639 w 2685"/>
                  <a:gd name="T73" fmla="*/ 971 h 2603"/>
                  <a:gd name="T74" fmla="*/ 429 w 2685"/>
                  <a:gd name="T75" fmla="*/ 994 h 2603"/>
                  <a:gd name="T76" fmla="*/ 366 w 2685"/>
                  <a:gd name="T77" fmla="*/ 982 h 2603"/>
                  <a:gd name="T78" fmla="*/ 284 w 2685"/>
                  <a:gd name="T79" fmla="*/ 1023 h 2603"/>
                  <a:gd name="T80" fmla="*/ 232 w 2685"/>
                  <a:gd name="T81" fmla="*/ 918 h 2603"/>
                  <a:gd name="T82" fmla="*/ 122 w 2685"/>
                  <a:gd name="T83" fmla="*/ 918 h 2603"/>
                  <a:gd name="T84" fmla="*/ 23 w 2685"/>
                  <a:gd name="T85" fmla="*/ 901 h 2603"/>
                  <a:gd name="T86" fmla="*/ 52 w 2685"/>
                  <a:gd name="T87" fmla="*/ 692 h 2603"/>
                  <a:gd name="T88" fmla="*/ 262 w 2685"/>
                  <a:gd name="T89" fmla="*/ 529 h 2603"/>
                  <a:gd name="T90" fmla="*/ 314 w 2685"/>
                  <a:gd name="T91" fmla="*/ 285 h 2603"/>
                  <a:gd name="T92" fmla="*/ 384 w 2685"/>
                  <a:gd name="T93" fmla="*/ 192 h 2603"/>
                  <a:gd name="T94" fmla="*/ 342 w 2685"/>
                  <a:gd name="T95" fmla="*/ 174 h 2603"/>
                  <a:gd name="T96" fmla="*/ 377 w 2685"/>
                  <a:gd name="T97" fmla="*/ 151 h 2603"/>
                  <a:gd name="T98" fmla="*/ 476 w 2685"/>
                  <a:gd name="T99" fmla="*/ 186 h 2603"/>
                  <a:gd name="T100" fmla="*/ 656 w 2685"/>
                  <a:gd name="T101" fmla="*/ 268 h 2603"/>
                  <a:gd name="T102" fmla="*/ 691 w 2685"/>
                  <a:gd name="T103" fmla="*/ 52 h 2603"/>
                  <a:gd name="T104" fmla="*/ 843 w 2685"/>
                  <a:gd name="T105" fmla="*/ 105 h 2603"/>
                  <a:gd name="T106" fmla="*/ 965 w 2685"/>
                  <a:gd name="T107" fmla="*/ 99 h 2603"/>
                  <a:gd name="T108" fmla="*/ 1000 w 2685"/>
                  <a:gd name="T109" fmla="*/ 0 h 2603"/>
                  <a:gd name="T110" fmla="*/ 1052 w 2685"/>
                  <a:gd name="T111" fmla="*/ 59 h 2603"/>
                  <a:gd name="T112" fmla="*/ 1075 w 2685"/>
                  <a:gd name="T113" fmla="*/ 256 h 2603"/>
                  <a:gd name="T114" fmla="*/ 1296 w 2685"/>
                  <a:gd name="T115" fmla="*/ 268 h 2603"/>
                  <a:gd name="T116" fmla="*/ 1401 w 2685"/>
                  <a:gd name="T117" fmla="*/ 268 h 2603"/>
                  <a:gd name="T118" fmla="*/ 1499 w 2685"/>
                  <a:gd name="T119" fmla="*/ 296 h 2603"/>
                  <a:gd name="T120" fmla="*/ 1633 w 2685"/>
                  <a:gd name="T121" fmla="*/ 163 h 2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5"/>
                  <a:gd name="T184" fmla="*/ 0 h 2603"/>
                  <a:gd name="T185" fmla="*/ 2685 w 2685"/>
                  <a:gd name="T186" fmla="*/ 2603 h 26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5" h="2603">
                    <a:moveTo>
                      <a:pt x="1633" y="163"/>
                    </a:moveTo>
                    <a:lnTo>
                      <a:pt x="1662" y="192"/>
                    </a:lnTo>
                    <a:lnTo>
                      <a:pt x="1715" y="308"/>
                    </a:lnTo>
                    <a:lnTo>
                      <a:pt x="1760" y="343"/>
                    </a:lnTo>
                    <a:lnTo>
                      <a:pt x="1580" y="523"/>
                    </a:lnTo>
                    <a:lnTo>
                      <a:pt x="1673" y="512"/>
                    </a:lnTo>
                    <a:lnTo>
                      <a:pt x="1737" y="477"/>
                    </a:lnTo>
                    <a:lnTo>
                      <a:pt x="1790" y="488"/>
                    </a:lnTo>
                    <a:lnTo>
                      <a:pt x="1772" y="535"/>
                    </a:lnTo>
                    <a:lnTo>
                      <a:pt x="1703" y="540"/>
                    </a:lnTo>
                    <a:lnTo>
                      <a:pt x="1778" y="582"/>
                    </a:lnTo>
                    <a:lnTo>
                      <a:pt x="1854" y="523"/>
                    </a:lnTo>
                    <a:lnTo>
                      <a:pt x="2022" y="535"/>
                    </a:lnTo>
                    <a:lnTo>
                      <a:pt x="2028" y="570"/>
                    </a:lnTo>
                    <a:lnTo>
                      <a:pt x="2057" y="570"/>
                    </a:lnTo>
                    <a:lnTo>
                      <a:pt x="2046" y="622"/>
                    </a:lnTo>
                    <a:lnTo>
                      <a:pt x="2086" y="640"/>
                    </a:lnTo>
                    <a:lnTo>
                      <a:pt x="2069" y="662"/>
                    </a:lnTo>
                    <a:lnTo>
                      <a:pt x="2191" y="669"/>
                    </a:lnTo>
                    <a:lnTo>
                      <a:pt x="2284" y="721"/>
                    </a:lnTo>
                    <a:lnTo>
                      <a:pt x="2348" y="680"/>
                    </a:lnTo>
                    <a:lnTo>
                      <a:pt x="2395" y="704"/>
                    </a:lnTo>
                    <a:lnTo>
                      <a:pt x="2545" y="872"/>
                    </a:lnTo>
                    <a:lnTo>
                      <a:pt x="2587" y="884"/>
                    </a:lnTo>
                    <a:lnTo>
                      <a:pt x="2644" y="860"/>
                    </a:lnTo>
                    <a:lnTo>
                      <a:pt x="2679" y="894"/>
                    </a:lnTo>
                    <a:lnTo>
                      <a:pt x="2685" y="1081"/>
                    </a:lnTo>
                    <a:lnTo>
                      <a:pt x="2644" y="1156"/>
                    </a:lnTo>
                    <a:lnTo>
                      <a:pt x="2580" y="1180"/>
                    </a:lnTo>
                    <a:lnTo>
                      <a:pt x="2400" y="1342"/>
                    </a:lnTo>
                    <a:lnTo>
                      <a:pt x="2348" y="1372"/>
                    </a:lnTo>
                    <a:lnTo>
                      <a:pt x="2336" y="1494"/>
                    </a:lnTo>
                    <a:lnTo>
                      <a:pt x="2290" y="1592"/>
                    </a:lnTo>
                    <a:lnTo>
                      <a:pt x="2266" y="1703"/>
                    </a:lnTo>
                    <a:lnTo>
                      <a:pt x="2051" y="1975"/>
                    </a:lnTo>
                    <a:lnTo>
                      <a:pt x="2004" y="1993"/>
                    </a:lnTo>
                    <a:lnTo>
                      <a:pt x="1917" y="1982"/>
                    </a:lnTo>
                    <a:lnTo>
                      <a:pt x="1795" y="2045"/>
                    </a:lnTo>
                    <a:lnTo>
                      <a:pt x="1743" y="2034"/>
                    </a:lnTo>
                    <a:lnTo>
                      <a:pt x="1558" y="2127"/>
                    </a:lnTo>
                    <a:lnTo>
                      <a:pt x="1516" y="2306"/>
                    </a:lnTo>
                    <a:lnTo>
                      <a:pt x="1319" y="2521"/>
                    </a:lnTo>
                    <a:lnTo>
                      <a:pt x="1279" y="2521"/>
                    </a:lnTo>
                    <a:lnTo>
                      <a:pt x="1342" y="2382"/>
                    </a:lnTo>
                    <a:lnTo>
                      <a:pt x="1313" y="2394"/>
                    </a:lnTo>
                    <a:lnTo>
                      <a:pt x="1203" y="2603"/>
                    </a:lnTo>
                    <a:lnTo>
                      <a:pt x="1144" y="2528"/>
                    </a:lnTo>
                    <a:lnTo>
                      <a:pt x="1151" y="2486"/>
                    </a:lnTo>
                    <a:lnTo>
                      <a:pt x="1081" y="2423"/>
                    </a:lnTo>
                    <a:lnTo>
                      <a:pt x="1034" y="2417"/>
                    </a:lnTo>
                    <a:lnTo>
                      <a:pt x="1029" y="2359"/>
                    </a:lnTo>
                    <a:lnTo>
                      <a:pt x="977" y="2324"/>
                    </a:lnTo>
                    <a:lnTo>
                      <a:pt x="1226" y="2196"/>
                    </a:lnTo>
                    <a:lnTo>
                      <a:pt x="1226" y="2104"/>
                    </a:lnTo>
                    <a:lnTo>
                      <a:pt x="1214" y="2097"/>
                    </a:lnTo>
                    <a:lnTo>
                      <a:pt x="1226" y="2017"/>
                    </a:lnTo>
                    <a:lnTo>
                      <a:pt x="1174" y="1982"/>
                    </a:lnTo>
                    <a:lnTo>
                      <a:pt x="1186" y="1918"/>
                    </a:lnTo>
                    <a:lnTo>
                      <a:pt x="1075" y="1842"/>
                    </a:lnTo>
                    <a:lnTo>
                      <a:pt x="1034" y="1853"/>
                    </a:lnTo>
                    <a:lnTo>
                      <a:pt x="1000" y="1825"/>
                    </a:lnTo>
                    <a:lnTo>
                      <a:pt x="1022" y="1668"/>
                    </a:lnTo>
                    <a:lnTo>
                      <a:pt x="1052" y="1633"/>
                    </a:lnTo>
                    <a:lnTo>
                      <a:pt x="1011" y="1476"/>
                    </a:lnTo>
                    <a:lnTo>
                      <a:pt x="918" y="1447"/>
                    </a:lnTo>
                    <a:lnTo>
                      <a:pt x="900" y="1383"/>
                    </a:lnTo>
                    <a:lnTo>
                      <a:pt x="877" y="1360"/>
                    </a:lnTo>
                    <a:lnTo>
                      <a:pt x="877" y="1342"/>
                    </a:lnTo>
                    <a:lnTo>
                      <a:pt x="918" y="1313"/>
                    </a:lnTo>
                    <a:lnTo>
                      <a:pt x="726" y="1156"/>
                    </a:lnTo>
                    <a:lnTo>
                      <a:pt x="639" y="1145"/>
                    </a:lnTo>
                    <a:lnTo>
                      <a:pt x="581" y="1069"/>
                    </a:lnTo>
                    <a:lnTo>
                      <a:pt x="628" y="1051"/>
                    </a:lnTo>
                    <a:lnTo>
                      <a:pt x="639" y="971"/>
                    </a:lnTo>
                    <a:lnTo>
                      <a:pt x="598" y="964"/>
                    </a:lnTo>
                    <a:lnTo>
                      <a:pt x="429" y="994"/>
                    </a:lnTo>
                    <a:lnTo>
                      <a:pt x="424" y="976"/>
                    </a:lnTo>
                    <a:lnTo>
                      <a:pt x="366" y="982"/>
                    </a:lnTo>
                    <a:lnTo>
                      <a:pt x="342" y="1034"/>
                    </a:lnTo>
                    <a:lnTo>
                      <a:pt x="284" y="1023"/>
                    </a:lnTo>
                    <a:lnTo>
                      <a:pt x="215" y="988"/>
                    </a:lnTo>
                    <a:lnTo>
                      <a:pt x="232" y="918"/>
                    </a:lnTo>
                    <a:lnTo>
                      <a:pt x="203" y="889"/>
                    </a:lnTo>
                    <a:lnTo>
                      <a:pt x="122" y="918"/>
                    </a:lnTo>
                    <a:lnTo>
                      <a:pt x="87" y="860"/>
                    </a:lnTo>
                    <a:lnTo>
                      <a:pt x="23" y="901"/>
                    </a:lnTo>
                    <a:lnTo>
                      <a:pt x="0" y="784"/>
                    </a:lnTo>
                    <a:lnTo>
                      <a:pt x="52" y="692"/>
                    </a:lnTo>
                    <a:lnTo>
                      <a:pt x="58" y="640"/>
                    </a:lnTo>
                    <a:lnTo>
                      <a:pt x="262" y="529"/>
                    </a:lnTo>
                    <a:lnTo>
                      <a:pt x="360" y="326"/>
                    </a:lnTo>
                    <a:lnTo>
                      <a:pt x="314" y="285"/>
                    </a:lnTo>
                    <a:lnTo>
                      <a:pt x="319" y="239"/>
                    </a:lnTo>
                    <a:lnTo>
                      <a:pt x="384" y="192"/>
                    </a:lnTo>
                    <a:lnTo>
                      <a:pt x="360" y="186"/>
                    </a:lnTo>
                    <a:lnTo>
                      <a:pt x="342" y="174"/>
                    </a:lnTo>
                    <a:lnTo>
                      <a:pt x="349" y="146"/>
                    </a:lnTo>
                    <a:lnTo>
                      <a:pt x="377" y="151"/>
                    </a:lnTo>
                    <a:lnTo>
                      <a:pt x="429" y="186"/>
                    </a:lnTo>
                    <a:lnTo>
                      <a:pt x="476" y="186"/>
                    </a:lnTo>
                    <a:lnTo>
                      <a:pt x="511" y="239"/>
                    </a:lnTo>
                    <a:lnTo>
                      <a:pt x="656" y="268"/>
                    </a:lnTo>
                    <a:lnTo>
                      <a:pt x="778" y="174"/>
                    </a:lnTo>
                    <a:lnTo>
                      <a:pt x="691" y="52"/>
                    </a:lnTo>
                    <a:lnTo>
                      <a:pt x="720" y="29"/>
                    </a:lnTo>
                    <a:lnTo>
                      <a:pt x="843" y="105"/>
                    </a:lnTo>
                    <a:lnTo>
                      <a:pt x="872" y="87"/>
                    </a:lnTo>
                    <a:lnTo>
                      <a:pt x="965" y="99"/>
                    </a:lnTo>
                    <a:lnTo>
                      <a:pt x="1000" y="24"/>
                    </a:lnTo>
                    <a:lnTo>
                      <a:pt x="1000" y="0"/>
                    </a:lnTo>
                    <a:lnTo>
                      <a:pt x="1057" y="24"/>
                    </a:lnTo>
                    <a:lnTo>
                      <a:pt x="1052" y="59"/>
                    </a:lnTo>
                    <a:lnTo>
                      <a:pt x="1075" y="82"/>
                    </a:lnTo>
                    <a:lnTo>
                      <a:pt x="1075" y="256"/>
                    </a:lnTo>
                    <a:lnTo>
                      <a:pt x="1099" y="303"/>
                    </a:lnTo>
                    <a:lnTo>
                      <a:pt x="1296" y="268"/>
                    </a:lnTo>
                    <a:lnTo>
                      <a:pt x="1342" y="233"/>
                    </a:lnTo>
                    <a:lnTo>
                      <a:pt x="1401" y="268"/>
                    </a:lnTo>
                    <a:lnTo>
                      <a:pt x="1470" y="268"/>
                    </a:lnTo>
                    <a:lnTo>
                      <a:pt x="1499" y="296"/>
                    </a:lnTo>
                    <a:lnTo>
                      <a:pt x="1540" y="291"/>
                    </a:lnTo>
                    <a:lnTo>
                      <a:pt x="1633" y="16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2" name="Freeform 31"/>
              <p:cNvSpPr>
                <a:spLocks/>
              </p:cNvSpPr>
              <p:nvPr/>
            </p:nvSpPr>
            <p:spPr bwMode="auto">
              <a:xfrm>
                <a:off x="691" y="1077"/>
                <a:ext cx="111" cy="47"/>
              </a:xfrm>
              <a:custGeom>
                <a:avLst/>
                <a:gdLst>
                  <a:gd name="T0" fmla="*/ 0 w 884"/>
                  <a:gd name="T1" fmla="*/ 87 h 377"/>
                  <a:gd name="T2" fmla="*/ 35 w 884"/>
                  <a:gd name="T3" fmla="*/ 41 h 377"/>
                  <a:gd name="T4" fmla="*/ 238 w 884"/>
                  <a:gd name="T5" fmla="*/ 0 h 377"/>
                  <a:gd name="T6" fmla="*/ 517 w 884"/>
                  <a:gd name="T7" fmla="*/ 98 h 377"/>
                  <a:gd name="T8" fmla="*/ 610 w 884"/>
                  <a:gd name="T9" fmla="*/ 192 h 377"/>
                  <a:gd name="T10" fmla="*/ 802 w 884"/>
                  <a:gd name="T11" fmla="*/ 238 h 377"/>
                  <a:gd name="T12" fmla="*/ 807 w 884"/>
                  <a:gd name="T13" fmla="*/ 279 h 377"/>
                  <a:gd name="T14" fmla="*/ 884 w 884"/>
                  <a:gd name="T15" fmla="*/ 337 h 377"/>
                  <a:gd name="T16" fmla="*/ 837 w 884"/>
                  <a:gd name="T17" fmla="*/ 377 h 377"/>
                  <a:gd name="T18" fmla="*/ 570 w 884"/>
                  <a:gd name="T19" fmla="*/ 354 h 377"/>
                  <a:gd name="T20" fmla="*/ 575 w 884"/>
                  <a:gd name="T21" fmla="*/ 279 h 377"/>
                  <a:gd name="T22" fmla="*/ 483 w 884"/>
                  <a:gd name="T23" fmla="*/ 185 h 377"/>
                  <a:gd name="T24" fmla="*/ 424 w 884"/>
                  <a:gd name="T25" fmla="*/ 180 h 377"/>
                  <a:gd name="T26" fmla="*/ 226 w 884"/>
                  <a:gd name="T27" fmla="*/ 93 h 377"/>
                  <a:gd name="T28" fmla="*/ 198 w 884"/>
                  <a:gd name="T29" fmla="*/ 58 h 377"/>
                  <a:gd name="T30" fmla="*/ 81 w 884"/>
                  <a:gd name="T31" fmla="*/ 105 h 377"/>
                  <a:gd name="T32" fmla="*/ 0 w 884"/>
                  <a:gd name="T33" fmla="*/ 87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4"/>
                  <a:gd name="T52" fmla="*/ 0 h 377"/>
                  <a:gd name="T53" fmla="*/ 884 w 884"/>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4" h="377">
                    <a:moveTo>
                      <a:pt x="0" y="87"/>
                    </a:moveTo>
                    <a:lnTo>
                      <a:pt x="35" y="41"/>
                    </a:lnTo>
                    <a:lnTo>
                      <a:pt x="238" y="0"/>
                    </a:lnTo>
                    <a:lnTo>
                      <a:pt x="517" y="98"/>
                    </a:lnTo>
                    <a:lnTo>
                      <a:pt x="610" y="192"/>
                    </a:lnTo>
                    <a:lnTo>
                      <a:pt x="802" y="238"/>
                    </a:lnTo>
                    <a:lnTo>
                      <a:pt x="807" y="279"/>
                    </a:lnTo>
                    <a:lnTo>
                      <a:pt x="884" y="337"/>
                    </a:lnTo>
                    <a:lnTo>
                      <a:pt x="837" y="377"/>
                    </a:lnTo>
                    <a:lnTo>
                      <a:pt x="570" y="354"/>
                    </a:lnTo>
                    <a:lnTo>
                      <a:pt x="575" y="279"/>
                    </a:lnTo>
                    <a:lnTo>
                      <a:pt x="483" y="185"/>
                    </a:lnTo>
                    <a:lnTo>
                      <a:pt x="424" y="180"/>
                    </a:lnTo>
                    <a:lnTo>
                      <a:pt x="226" y="93"/>
                    </a:lnTo>
                    <a:lnTo>
                      <a:pt x="198" y="58"/>
                    </a:lnTo>
                    <a:lnTo>
                      <a:pt x="81" y="105"/>
                    </a:lnTo>
                    <a:lnTo>
                      <a:pt x="0" y="87"/>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3" name="Freeform 32"/>
              <p:cNvSpPr>
                <a:spLocks/>
              </p:cNvSpPr>
              <p:nvPr/>
            </p:nvSpPr>
            <p:spPr bwMode="auto">
              <a:xfrm>
                <a:off x="867" y="1147"/>
                <a:ext cx="23" cy="8"/>
              </a:xfrm>
              <a:custGeom>
                <a:avLst/>
                <a:gdLst>
                  <a:gd name="T0" fmla="*/ 0 w 180"/>
                  <a:gd name="T1" fmla="*/ 40 h 57"/>
                  <a:gd name="T2" fmla="*/ 17 w 180"/>
                  <a:gd name="T3" fmla="*/ 5 h 57"/>
                  <a:gd name="T4" fmla="*/ 127 w 180"/>
                  <a:gd name="T5" fmla="*/ 5 h 57"/>
                  <a:gd name="T6" fmla="*/ 168 w 180"/>
                  <a:gd name="T7" fmla="*/ 0 h 57"/>
                  <a:gd name="T8" fmla="*/ 180 w 180"/>
                  <a:gd name="T9" fmla="*/ 22 h 57"/>
                  <a:gd name="T10" fmla="*/ 104 w 180"/>
                  <a:gd name="T11" fmla="*/ 57 h 57"/>
                  <a:gd name="T12" fmla="*/ 70 w 180"/>
                  <a:gd name="T13" fmla="*/ 40 h 57"/>
                  <a:gd name="T14" fmla="*/ 0 w 180"/>
                  <a:gd name="T15" fmla="*/ 40 h 57"/>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57"/>
                  <a:gd name="T26" fmla="*/ 180 w 180"/>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57">
                    <a:moveTo>
                      <a:pt x="0" y="40"/>
                    </a:moveTo>
                    <a:lnTo>
                      <a:pt x="17" y="5"/>
                    </a:lnTo>
                    <a:lnTo>
                      <a:pt x="127" y="5"/>
                    </a:lnTo>
                    <a:lnTo>
                      <a:pt x="168" y="0"/>
                    </a:lnTo>
                    <a:lnTo>
                      <a:pt x="180" y="22"/>
                    </a:lnTo>
                    <a:lnTo>
                      <a:pt x="104" y="57"/>
                    </a:lnTo>
                    <a:lnTo>
                      <a:pt x="70"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4" name="Freeform 33"/>
              <p:cNvSpPr>
                <a:spLocks/>
              </p:cNvSpPr>
              <p:nvPr/>
            </p:nvSpPr>
            <p:spPr bwMode="auto">
              <a:xfrm>
                <a:off x="750" y="1135"/>
                <a:ext cx="26" cy="12"/>
              </a:xfrm>
              <a:custGeom>
                <a:avLst/>
                <a:gdLst>
                  <a:gd name="T0" fmla="*/ 0 w 209"/>
                  <a:gd name="T1" fmla="*/ 0 h 94"/>
                  <a:gd name="T2" fmla="*/ 87 w 209"/>
                  <a:gd name="T3" fmla="*/ 82 h 94"/>
                  <a:gd name="T4" fmla="*/ 122 w 209"/>
                  <a:gd name="T5" fmla="*/ 94 h 94"/>
                  <a:gd name="T6" fmla="*/ 197 w 209"/>
                  <a:gd name="T7" fmla="*/ 82 h 94"/>
                  <a:gd name="T8" fmla="*/ 209 w 209"/>
                  <a:gd name="T9" fmla="*/ 53 h 94"/>
                  <a:gd name="T10" fmla="*/ 127 w 209"/>
                  <a:gd name="T11" fmla="*/ 47 h 94"/>
                  <a:gd name="T12" fmla="*/ 92 w 209"/>
                  <a:gd name="T13" fmla="*/ 35 h 94"/>
                  <a:gd name="T14" fmla="*/ 64 w 209"/>
                  <a:gd name="T15" fmla="*/ 0 h 94"/>
                  <a:gd name="T16" fmla="*/ 0 w 209"/>
                  <a:gd name="T17" fmla="*/ 0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94"/>
                  <a:gd name="T29" fmla="*/ 209 w 209"/>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94">
                    <a:moveTo>
                      <a:pt x="0" y="0"/>
                    </a:moveTo>
                    <a:lnTo>
                      <a:pt x="87" y="82"/>
                    </a:lnTo>
                    <a:lnTo>
                      <a:pt x="122" y="94"/>
                    </a:lnTo>
                    <a:lnTo>
                      <a:pt x="197" y="82"/>
                    </a:lnTo>
                    <a:lnTo>
                      <a:pt x="209" y="53"/>
                    </a:lnTo>
                    <a:lnTo>
                      <a:pt x="127" y="47"/>
                    </a:lnTo>
                    <a:lnTo>
                      <a:pt x="92" y="35"/>
                    </a:lnTo>
                    <a:lnTo>
                      <a:pt x="64"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5" name="Freeform 34"/>
              <p:cNvSpPr>
                <a:spLocks/>
              </p:cNvSpPr>
              <p:nvPr/>
            </p:nvSpPr>
            <p:spPr bwMode="auto">
              <a:xfrm>
                <a:off x="703" y="1093"/>
                <a:ext cx="9" cy="5"/>
              </a:xfrm>
              <a:custGeom>
                <a:avLst/>
                <a:gdLst>
                  <a:gd name="T0" fmla="*/ 53 w 70"/>
                  <a:gd name="T1" fmla="*/ 0 h 40"/>
                  <a:gd name="T2" fmla="*/ 35 w 70"/>
                  <a:gd name="T3" fmla="*/ 0 h 40"/>
                  <a:gd name="T4" fmla="*/ 6 w 70"/>
                  <a:gd name="T5" fmla="*/ 12 h 40"/>
                  <a:gd name="T6" fmla="*/ 0 w 70"/>
                  <a:gd name="T7" fmla="*/ 40 h 40"/>
                  <a:gd name="T8" fmla="*/ 70 w 70"/>
                  <a:gd name="T9" fmla="*/ 23 h 40"/>
                  <a:gd name="T10" fmla="*/ 53 w 70"/>
                  <a:gd name="T11" fmla="*/ 0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53" y="0"/>
                    </a:moveTo>
                    <a:lnTo>
                      <a:pt x="35" y="0"/>
                    </a:lnTo>
                    <a:lnTo>
                      <a:pt x="6" y="12"/>
                    </a:lnTo>
                    <a:lnTo>
                      <a:pt x="0" y="40"/>
                    </a:lnTo>
                    <a:lnTo>
                      <a:pt x="70" y="23"/>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6" name="Freeform 35"/>
              <p:cNvSpPr>
                <a:spLocks/>
              </p:cNvSpPr>
              <p:nvPr/>
            </p:nvSpPr>
            <p:spPr bwMode="auto">
              <a:xfrm>
                <a:off x="763" y="1055"/>
                <a:ext cx="5" cy="7"/>
              </a:xfrm>
              <a:custGeom>
                <a:avLst/>
                <a:gdLst>
                  <a:gd name="T0" fmla="*/ 35 w 41"/>
                  <a:gd name="T1" fmla="*/ 0 h 52"/>
                  <a:gd name="T2" fmla="*/ 0 w 41"/>
                  <a:gd name="T3" fmla="*/ 0 h 52"/>
                  <a:gd name="T4" fmla="*/ 6 w 41"/>
                  <a:gd name="T5" fmla="*/ 52 h 52"/>
                  <a:gd name="T6" fmla="*/ 41 w 41"/>
                  <a:gd name="T7" fmla="*/ 28 h 52"/>
                  <a:gd name="T8" fmla="*/ 35 w 41"/>
                  <a:gd name="T9" fmla="*/ 17 h 52"/>
                  <a:gd name="T10" fmla="*/ 35 w 41"/>
                  <a:gd name="T11" fmla="*/ 0 h 52"/>
                  <a:gd name="T12" fmla="*/ 0 60000 65536"/>
                  <a:gd name="T13" fmla="*/ 0 60000 65536"/>
                  <a:gd name="T14" fmla="*/ 0 60000 65536"/>
                  <a:gd name="T15" fmla="*/ 0 60000 65536"/>
                  <a:gd name="T16" fmla="*/ 0 60000 65536"/>
                  <a:gd name="T17" fmla="*/ 0 60000 65536"/>
                  <a:gd name="T18" fmla="*/ 0 w 41"/>
                  <a:gd name="T19" fmla="*/ 0 h 52"/>
                  <a:gd name="T20" fmla="*/ 41 w 41"/>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1" h="52">
                    <a:moveTo>
                      <a:pt x="35" y="0"/>
                    </a:moveTo>
                    <a:lnTo>
                      <a:pt x="0" y="0"/>
                    </a:lnTo>
                    <a:lnTo>
                      <a:pt x="6" y="52"/>
                    </a:lnTo>
                    <a:lnTo>
                      <a:pt x="41" y="28"/>
                    </a:lnTo>
                    <a:lnTo>
                      <a:pt x="35" y="17"/>
                    </a:lnTo>
                    <a:lnTo>
                      <a:pt x="3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7" name="Freeform 36"/>
              <p:cNvSpPr>
                <a:spLocks/>
              </p:cNvSpPr>
              <p:nvPr/>
            </p:nvSpPr>
            <p:spPr bwMode="auto">
              <a:xfrm>
                <a:off x="766" y="1064"/>
                <a:ext cx="3" cy="4"/>
              </a:xfrm>
              <a:custGeom>
                <a:avLst/>
                <a:gdLst>
                  <a:gd name="T0" fmla="*/ 18 w 24"/>
                  <a:gd name="T1" fmla="*/ 0 h 28"/>
                  <a:gd name="T2" fmla="*/ 12 w 24"/>
                  <a:gd name="T3" fmla="*/ 11 h 28"/>
                  <a:gd name="T4" fmla="*/ 0 w 24"/>
                  <a:gd name="T5" fmla="*/ 28 h 28"/>
                  <a:gd name="T6" fmla="*/ 24 w 24"/>
                  <a:gd name="T7" fmla="*/ 23 h 28"/>
                  <a:gd name="T8" fmla="*/ 18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8" y="0"/>
                    </a:moveTo>
                    <a:lnTo>
                      <a:pt x="12" y="11"/>
                    </a:lnTo>
                    <a:lnTo>
                      <a:pt x="0" y="28"/>
                    </a:lnTo>
                    <a:lnTo>
                      <a:pt x="24" y="23"/>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8" name="Freeform 37"/>
              <p:cNvSpPr>
                <a:spLocks/>
              </p:cNvSpPr>
              <p:nvPr/>
            </p:nvSpPr>
            <p:spPr bwMode="auto">
              <a:xfrm>
                <a:off x="401" y="421"/>
                <a:ext cx="12" cy="5"/>
              </a:xfrm>
              <a:custGeom>
                <a:avLst/>
                <a:gdLst>
                  <a:gd name="T0" fmla="*/ 64 w 99"/>
                  <a:gd name="T1" fmla="*/ 11 h 46"/>
                  <a:gd name="T2" fmla="*/ 12 w 99"/>
                  <a:gd name="T3" fmla="*/ 0 h 46"/>
                  <a:gd name="T4" fmla="*/ 0 w 99"/>
                  <a:gd name="T5" fmla="*/ 11 h 46"/>
                  <a:gd name="T6" fmla="*/ 12 w 99"/>
                  <a:gd name="T7" fmla="*/ 40 h 46"/>
                  <a:gd name="T8" fmla="*/ 64 w 99"/>
                  <a:gd name="T9" fmla="*/ 46 h 46"/>
                  <a:gd name="T10" fmla="*/ 99 w 99"/>
                  <a:gd name="T11" fmla="*/ 17 h 46"/>
                  <a:gd name="T12" fmla="*/ 64 w 99"/>
                  <a:gd name="T13" fmla="*/ 11 h 46"/>
                  <a:gd name="T14" fmla="*/ 0 60000 65536"/>
                  <a:gd name="T15" fmla="*/ 0 60000 65536"/>
                  <a:gd name="T16" fmla="*/ 0 60000 65536"/>
                  <a:gd name="T17" fmla="*/ 0 60000 65536"/>
                  <a:gd name="T18" fmla="*/ 0 60000 65536"/>
                  <a:gd name="T19" fmla="*/ 0 60000 65536"/>
                  <a:gd name="T20" fmla="*/ 0 60000 65536"/>
                  <a:gd name="T21" fmla="*/ 0 w 99"/>
                  <a:gd name="T22" fmla="*/ 0 h 46"/>
                  <a:gd name="T23" fmla="*/ 99 w 99"/>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6">
                    <a:moveTo>
                      <a:pt x="64" y="11"/>
                    </a:moveTo>
                    <a:lnTo>
                      <a:pt x="12" y="0"/>
                    </a:lnTo>
                    <a:lnTo>
                      <a:pt x="0" y="11"/>
                    </a:lnTo>
                    <a:lnTo>
                      <a:pt x="12" y="40"/>
                    </a:lnTo>
                    <a:lnTo>
                      <a:pt x="64" y="46"/>
                    </a:lnTo>
                    <a:lnTo>
                      <a:pt x="99" y="17"/>
                    </a:lnTo>
                    <a:lnTo>
                      <a:pt x="64" y="1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9" name="Freeform 38"/>
              <p:cNvSpPr>
                <a:spLocks/>
              </p:cNvSpPr>
              <p:nvPr/>
            </p:nvSpPr>
            <p:spPr bwMode="auto">
              <a:xfrm>
                <a:off x="368" y="468"/>
                <a:ext cx="14" cy="6"/>
              </a:xfrm>
              <a:custGeom>
                <a:avLst/>
                <a:gdLst>
                  <a:gd name="T0" fmla="*/ 58 w 110"/>
                  <a:gd name="T1" fmla="*/ 0 h 52"/>
                  <a:gd name="T2" fmla="*/ 0 w 110"/>
                  <a:gd name="T3" fmla="*/ 24 h 52"/>
                  <a:gd name="T4" fmla="*/ 23 w 110"/>
                  <a:gd name="T5" fmla="*/ 41 h 52"/>
                  <a:gd name="T6" fmla="*/ 105 w 110"/>
                  <a:gd name="T7" fmla="*/ 52 h 52"/>
                  <a:gd name="T8" fmla="*/ 110 w 110"/>
                  <a:gd name="T9" fmla="*/ 17 h 52"/>
                  <a:gd name="T10" fmla="*/ 81 w 110"/>
                  <a:gd name="T11" fmla="*/ 0 h 52"/>
                  <a:gd name="T12" fmla="*/ 58 w 110"/>
                  <a:gd name="T13" fmla="*/ 0 h 52"/>
                  <a:gd name="T14" fmla="*/ 0 60000 65536"/>
                  <a:gd name="T15" fmla="*/ 0 60000 65536"/>
                  <a:gd name="T16" fmla="*/ 0 60000 65536"/>
                  <a:gd name="T17" fmla="*/ 0 60000 65536"/>
                  <a:gd name="T18" fmla="*/ 0 60000 65536"/>
                  <a:gd name="T19" fmla="*/ 0 60000 65536"/>
                  <a:gd name="T20" fmla="*/ 0 60000 65536"/>
                  <a:gd name="T21" fmla="*/ 0 w 110"/>
                  <a:gd name="T22" fmla="*/ 0 h 52"/>
                  <a:gd name="T23" fmla="*/ 110 w 11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2">
                    <a:moveTo>
                      <a:pt x="58" y="0"/>
                    </a:moveTo>
                    <a:lnTo>
                      <a:pt x="0" y="24"/>
                    </a:lnTo>
                    <a:lnTo>
                      <a:pt x="23" y="41"/>
                    </a:lnTo>
                    <a:lnTo>
                      <a:pt x="105" y="52"/>
                    </a:lnTo>
                    <a:lnTo>
                      <a:pt x="110" y="17"/>
                    </a:lnTo>
                    <a:lnTo>
                      <a:pt x="81" y="0"/>
                    </a:lnTo>
                    <a:lnTo>
                      <a:pt x="5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0" name="Freeform 39"/>
              <p:cNvSpPr>
                <a:spLocks/>
              </p:cNvSpPr>
              <p:nvPr/>
            </p:nvSpPr>
            <p:spPr bwMode="auto">
              <a:xfrm>
                <a:off x="920" y="773"/>
                <a:ext cx="55" cy="53"/>
              </a:xfrm>
              <a:custGeom>
                <a:avLst/>
                <a:gdLst>
                  <a:gd name="T0" fmla="*/ 180 w 436"/>
                  <a:gd name="T1" fmla="*/ 0 h 424"/>
                  <a:gd name="T2" fmla="*/ 105 w 436"/>
                  <a:gd name="T3" fmla="*/ 198 h 424"/>
                  <a:gd name="T4" fmla="*/ 0 w 436"/>
                  <a:gd name="T5" fmla="*/ 250 h 424"/>
                  <a:gd name="T6" fmla="*/ 81 w 436"/>
                  <a:gd name="T7" fmla="*/ 255 h 424"/>
                  <a:gd name="T8" fmla="*/ 81 w 436"/>
                  <a:gd name="T9" fmla="*/ 360 h 424"/>
                  <a:gd name="T10" fmla="*/ 162 w 436"/>
                  <a:gd name="T11" fmla="*/ 389 h 424"/>
                  <a:gd name="T12" fmla="*/ 255 w 436"/>
                  <a:gd name="T13" fmla="*/ 342 h 424"/>
                  <a:gd name="T14" fmla="*/ 279 w 436"/>
                  <a:gd name="T15" fmla="*/ 354 h 424"/>
                  <a:gd name="T16" fmla="*/ 337 w 436"/>
                  <a:gd name="T17" fmla="*/ 401 h 424"/>
                  <a:gd name="T18" fmla="*/ 394 w 436"/>
                  <a:gd name="T19" fmla="*/ 372 h 424"/>
                  <a:gd name="T20" fmla="*/ 412 w 436"/>
                  <a:gd name="T21" fmla="*/ 424 h 424"/>
                  <a:gd name="T22" fmla="*/ 436 w 436"/>
                  <a:gd name="T23" fmla="*/ 255 h 424"/>
                  <a:gd name="T24" fmla="*/ 384 w 436"/>
                  <a:gd name="T25" fmla="*/ 273 h 424"/>
                  <a:gd name="T26" fmla="*/ 412 w 436"/>
                  <a:gd name="T27" fmla="*/ 203 h 424"/>
                  <a:gd name="T28" fmla="*/ 360 w 436"/>
                  <a:gd name="T29" fmla="*/ 163 h 424"/>
                  <a:gd name="T30" fmla="*/ 366 w 436"/>
                  <a:gd name="T31" fmla="*/ 145 h 424"/>
                  <a:gd name="T32" fmla="*/ 255 w 436"/>
                  <a:gd name="T33" fmla="*/ 122 h 424"/>
                  <a:gd name="T34" fmla="*/ 197 w 436"/>
                  <a:gd name="T35" fmla="*/ 151 h 424"/>
                  <a:gd name="T36" fmla="*/ 227 w 436"/>
                  <a:gd name="T37" fmla="*/ 35 h 424"/>
                  <a:gd name="T38" fmla="*/ 180 w 436"/>
                  <a:gd name="T39" fmla="*/ 0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424"/>
                  <a:gd name="T62" fmla="*/ 436 w 436"/>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424">
                    <a:moveTo>
                      <a:pt x="180" y="0"/>
                    </a:moveTo>
                    <a:lnTo>
                      <a:pt x="105" y="198"/>
                    </a:lnTo>
                    <a:lnTo>
                      <a:pt x="0" y="250"/>
                    </a:lnTo>
                    <a:lnTo>
                      <a:pt x="81" y="255"/>
                    </a:lnTo>
                    <a:lnTo>
                      <a:pt x="81" y="360"/>
                    </a:lnTo>
                    <a:lnTo>
                      <a:pt x="162" y="389"/>
                    </a:lnTo>
                    <a:lnTo>
                      <a:pt x="255" y="342"/>
                    </a:lnTo>
                    <a:lnTo>
                      <a:pt x="279" y="354"/>
                    </a:lnTo>
                    <a:lnTo>
                      <a:pt x="337" y="401"/>
                    </a:lnTo>
                    <a:lnTo>
                      <a:pt x="394" y="372"/>
                    </a:lnTo>
                    <a:lnTo>
                      <a:pt x="412" y="424"/>
                    </a:lnTo>
                    <a:lnTo>
                      <a:pt x="436" y="255"/>
                    </a:lnTo>
                    <a:lnTo>
                      <a:pt x="384" y="273"/>
                    </a:lnTo>
                    <a:lnTo>
                      <a:pt x="412" y="203"/>
                    </a:lnTo>
                    <a:lnTo>
                      <a:pt x="360" y="163"/>
                    </a:lnTo>
                    <a:lnTo>
                      <a:pt x="366" y="145"/>
                    </a:lnTo>
                    <a:lnTo>
                      <a:pt x="255" y="122"/>
                    </a:lnTo>
                    <a:lnTo>
                      <a:pt x="197" y="151"/>
                    </a:lnTo>
                    <a:lnTo>
                      <a:pt x="227" y="35"/>
                    </a:lnTo>
                    <a:lnTo>
                      <a:pt x="1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1" name="Freeform 40"/>
              <p:cNvSpPr>
                <a:spLocks/>
              </p:cNvSpPr>
              <p:nvPr/>
            </p:nvSpPr>
            <p:spPr bwMode="auto">
              <a:xfrm>
                <a:off x="892" y="800"/>
                <a:ext cx="15" cy="7"/>
              </a:xfrm>
              <a:custGeom>
                <a:avLst/>
                <a:gdLst>
                  <a:gd name="T0" fmla="*/ 93 w 122"/>
                  <a:gd name="T1" fmla="*/ 0 h 53"/>
                  <a:gd name="T2" fmla="*/ 30 w 122"/>
                  <a:gd name="T3" fmla="*/ 7 h 53"/>
                  <a:gd name="T4" fmla="*/ 0 w 122"/>
                  <a:gd name="T5" fmla="*/ 7 h 53"/>
                  <a:gd name="T6" fmla="*/ 0 w 122"/>
                  <a:gd name="T7" fmla="*/ 24 h 53"/>
                  <a:gd name="T8" fmla="*/ 82 w 122"/>
                  <a:gd name="T9" fmla="*/ 35 h 53"/>
                  <a:gd name="T10" fmla="*/ 99 w 122"/>
                  <a:gd name="T11" fmla="*/ 53 h 53"/>
                  <a:gd name="T12" fmla="*/ 122 w 122"/>
                  <a:gd name="T13" fmla="*/ 30 h 53"/>
                  <a:gd name="T14" fmla="*/ 93 w 122"/>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3"/>
                  <a:gd name="T26" fmla="*/ 122 w 12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3">
                    <a:moveTo>
                      <a:pt x="93" y="0"/>
                    </a:moveTo>
                    <a:lnTo>
                      <a:pt x="30" y="7"/>
                    </a:lnTo>
                    <a:lnTo>
                      <a:pt x="0" y="7"/>
                    </a:lnTo>
                    <a:lnTo>
                      <a:pt x="0" y="24"/>
                    </a:lnTo>
                    <a:lnTo>
                      <a:pt x="82" y="35"/>
                    </a:lnTo>
                    <a:lnTo>
                      <a:pt x="99" y="53"/>
                    </a:lnTo>
                    <a:lnTo>
                      <a:pt x="122" y="30"/>
                    </a:lnTo>
                    <a:lnTo>
                      <a:pt x="9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2" name="Freeform 41"/>
              <p:cNvSpPr>
                <a:spLocks/>
              </p:cNvSpPr>
              <p:nvPr/>
            </p:nvSpPr>
            <p:spPr bwMode="auto">
              <a:xfrm>
                <a:off x="896" y="831"/>
                <a:ext cx="9" cy="6"/>
              </a:xfrm>
              <a:custGeom>
                <a:avLst/>
                <a:gdLst>
                  <a:gd name="T0" fmla="*/ 40 w 75"/>
                  <a:gd name="T1" fmla="*/ 0 h 47"/>
                  <a:gd name="T2" fmla="*/ 0 w 75"/>
                  <a:gd name="T3" fmla="*/ 24 h 47"/>
                  <a:gd name="T4" fmla="*/ 17 w 75"/>
                  <a:gd name="T5" fmla="*/ 42 h 47"/>
                  <a:gd name="T6" fmla="*/ 75 w 75"/>
                  <a:gd name="T7" fmla="*/ 47 h 47"/>
                  <a:gd name="T8" fmla="*/ 69 w 75"/>
                  <a:gd name="T9" fmla="*/ 12 h 47"/>
                  <a:gd name="T10" fmla="*/ 40 w 75"/>
                  <a:gd name="T11" fmla="*/ 0 h 47"/>
                  <a:gd name="T12" fmla="*/ 0 60000 65536"/>
                  <a:gd name="T13" fmla="*/ 0 60000 65536"/>
                  <a:gd name="T14" fmla="*/ 0 60000 65536"/>
                  <a:gd name="T15" fmla="*/ 0 60000 65536"/>
                  <a:gd name="T16" fmla="*/ 0 60000 65536"/>
                  <a:gd name="T17" fmla="*/ 0 60000 65536"/>
                  <a:gd name="T18" fmla="*/ 0 w 75"/>
                  <a:gd name="T19" fmla="*/ 0 h 47"/>
                  <a:gd name="T20" fmla="*/ 75 w 7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5" h="47">
                    <a:moveTo>
                      <a:pt x="40" y="0"/>
                    </a:moveTo>
                    <a:lnTo>
                      <a:pt x="0" y="24"/>
                    </a:lnTo>
                    <a:lnTo>
                      <a:pt x="17" y="42"/>
                    </a:lnTo>
                    <a:lnTo>
                      <a:pt x="75" y="47"/>
                    </a:lnTo>
                    <a:lnTo>
                      <a:pt x="69" y="12"/>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3" name="Freeform 42"/>
              <p:cNvSpPr>
                <a:spLocks/>
              </p:cNvSpPr>
              <p:nvPr/>
            </p:nvSpPr>
            <p:spPr bwMode="auto">
              <a:xfrm>
                <a:off x="916" y="831"/>
                <a:ext cx="11" cy="13"/>
              </a:xfrm>
              <a:custGeom>
                <a:avLst/>
                <a:gdLst>
                  <a:gd name="T0" fmla="*/ 17 w 87"/>
                  <a:gd name="T1" fmla="*/ 100 h 105"/>
                  <a:gd name="T2" fmla="*/ 0 w 87"/>
                  <a:gd name="T3" fmla="*/ 59 h 105"/>
                  <a:gd name="T4" fmla="*/ 28 w 87"/>
                  <a:gd name="T5" fmla="*/ 0 h 105"/>
                  <a:gd name="T6" fmla="*/ 52 w 87"/>
                  <a:gd name="T7" fmla="*/ 12 h 105"/>
                  <a:gd name="T8" fmla="*/ 40 w 87"/>
                  <a:gd name="T9" fmla="*/ 47 h 105"/>
                  <a:gd name="T10" fmla="*/ 87 w 87"/>
                  <a:gd name="T11" fmla="*/ 70 h 105"/>
                  <a:gd name="T12" fmla="*/ 75 w 87"/>
                  <a:gd name="T13" fmla="*/ 105 h 105"/>
                  <a:gd name="T14" fmla="*/ 28 w 87"/>
                  <a:gd name="T15" fmla="*/ 100 h 105"/>
                  <a:gd name="T16" fmla="*/ 17 w 87"/>
                  <a:gd name="T17" fmla="*/ 10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05"/>
                  <a:gd name="T29" fmla="*/ 87 w 87"/>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05">
                    <a:moveTo>
                      <a:pt x="17" y="100"/>
                    </a:moveTo>
                    <a:lnTo>
                      <a:pt x="0" y="59"/>
                    </a:lnTo>
                    <a:lnTo>
                      <a:pt x="28" y="0"/>
                    </a:lnTo>
                    <a:lnTo>
                      <a:pt x="52" y="12"/>
                    </a:lnTo>
                    <a:lnTo>
                      <a:pt x="40" y="47"/>
                    </a:lnTo>
                    <a:lnTo>
                      <a:pt x="87" y="70"/>
                    </a:lnTo>
                    <a:lnTo>
                      <a:pt x="75" y="105"/>
                    </a:lnTo>
                    <a:lnTo>
                      <a:pt x="28" y="100"/>
                    </a:lnTo>
                    <a:lnTo>
                      <a:pt x="17" y="10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4" name="Freeform 43"/>
              <p:cNvSpPr>
                <a:spLocks/>
              </p:cNvSpPr>
              <p:nvPr/>
            </p:nvSpPr>
            <p:spPr bwMode="auto">
              <a:xfrm>
                <a:off x="451" y="661"/>
                <a:ext cx="10" cy="29"/>
              </a:xfrm>
              <a:custGeom>
                <a:avLst/>
                <a:gdLst>
                  <a:gd name="T0" fmla="*/ 70 w 76"/>
                  <a:gd name="T1" fmla="*/ 214 h 232"/>
                  <a:gd name="T2" fmla="*/ 59 w 76"/>
                  <a:gd name="T3" fmla="*/ 157 h 232"/>
                  <a:gd name="T4" fmla="*/ 76 w 76"/>
                  <a:gd name="T5" fmla="*/ 58 h 232"/>
                  <a:gd name="T6" fmla="*/ 59 w 76"/>
                  <a:gd name="T7" fmla="*/ 0 h 232"/>
                  <a:gd name="T8" fmla="*/ 0 w 76"/>
                  <a:gd name="T9" fmla="*/ 0 h 232"/>
                  <a:gd name="T10" fmla="*/ 47 w 76"/>
                  <a:gd name="T11" fmla="*/ 46 h 232"/>
                  <a:gd name="T12" fmla="*/ 0 w 76"/>
                  <a:gd name="T13" fmla="*/ 127 h 232"/>
                  <a:gd name="T14" fmla="*/ 29 w 76"/>
                  <a:gd name="T15" fmla="*/ 174 h 232"/>
                  <a:gd name="T16" fmla="*/ 41 w 76"/>
                  <a:gd name="T17" fmla="*/ 220 h 232"/>
                  <a:gd name="T18" fmla="*/ 64 w 76"/>
                  <a:gd name="T19" fmla="*/ 232 h 232"/>
                  <a:gd name="T20" fmla="*/ 70 w 76"/>
                  <a:gd name="T21" fmla="*/ 214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232"/>
                  <a:gd name="T35" fmla="*/ 76 w 76"/>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232">
                    <a:moveTo>
                      <a:pt x="70" y="214"/>
                    </a:moveTo>
                    <a:lnTo>
                      <a:pt x="59" y="157"/>
                    </a:lnTo>
                    <a:lnTo>
                      <a:pt x="76" y="58"/>
                    </a:lnTo>
                    <a:lnTo>
                      <a:pt x="59" y="0"/>
                    </a:lnTo>
                    <a:lnTo>
                      <a:pt x="0" y="0"/>
                    </a:lnTo>
                    <a:lnTo>
                      <a:pt x="47" y="46"/>
                    </a:lnTo>
                    <a:lnTo>
                      <a:pt x="0" y="127"/>
                    </a:lnTo>
                    <a:lnTo>
                      <a:pt x="29" y="174"/>
                    </a:lnTo>
                    <a:lnTo>
                      <a:pt x="41" y="220"/>
                    </a:lnTo>
                    <a:lnTo>
                      <a:pt x="64" y="232"/>
                    </a:lnTo>
                    <a:lnTo>
                      <a:pt x="70" y="21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5" name="Freeform 44"/>
              <p:cNvSpPr>
                <a:spLocks/>
              </p:cNvSpPr>
              <p:nvPr/>
            </p:nvSpPr>
            <p:spPr bwMode="auto">
              <a:xfrm>
                <a:off x="749" y="630"/>
                <a:ext cx="32" cy="23"/>
              </a:xfrm>
              <a:custGeom>
                <a:avLst/>
                <a:gdLst>
                  <a:gd name="T0" fmla="*/ 29 w 256"/>
                  <a:gd name="T1" fmla="*/ 0 h 187"/>
                  <a:gd name="T2" fmla="*/ 41 w 256"/>
                  <a:gd name="T3" fmla="*/ 30 h 187"/>
                  <a:gd name="T4" fmla="*/ 0 w 256"/>
                  <a:gd name="T5" fmla="*/ 122 h 187"/>
                  <a:gd name="T6" fmla="*/ 69 w 256"/>
                  <a:gd name="T7" fmla="*/ 187 h 187"/>
                  <a:gd name="T8" fmla="*/ 111 w 256"/>
                  <a:gd name="T9" fmla="*/ 169 h 187"/>
                  <a:gd name="T10" fmla="*/ 104 w 256"/>
                  <a:gd name="T11" fmla="*/ 122 h 187"/>
                  <a:gd name="T12" fmla="*/ 157 w 256"/>
                  <a:gd name="T13" fmla="*/ 169 h 187"/>
                  <a:gd name="T14" fmla="*/ 215 w 256"/>
                  <a:gd name="T15" fmla="*/ 187 h 187"/>
                  <a:gd name="T16" fmla="*/ 256 w 256"/>
                  <a:gd name="T17" fmla="*/ 164 h 187"/>
                  <a:gd name="T18" fmla="*/ 238 w 256"/>
                  <a:gd name="T19" fmla="*/ 111 h 187"/>
                  <a:gd name="T20" fmla="*/ 191 w 256"/>
                  <a:gd name="T21" fmla="*/ 117 h 187"/>
                  <a:gd name="T22" fmla="*/ 157 w 256"/>
                  <a:gd name="T23" fmla="*/ 47 h 187"/>
                  <a:gd name="T24" fmla="*/ 87 w 256"/>
                  <a:gd name="T25" fmla="*/ 0 h 187"/>
                  <a:gd name="T26" fmla="*/ 29 w 256"/>
                  <a:gd name="T27" fmla="*/ 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187"/>
                  <a:gd name="T44" fmla="*/ 256 w 256"/>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187">
                    <a:moveTo>
                      <a:pt x="29" y="0"/>
                    </a:moveTo>
                    <a:lnTo>
                      <a:pt x="41" y="30"/>
                    </a:lnTo>
                    <a:lnTo>
                      <a:pt x="0" y="122"/>
                    </a:lnTo>
                    <a:lnTo>
                      <a:pt x="69" y="187"/>
                    </a:lnTo>
                    <a:lnTo>
                      <a:pt x="111" y="169"/>
                    </a:lnTo>
                    <a:lnTo>
                      <a:pt x="104" y="122"/>
                    </a:lnTo>
                    <a:lnTo>
                      <a:pt x="157" y="169"/>
                    </a:lnTo>
                    <a:lnTo>
                      <a:pt x="215" y="187"/>
                    </a:lnTo>
                    <a:lnTo>
                      <a:pt x="256" y="164"/>
                    </a:lnTo>
                    <a:lnTo>
                      <a:pt x="238" y="111"/>
                    </a:lnTo>
                    <a:lnTo>
                      <a:pt x="191" y="117"/>
                    </a:lnTo>
                    <a:lnTo>
                      <a:pt x="157" y="47"/>
                    </a:lnTo>
                    <a:lnTo>
                      <a:pt x="87" y="0"/>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6" name="Freeform 45"/>
              <p:cNvSpPr>
                <a:spLocks/>
              </p:cNvSpPr>
              <p:nvPr/>
            </p:nvSpPr>
            <p:spPr bwMode="auto">
              <a:xfrm>
                <a:off x="755" y="659"/>
                <a:ext cx="7" cy="9"/>
              </a:xfrm>
              <a:custGeom>
                <a:avLst/>
                <a:gdLst>
                  <a:gd name="T0" fmla="*/ 41 w 52"/>
                  <a:gd name="T1" fmla="*/ 0 h 70"/>
                  <a:gd name="T2" fmla="*/ 0 w 52"/>
                  <a:gd name="T3" fmla="*/ 5 h 70"/>
                  <a:gd name="T4" fmla="*/ 0 w 52"/>
                  <a:gd name="T5" fmla="*/ 70 h 70"/>
                  <a:gd name="T6" fmla="*/ 24 w 52"/>
                  <a:gd name="T7" fmla="*/ 52 h 70"/>
                  <a:gd name="T8" fmla="*/ 47 w 52"/>
                  <a:gd name="T9" fmla="*/ 47 h 70"/>
                  <a:gd name="T10" fmla="*/ 52 w 52"/>
                  <a:gd name="T11" fmla="*/ 29 h 70"/>
                  <a:gd name="T12" fmla="*/ 41 w 52"/>
                  <a:gd name="T13" fmla="*/ 0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41" y="0"/>
                    </a:moveTo>
                    <a:lnTo>
                      <a:pt x="0" y="5"/>
                    </a:lnTo>
                    <a:lnTo>
                      <a:pt x="0" y="70"/>
                    </a:lnTo>
                    <a:lnTo>
                      <a:pt x="24" y="52"/>
                    </a:lnTo>
                    <a:lnTo>
                      <a:pt x="47" y="47"/>
                    </a:lnTo>
                    <a:lnTo>
                      <a:pt x="52" y="29"/>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7" name="Freeform 46"/>
              <p:cNvSpPr>
                <a:spLocks/>
              </p:cNvSpPr>
              <p:nvPr/>
            </p:nvSpPr>
            <p:spPr bwMode="auto">
              <a:xfrm>
                <a:off x="628" y="487"/>
                <a:ext cx="38" cy="30"/>
              </a:xfrm>
              <a:custGeom>
                <a:avLst/>
                <a:gdLst>
                  <a:gd name="T0" fmla="*/ 187 w 309"/>
                  <a:gd name="T1" fmla="*/ 0 h 244"/>
                  <a:gd name="T2" fmla="*/ 88 w 309"/>
                  <a:gd name="T3" fmla="*/ 105 h 244"/>
                  <a:gd name="T4" fmla="*/ 0 w 309"/>
                  <a:gd name="T5" fmla="*/ 128 h 244"/>
                  <a:gd name="T6" fmla="*/ 18 w 309"/>
                  <a:gd name="T7" fmla="*/ 232 h 244"/>
                  <a:gd name="T8" fmla="*/ 100 w 309"/>
                  <a:gd name="T9" fmla="*/ 244 h 244"/>
                  <a:gd name="T10" fmla="*/ 145 w 309"/>
                  <a:gd name="T11" fmla="*/ 175 h 244"/>
                  <a:gd name="T12" fmla="*/ 309 w 309"/>
                  <a:gd name="T13" fmla="*/ 180 h 244"/>
                  <a:gd name="T14" fmla="*/ 245 w 309"/>
                  <a:gd name="T15" fmla="*/ 18 h 244"/>
                  <a:gd name="T16" fmla="*/ 187 w 309"/>
                  <a:gd name="T17" fmla="*/ 0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244"/>
                  <a:gd name="T29" fmla="*/ 309 w 309"/>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244">
                    <a:moveTo>
                      <a:pt x="187" y="0"/>
                    </a:moveTo>
                    <a:lnTo>
                      <a:pt x="88" y="105"/>
                    </a:lnTo>
                    <a:lnTo>
                      <a:pt x="0" y="128"/>
                    </a:lnTo>
                    <a:lnTo>
                      <a:pt x="18" y="232"/>
                    </a:lnTo>
                    <a:lnTo>
                      <a:pt x="100" y="244"/>
                    </a:lnTo>
                    <a:lnTo>
                      <a:pt x="145" y="175"/>
                    </a:lnTo>
                    <a:lnTo>
                      <a:pt x="309" y="180"/>
                    </a:lnTo>
                    <a:lnTo>
                      <a:pt x="245" y="18"/>
                    </a:lnTo>
                    <a:lnTo>
                      <a:pt x="18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8" name="Freeform 47"/>
              <p:cNvSpPr>
                <a:spLocks/>
              </p:cNvSpPr>
              <p:nvPr/>
            </p:nvSpPr>
            <p:spPr bwMode="auto">
              <a:xfrm>
                <a:off x="642" y="513"/>
                <a:ext cx="53" cy="60"/>
              </a:xfrm>
              <a:custGeom>
                <a:avLst/>
                <a:gdLst>
                  <a:gd name="T0" fmla="*/ 197 w 424"/>
                  <a:gd name="T1" fmla="*/ 6 h 476"/>
                  <a:gd name="T2" fmla="*/ 75 w 424"/>
                  <a:gd name="T3" fmla="*/ 0 h 476"/>
                  <a:gd name="T4" fmla="*/ 70 w 424"/>
                  <a:gd name="T5" fmla="*/ 35 h 476"/>
                  <a:gd name="T6" fmla="*/ 63 w 424"/>
                  <a:gd name="T7" fmla="*/ 94 h 476"/>
                  <a:gd name="T8" fmla="*/ 46 w 424"/>
                  <a:gd name="T9" fmla="*/ 146 h 476"/>
                  <a:gd name="T10" fmla="*/ 105 w 424"/>
                  <a:gd name="T11" fmla="*/ 209 h 476"/>
                  <a:gd name="T12" fmla="*/ 0 w 424"/>
                  <a:gd name="T13" fmla="*/ 209 h 476"/>
                  <a:gd name="T14" fmla="*/ 75 w 424"/>
                  <a:gd name="T15" fmla="*/ 279 h 476"/>
                  <a:gd name="T16" fmla="*/ 105 w 424"/>
                  <a:gd name="T17" fmla="*/ 383 h 476"/>
                  <a:gd name="T18" fmla="*/ 244 w 424"/>
                  <a:gd name="T19" fmla="*/ 395 h 476"/>
                  <a:gd name="T20" fmla="*/ 354 w 424"/>
                  <a:gd name="T21" fmla="*/ 476 h 476"/>
                  <a:gd name="T22" fmla="*/ 407 w 424"/>
                  <a:gd name="T23" fmla="*/ 436 h 476"/>
                  <a:gd name="T24" fmla="*/ 384 w 424"/>
                  <a:gd name="T25" fmla="*/ 395 h 476"/>
                  <a:gd name="T26" fmla="*/ 419 w 424"/>
                  <a:gd name="T27" fmla="*/ 401 h 476"/>
                  <a:gd name="T28" fmla="*/ 372 w 424"/>
                  <a:gd name="T29" fmla="*/ 267 h 476"/>
                  <a:gd name="T30" fmla="*/ 424 w 424"/>
                  <a:gd name="T31" fmla="*/ 111 h 476"/>
                  <a:gd name="T32" fmla="*/ 384 w 424"/>
                  <a:gd name="T33" fmla="*/ 76 h 476"/>
                  <a:gd name="T34" fmla="*/ 342 w 424"/>
                  <a:gd name="T35" fmla="*/ 174 h 476"/>
                  <a:gd name="T36" fmla="*/ 349 w 424"/>
                  <a:gd name="T37" fmla="*/ 162 h 476"/>
                  <a:gd name="T38" fmla="*/ 314 w 424"/>
                  <a:gd name="T39" fmla="*/ 87 h 476"/>
                  <a:gd name="T40" fmla="*/ 238 w 424"/>
                  <a:gd name="T41" fmla="*/ 59 h 476"/>
                  <a:gd name="T42" fmla="*/ 197 w 424"/>
                  <a:gd name="T43" fmla="*/ 6 h 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4"/>
                  <a:gd name="T67" fmla="*/ 0 h 476"/>
                  <a:gd name="T68" fmla="*/ 424 w 424"/>
                  <a:gd name="T69" fmla="*/ 476 h 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4" h="476">
                    <a:moveTo>
                      <a:pt x="197" y="6"/>
                    </a:moveTo>
                    <a:lnTo>
                      <a:pt x="75" y="0"/>
                    </a:lnTo>
                    <a:lnTo>
                      <a:pt x="70" y="35"/>
                    </a:lnTo>
                    <a:lnTo>
                      <a:pt x="63" y="94"/>
                    </a:lnTo>
                    <a:lnTo>
                      <a:pt x="46" y="146"/>
                    </a:lnTo>
                    <a:lnTo>
                      <a:pt x="105" y="209"/>
                    </a:lnTo>
                    <a:lnTo>
                      <a:pt x="0" y="209"/>
                    </a:lnTo>
                    <a:lnTo>
                      <a:pt x="75" y="279"/>
                    </a:lnTo>
                    <a:lnTo>
                      <a:pt x="105" y="383"/>
                    </a:lnTo>
                    <a:lnTo>
                      <a:pt x="244" y="395"/>
                    </a:lnTo>
                    <a:lnTo>
                      <a:pt x="354" y="476"/>
                    </a:lnTo>
                    <a:lnTo>
                      <a:pt x="407" y="436"/>
                    </a:lnTo>
                    <a:lnTo>
                      <a:pt x="384" y="395"/>
                    </a:lnTo>
                    <a:lnTo>
                      <a:pt x="419" y="401"/>
                    </a:lnTo>
                    <a:lnTo>
                      <a:pt x="372" y="267"/>
                    </a:lnTo>
                    <a:lnTo>
                      <a:pt x="424" y="111"/>
                    </a:lnTo>
                    <a:lnTo>
                      <a:pt x="384" y="76"/>
                    </a:lnTo>
                    <a:lnTo>
                      <a:pt x="342" y="174"/>
                    </a:lnTo>
                    <a:lnTo>
                      <a:pt x="349" y="162"/>
                    </a:lnTo>
                    <a:lnTo>
                      <a:pt x="314" y="87"/>
                    </a:lnTo>
                    <a:lnTo>
                      <a:pt x="238" y="59"/>
                    </a:lnTo>
                    <a:lnTo>
                      <a:pt x="197"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9" name="Freeform 48"/>
              <p:cNvSpPr>
                <a:spLocks/>
              </p:cNvSpPr>
              <p:nvPr/>
            </p:nvSpPr>
            <p:spPr bwMode="auto">
              <a:xfrm>
                <a:off x="702" y="527"/>
                <a:ext cx="21" cy="29"/>
              </a:xfrm>
              <a:custGeom>
                <a:avLst/>
                <a:gdLst>
                  <a:gd name="T0" fmla="*/ 0 w 163"/>
                  <a:gd name="T1" fmla="*/ 82 h 233"/>
                  <a:gd name="T2" fmla="*/ 52 w 163"/>
                  <a:gd name="T3" fmla="*/ 163 h 233"/>
                  <a:gd name="T4" fmla="*/ 29 w 163"/>
                  <a:gd name="T5" fmla="*/ 233 h 233"/>
                  <a:gd name="T6" fmla="*/ 70 w 163"/>
                  <a:gd name="T7" fmla="*/ 233 h 233"/>
                  <a:gd name="T8" fmla="*/ 151 w 163"/>
                  <a:gd name="T9" fmla="*/ 180 h 233"/>
                  <a:gd name="T10" fmla="*/ 163 w 163"/>
                  <a:gd name="T11" fmla="*/ 145 h 233"/>
                  <a:gd name="T12" fmla="*/ 146 w 163"/>
                  <a:gd name="T13" fmla="*/ 18 h 233"/>
                  <a:gd name="T14" fmla="*/ 94 w 163"/>
                  <a:gd name="T15" fmla="*/ 0 h 233"/>
                  <a:gd name="T16" fmla="*/ 64 w 163"/>
                  <a:gd name="T17" fmla="*/ 70 h 233"/>
                  <a:gd name="T18" fmla="*/ 29 w 163"/>
                  <a:gd name="T19" fmla="*/ 58 h 233"/>
                  <a:gd name="T20" fmla="*/ 0 w 163"/>
                  <a:gd name="T21" fmla="*/ 82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233"/>
                  <a:gd name="T35" fmla="*/ 163 w 163"/>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233">
                    <a:moveTo>
                      <a:pt x="0" y="82"/>
                    </a:moveTo>
                    <a:lnTo>
                      <a:pt x="52" y="163"/>
                    </a:lnTo>
                    <a:lnTo>
                      <a:pt x="29" y="233"/>
                    </a:lnTo>
                    <a:lnTo>
                      <a:pt x="70" y="233"/>
                    </a:lnTo>
                    <a:lnTo>
                      <a:pt x="151" y="180"/>
                    </a:lnTo>
                    <a:lnTo>
                      <a:pt x="163" y="145"/>
                    </a:lnTo>
                    <a:lnTo>
                      <a:pt x="146" y="18"/>
                    </a:lnTo>
                    <a:lnTo>
                      <a:pt x="94" y="0"/>
                    </a:lnTo>
                    <a:lnTo>
                      <a:pt x="64" y="70"/>
                    </a:lnTo>
                    <a:lnTo>
                      <a:pt x="29" y="58"/>
                    </a:lnTo>
                    <a:lnTo>
                      <a:pt x="0" y="8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0" name="Freeform 49"/>
              <p:cNvSpPr>
                <a:spLocks/>
              </p:cNvSpPr>
              <p:nvPr/>
            </p:nvSpPr>
            <p:spPr bwMode="auto">
              <a:xfrm>
                <a:off x="727" y="530"/>
                <a:ext cx="15" cy="19"/>
              </a:xfrm>
              <a:custGeom>
                <a:avLst/>
                <a:gdLst>
                  <a:gd name="T0" fmla="*/ 11 w 116"/>
                  <a:gd name="T1" fmla="*/ 46 h 150"/>
                  <a:gd name="T2" fmla="*/ 0 w 116"/>
                  <a:gd name="T3" fmla="*/ 145 h 150"/>
                  <a:gd name="T4" fmla="*/ 58 w 116"/>
                  <a:gd name="T5" fmla="*/ 150 h 150"/>
                  <a:gd name="T6" fmla="*/ 116 w 116"/>
                  <a:gd name="T7" fmla="*/ 46 h 150"/>
                  <a:gd name="T8" fmla="*/ 75 w 116"/>
                  <a:gd name="T9" fmla="*/ 0 h 150"/>
                  <a:gd name="T10" fmla="*/ 29 w 116"/>
                  <a:gd name="T11" fmla="*/ 0 h 150"/>
                  <a:gd name="T12" fmla="*/ 11 w 116"/>
                  <a:gd name="T13" fmla="*/ 46 h 150"/>
                  <a:gd name="T14" fmla="*/ 0 60000 65536"/>
                  <a:gd name="T15" fmla="*/ 0 60000 65536"/>
                  <a:gd name="T16" fmla="*/ 0 60000 65536"/>
                  <a:gd name="T17" fmla="*/ 0 60000 65536"/>
                  <a:gd name="T18" fmla="*/ 0 60000 65536"/>
                  <a:gd name="T19" fmla="*/ 0 60000 65536"/>
                  <a:gd name="T20" fmla="*/ 0 60000 65536"/>
                  <a:gd name="T21" fmla="*/ 0 w 116"/>
                  <a:gd name="T22" fmla="*/ 0 h 150"/>
                  <a:gd name="T23" fmla="*/ 116 w 116"/>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50">
                    <a:moveTo>
                      <a:pt x="11" y="46"/>
                    </a:moveTo>
                    <a:lnTo>
                      <a:pt x="0" y="145"/>
                    </a:lnTo>
                    <a:lnTo>
                      <a:pt x="58" y="150"/>
                    </a:lnTo>
                    <a:lnTo>
                      <a:pt x="116" y="46"/>
                    </a:lnTo>
                    <a:lnTo>
                      <a:pt x="75" y="0"/>
                    </a:lnTo>
                    <a:lnTo>
                      <a:pt x="29" y="0"/>
                    </a:lnTo>
                    <a:lnTo>
                      <a:pt x="11" y="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1" name="Freeform 50"/>
              <p:cNvSpPr>
                <a:spLocks/>
              </p:cNvSpPr>
              <p:nvPr/>
            </p:nvSpPr>
            <p:spPr bwMode="auto">
              <a:xfrm>
                <a:off x="740" y="539"/>
                <a:ext cx="124" cy="134"/>
              </a:xfrm>
              <a:custGeom>
                <a:avLst/>
                <a:gdLst>
                  <a:gd name="T0" fmla="*/ 93 w 987"/>
                  <a:gd name="T1" fmla="*/ 52 h 1074"/>
                  <a:gd name="T2" fmla="*/ 0 w 987"/>
                  <a:gd name="T3" fmla="*/ 133 h 1074"/>
                  <a:gd name="T4" fmla="*/ 28 w 987"/>
                  <a:gd name="T5" fmla="*/ 226 h 1074"/>
                  <a:gd name="T6" fmla="*/ 191 w 987"/>
                  <a:gd name="T7" fmla="*/ 296 h 1074"/>
                  <a:gd name="T8" fmla="*/ 342 w 987"/>
                  <a:gd name="T9" fmla="*/ 336 h 1074"/>
                  <a:gd name="T10" fmla="*/ 377 w 987"/>
                  <a:gd name="T11" fmla="*/ 296 h 1074"/>
                  <a:gd name="T12" fmla="*/ 494 w 987"/>
                  <a:gd name="T13" fmla="*/ 377 h 1074"/>
                  <a:gd name="T14" fmla="*/ 482 w 987"/>
                  <a:gd name="T15" fmla="*/ 470 h 1074"/>
                  <a:gd name="T16" fmla="*/ 563 w 987"/>
                  <a:gd name="T17" fmla="*/ 592 h 1074"/>
                  <a:gd name="T18" fmla="*/ 557 w 987"/>
                  <a:gd name="T19" fmla="*/ 714 h 1074"/>
                  <a:gd name="T20" fmla="*/ 435 w 987"/>
                  <a:gd name="T21" fmla="*/ 725 h 1074"/>
                  <a:gd name="T22" fmla="*/ 529 w 987"/>
                  <a:gd name="T23" fmla="*/ 859 h 1074"/>
                  <a:gd name="T24" fmla="*/ 668 w 987"/>
                  <a:gd name="T25" fmla="*/ 976 h 1074"/>
                  <a:gd name="T26" fmla="*/ 738 w 987"/>
                  <a:gd name="T27" fmla="*/ 1011 h 1074"/>
                  <a:gd name="T28" fmla="*/ 941 w 987"/>
                  <a:gd name="T29" fmla="*/ 1028 h 1074"/>
                  <a:gd name="T30" fmla="*/ 825 w 987"/>
                  <a:gd name="T31" fmla="*/ 912 h 1074"/>
                  <a:gd name="T32" fmla="*/ 970 w 987"/>
                  <a:gd name="T33" fmla="*/ 946 h 1074"/>
                  <a:gd name="T34" fmla="*/ 923 w 987"/>
                  <a:gd name="T35" fmla="*/ 847 h 1074"/>
                  <a:gd name="T36" fmla="*/ 842 w 987"/>
                  <a:gd name="T37" fmla="*/ 720 h 1074"/>
                  <a:gd name="T38" fmla="*/ 930 w 987"/>
                  <a:gd name="T39" fmla="*/ 714 h 1074"/>
                  <a:gd name="T40" fmla="*/ 947 w 987"/>
                  <a:gd name="T41" fmla="*/ 778 h 1074"/>
                  <a:gd name="T42" fmla="*/ 987 w 987"/>
                  <a:gd name="T43" fmla="*/ 673 h 1074"/>
                  <a:gd name="T44" fmla="*/ 895 w 987"/>
                  <a:gd name="T45" fmla="*/ 580 h 1074"/>
                  <a:gd name="T46" fmla="*/ 749 w 987"/>
                  <a:gd name="T47" fmla="*/ 488 h 1074"/>
                  <a:gd name="T48" fmla="*/ 738 w 987"/>
                  <a:gd name="T49" fmla="*/ 389 h 1074"/>
                  <a:gd name="T50" fmla="*/ 633 w 987"/>
                  <a:gd name="T51" fmla="*/ 284 h 1074"/>
                  <a:gd name="T52" fmla="*/ 529 w 987"/>
                  <a:gd name="T53" fmla="*/ 174 h 1074"/>
                  <a:gd name="T54" fmla="*/ 412 w 987"/>
                  <a:gd name="T55" fmla="*/ 145 h 1074"/>
                  <a:gd name="T56" fmla="*/ 302 w 987"/>
                  <a:gd name="T57" fmla="*/ 104 h 1074"/>
                  <a:gd name="T58" fmla="*/ 278 w 987"/>
                  <a:gd name="T59" fmla="*/ 57 h 1074"/>
                  <a:gd name="T60" fmla="*/ 168 w 987"/>
                  <a:gd name="T61" fmla="*/ 179 h 1074"/>
                  <a:gd name="T62" fmla="*/ 150 w 987"/>
                  <a:gd name="T63" fmla="*/ 52 h 10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7"/>
                  <a:gd name="T97" fmla="*/ 0 h 1074"/>
                  <a:gd name="T98" fmla="*/ 987 w 987"/>
                  <a:gd name="T99" fmla="*/ 1074 h 10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7" h="1074">
                    <a:moveTo>
                      <a:pt x="110" y="0"/>
                    </a:moveTo>
                    <a:lnTo>
                      <a:pt x="93" y="52"/>
                    </a:lnTo>
                    <a:lnTo>
                      <a:pt x="16" y="80"/>
                    </a:lnTo>
                    <a:lnTo>
                      <a:pt x="0" y="133"/>
                    </a:lnTo>
                    <a:lnTo>
                      <a:pt x="58" y="197"/>
                    </a:lnTo>
                    <a:lnTo>
                      <a:pt x="28" y="226"/>
                    </a:lnTo>
                    <a:lnTo>
                      <a:pt x="86" y="284"/>
                    </a:lnTo>
                    <a:lnTo>
                      <a:pt x="191" y="296"/>
                    </a:lnTo>
                    <a:lnTo>
                      <a:pt x="330" y="377"/>
                    </a:lnTo>
                    <a:lnTo>
                      <a:pt x="342" y="336"/>
                    </a:lnTo>
                    <a:lnTo>
                      <a:pt x="307" y="267"/>
                    </a:lnTo>
                    <a:lnTo>
                      <a:pt x="377" y="296"/>
                    </a:lnTo>
                    <a:lnTo>
                      <a:pt x="394" y="359"/>
                    </a:lnTo>
                    <a:lnTo>
                      <a:pt x="494" y="377"/>
                    </a:lnTo>
                    <a:lnTo>
                      <a:pt x="522" y="418"/>
                    </a:lnTo>
                    <a:lnTo>
                      <a:pt x="482" y="470"/>
                    </a:lnTo>
                    <a:lnTo>
                      <a:pt x="586" y="523"/>
                    </a:lnTo>
                    <a:lnTo>
                      <a:pt x="563" y="592"/>
                    </a:lnTo>
                    <a:lnTo>
                      <a:pt x="539" y="610"/>
                    </a:lnTo>
                    <a:lnTo>
                      <a:pt x="557" y="714"/>
                    </a:lnTo>
                    <a:lnTo>
                      <a:pt x="499" y="755"/>
                    </a:lnTo>
                    <a:lnTo>
                      <a:pt x="435" y="725"/>
                    </a:lnTo>
                    <a:lnTo>
                      <a:pt x="424" y="865"/>
                    </a:lnTo>
                    <a:lnTo>
                      <a:pt x="529" y="859"/>
                    </a:lnTo>
                    <a:lnTo>
                      <a:pt x="557" y="836"/>
                    </a:lnTo>
                    <a:lnTo>
                      <a:pt x="668" y="976"/>
                    </a:lnTo>
                    <a:lnTo>
                      <a:pt x="714" y="976"/>
                    </a:lnTo>
                    <a:lnTo>
                      <a:pt x="738" y="1011"/>
                    </a:lnTo>
                    <a:lnTo>
                      <a:pt x="947" y="1074"/>
                    </a:lnTo>
                    <a:lnTo>
                      <a:pt x="941" y="1028"/>
                    </a:lnTo>
                    <a:lnTo>
                      <a:pt x="842" y="952"/>
                    </a:lnTo>
                    <a:lnTo>
                      <a:pt x="825" y="912"/>
                    </a:lnTo>
                    <a:lnTo>
                      <a:pt x="953" y="993"/>
                    </a:lnTo>
                    <a:lnTo>
                      <a:pt x="970" y="946"/>
                    </a:lnTo>
                    <a:lnTo>
                      <a:pt x="918" y="865"/>
                    </a:lnTo>
                    <a:lnTo>
                      <a:pt x="923" y="847"/>
                    </a:lnTo>
                    <a:lnTo>
                      <a:pt x="825" y="772"/>
                    </a:lnTo>
                    <a:lnTo>
                      <a:pt x="842" y="720"/>
                    </a:lnTo>
                    <a:lnTo>
                      <a:pt x="784" y="673"/>
                    </a:lnTo>
                    <a:lnTo>
                      <a:pt x="930" y="714"/>
                    </a:lnTo>
                    <a:lnTo>
                      <a:pt x="930" y="772"/>
                    </a:lnTo>
                    <a:lnTo>
                      <a:pt x="947" y="778"/>
                    </a:lnTo>
                    <a:lnTo>
                      <a:pt x="965" y="702"/>
                    </a:lnTo>
                    <a:lnTo>
                      <a:pt x="987" y="673"/>
                    </a:lnTo>
                    <a:lnTo>
                      <a:pt x="975" y="586"/>
                    </a:lnTo>
                    <a:lnTo>
                      <a:pt x="895" y="580"/>
                    </a:lnTo>
                    <a:lnTo>
                      <a:pt x="860" y="523"/>
                    </a:lnTo>
                    <a:lnTo>
                      <a:pt x="749" y="488"/>
                    </a:lnTo>
                    <a:lnTo>
                      <a:pt x="714" y="435"/>
                    </a:lnTo>
                    <a:lnTo>
                      <a:pt x="738" y="389"/>
                    </a:lnTo>
                    <a:lnTo>
                      <a:pt x="703" y="313"/>
                    </a:lnTo>
                    <a:lnTo>
                      <a:pt x="633" y="284"/>
                    </a:lnTo>
                    <a:lnTo>
                      <a:pt x="539" y="249"/>
                    </a:lnTo>
                    <a:lnTo>
                      <a:pt x="529" y="174"/>
                    </a:lnTo>
                    <a:lnTo>
                      <a:pt x="435" y="197"/>
                    </a:lnTo>
                    <a:lnTo>
                      <a:pt x="412" y="145"/>
                    </a:lnTo>
                    <a:lnTo>
                      <a:pt x="319" y="174"/>
                    </a:lnTo>
                    <a:lnTo>
                      <a:pt x="302" y="104"/>
                    </a:lnTo>
                    <a:lnTo>
                      <a:pt x="382" y="92"/>
                    </a:lnTo>
                    <a:lnTo>
                      <a:pt x="278" y="57"/>
                    </a:lnTo>
                    <a:lnTo>
                      <a:pt x="191" y="63"/>
                    </a:lnTo>
                    <a:lnTo>
                      <a:pt x="168" y="179"/>
                    </a:lnTo>
                    <a:lnTo>
                      <a:pt x="133" y="122"/>
                    </a:lnTo>
                    <a:lnTo>
                      <a:pt x="150" y="52"/>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2" name="Freeform 51"/>
              <p:cNvSpPr>
                <a:spLocks/>
              </p:cNvSpPr>
              <p:nvPr/>
            </p:nvSpPr>
            <p:spPr bwMode="auto">
              <a:xfrm>
                <a:off x="661" y="466"/>
                <a:ext cx="27" cy="13"/>
              </a:xfrm>
              <a:custGeom>
                <a:avLst/>
                <a:gdLst>
                  <a:gd name="T0" fmla="*/ 128 w 215"/>
                  <a:gd name="T1" fmla="*/ 0 h 105"/>
                  <a:gd name="T2" fmla="*/ 116 w 215"/>
                  <a:gd name="T3" fmla="*/ 17 h 105"/>
                  <a:gd name="T4" fmla="*/ 0 w 215"/>
                  <a:gd name="T5" fmla="*/ 52 h 105"/>
                  <a:gd name="T6" fmla="*/ 87 w 215"/>
                  <a:gd name="T7" fmla="*/ 105 h 105"/>
                  <a:gd name="T8" fmla="*/ 198 w 215"/>
                  <a:gd name="T9" fmla="*/ 105 h 105"/>
                  <a:gd name="T10" fmla="*/ 215 w 215"/>
                  <a:gd name="T11" fmla="*/ 52 h 105"/>
                  <a:gd name="T12" fmla="*/ 198 w 215"/>
                  <a:gd name="T13" fmla="*/ 23 h 105"/>
                  <a:gd name="T14" fmla="*/ 128 w 215"/>
                  <a:gd name="T15" fmla="*/ 0 h 105"/>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105"/>
                  <a:gd name="T26" fmla="*/ 215 w 21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105">
                    <a:moveTo>
                      <a:pt x="128" y="0"/>
                    </a:moveTo>
                    <a:lnTo>
                      <a:pt x="116" y="17"/>
                    </a:lnTo>
                    <a:lnTo>
                      <a:pt x="0" y="52"/>
                    </a:lnTo>
                    <a:lnTo>
                      <a:pt x="87" y="105"/>
                    </a:lnTo>
                    <a:lnTo>
                      <a:pt x="198" y="105"/>
                    </a:lnTo>
                    <a:lnTo>
                      <a:pt x="215" y="52"/>
                    </a:lnTo>
                    <a:lnTo>
                      <a:pt x="198" y="23"/>
                    </a:lnTo>
                    <a:lnTo>
                      <a:pt x="1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3" name="Freeform 52"/>
              <p:cNvSpPr>
                <a:spLocks/>
              </p:cNvSpPr>
              <p:nvPr/>
            </p:nvSpPr>
            <p:spPr bwMode="auto">
              <a:xfrm>
                <a:off x="734" y="502"/>
                <a:ext cx="44" cy="28"/>
              </a:xfrm>
              <a:custGeom>
                <a:avLst/>
                <a:gdLst>
                  <a:gd name="T0" fmla="*/ 0 w 354"/>
                  <a:gd name="T1" fmla="*/ 41 h 227"/>
                  <a:gd name="T2" fmla="*/ 52 w 354"/>
                  <a:gd name="T3" fmla="*/ 82 h 227"/>
                  <a:gd name="T4" fmla="*/ 52 w 354"/>
                  <a:gd name="T5" fmla="*/ 197 h 227"/>
                  <a:gd name="T6" fmla="*/ 354 w 354"/>
                  <a:gd name="T7" fmla="*/ 227 h 227"/>
                  <a:gd name="T8" fmla="*/ 354 w 354"/>
                  <a:gd name="T9" fmla="*/ 169 h 227"/>
                  <a:gd name="T10" fmla="*/ 162 w 354"/>
                  <a:gd name="T11" fmla="*/ 122 h 227"/>
                  <a:gd name="T12" fmla="*/ 57 w 354"/>
                  <a:gd name="T13" fmla="*/ 18 h 227"/>
                  <a:gd name="T14" fmla="*/ 0 w 354"/>
                  <a:gd name="T15" fmla="*/ 0 h 227"/>
                  <a:gd name="T16" fmla="*/ 0 w 354"/>
                  <a:gd name="T17" fmla="*/ 41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227"/>
                  <a:gd name="T29" fmla="*/ 354 w 354"/>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227">
                    <a:moveTo>
                      <a:pt x="0" y="41"/>
                    </a:moveTo>
                    <a:lnTo>
                      <a:pt x="52" y="82"/>
                    </a:lnTo>
                    <a:lnTo>
                      <a:pt x="52" y="197"/>
                    </a:lnTo>
                    <a:lnTo>
                      <a:pt x="354" y="227"/>
                    </a:lnTo>
                    <a:lnTo>
                      <a:pt x="354" y="169"/>
                    </a:lnTo>
                    <a:lnTo>
                      <a:pt x="162" y="122"/>
                    </a:lnTo>
                    <a:lnTo>
                      <a:pt x="57" y="18"/>
                    </a:lnTo>
                    <a:lnTo>
                      <a:pt x="0" y="0"/>
                    </a:lnTo>
                    <a:lnTo>
                      <a:pt x="0" y="4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4" name="Freeform 53"/>
              <p:cNvSpPr>
                <a:spLocks/>
              </p:cNvSpPr>
              <p:nvPr/>
            </p:nvSpPr>
            <p:spPr bwMode="auto">
              <a:xfrm>
                <a:off x="675" y="486"/>
                <a:ext cx="35" cy="23"/>
              </a:xfrm>
              <a:custGeom>
                <a:avLst/>
                <a:gdLst>
                  <a:gd name="T0" fmla="*/ 63 w 284"/>
                  <a:gd name="T1" fmla="*/ 0 h 185"/>
                  <a:gd name="T2" fmla="*/ 202 w 284"/>
                  <a:gd name="T3" fmla="*/ 52 h 185"/>
                  <a:gd name="T4" fmla="*/ 284 w 284"/>
                  <a:gd name="T5" fmla="*/ 122 h 185"/>
                  <a:gd name="T6" fmla="*/ 197 w 284"/>
                  <a:gd name="T7" fmla="*/ 185 h 185"/>
                  <a:gd name="T8" fmla="*/ 110 w 284"/>
                  <a:gd name="T9" fmla="*/ 162 h 185"/>
                  <a:gd name="T10" fmla="*/ 52 w 284"/>
                  <a:gd name="T11" fmla="*/ 133 h 185"/>
                  <a:gd name="T12" fmla="*/ 45 w 284"/>
                  <a:gd name="T13" fmla="*/ 92 h 185"/>
                  <a:gd name="T14" fmla="*/ 0 w 284"/>
                  <a:gd name="T15" fmla="*/ 52 h 185"/>
                  <a:gd name="T16" fmla="*/ 63 w 284"/>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185"/>
                  <a:gd name="T29" fmla="*/ 284 w 284"/>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185">
                    <a:moveTo>
                      <a:pt x="63" y="0"/>
                    </a:moveTo>
                    <a:lnTo>
                      <a:pt x="202" y="52"/>
                    </a:lnTo>
                    <a:lnTo>
                      <a:pt x="284" y="122"/>
                    </a:lnTo>
                    <a:lnTo>
                      <a:pt x="197" y="185"/>
                    </a:lnTo>
                    <a:lnTo>
                      <a:pt x="110" y="162"/>
                    </a:lnTo>
                    <a:lnTo>
                      <a:pt x="52" y="133"/>
                    </a:lnTo>
                    <a:lnTo>
                      <a:pt x="45" y="92"/>
                    </a:lnTo>
                    <a:lnTo>
                      <a:pt x="0" y="52"/>
                    </a:lnTo>
                    <a:lnTo>
                      <a:pt x="6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5" name="Freeform 54"/>
              <p:cNvSpPr>
                <a:spLocks/>
              </p:cNvSpPr>
              <p:nvPr/>
            </p:nvSpPr>
            <p:spPr bwMode="auto">
              <a:xfrm>
                <a:off x="710" y="500"/>
                <a:ext cx="16" cy="17"/>
              </a:xfrm>
              <a:custGeom>
                <a:avLst/>
                <a:gdLst>
                  <a:gd name="T0" fmla="*/ 92 w 127"/>
                  <a:gd name="T1" fmla="*/ 0 h 134"/>
                  <a:gd name="T2" fmla="*/ 17 w 127"/>
                  <a:gd name="T3" fmla="*/ 24 h 134"/>
                  <a:gd name="T4" fmla="*/ 0 w 127"/>
                  <a:gd name="T5" fmla="*/ 65 h 134"/>
                  <a:gd name="T6" fmla="*/ 40 w 127"/>
                  <a:gd name="T7" fmla="*/ 77 h 134"/>
                  <a:gd name="T8" fmla="*/ 40 w 127"/>
                  <a:gd name="T9" fmla="*/ 117 h 134"/>
                  <a:gd name="T10" fmla="*/ 98 w 127"/>
                  <a:gd name="T11" fmla="*/ 134 h 134"/>
                  <a:gd name="T12" fmla="*/ 127 w 127"/>
                  <a:gd name="T13" fmla="*/ 129 h 134"/>
                  <a:gd name="T14" fmla="*/ 98 w 127"/>
                  <a:gd name="T15" fmla="*/ 77 h 134"/>
                  <a:gd name="T16" fmla="*/ 127 w 127"/>
                  <a:gd name="T17" fmla="*/ 65 h 134"/>
                  <a:gd name="T18" fmla="*/ 92 w 127"/>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34"/>
                  <a:gd name="T32" fmla="*/ 127 w 127"/>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34">
                    <a:moveTo>
                      <a:pt x="92" y="0"/>
                    </a:moveTo>
                    <a:lnTo>
                      <a:pt x="17" y="24"/>
                    </a:lnTo>
                    <a:lnTo>
                      <a:pt x="0" y="65"/>
                    </a:lnTo>
                    <a:lnTo>
                      <a:pt x="40" y="77"/>
                    </a:lnTo>
                    <a:lnTo>
                      <a:pt x="40" y="117"/>
                    </a:lnTo>
                    <a:lnTo>
                      <a:pt x="98" y="134"/>
                    </a:lnTo>
                    <a:lnTo>
                      <a:pt x="127" y="129"/>
                    </a:lnTo>
                    <a:lnTo>
                      <a:pt x="98" y="77"/>
                    </a:lnTo>
                    <a:lnTo>
                      <a:pt x="127" y="65"/>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6" name="Freeform 55"/>
              <p:cNvSpPr>
                <a:spLocks/>
              </p:cNvSpPr>
              <p:nvPr/>
            </p:nvSpPr>
            <p:spPr bwMode="auto">
              <a:xfrm>
                <a:off x="663" y="482"/>
                <a:ext cx="6" cy="5"/>
              </a:xfrm>
              <a:custGeom>
                <a:avLst/>
                <a:gdLst>
                  <a:gd name="T0" fmla="*/ 29 w 47"/>
                  <a:gd name="T1" fmla="*/ 0 h 35"/>
                  <a:gd name="T2" fmla="*/ 0 w 47"/>
                  <a:gd name="T3" fmla="*/ 0 h 35"/>
                  <a:gd name="T4" fmla="*/ 17 w 47"/>
                  <a:gd name="T5" fmla="*/ 35 h 35"/>
                  <a:gd name="T6" fmla="*/ 47 w 47"/>
                  <a:gd name="T7" fmla="*/ 23 h 35"/>
                  <a:gd name="T8" fmla="*/ 29 w 47"/>
                  <a:gd name="T9" fmla="*/ 0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29" y="0"/>
                    </a:moveTo>
                    <a:lnTo>
                      <a:pt x="0" y="0"/>
                    </a:lnTo>
                    <a:lnTo>
                      <a:pt x="17" y="35"/>
                    </a:lnTo>
                    <a:lnTo>
                      <a:pt x="47" y="23"/>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7" name="Freeform 56"/>
              <p:cNvSpPr>
                <a:spLocks/>
              </p:cNvSpPr>
              <p:nvPr/>
            </p:nvSpPr>
            <p:spPr bwMode="auto">
              <a:xfrm>
                <a:off x="733" y="514"/>
                <a:ext cx="3" cy="5"/>
              </a:xfrm>
              <a:custGeom>
                <a:avLst/>
                <a:gdLst>
                  <a:gd name="T0" fmla="*/ 24 w 24"/>
                  <a:gd name="T1" fmla="*/ 18 h 41"/>
                  <a:gd name="T2" fmla="*/ 12 w 24"/>
                  <a:gd name="T3" fmla="*/ 0 h 41"/>
                  <a:gd name="T4" fmla="*/ 0 w 24"/>
                  <a:gd name="T5" fmla="*/ 41 h 41"/>
                  <a:gd name="T6" fmla="*/ 17 w 24"/>
                  <a:gd name="T7" fmla="*/ 41 h 41"/>
                  <a:gd name="T8" fmla="*/ 24 w 24"/>
                  <a:gd name="T9" fmla="*/ 18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24" y="18"/>
                    </a:moveTo>
                    <a:lnTo>
                      <a:pt x="12" y="0"/>
                    </a:lnTo>
                    <a:lnTo>
                      <a:pt x="0" y="41"/>
                    </a:lnTo>
                    <a:lnTo>
                      <a:pt x="17" y="41"/>
                    </a:lnTo>
                    <a:lnTo>
                      <a:pt x="24"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8" name="Freeform 57"/>
              <p:cNvSpPr>
                <a:spLocks/>
              </p:cNvSpPr>
              <p:nvPr/>
            </p:nvSpPr>
            <p:spPr bwMode="auto">
              <a:xfrm>
                <a:off x="792" y="598"/>
                <a:ext cx="8" cy="14"/>
              </a:xfrm>
              <a:custGeom>
                <a:avLst/>
                <a:gdLst>
                  <a:gd name="T0" fmla="*/ 58 w 70"/>
                  <a:gd name="T1" fmla="*/ 92 h 104"/>
                  <a:gd name="T2" fmla="*/ 70 w 70"/>
                  <a:gd name="T3" fmla="*/ 47 h 104"/>
                  <a:gd name="T4" fmla="*/ 23 w 70"/>
                  <a:gd name="T5" fmla="*/ 0 h 104"/>
                  <a:gd name="T6" fmla="*/ 12 w 70"/>
                  <a:gd name="T7" fmla="*/ 12 h 104"/>
                  <a:gd name="T8" fmla="*/ 17 w 70"/>
                  <a:gd name="T9" fmla="*/ 58 h 104"/>
                  <a:gd name="T10" fmla="*/ 0 w 70"/>
                  <a:gd name="T11" fmla="*/ 104 h 104"/>
                  <a:gd name="T12" fmla="*/ 47 w 70"/>
                  <a:gd name="T13" fmla="*/ 104 h 104"/>
                  <a:gd name="T14" fmla="*/ 58 w 70"/>
                  <a:gd name="T15" fmla="*/ 92 h 10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04"/>
                  <a:gd name="T26" fmla="*/ 70 w 70"/>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04">
                    <a:moveTo>
                      <a:pt x="58" y="92"/>
                    </a:moveTo>
                    <a:lnTo>
                      <a:pt x="70" y="47"/>
                    </a:lnTo>
                    <a:lnTo>
                      <a:pt x="23" y="0"/>
                    </a:lnTo>
                    <a:lnTo>
                      <a:pt x="12" y="12"/>
                    </a:lnTo>
                    <a:lnTo>
                      <a:pt x="17" y="58"/>
                    </a:lnTo>
                    <a:lnTo>
                      <a:pt x="0" y="104"/>
                    </a:lnTo>
                    <a:lnTo>
                      <a:pt x="47" y="104"/>
                    </a:lnTo>
                    <a:lnTo>
                      <a:pt x="58"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9" name="Freeform 58"/>
              <p:cNvSpPr>
                <a:spLocks/>
              </p:cNvSpPr>
              <p:nvPr/>
            </p:nvSpPr>
            <p:spPr bwMode="auto">
              <a:xfrm>
                <a:off x="381" y="403"/>
                <a:ext cx="189" cy="225"/>
              </a:xfrm>
              <a:custGeom>
                <a:avLst/>
                <a:gdLst>
                  <a:gd name="T0" fmla="*/ 762 w 1518"/>
                  <a:gd name="T1" fmla="*/ 1801 h 1801"/>
                  <a:gd name="T2" fmla="*/ 907 w 1518"/>
                  <a:gd name="T3" fmla="*/ 1766 h 1801"/>
                  <a:gd name="T4" fmla="*/ 937 w 1518"/>
                  <a:gd name="T5" fmla="*/ 1301 h 1801"/>
                  <a:gd name="T6" fmla="*/ 872 w 1518"/>
                  <a:gd name="T7" fmla="*/ 1254 h 1801"/>
                  <a:gd name="T8" fmla="*/ 855 w 1518"/>
                  <a:gd name="T9" fmla="*/ 1150 h 1801"/>
                  <a:gd name="T10" fmla="*/ 919 w 1518"/>
                  <a:gd name="T11" fmla="*/ 1011 h 1801"/>
                  <a:gd name="T12" fmla="*/ 1518 w 1518"/>
                  <a:gd name="T13" fmla="*/ 604 h 1801"/>
                  <a:gd name="T14" fmla="*/ 1506 w 1518"/>
                  <a:gd name="T15" fmla="*/ 546 h 1801"/>
                  <a:gd name="T16" fmla="*/ 1436 w 1518"/>
                  <a:gd name="T17" fmla="*/ 465 h 1801"/>
                  <a:gd name="T18" fmla="*/ 1436 w 1518"/>
                  <a:gd name="T19" fmla="*/ 407 h 1801"/>
                  <a:gd name="T20" fmla="*/ 1378 w 1518"/>
                  <a:gd name="T21" fmla="*/ 325 h 1801"/>
                  <a:gd name="T22" fmla="*/ 1395 w 1518"/>
                  <a:gd name="T23" fmla="*/ 210 h 1801"/>
                  <a:gd name="T24" fmla="*/ 1326 w 1518"/>
                  <a:gd name="T25" fmla="*/ 122 h 1801"/>
                  <a:gd name="T26" fmla="*/ 1151 w 1518"/>
                  <a:gd name="T27" fmla="*/ 105 h 1801"/>
                  <a:gd name="T28" fmla="*/ 1047 w 1518"/>
                  <a:gd name="T29" fmla="*/ 0 h 1801"/>
                  <a:gd name="T30" fmla="*/ 907 w 1518"/>
                  <a:gd name="T31" fmla="*/ 151 h 1801"/>
                  <a:gd name="T32" fmla="*/ 919 w 1518"/>
                  <a:gd name="T33" fmla="*/ 180 h 1801"/>
                  <a:gd name="T34" fmla="*/ 867 w 1518"/>
                  <a:gd name="T35" fmla="*/ 215 h 1801"/>
                  <a:gd name="T36" fmla="*/ 843 w 1518"/>
                  <a:gd name="T37" fmla="*/ 175 h 1801"/>
                  <a:gd name="T38" fmla="*/ 849 w 1518"/>
                  <a:gd name="T39" fmla="*/ 110 h 1801"/>
                  <a:gd name="T40" fmla="*/ 803 w 1518"/>
                  <a:gd name="T41" fmla="*/ 29 h 1801"/>
                  <a:gd name="T42" fmla="*/ 703 w 1518"/>
                  <a:gd name="T43" fmla="*/ 58 h 1801"/>
                  <a:gd name="T44" fmla="*/ 663 w 1518"/>
                  <a:gd name="T45" fmla="*/ 180 h 1801"/>
                  <a:gd name="T46" fmla="*/ 698 w 1518"/>
                  <a:gd name="T47" fmla="*/ 255 h 1801"/>
                  <a:gd name="T48" fmla="*/ 651 w 1518"/>
                  <a:gd name="T49" fmla="*/ 267 h 1801"/>
                  <a:gd name="T50" fmla="*/ 471 w 1518"/>
                  <a:gd name="T51" fmla="*/ 163 h 1801"/>
                  <a:gd name="T52" fmla="*/ 267 w 1518"/>
                  <a:gd name="T53" fmla="*/ 279 h 1801"/>
                  <a:gd name="T54" fmla="*/ 256 w 1518"/>
                  <a:gd name="T55" fmla="*/ 372 h 1801"/>
                  <a:gd name="T56" fmla="*/ 291 w 1518"/>
                  <a:gd name="T57" fmla="*/ 384 h 1801"/>
                  <a:gd name="T58" fmla="*/ 198 w 1518"/>
                  <a:gd name="T59" fmla="*/ 447 h 1801"/>
                  <a:gd name="T60" fmla="*/ 262 w 1518"/>
                  <a:gd name="T61" fmla="*/ 477 h 1801"/>
                  <a:gd name="T62" fmla="*/ 232 w 1518"/>
                  <a:gd name="T63" fmla="*/ 541 h 1801"/>
                  <a:gd name="T64" fmla="*/ 297 w 1518"/>
                  <a:gd name="T65" fmla="*/ 628 h 1801"/>
                  <a:gd name="T66" fmla="*/ 7 w 1518"/>
                  <a:gd name="T67" fmla="*/ 611 h 1801"/>
                  <a:gd name="T68" fmla="*/ 0 w 1518"/>
                  <a:gd name="T69" fmla="*/ 639 h 1801"/>
                  <a:gd name="T70" fmla="*/ 344 w 1518"/>
                  <a:gd name="T71" fmla="*/ 721 h 1801"/>
                  <a:gd name="T72" fmla="*/ 546 w 1518"/>
                  <a:gd name="T73" fmla="*/ 738 h 1801"/>
                  <a:gd name="T74" fmla="*/ 454 w 1518"/>
                  <a:gd name="T75" fmla="*/ 802 h 1801"/>
                  <a:gd name="T76" fmla="*/ 511 w 1518"/>
                  <a:gd name="T77" fmla="*/ 872 h 1801"/>
                  <a:gd name="T78" fmla="*/ 623 w 1518"/>
                  <a:gd name="T79" fmla="*/ 872 h 1801"/>
                  <a:gd name="T80" fmla="*/ 640 w 1518"/>
                  <a:gd name="T81" fmla="*/ 808 h 1801"/>
                  <a:gd name="T82" fmla="*/ 686 w 1518"/>
                  <a:gd name="T83" fmla="*/ 843 h 1801"/>
                  <a:gd name="T84" fmla="*/ 668 w 1518"/>
                  <a:gd name="T85" fmla="*/ 912 h 1801"/>
                  <a:gd name="T86" fmla="*/ 698 w 1518"/>
                  <a:gd name="T87" fmla="*/ 924 h 1801"/>
                  <a:gd name="T88" fmla="*/ 698 w 1518"/>
                  <a:gd name="T89" fmla="*/ 994 h 1801"/>
                  <a:gd name="T90" fmla="*/ 762 w 1518"/>
                  <a:gd name="T91" fmla="*/ 1075 h 1801"/>
                  <a:gd name="T92" fmla="*/ 780 w 1518"/>
                  <a:gd name="T93" fmla="*/ 1167 h 1801"/>
                  <a:gd name="T94" fmla="*/ 762 w 1518"/>
                  <a:gd name="T95" fmla="*/ 1237 h 1801"/>
                  <a:gd name="T96" fmla="*/ 797 w 1518"/>
                  <a:gd name="T97" fmla="*/ 1336 h 1801"/>
                  <a:gd name="T98" fmla="*/ 843 w 1518"/>
                  <a:gd name="T99" fmla="*/ 1366 h 1801"/>
                  <a:gd name="T100" fmla="*/ 872 w 1518"/>
                  <a:gd name="T101" fmla="*/ 1411 h 1801"/>
                  <a:gd name="T102" fmla="*/ 780 w 1518"/>
                  <a:gd name="T103" fmla="*/ 1603 h 1801"/>
                  <a:gd name="T104" fmla="*/ 762 w 1518"/>
                  <a:gd name="T105" fmla="*/ 1801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8"/>
                  <a:gd name="T160" fmla="*/ 0 h 1801"/>
                  <a:gd name="T161" fmla="*/ 1518 w 1518"/>
                  <a:gd name="T162" fmla="*/ 1801 h 18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0" name="Freeform 59"/>
              <p:cNvSpPr>
                <a:spLocks/>
              </p:cNvSpPr>
              <p:nvPr/>
            </p:nvSpPr>
            <p:spPr bwMode="auto">
              <a:xfrm>
                <a:off x="469" y="478"/>
                <a:ext cx="466" cy="408"/>
              </a:xfrm>
              <a:custGeom>
                <a:avLst/>
                <a:gdLst>
                  <a:gd name="T0" fmla="*/ 3150 w 3724"/>
                  <a:gd name="T1" fmla="*/ 2968 h 3264"/>
                  <a:gd name="T2" fmla="*/ 3115 w 3724"/>
                  <a:gd name="T3" fmla="*/ 2881 h 3264"/>
                  <a:gd name="T4" fmla="*/ 2662 w 3724"/>
                  <a:gd name="T5" fmla="*/ 3131 h 3264"/>
                  <a:gd name="T6" fmla="*/ 2278 w 3724"/>
                  <a:gd name="T7" fmla="*/ 3264 h 3264"/>
                  <a:gd name="T8" fmla="*/ 2359 w 3724"/>
                  <a:gd name="T9" fmla="*/ 3148 h 3264"/>
                  <a:gd name="T10" fmla="*/ 2435 w 3724"/>
                  <a:gd name="T11" fmla="*/ 3166 h 3264"/>
                  <a:gd name="T12" fmla="*/ 2168 w 3724"/>
                  <a:gd name="T13" fmla="*/ 2800 h 3264"/>
                  <a:gd name="T14" fmla="*/ 1894 w 3724"/>
                  <a:gd name="T15" fmla="*/ 2678 h 3264"/>
                  <a:gd name="T16" fmla="*/ 46 w 3724"/>
                  <a:gd name="T17" fmla="*/ 1823 h 3264"/>
                  <a:gd name="T18" fmla="*/ 35 w 3724"/>
                  <a:gd name="T19" fmla="*/ 1586 h 3264"/>
                  <a:gd name="T20" fmla="*/ 46 w 3724"/>
                  <a:gd name="T21" fmla="*/ 1260 h 3264"/>
                  <a:gd name="T22" fmla="*/ 227 w 3724"/>
                  <a:gd name="T23" fmla="*/ 708 h 3264"/>
                  <a:gd name="T24" fmla="*/ 209 w 3724"/>
                  <a:gd name="T25" fmla="*/ 418 h 3264"/>
                  <a:gd name="T26" fmla="*/ 1028 w 3724"/>
                  <a:gd name="T27" fmla="*/ 197 h 3264"/>
                  <a:gd name="T28" fmla="*/ 1156 w 3724"/>
                  <a:gd name="T29" fmla="*/ 273 h 3264"/>
                  <a:gd name="T30" fmla="*/ 1284 w 3724"/>
                  <a:gd name="T31" fmla="*/ 446 h 3264"/>
                  <a:gd name="T32" fmla="*/ 1359 w 3724"/>
                  <a:gd name="T33" fmla="*/ 621 h 3264"/>
                  <a:gd name="T34" fmla="*/ 1545 w 3724"/>
                  <a:gd name="T35" fmla="*/ 807 h 3264"/>
                  <a:gd name="T36" fmla="*/ 1697 w 3724"/>
                  <a:gd name="T37" fmla="*/ 767 h 3264"/>
                  <a:gd name="T38" fmla="*/ 1847 w 3724"/>
                  <a:gd name="T39" fmla="*/ 801 h 3264"/>
                  <a:gd name="T40" fmla="*/ 1952 w 3724"/>
                  <a:gd name="T41" fmla="*/ 801 h 3264"/>
                  <a:gd name="T42" fmla="*/ 1970 w 3724"/>
                  <a:gd name="T43" fmla="*/ 911 h 3264"/>
                  <a:gd name="T44" fmla="*/ 2051 w 3724"/>
                  <a:gd name="T45" fmla="*/ 836 h 3264"/>
                  <a:gd name="T46" fmla="*/ 2074 w 3724"/>
                  <a:gd name="T47" fmla="*/ 645 h 3264"/>
                  <a:gd name="T48" fmla="*/ 2126 w 3724"/>
                  <a:gd name="T49" fmla="*/ 894 h 3264"/>
                  <a:gd name="T50" fmla="*/ 2214 w 3724"/>
                  <a:gd name="T51" fmla="*/ 952 h 3264"/>
                  <a:gd name="T52" fmla="*/ 2330 w 3724"/>
                  <a:gd name="T53" fmla="*/ 854 h 3264"/>
                  <a:gd name="T54" fmla="*/ 2400 w 3724"/>
                  <a:gd name="T55" fmla="*/ 1138 h 3264"/>
                  <a:gd name="T56" fmla="*/ 2144 w 3724"/>
                  <a:gd name="T57" fmla="*/ 1178 h 3264"/>
                  <a:gd name="T58" fmla="*/ 2098 w 3724"/>
                  <a:gd name="T59" fmla="*/ 1290 h 3264"/>
                  <a:gd name="T60" fmla="*/ 2039 w 3724"/>
                  <a:gd name="T61" fmla="*/ 1370 h 3264"/>
                  <a:gd name="T62" fmla="*/ 1871 w 3724"/>
                  <a:gd name="T63" fmla="*/ 1748 h 3264"/>
                  <a:gd name="T64" fmla="*/ 2219 w 3724"/>
                  <a:gd name="T65" fmla="*/ 2085 h 3264"/>
                  <a:gd name="T66" fmla="*/ 2400 w 3724"/>
                  <a:gd name="T67" fmla="*/ 2219 h 3264"/>
                  <a:gd name="T68" fmla="*/ 2545 w 3724"/>
                  <a:gd name="T69" fmla="*/ 2434 h 3264"/>
                  <a:gd name="T70" fmla="*/ 2481 w 3724"/>
                  <a:gd name="T71" fmla="*/ 2149 h 3264"/>
                  <a:gd name="T72" fmla="*/ 2510 w 3724"/>
                  <a:gd name="T73" fmla="*/ 1841 h 3264"/>
                  <a:gd name="T74" fmla="*/ 2562 w 3724"/>
                  <a:gd name="T75" fmla="*/ 1661 h 3264"/>
                  <a:gd name="T76" fmla="*/ 2766 w 3724"/>
                  <a:gd name="T77" fmla="*/ 1504 h 3264"/>
                  <a:gd name="T78" fmla="*/ 2964 w 3724"/>
                  <a:gd name="T79" fmla="*/ 1684 h 3264"/>
                  <a:gd name="T80" fmla="*/ 3091 w 3724"/>
                  <a:gd name="T81" fmla="*/ 1853 h 3264"/>
                  <a:gd name="T82" fmla="*/ 3342 w 3724"/>
                  <a:gd name="T83" fmla="*/ 1899 h 3264"/>
                  <a:gd name="T84" fmla="*/ 3614 w 3724"/>
                  <a:gd name="T85" fmla="*/ 2090 h 3264"/>
                  <a:gd name="T86" fmla="*/ 3724 w 3724"/>
                  <a:gd name="T87" fmla="*/ 2299 h 3264"/>
                  <a:gd name="T88" fmla="*/ 3586 w 3724"/>
                  <a:gd name="T89" fmla="*/ 2498 h 3264"/>
                  <a:gd name="T90" fmla="*/ 3138 w 3724"/>
                  <a:gd name="T91" fmla="*/ 2695 h 3264"/>
                  <a:gd name="T92" fmla="*/ 3074 w 3724"/>
                  <a:gd name="T93" fmla="*/ 2829 h 3264"/>
                  <a:gd name="T94" fmla="*/ 3335 w 3724"/>
                  <a:gd name="T95" fmla="*/ 2707 h 3264"/>
                  <a:gd name="T96" fmla="*/ 3347 w 3724"/>
                  <a:gd name="T97" fmla="*/ 2805 h 3264"/>
                  <a:gd name="T98" fmla="*/ 3469 w 3724"/>
                  <a:gd name="T99" fmla="*/ 3014 h 3264"/>
                  <a:gd name="T100" fmla="*/ 3370 w 3724"/>
                  <a:gd name="T101" fmla="*/ 3009 h 32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24"/>
                  <a:gd name="T154" fmla="*/ 0 h 3264"/>
                  <a:gd name="T155" fmla="*/ 3724 w 3724"/>
                  <a:gd name="T156" fmla="*/ 3264 h 32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24" h="3264">
                    <a:moveTo>
                      <a:pt x="3248" y="3056"/>
                    </a:moveTo>
                    <a:lnTo>
                      <a:pt x="3196" y="3049"/>
                    </a:lnTo>
                    <a:lnTo>
                      <a:pt x="3150" y="2968"/>
                    </a:lnTo>
                    <a:lnTo>
                      <a:pt x="3185" y="2904"/>
                    </a:lnTo>
                    <a:lnTo>
                      <a:pt x="3190" y="2887"/>
                    </a:lnTo>
                    <a:lnTo>
                      <a:pt x="3115" y="2881"/>
                    </a:lnTo>
                    <a:lnTo>
                      <a:pt x="2981" y="3026"/>
                    </a:lnTo>
                    <a:lnTo>
                      <a:pt x="2795" y="3061"/>
                    </a:lnTo>
                    <a:lnTo>
                      <a:pt x="2662" y="3131"/>
                    </a:lnTo>
                    <a:lnTo>
                      <a:pt x="2574" y="3096"/>
                    </a:lnTo>
                    <a:lnTo>
                      <a:pt x="2470" y="3212"/>
                    </a:lnTo>
                    <a:lnTo>
                      <a:pt x="2278" y="3264"/>
                    </a:lnTo>
                    <a:lnTo>
                      <a:pt x="2237" y="3264"/>
                    </a:lnTo>
                    <a:lnTo>
                      <a:pt x="2266" y="3212"/>
                    </a:lnTo>
                    <a:lnTo>
                      <a:pt x="2359" y="3148"/>
                    </a:lnTo>
                    <a:lnTo>
                      <a:pt x="2365" y="3078"/>
                    </a:lnTo>
                    <a:lnTo>
                      <a:pt x="2400" y="3148"/>
                    </a:lnTo>
                    <a:lnTo>
                      <a:pt x="2435" y="3166"/>
                    </a:lnTo>
                    <a:lnTo>
                      <a:pt x="2428" y="3026"/>
                    </a:lnTo>
                    <a:lnTo>
                      <a:pt x="2226" y="2916"/>
                    </a:lnTo>
                    <a:lnTo>
                      <a:pt x="2168" y="2800"/>
                    </a:lnTo>
                    <a:lnTo>
                      <a:pt x="2104" y="2695"/>
                    </a:lnTo>
                    <a:lnTo>
                      <a:pt x="2004" y="2637"/>
                    </a:lnTo>
                    <a:lnTo>
                      <a:pt x="1894" y="2678"/>
                    </a:lnTo>
                    <a:lnTo>
                      <a:pt x="1069" y="2352"/>
                    </a:lnTo>
                    <a:lnTo>
                      <a:pt x="506" y="2073"/>
                    </a:lnTo>
                    <a:lnTo>
                      <a:pt x="46" y="1823"/>
                    </a:lnTo>
                    <a:lnTo>
                      <a:pt x="17" y="1725"/>
                    </a:lnTo>
                    <a:lnTo>
                      <a:pt x="5" y="1656"/>
                    </a:lnTo>
                    <a:lnTo>
                      <a:pt x="35" y="1586"/>
                    </a:lnTo>
                    <a:lnTo>
                      <a:pt x="0" y="1551"/>
                    </a:lnTo>
                    <a:lnTo>
                      <a:pt x="70" y="1300"/>
                    </a:lnTo>
                    <a:lnTo>
                      <a:pt x="46" y="1260"/>
                    </a:lnTo>
                    <a:lnTo>
                      <a:pt x="58" y="1185"/>
                    </a:lnTo>
                    <a:lnTo>
                      <a:pt x="192" y="1173"/>
                    </a:lnTo>
                    <a:lnTo>
                      <a:pt x="227" y="708"/>
                    </a:lnTo>
                    <a:lnTo>
                      <a:pt x="162" y="650"/>
                    </a:lnTo>
                    <a:lnTo>
                      <a:pt x="145" y="545"/>
                    </a:lnTo>
                    <a:lnTo>
                      <a:pt x="209" y="418"/>
                    </a:lnTo>
                    <a:lnTo>
                      <a:pt x="808" y="0"/>
                    </a:lnTo>
                    <a:lnTo>
                      <a:pt x="848" y="151"/>
                    </a:lnTo>
                    <a:lnTo>
                      <a:pt x="1028" y="197"/>
                    </a:lnTo>
                    <a:lnTo>
                      <a:pt x="1045" y="266"/>
                    </a:lnTo>
                    <a:lnTo>
                      <a:pt x="1139" y="244"/>
                    </a:lnTo>
                    <a:lnTo>
                      <a:pt x="1156" y="273"/>
                    </a:lnTo>
                    <a:lnTo>
                      <a:pt x="1115" y="331"/>
                    </a:lnTo>
                    <a:lnTo>
                      <a:pt x="1174" y="360"/>
                    </a:lnTo>
                    <a:lnTo>
                      <a:pt x="1284" y="446"/>
                    </a:lnTo>
                    <a:lnTo>
                      <a:pt x="1301" y="540"/>
                    </a:lnTo>
                    <a:lnTo>
                      <a:pt x="1394" y="575"/>
                    </a:lnTo>
                    <a:lnTo>
                      <a:pt x="1359" y="621"/>
                    </a:lnTo>
                    <a:lnTo>
                      <a:pt x="1366" y="662"/>
                    </a:lnTo>
                    <a:lnTo>
                      <a:pt x="1534" y="743"/>
                    </a:lnTo>
                    <a:lnTo>
                      <a:pt x="1545" y="807"/>
                    </a:lnTo>
                    <a:lnTo>
                      <a:pt x="1627" y="801"/>
                    </a:lnTo>
                    <a:lnTo>
                      <a:pt x="1603" y="732"/>
                    </a:lnTo>
                    <a:lnTo>
                      <a:pt x="1697" y="767"/>
                    </a:lnTo>
                    <a:lnTo>
                      <a:pt x="1807" y="894"/>
                    </a:lnTo>
                    <a:lnTo>
                      <a:pt x="1859" y="854"/>
                    </a:lnTo>
                    <a:lnTo>
                      <a:pt x="1847" y="801"/>
                    </a:lnTo>
                    <a:lnTo>
                      <a:pt x="1859" y="767"/>
                    </a:lnTo>
                    <a:lnTo>
                      <a:pt x="1935" y="772"/>
                    </a:lnTo>
                    <a:lnTo>
                      <a:pt x="1952" y="801"/>
                    </a:lnTo>
                    <a:lnTo>
                      <a:pt x="1929" y="941"/>
                    </a:lnTo>
                    <a:lnTo>
                      <a:pt x="1947" y="946"/>
                    </a:lnTo>
                    <a:lnTo>
                      <a:pt x="1970" y="911"/>
                    </a:lnTo>
                    <a:lnTo>
                      <a:pt x="2016" y="917"/>
                    </a:lnTo>
                    <a:lnTo>
                      <a:pt x="2011" y="882"/>
                    </a:lnTo>
                    <a:lnTo>
                      <a:pt x="2051" y="836"/>
                    </a:lnTo>
                    <a:lnTo>
                      <a:pt x="1987" y="714"/>
                    </a:lnTo>
                    <a:lnTo>
                      <a:pt x="2039" y="633"/>
                    </a:lnTo>
                    <a:lnTo>
                      <a:pt x="2074" y="645"/>
                    </a:lnTo>
                    <a:lnTo>
                      <a:pt x="2126" y="737"/>
                    </a:lnTo>
                    <a:lnTo>
                      <a:pt x="2109" y="777"/>
                    </a:lnTo>
                    <a:lnTo>
                      <a:pt x="2126" y="894"/>
                    </a:lnTo>
                    <a:lnTo>
                      <a:pt x="2196" y="894"/>
                    </a:lnTo>
                    <a:lnTo>
                      <a:pt x="2226" y="911"/>
                    </a:lnTo>
                    <a:lnTo>
                      <a:pt x="2214" y="952"/>
                    </a:lnTo>
                    <a:lnTo>
                      <a:pt x="2243" y="1028"/>
                    </a:lnTo>
                    <a:lnTo>
                      <a:pt x="2341" y="941"/>
                    </a:lnTo>
                    <a:lnTo>
                      <a:pt x="2330" y="854"/>
                    </a:lnTo>
                    <a:lnTo>
                      <a:pt x="2423" y="882"/>
                    </a:lnTo>
                    <a:lnTo>
                      <a:pt x="2446" y="1045"/>
                    </a:lnTo>
                    <a:lnTo>
                      <a:pt x="2400" y="1138"/>
                    </a:lnTo>
                    <a:lnTo>
                      <a:pt x="2278" y="1121"/>
                    </a:lnTo>
                    <a:lnTo>
                      <a:pt x="2226" y="1178"/>
                    </a:lnTo>
                    <a:lnTo>
                      <a:pt x="2144" y="1178"/>
                    </a:lnTo>
                    <a:lnTo>
                      <a:pt x="2184" y="1225"/>
                    </a:lnTo>
                    <a:lnTo>
                      <a:pt x="2138" y="1300"/>
                    </a:lnTo>
                    <a:lnTo>
                      <a:pt x="2098" y="1290"/>
                    </a:lnTo>
                    <a:lnTo>
                      <a:pt x="2081" y="1318"/>
                    </a:lnTo>
                    <a:lnTo>
                      <a:pt x="2028" y="1324"/>
                    </a:lnTo>
                    <a:lnTo>
                      <a:pt x="2039" y="1370"/>
                    </a:lnTo>
                    <a:lnTo>
                      <a:pt x="1859" y="1499"/>
                    </a:lnTo>
                    <a:lnTo>
                      <a:pt x="1772" y="1644"/>
                    </a:lnTo>
                    <a:lnTo>
                      <a:pt x="1871" y="1748"/>
                    </a:lnTo>
                    <a:lnTo>
                      <a:pt x="1871" y="1858"/>
                    </a:lnTo>
                    <a:lnTo>
                      <a:pt x="2069" y="1933"/>
                    </a:lnTo>
                    <a:lnTo>
                      <a:pt x="2219" y="2085"/>
                    </a:lnTo>
                    <a:lnTo>
                      <a:pt x="2353" y="2114"/>
                    </a:lnTo>
                    <a:lnTo>
                      <a:pt x="2324" y="2195"/>
                    </a:lnTo>
                    <a:lnTo>
                      <a:pt x="2400" y="2219"/>
                    </a:lnTo>
                    <a:lnTo>
                      <a:pt x="2365" y="2306"/>
                    </a:lnTo>
                    <a:lnTo>
                      <a:pt x="2463" y="2445"/>
                    </a:lnTo>
                    <a:lnTo>
                      <a:pt x="2545" y="2434"/>
                    </a:lnTo>
                    <a:lnTo>
                      <a:pt x="2550" y="2311"/>
                    </a:lnTo>
                    <a:lnTo>
                      <a:pt x="2458" y="2230"/>
                    </a:lnTo>
                    <a:lnTo>
                      <a:pt x="2481" y="2149"/>
                    </a:lnTo>
                    <a:lnTo>
                      <a:pt x="2597" y="2055"/>
                    </a:lnTo>
                    <a:lnTo>
                      <a:pt x="2562" y="1858"/>
                    </a:lnTo>
                    <a:lnTo>
                      <a:pt x="2510" y="1841"/>
                    </a:lnTo>
                    <a:lnTo>
                      <a:pt x="2516" y="1783"/>
                    </a:lnTo>
                    <a:lnTo>
                      <a:pt x="2585" y="1713"/>
                    </a:lnTo>
                    <a:lnTo>
                      <a:pt x="2562" y="1661"/>
                    </a:lnTo>
                    <a:lnTo>
                      <a:pt x="2557" y="1510"/>
                    </a:lnTo>
                    <a:lnTo>
                      <a:pt x="2697" y="1527"/>
                    </a:lnTo>
                    <a:lnTo>
                      <a:pt x="2766" y="1504"/>
                    </a:lnTo>
                    <a:lnTo>
                      <a:pt x="2847" y="1562"/>
                    </a:lnTo>
                    <a:lnTo>
                      <a:pt x="2864" y="1603"/>
                    </a:lnTo>
                    <a:lnTo>
                      <a:pt x="2964" y="1684"/>
                    </a:lnTo>
                    <a:lnTo>
                      <a:pt x="2981" y="1812"/>
                    </a:lnTo>
                    <a:lnTo>
                      <a:pt x="3028" y="1841"/>
                    </a:lnTo>
                    <a:lnTo>
                      <a:pt x="3091" y="1853"/>
                    </a:lnTo>
                    <a:lnTo>
                      <a:pt x="3150" y="1708"/>
                    </a:lnTo>
                    <a:lnTo>
                      <a:pt x="3255" y="1864"/>
                    </a:lnTo>
                    <a:lnTo>
                      <a:pt x="3342" y="1899"/>
                    </a:lnTo>
                    <a:lnTo>
                      <a:pt x="3335" y="1975"/>
                    </a:lnTo>
                    <a:lnTo>
                      <a:pt x="3429" y="2090"/>
                    </a:lnTo>
                    <a:lnTo>
                      <a:pt x="3614" y="2090"/>
                    </a:lnTo>
                    <a:lnTo>
                      <a:pt x="3661" y="2132"/>
                    </a:lnTo>
                    <a:lnTo>
                      <a:pt x="3667" y="2224"/>
                    </a:lnTo>
                    <a:lnTo>
                      <a:pt x="3724" y="2299"/>
                    </a:lnTo>
                    <a:lnTo>
                      <a:pt x="3724" y="2352"/>
                    </a:lnTo>
                    <a:lnTo>
                      <a:pt x="3679" y="2376"/>
                    </a:lnTo>
                    <a:lnTo>
                      <a:pt x="3586" y="2498"/>
                    </a:lnTo>
                    <a:lnTo>
                      <a:pt x="3446" y="2544"/>
                    </a:lnTo>
                    <a:lnTo>
                      <a:pt x="3272" y="2550"/>
                    </a:lnTo>
                    <a:lnTo>
                      <a:pt x="3138" y="2695"/>
                    </a:lnTo>
                    <a:lnTo>
                      <a:pt x="3033" y="2753"/>
                    </a:lnTo>
                    <a:lnTo>
                      <a:pt x="2969" y="2834"/>
                    </a:lnTo>
                    <a:lnTo>
                      <a:pt x="3074" y="2829"/>
                    </a:lnTo>
                    <a:lnTo>
                      <a:pt x="3255" y="2678"/>
                    </a:lnTo>
                    <a:lnTo>
                      <a:pt x="3272" y="2666"/>
                    </a:lnTo>
                    <a:lnTo>
                      <a:pt x="3335" y="2707"/>
                    </a:lnTo>
                    <a:lnTo>
                      <a:pt x="3370" y="2759"/>
                    </a:lnTo>
                    <a:lnTo>
                      <a:pt x="3312" y="2800"/>
                    </a:lnTo>
                    <a:lnTo>
                      <a:pt x="3347" y="2805"/>
                    </a:lnTo>
                    <a:lnTo>
                      <a:pt x="3342" y="2881"/>
                    </a:lnTo>
                    <a:lnTo>
                      <a:pt x="3562" y="2956"/>
                    </a:lnTo>
                    <a:lnTo>
                      <a:pt x="3469" y="3014"/>
                    </a:lnTo>
                    <a:lnTo>
                      <a:pt x="3347" y="3160"/>
                    </a:lnTo>
                    <a:lnTo>
                      <a:pt x="3312" y="3108"/>
                    </a:lnTo>
                    <a:lnTo>
                      <a:pt x="3370" y="3009"/>
                    </a:lnTo>
                    <a:lnTo>
                      <a:pt x="3272" y="3044"/>
                    </a:lnTo>
                    <a:lnTo>
                      <a:pt x="3248" y="305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1" name="Freeform 60"/>
              <p:cNvSpPr>
                <a:spLocks/>
              </p:cNvSpPr>
              <p:nvPr/>
            </p:nvSpPr>
            <p:spPr bwMode="auto">
              <a:xfrm>
                <a:off x="405" y="699"/>
                <a:ext cx="471" cy="374"/>
              </a:xfrm>
              <a:custGeom>
                <a:avLst/>
                <a:gdLst>
                  <a:gd name="T0" fmla="*/ 505 w 3767"/>
                  <a:gd name="T1" fmla="*/ 52 h 2992"/>
                  <a:gd name="T2" fmla="*/ 413 w 3767"/>
                  <a:gd name="T3" fmla="*/ 140 h 2992"/>
                  <a:gd name="T4" fmla="*/ 174 w 3767"/>
                  <a:gd name="T5" fmla="*/ 361 h 2992"/>
                  <a:gd name="T6" fmla="*/ 69 w 3767"/>
                  <a:gd name="T7" fmla="*/ 535 h 2992"/>
                  <a:gd name="T8" fmla="*/ 0 w 3767"/>
                  <a:gd name="T9" fmla="*/ 1116 h 2992"/>
                  <a:gd name="T10" fmla="*/ 128 w 3767"/>
                  <a:gd name="T11" fmla="*/ 1360 h 2992"/>
                  <a:gd name="T12" fmla="*/ 442 w 3767"/>
                  <a:gd name="T13" fmla="*/ 1726 h 2992"/>
                  <a:gd name="T14" fmla="*/ 709 w 3767"/>
                  <a:gd name="T15" fmla="*/ 1796 h 2992"/>
                  <a:gd name="T16" fmla="*/ 896 w 3767"/>
                  <a:gd name="T17" fmla="*/ 1946 h 2992"/>
                  <a:gd name="T18" fmla="*/ 959 w 3767"/>
                  <a:gd name="T19" fmla="*/ 2162 h 2992"/>
                  <a:gd name="T20" fmla="*/ 1180 w 3767"/>
                  <a:gd name="T21" fmla="*/ 2423 h 2992"/>
                  <a:gd name="T22" fmla="*/ 1320 w 3767"/>
                  <a:gd name="T23" fmla="*/ 2591 h 2992"/>
                  <a:gd name="T24" fmla="*/ 1424 w 3767"/>
                  <a:gd name="T25" fmla="*/ 2353 h 2992"/>
                  <a:gd name="T26" fmla="*/ 1766 w 3767"/>
                  <a:gd name="T27" fmla="*/ 2376 h 2992"/>
                  <a:gd name="T28" fmla="*/ 1848 w 3767"/>
                  <a:gd name="T29" fmla="*/ 2382 h 2992"/>
                  <a:gd name="T30" fmla="*/ 1918 w 3767"/>
                  <a:gd name="T31" fmla="*/ 2446 h 2992"/>
                  <a:gd name="T32" fmla="*/ 2000 w 3767"/>
                  <a:gd name="T33" fmla="*/ 2458 h 2992"/>
                  <a:gd name="T34" fmla="*/ 2063 w 3767"/>
                  <a:gd name="T35" fmla="*/ 2481 h 2992"/>
                  <a:gd name="T36" fmla="*/ 2185 w 3767"/>
                  <a:gd name="T37" fmla="*/ 2429 h 2992"/>
                  <a:gd name="T38" fmla="*/ 2307 w 3767"/>
                  <a:gd name="T39" fmla="*/ 2434 h 2992"/>
                  <a:gd name="T40" fmla="*/ 2499 w 3767"/>
                  <a:gd name="T41" fmla="*/ 2528 h 2992"/>
                  <a:gd name="T42" fmla="*/ 2540 w 3767"/>
                  <a:gd name="T43" fmla="*/ 2765 h 2992"/>
                  <a:gd name="T44" fmla="*/ 2604 w 3767"/>
                  <a:gd name="T45" fmla="*/ 2882 h 2992"/>
                  <a:gd name="T46" fmla="*/ 2628 w 3767"/>
                  <a:gd name="T47" fmla="*/ 2992 h 2992"/>
                  <a:gd name="T48" fmla="*/ 2743 w 3767"/>
                  <a:gd name="T49" fmla="*/ 2830 h 2992"/>
                  <a:gd name="T50" fmla="*/ 2731 w 3767"/>
                  <a:gd name="T51" fmla="*/ 2382 h 2992"/>
                  <a:gd name="T52" fmla="*/ 3121 w 3767"/>
                  <a:gd name="T53" fmla="*/ 2085 h 2992"/>
                  <a:gd name="T54" fmla="*/ 3121 w 3767"/>
                  <a:gd name="T55" fmla="*/ 1918 h 2992"/>
                  <a:gd name="T56" fmla="*/ 3150 w 3767"/>
                  <a:gd name="T57" fmla="*/ 1906 h 2992"/>
                  <a:gd name="T58" fmla="*/ 3197 w 3767"/>
                  <a:gd name="T59" fmla="*/ 1818 h 2992"/>
                  <a:gd name="T60" fmla="*/ 3331 w 3767"/>
                  <a:gd name="T61" fmla="*/ 1644 h 2992"/>
                  <a:gd name="T62" fmla="*/ 3586 w 3767"/>
                  <a:gd name="T63" fmla="*/ 1505 h 2992"/>
                  <a:gd name="T64" fmla="*/ 3533 w 3767"/>
                  <a:gd name="T65" fmla="*/ 1475 h 2992"/>
                  <a:gd name="T66" fmla="*/ 3732 w 3767"/>
                  <a:gd name="T67" fmla="*/ 1337 h 2992"/>
                  <a:gd name="T68" fmla="*/ 3714 w 3767"/>
                  <a:gd name="T69" fmla="*/ 1273 h 2992"/>
                  <a:gd name="T70" fmla="*/ 3708 w 3767"/>
                  <a:gd name="T71" fmla="*/ 1116 h 2992"/>
                  <a:gd name="T72" fmla="*/ 3488 w 3767"/>
                  <a:gd name="T73" fmla="*/ 1255 h 2992"/>
                  <a:gd name="T74" fmla="*/ 3174 w 3767"/>
                  <a:gd name="T75" fmla="*/ 1360 h 2992"/>
                  <a:gd name="T76" fmla="*/ 3086 w 3767"/>
                  <a:gd name="T77" fmla="*/ 1458 h 2992"/>
                  <a:gd name="T78" fmla="*/ 2912 w 3767"/>
                  <a:gd name="T79" fmla="*/ 1552 h 2992"/>
                  <a:gd name="T80" fmla="*/ 2738 w 3767"/>
                  <a:gd name="T81" fmla="*/ 1528 h 2992"/>
                  <a:gd name="T82" fmla="*/ 2749 w 3767"/>
                  <a:gd name="T83" fmla="*/ 1493 h 2992"/>
                  <a:gd name="T84" fmla="*/ 2731 w 3767"/>
                  <a:gd name="T85" fmla="*/ 1430 h 2992"/>
                  <a:gd name="T86" fmla="*/ 2714 w 3767"/>
                  <a:gd name="T87" fmla="*/ 1360 h 2992"/>
                  <a:gd name="T88" fmla="*/ 2621 w 3767"/>
                  <a:gd name="T89" fmla="*/ 1348 h 2992"/>
                  <a:gd name="T90" fmla="*/ 2673 w 3767"/>
                  <a:gd name="T91" fmla="*/ 1197 h 2992"/>
                  <a:gd name="T92" fmla="*/ 2610 w 3767"/>
                  <a:gd name="T93" fmla="*/ 1173 h 2992"/>
                  <a:gd name="T94" fmla="*/ 2482 w 3767"/>
                  <a:gd name="T95" fmla="*/ 1337 h 2992"/>
                  <a:gd name="T96" fmla="*/ 2453 w 3767"/>
                  <a:gd name="T97" fmla="*/ 1470 h 2992"/>
                  <a:gd name="T98" fmla="*/ 2314 w 3767"/>
                  <a:gd name="T99" fmla="*/ 1424 h 2992"/>
                  <a:gd name="T100" fmla="*/ 2429 w 3767"/>
                  <a:gd name="T101" fmla="*/ 1220 h 2992"/>
                  <a:gd name="T102" fmla="*/ 2406 w 3767"/>
                  <a:gd name="T103" fmla="*/ 1163 h 2992"/>
                  <a:gd name="T104" fmla="*/ 2656 w 3767"/>
                  <a:gd name="T105" fmla="*/ 1151 h 2992"/>
                  <a:gd name="T106" fmla="*/ 2499 w 3767"/>
                  <a:gd name="T107" fmla="*/ 1075 h 2992"/>
                  <a:gd name="T108" fmla="*/ 2476 w 3767"/>
                  <a:gd name="T109" fmla="*/ 1034 h 2992"/>
                  <a:gd name="T110" fmla="*/ 2296 w 3767"/>
                  <a:gd name="T111" fmla="*/ 1046 h 2992"/>
                  <a:gd name="T112" fmla="*/ 2197 w 3767"/>
                  <a:gd name="T113" fmla="*/ 1034 h 2992"/>
                  <a:gd name="T114" fmla="*/ 2272 w 3767"/>
                  <a:gd name="T115" fmla="*/ 936 h 2992"/>
                  <a:gd name="T116" fmla="*/ 1616 w 3767"/>
                  <a:gd name="T117" fmla="*/ 587 h 2992"/>
                  <a:gd name="T118" fmla="*/ 570 w 3767"/>
                  <a:gd name="T119" fmla="*/ 59 h 29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7"/>
                  <a:gd name="T181" fmla="*/ 0 h 2992"/>
                  <a:gd name="T182" fmla="*/ 3767 w 3767"/>
                  <a:gd name="T183" fmla="*/ 2992 h 29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7" h="2992">
                    <a:moveTo>
                      <a:pt x="570" y="59"/>
                    </a:moveTo>
                    <a:lnTo>
                      <a:pt x="505" y="52"/>
                    </a:lnTo>
                    <a:lnTo>
                      <a:pt x="425" y="0"/>
                    </a:lnTo>
                    <a:lnTo>
                      <a:pt x="413" y="140"/>
                    </a:lnTo>
                    <a:lnTo>
                      <a:pt x="296" y="314"/>
                    </a:lnTo>
                    <a:lnTo>
                      <a:pt x="174" y="361"/>
                    </a:lnTo>
                    <a:lnTo>
                      <a:pt x="157" y="465"/>
                    </a:lnTo>
                    <a:lnTo>
                      <a:pt x="69" y="535"/>
                    </a:lnTo>
                    <a:lnTo>
                      <a:pt x="12" y="802"/>
                    </a:lnTo>
                    <a:lnTo>
                      <a:pt x="0" y="1116"/>
                    </a:lnTo>
                    <a:lnTo>
                      <a:pt x="122" y="1302"/>
                    </a:lnTo>
                    <a:lnTo>
                      <a:pt x="128" y="1360"/>
                    </a:lnTo>
                    <a:lnTo>
                      <a:pt x="320" y="1487"/>
                    </a:lnTo>
                    <a:lnTo>
                      <a:pt x="442" y="1726"/>
                    </a:lnTo>
                    <a:lnTo>
                      <a:pt x="697" y="1830"/>
                    </a:lnTo>
                    <a:lnTo>
                      <a:pt x="709" y="1796"/>
                    </a:lnTo>
                    <a:lnTo>
                      <a:pt x="831" y="1836"/>
                    </a:lnTo>
                    <a:lnTo>
                      <a:pt x="896" y="1946"/>
                    </a:lnTo>
                    <a:lnTo>
                      <a:pt x="906" y="2080"/>
                    </a:lnTo>
                    <a:lnTo>
                      <a:pt x="959" y="2162"/>
                    </a:lnTo>
                    <a:lnTo>
                      <a:pt x="1116" y="2162"/>
                    </a:lnTo>
                    <a:lnTo>
                      <a:pt x="1180" y="2423"/>
                    </a:lnTo>
                    <a:lnTo>
                      <a:pt x="1255" y="2551"/>
                    </a:lnTo>
                    <a:lnTo>
                      <a:pt x="1320" y="2591"/>
                    </a:lnTo>
                    <a:lnTo>
                      <a:pt x="1372" y="2399"/>
                    </a:lnTo>
                    <a:lnTo>
                      <a:pt x="1424" y="2353"/>
                    </a:lnTo>
                    <a:lnTo>
                      <a:pt x="1703" y="2336"/>
                    </a:lnTo>
                    <a:lnTo>
                      <a:pt x="1766" y="2376"/>
                    </a:lnTo>
                    <a:lnTo>
                      <a:pt x="1790" y="2388"/>
                    </a:lnTo>
                    <a:lnTo>
                      <a:pt x="1848" y="2382"/>
                    </a:lnTo>
                    <a:lnTo>
                      <a:pt x="1878" y="2429"/>
                    </a:lnTo>
                    <a:lnTo>
                      <a:pt x="1918" y="2446"/>
                    </a:lnTo>
                    <a:lnTo>
                      <a:pt x="1941" y="2486"/>
                    </a:lnTo>
                    <a:lnTo>
                      <a:pt x="2000" y="2458"/>
                    </a:lnTo>
                    <a:lnTo>
                      <a:pt x="2028" y="2486"/>
                    </a:lnTo>
                    <a:lnTo>
                      <a:pt x="2063" y="2481"/>
                    </a:lnTo>
                    <a:lnTo>
                      <a:pt x="2046" y="2399"/>
                    </a:lnTo>
                    <a:lnTo>
                      <a:pt x="2185" y="2429"/>
                    </a:lnTo>
                    <a:lnTo>
                      <a:pt x="2232" y="2406"/>
                    </a:lnTo>
                    <a:lnTo>
                      <a:pt x="2307" y="2434"/>
                    </a:lnTo>
                    <a:lnTo>
                      <a:pt x="2325" y="2481"/>
                    </a:lnTo>
                    <a:lnTo>
                      <a:pt x="2499" y="2528"/>
                    </a:lnTo>
                    <a:lnTo>
                      <a:pt x="2569" y="2591"/>
                    </a:lnTo>
                    <a:lnTo>
                      <a:pt x="2540" y="2765"/>
                    </a:lnTo>
                    <a:lnTo>
                      <a:pt x="2586" y="2789"/>
                    </a:lnTo>
                    <a:lnTo>
                      <a:pt x="2604" y="2882"/>
                    </a:lnTo>
                    <a:lnTo>
                      <a:pt x="2633" y="2962"/>
                    </a:lnTo>
                    <a:lnTo>
                      <a:pt x="2628" y="2992"/>
                    </a:lnTo>
                    <a:lnTo>
                      <a:pt x="2708" y="2945"/>
                    </a:lnTo>
                    <a:lnTo>
                      <a:pt x="2743" y="2830"/>
                    </a:lnTo>
                    <a:lnTo>
                      <a:pt x="2696" y="2516"/>
                    </a:lnTo>
                    <a:lnTo>
                      <a:pt x="2731" y="2382"/>
                    </a:lnTo>
                    <a:lnTo>
                      <a:pt x="3069" y="2173"/>
                    </a:lnTo>
                    <a:lnTo>
                      <a:pt x="3121" y="2085"/>
                    </a:lnTo>
                    <a:lnTo>
                      <a:pt x="3197" y="2068"/>
                    </a:lnTo>
                    <a:lnTo>
                      <a:pt x="3121" y="1918"/>
                    </a:lnTo>
                    <a:lnTo>
                      <a:pt x="3127" y="1859"/>
                    </a:lnTo>
                    <a:lnTo>
                      <a:pt x="3150" y="1906"/>
                    </a:lnTo>
                    <a:lnTo>
                      <a:pt x="3179" y="1888"/>
                    </a:lnTo>
                    <a:lnTo>
                      <a:pt x="3197" y="1818"/>
                    </a:lnTo>
                    <a:lnTo>
                      <a:pt x="3307" y="1719"/>
                    </a:lnTo>
                    <a:lnTo>
                      <a:pt x="3331" y="1644"/>
                    </a:lnTo>
                    <a:lnTo>
                      <a:pt x="3505" y="1604"/>
                    </a:lnTo>
                    <a:lnTo>
                      <a:pt x="3586" y="1505"/>
                    </a:lnTo>
                    <a:lnTo>
                      <a:pt x="3540" y="1510"/>
                    </a:lnTo>
                    <a:lnTo>
                      <a:pt x="3533" y="1475"/>
                    </a:lnTo>
                    <a:lnTo>
                      <a:pt x="3690" y="1330"/>
                    </a:lnTo>
                    <a:lnTo>
                      <a:pt x="3732" y="1337"/>
                    </a:lnTo>
                    <a:lnTo>
                      <a:pt x="3767" y="1285"/>
                    </a:lnTo>
                    <a:lnTo>
                      <a:pt x="3714" y="1273"/>
                    </a:lnTo>
                    <a:lnTo>
                      <a:pt x="3662" y="1197"/>
                    </a:lnTo>
                    <a:lnTo>
                      <a:pt x="3708" y="1116"/>
                    </a:lnTo>
                    <a:lnTo>
                      <a:pt x="3627" y="1104"/>
                    </a:lnTo>
                    <a:lnTo>
                      <a:pt x="3488" y="1255"/>
                    </a:lnTo>
                    <a:lnTo>
                      <a:pt x="3307" y="1290"/>
                    </a:lnTo>
                    <a:lnTo>
                      <a:pt x="3174" y="1360"/>
                    </a:lnTo>
                    <a:lnTo>
                      <a:pt x="3156" y="1430"/>
                    </a:lnTo>
                    <a:lnTo>
                      <a:pt x="3086" y="1458"/>
                    </a:lnTo>
                    <a:lnTo>
                      <a:pt x="3017" y="1470"/>
                    </a:lnTo>
                    <a:lnTo>
                      <a:pt x="2912" y="1552"/>
                    </a:lnTo>
                    <a:lnTo>
                      <a:pt x="2818" y="1580"/>
                    </a:lnTo>
                    <a:lnTo>
                      <a:pt x="2738" y="1528"/>
                    </a:lnTo>
                    <a:lnTo>
                      <a:pt x="2731" y="1505"/>
                    </a:lnTo>
                    <a:lnTo>
                      <a:pt x="2749" y="1493"/>
                    </a:lnTo>
                    <a:lnTo>
                      <a:pt x="2778" y="1435"/>
                    </a:lnTo>
                    <a:lnTo>
                      <a:pt x="2731" y="1430"/>
                    </a:lnTo>
                    <a:lnTo>
                      <a:pt x="2714" y="1424"/>
                    </a:lnTo>
                    <a:lnTo>
                      <a:pt x="2714" y="1360"/>
                    </a:lnTo>
                    <a:lnTo>
                      <a:pt x="2645" y="1395"/>
                    </a:lnTo>
                    <a:lnTo>
                      <a:pt x="2621" y="1348"/>
                    </a:lnTo>
                    <a:lnTo>
                      <a:pt x="2703" y="1285"/>
                    </a:lnTo>
                    <a:lnTo>
                      <a:pt x="2673" y="1197"/>
                    </a:lnTo>
                    <a:lnTo>
                      <a:pt x="2638" y="1185"/>
                    </a:lnTo>
                    <a:lnTo>
                      <a:pt x="2610" y="1173"/>
                    </a:lnTo>
                    <a:lnTo>
                      <a:pt x="2523" y="1238"/>
                    </a:lnTo>
                    <a:lnTo>
                      <a:pt x="2482" y="1337"/>
                    </a:lnTo>
                    <a:lnTo>
                      <a:pt x="2488" y="1424"/>
                    </a:lnTo>
                    <a:lnTo>
                      <a:pt x="2453" y="1470"/>
                    </a:lnTo>
                    <a:lnTo>
                      <a:pt x="2389" y="1505"/>
                    </a:lnTo>
                    <a:lnTo>
                      <a:pt x="2314" y="1424"/>
                    </a:lnTo>
                    <a:lnTo>
                      <a:pt x="2366" y="1278"/>
                    </a:lnTo>
                    <a:lnTo>
                      <a:pt x="2429" y="1220"/>
                    </a:lnTo>
                    <a:lnTo>
                      <a:pt x="2394" y="1208"/>
                    </a:lnTo>
                    <a:lnTo>
                      <a:pt x="2406" y="1163"/>
                    </a:lnTo>
                    <a:lnTo>
                      <a:pt x="2528" y="1110"/>
                    </a:lnTo>
                    <a:lnTo>
                      <a:pt x="2656" y="1151"/>
                    </a:lnTo>
                    <a:lnTo>
                      <a:pt x="2569" y="1063"/>
                    </a:lnTo>
                    <a:lnTo>
                      <a:pt x="2499" y="1075"/>
                    </a:lnTo>
                    <a:lnTo>
                      <a:pt x="2441" y="1034"/>
                    </a:lnTo>
                    <a:lnTo>
                      <a:pt x="2476" y="1034"/>
                    </a:lnTo>
                    <a:lnTo>
                      <a:pt x="2436" y="976"/>
                    </a:lnTo>
                    <a:lnTo>
                      <a:pt x="2296" y="1046"/>
                    </a:lnTo>
                    <a:lnTo>
                      <a:pt x="2220" y="1017"/>
                    </a:lnTo>
                    <a:lnTo>
                      <a:pt x="2197" y="1034"/>
                    </a:lnTo>
                    <a:lnTo>
                      <a:pt x="2145" y="1017"/>
                    </a:lnTo>
                    <a:lnTo>
                      <a:pt x="2272" y="936"/>
                    </a:lnTo>
                    <a:lnTo>
                      <a:pt x="2406" y="907"/>
                    </a:lnTo>
                    <a:lnTo>
                      <a:pt x="1616" y="587"/>
                    </a:lnTo>
                    <a:lnTo>
                      <a:pt x="1023" y="302"/>
                    </a:lnTo>
                    <a:lnTo>
                      <a:pt x="570" y="59"/>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2" name="Freeform 61"/>
              <p:cNvSpPr>
                <a:spLocks/>
              </p:cNvSpPr>
              <p:nvPr/>
            </p:nvSpPr>
            <p:spPr bwMode="auto">
              <a:xfrm>
                <a:off x="791" y="1128"/>
                <a:ext cx="41" cy="23"/>
              </a:xfrm>
              <a:custGeom>
                <a:avLst/>
                <a:gdLst>
                  <a:gd name="T0" fmla="*/ 262 w 325"/>
                  <a:gd name="T1" fmla="*/ 0 h 186"/>
                  <a:gd name="T2" fmla="*/ 325 w 325"/>
                  <a:gd name="T3" fmla="*/ 57 h 186"/>
                  <a:gd name="T4" fmla="*/ 297 w 325"/>
                  <a:gd name="T5" fmla="*/ 75 h 186"/>
                  <a:gd name="T6" fmla="*/ 320 w 325"/>
                  <a:gd name="T7" fmla="*/ 179 h 186"/>
                  <a:gd name="T8" fmla="*/ 256 w 325"/>
                  <a:gd name="T9" fmla="*/ 186 h 186"/>
                  <a:gd name="T10" fmla="*/ 163 w 325"/>
                  <a:gd name="T11" fmla="*/ 151 h 186"/>
                  <a:gd name="T12" fmla="*/ 88 w 325"/>
                  <a:gd name="T13" fmla="*/ 162 h 186"/>
                  <a:gd name="T14" fmla="*/ 0 w 325"/>
                  <a:gd name="T15" fmla="*/ 116 h 186"/>
                  <a:gd name="T16" fmla="*/ 88 w 325"/>
                  <a:gd name="T17" fmla="*/ 64 h 186"/>
                  <a:gd name="T18" fmla="*/ 175 w 325"/>
                  <a:gd name="T19" fmla="*/ 75 h 186"/>
                  <a:gd name="T20" fmla="*/ 186 w 325"/>
                  <a:gd name="T21" fmla="*/ 57 h 186"/>
                  <a:gd name="T22" fmla="*/ 128 w 325"/>
                  <a:gd name="T23" fmla="*/ 0 h 186"/>
                  <a:gd name="T24" fmla="*/ 227 w 325"/>
                  <a:gd name="T25" fmla="*/ 12 h 186"/>
                  <a:gd name="T26" fmla="*/ 262 w 325"/>
                  <a:gd name="T27" fmla="*/ 0 h 1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5"/>
                  <a:gd name="T43" fmla="*/ 0 h 186"/>
                  <a:gd name="T44" fmla="*/ 325 w 325"/>
                  <a:gd name="T45" fmla="*/ 186 h 1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5" h="186">
                    <a:moveTo>
                      <a:pt x="262" y="0"/>
                    </a:moveTo>
                    <a:lnTo>
                      <a:pt x="325" y="57"/>
                    </a:lnTo>
                    <a:lnTo>
                      <a:pt x="297" y="75"/>
                    </a:lnTo>
                    <a:lnTo>
                      <a:pt x="320" y="179"/>
                    </a:lnTo>
                    <a:lnTo>
                      <a:pt x="256" y="186"/>
                    </a:lnTo>
                    <a:lnTo>
                      <a:pt x="163" y="151"/>
                    </a:lnTo>
                    <a:lnTo>
                      <a:pt x="88" y="162"/>
                    </a:lnTo>
                    <a:lnTo>
                      <a:pt x="0" y="116"/>
                    </a:lnTo>
                    <a:lnTo>
                      <a:pt x="88" y="64"/>
                    </a:lnTo>
                    <a:lnTo>
                      <a:pt x="175" y="75"/>
                    </a:lnTo>
                    <a:lnTo>
                      <a:pt x="186" y="57"/>
                    </a:lnTo>
                    <a:lnTo>
                      <a:pt x="128" y="0"/>
                    </a:lnTo>
                    <a:lnTo>
                      <a:pt x="227" y="12"/>
                    </a:lnTo>
                    <a:lnTo>
                      <a:pt x="262" y="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3" name="Freeform 62"/>
              <p:cNvSpPr>
                <a:spLocks/>
              </p:cNvSpPr>
              <p:nvPr/>
            </p:nvSpPr>
            <p:spPr bwMode="auto">
              <a:xfrm>
                <a:off x="824" y="1127"/>
                <a:ext cx="38" cy="25"/>
              </a:xfrm>
              <a:custGeom>
                <a:avLst/>
                <a:gdLst>
                  <a:gd name="T0" fmla="*/ 0 w 307"/>
                  <a:gd name="T1" fmla="*/ 6 h 197"/>
                  <a:gd name="T2" fmla="*/ 58 w 307"/>
                  <a:gd name="T3" fmla="*/ 0 h 197"/>
                  <a:gd name="T4" fmla="*/ 174 w 307"/>
                  <a:gd name="T5" fmla="*/ 18 h 197"/>
                  <a:gd name="T6" fmla="*/ 192 w 307"/>
                  <a:gd name="T7" fmla="*/ 81 h 197"/>
                  <a:gd name="T8" fmla="*/ 273 w 307"/>
                  <a:gd name="T9" fmla="*/ 93 h 197"/>
                  <a:gd name="T10" fmla="*/ 307 w 307"/>
                  <a:gd name="T11" fmla="*/ 168 h 197"/>
                  <a:gd name="T12" fmla="*/ 279 w 307"/>
                  <a:gd name="T13" fmla="*/ 175 h 197"/>
                  <a:gd name="T14" fmla="*/ 192 w 307"/>
                  <a:gd name="T15" fmla="*/ 145 h 197"/>
                  <a:gd name="T16" fmla="*/ 128 w 307"/>
                  <a:gd name="T17" fmla="*/ 197 h 197"/>
                  <a:gd name="T18" fmla="*/ 93 w 307"/>
                  <a:gd name="T19" fmla="*/ 180 h 197"/>
                  <a:gd name="T20" fmla="*/ 58 w 307"/>
                  <a:gd name="T21" fmla="*/ 180 h 197"/>
                  <a:gd name="T22" fmla="*/ 35 w 307"/>
                  <a:gd name="T23" fmla="*/ 81 h 197"/>
                  <a:gd name="T24" fmla="*/ 63 w 307"/>
                  <a:gd name="T25" fmla="*/ 63 h 197"/>
                  <a:gd name="T26" fmla="*/ 0 w 307"/>
                  <a:gd name="T27" fmla="*/ 6 h 1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7"/>
                  <a:gd name="T44" fmla="*/ 307 w 307"/>
                  <a:gd name="T45" fmla="*/ 197 h 1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7">
                    <a:moveTo>
                      <a:pt x="0" y="6"/>
                    </a:moveTo>
                    <a:lnTo>
                      <a:pt x="58" y="0"/>
                    </a:lnTo>
                    <a:lnTo>
                      <a:pt x="174" y="18"/>
                    </a:lnTo>
                    <a:lnTo>
                      <a:pt x="192" y="81"/>
                    </a:lnTo>
                    <a:lnTo>
                      <a:pt x="273" y="93"/>
                    </a:lnTo>
                    <a:lnTo>
                      <a:pt x="307" y="168"/>
                    </a:lnTo>
                    <a:lnTo>
                      <a:pt x="279" y="175"/>
                    </a:lnTo>
                    <a:lnTo>
                      <a:pt x="192" y="145"/>
                    </a:lnTo>
                    <a:lnTo>
                      <a:pt x="128" y="197"/>
                    </a:lnTo>
                    <a:lnTo>
                      <a:pt x="93" y="180"/>
                    </a:lnTo>
                    <a:lnTo>
                      <a:pt x="58" y="180"/>
                    </a:lnTo>
                    <a:lnTo>
                      <a:pt x="35" y="81"/>
                    </a:lnTo>
                    <a:lnTo>
                      <a:pt x="63" y="63"/>
                    </a:lnTo>
                    <a:lnTo>
                      <a:pt x="0" y="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4" name="Freeform 63"/>
              <p:cNvSpPr>
                <a:spLocks/>
              </p:cNvSpPr>
              <p:nvPr/>
            </p:nvSpPr>
            <p:spPr bwMode="auto">
              <a:xfrm>
                <a:off x="415" y="869"/>
                <a:ext cx="247" cy="283"/>
              </a:xfrm>
              <a:custGeom>
                <a:avLst/>
                <a:gdLst>
                  <a:gd name="T0" fmla="*/ 47 w 1976"/>
                  <a:gd name="T1" fmla="*/ 40 h 2259"/>
                  <a:gd name="T2" fmla="*/ 105 w 1976"/>
                  <a:gd name="T3" fmla="*/ 453 h 2259"/>
                  <a:gd name="T4" fmla="*/ 0 w 1976"/>
                  <a:gd name="T5" fmla="*/ 453 h 2259"/>
                  <a:gd name="T6" fmla="*/ 82 w 1976"/>
                  <a:gd name="T7" fmla="*/ 645 h 2259"/>
                  <a:gd name="T8" fmla="*/ 76 w 1976"/>
                  <a:gd name="T9" fmla="*/ 847 h 2259"/>
                  <a:gd name="T10" fmla="*/ 222 w 1976"/>
                  <a:gd name="T11" fmla="*/ 959 h 2259"/>
                  <a:gd name="T12" fmla="*/ 187 w 1976"/>
                  <a:gd name="T13" fmla="*/ 802 h 2259"/>
                  <a:gd name="T14" fmla="*/ 180 w 1976"/>
                  <a:gd name="T15" fmla="*/ 488 h 2259"/>
                  <a:gd name="T16" fmla="*/ 152 w 1976"/>
                  <a:gd name="T17" fmla="*/ 214 h 2259"/>
                  <a:gd name="T18" fmla="*/ 250 w 1976"/>
                  <a:gd name="T19" fmla="*/ 307 h 2259"/>
                  <a:gd name="T20" fmla="*/ 326 w 1976"/>
                  <a:gd name="T21" fmla="*/ 627 h 2259"/>
                  <a:gd name="T22" fmla="*/ 332 w 1976"/>
                  <a:gd name="T23" fmla="*/ 795 h 2259"/>
                  <a:gd name="T24" fmla="*/ 332 w 1976"/>
                  <a:gd name="T25" fmla="*/ 859 h 2259"/>
                  <a:gd name="T26" fmla="*/ 506 w 1976"/>
                  <a:gd name="T27" fmla="*/ 1290 h 2259"/>
                  <a:gd name="T28" fmla="*/ 524 w 1976"/>
                  <a:gd name="T29" fmla="*/ 1667 h 2259"/>
                  <a:gd name="T30" fmla="*/ 762 w 1976"/>
                  <a:gd name="T31" fmla="*/ 1853 h 2259"/>
                  <a:gd name="T32" fmla="*/ 1244 w 1976"/>
                  <a:gd name="T33" fmla="*/ 2073 h 2259"/>
                  <a:gd name="T34" fmla="*/ 1378 w 1976"/>
                  <a:gd name="T35" fmla="*/ 2259 h 2259"/>
                  <a:gd name="T36" fmla="*/ 1605 w 1976"/>
                  <a:gd name="T37" fmla="*/ 2167 h 2259"/>
                  <a:gd name="T38" fmla="*/ 1616 w 1976"/>
                  <a:gd name="T39" fmla="*/ 2033 h 2259"/>
                  <a:gd name="T40" fmla="*/ 1779 w 1976"/>
                  <a:gd name="T41" fmla="*/ 2062 h 2259"/>
                  <a:gd name="T42" fmla="*/ 1866 w 1976"/>
                  <a:gd name="T43" fmla="*/ 2033 h 2259"/>
                  <a:gd name="T44" fmla="*/ 1912 w 1976"/>
                  <a:gd name="T45" fmla="*/ 1923 h 2259"/>
                  <a:gd name="T46" fmla="*/ 1971 w 1976"/>
                  <a:gd name="T47" fmla="*/ 1783 h 2259"/>
                  <a:gd name="T48" fmla="*/ 1720 w 1976"/>
                  <a:gd name="T49" fmla="*/ 1783 h 2259"/>
                  <a:gd name="T50" fmla="*/ 1598 w 1976"/>
                  <a:gd name="T51" fmla="*/ 1958 h 2259"/>
                  <a:gd name="T52" fmla="*/ 1372 w 1976"/>
                  <a:gd name="T53" fmla="*/ 1916 h 2259"/>
                  <a:gd name="T54" fmla="*/ 1128 w 1976"/>
                  <a:gd name="T55" fmla="*/ 1748 h 2259"/>
                  <a:gd name="T56" fmla="*/ 1099 w 1976"/>
                  <a:gd name="T57" fmla="*/ 1498 h 2259"/>
                  <a:gd name="T58" fmla="*/ 1215 w 1976"/>
                  <a:gd name="T59" fmla="*/ 1307 h 2259"/>
                  <a:gd name="T60" fmla="*/ 1128 w 1976"/>
                  <a:gd name="T61" fmla="*/ 1103 h 2259"/>
                  <a:gd name="T62" fmla="*/ 884 w 1976"/>
                  <a:gd name="T63" fmla="*/ 802 h 2259"/>
                  <a:gd name="T64" fmla="*/ 815 w 1976"/>
                  <a:gd name="T65" fmla="*/ 586 h 2259"/>
                  <a:gd name="T66" fmla="*/ 628 w 1976"/>
                  <a:gd name="T67" fmla="*/ 436 h 2259"/>
                  <a:gd name="T68" fmla="*/ 367 w 1976"/>
                  <a:gd name="T69" fmla="*/ 366 h 2259"/>
                  <a:gd name="T70" fmla="*/ 47 w 1976"/>
                  <a:gd name="T71" fmla="*/ 0 h 22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6"/>
                  <a:gd name="T109" fmla="*/ 0 h 2259"/>
                  <a:gd name="T110" fmla="*/ 1976 w 1976"/>
                  <a:gd name="T111" fmla="*/ 2259 h 22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6" h="2259">
                    <a:moveTo>
                      <a:pt x="47" y="0"/>
                    </a:moveTo>
                    <a:lnTo>
                      <a:pt x="47" y="40"/>
                    </a:lnTo>
                    <a:lnTo>
                      <a:pt x="18" y="122"/>
                    </a:lnTo>
                    <a:lnTo>
                      <a:pt x="105" y="453"/>
                    </a:lnTo>
                    <a:lnTo>
                      <a:pt x="65" y="499"/>
                    </a:lnTo>
                    <a:lnTo>
                      <a:pt x="0" y="453"/>
                    </a:lnTo>
                    <a:lnTo>
                      <a:pt x="47" y="633"/>
                    </a:lnTo>
                    <a:lnTo>
                      <a:pt x="82" y="645"/>
                    </a:lnTo>
                    <a:lnTo>
                      <a:pt x="128" y="720"/>
                    </a:lnTo>
                    <a:lnTo>
                      <a:pt x="76" y="847"/>
                    </a:lnTo>
                    <a:lnTo>
                      <a:pt x="198" y="1063"/>
                    </a:lnTo>
                    <a:lnTo>
                      <a:pt x="222" y="959"/>
                    </a:lnTo>
                    <a:lnTo>
                      <a:pt x="180" y="900"/>
                    </a:lnTo>
                    <a:lnTo>
                      <a:pt x="187" y="802"/>
                    </a:lnTo>
                    <a:lnTo>
                      <a:pt x="140" y="580"/>
                    </a:lnTo>
                    <a:lnTo>
                      <a:pt x="180" y="488"/>
                    </a:lnTo>
                    <a:lnTo>
                      <a:pt x="117" y="359"/>
                    </a:lnTo>
                    <a:lnTo>
                      <a:pt x="152" y="214"/>
                    </a:lnTo>
                    <a:lnTo>
                      <a:pt x="187" y="232"/>
                    </a:lnTo>
                    <a:lnTo>
                      <a:pt x="250" y="307"/>
                    </a:lnTo>
                    <a:lnTo>
                      <a:pt x="285" y="603"/>
                    </a:lnTo>
                    <a:lnTo>
                      <a:pt x="326" y="627"/>
                    </a:lnTo>
                    <a:lnTo>
                      <a:pt x="302" y="703"/>
                    </a:lnTo>
                    <a:lnTo>
                      <a:pt x="332" y="795"/>
                    </a:lnTo>
                    <a:lnTo>
                      <a:pt x="372" y="807"/>
                    </a:lnTo>
                    <a:lnTo>
                      <a:pt x="332" y="859"/>
                    </a:lnTo>
                    <a:lnTo>
                      <a:pt x="407" y="935"/>
                    </a:lnTo>
                    <a:lnTo>
                      <a:pt x="506" y="1290"/>
                    </a:lnTo>
                    <a:lnTo>
                      <a:pt x="396" y="1423"/>
                    </a:lnTo>
                    <a:lnTo>
                      <a:pt x="524" y="1667"/>
                    </a:lnTo>
                    <a:lnTo>
                      <a:pt x="634" y="1731"/>
                    </a:lnTo>
                    <a:lnTo>
                      <a:pt x="762" y="1853"/>
                    </a:lnTo>
                    <a:lnTo>
                      <a:pt x="1070" y="2050"/>
                    </a:lnTo>
                    <a:lnTo>
                      <a:pt x="1244" y="2073"/>
                    </a:lnTo>
                    <a:lnTo>
                      <a:pt x="1343" y="2143"/>
                    </a:lnTo>
                    <a:lnTo>
                      <a:pt x="1378" y="2259"/>
                    </a:lnTo>
                    <a:lnTo>
                      <a:pt x="1406" y="2213"/>
                    </a:lnTo>
                    <a:lnTo>
                      <a:pt x="1605" y="2167"/>
                    </a:lnTo>
                    <a:lnTo>
                      <a:pt x="1558" y="2091"/>
                    </a:lnTo>
                    <a:lnTo>
                      <a:pt x="1616" y="2033"/>
                    </a:lnTo>
                    <a:lnTo>
                      <a:pt x="1709" y="2068"/>
                    </a:lnTo>
                    <a:lnTo>
                      <a:pt x="1779" y="2062"/>
                    </a:lnTo>
                    <a:lnTo>
                      <a:pt x="1837" y="2085"/>
                    </a:lnTo>
                    <a:lnTo>
                      <a:pt x="1866" y="2033"/>
                    </a:lnTo>
                    <a:lnTo>
                      <a:pt x="1912" y="1998"/>
                    </a:lnTo>
                    <a:lnTo>
                      <a:pt x="1912" y="1923"/>
                    </a:lnTo>
                    <a:lnTo>
                      <a:pt x="1976" y="1864"/>
                    </a:lnTo>
                    <a:lnTo>
                      <a:pt x="1971" y="1783"/>
                    </a:lnTo>
                    <a:lnTo>
                      <a:pt x="1895" y="1754"/>
                    </a:lnTo>
                    <a:lnTo>
                      <a:pt x="1720" y="1783"/>
                    </a:lnTo>
                    <a:lnTo>
                      <a:pt x="1663" y="1905"/>
                    </a:lnTo>
                    <a:lnTo>
                      <a:pt x="1598" y="1958"/>
                    </a:lnTo>
                    <a:lnTo>
                      <a:pt x="1465" y="1911"/>
                    </a:lnTo>
                    <a:lnTo>
                      <a:pt x="1372" y="1916"/>
                    </a:lnTo>
                    <a:lnTo>
                      <a:pt x="1181" y="1812"/>
                    </a:lnTo>
                    <a:lnTo>
                      <a:pt x="1128" y="1748"/>
                    </a:lnTo>
                    <a:lnTo>
                      <a:pt x="1169" y="1602"/>
                    </a:lnTo>
                    <a:lnTo>
                      <a:pt x="1099" y="1498"/>
                    </a:lnTo>
                    <a:lnTo>
                      <a:pt x="1139" y="1365"/>
                    </a:lnTo>
                    <a:lnTo>
                      <a:pt x="1215" y="1307"/>
                    </a:lnTo>
                    <a:lnTo>
                      <a:pt x="1244" y="1225"/>
                    </a:lnTo>
                    <a:lnTo>
                      <a:pt x="1128" y="1103"/>
                    </a:lnTo>
                    <a:lnTo>
                      <a:pt x="1029" y="795"/>
                    </a:lnTo>
                    <a:lnTo>
                      <a:pt x="884" y="802"/>
                    </a:lnTo>
                    <a:lnTo>
                      <a:pt x="825" y="725"/>
                    </a:lnTo>
                    <a:lnTo>
                      <a:pt x="815" y="586"/>
                    </a:lnTo>
                    <a:lnTo>
                      <a:pt x="750" y="476"/>
                    </a:lnTo>
                    <a:lnTo>
                      <a:pt x="628" y="436"/>
                    </a:lnTo>
                    <a:lnTo>
                      <a:pt x="616" y="470"/>
                    </a:lnTo>
                    <a:lnTo>
                      <a:pt x="367" y="366"/>
                    </a:lnTo>
                    <a:lnTo>
                      <a:pt x="239" y="127"/>
                    </a:lnTo>
                    <a:lnTo>
                      <a:pt x="47" y="0"/>
                    </a:lnTo>
                    <a:close/>
                  </a:path>
                </a:pathLst>
              </a:custGeom>
              <a:gradFill>
                <a:gsLst>
                  <a:gs pos="0">
                    <a:srgbClr val="EBF1DE"/>
                  </a:gs>
                  <a:gs pos="37000">
                    <a:srgbClr val="EBF1DE"/>
                  </a:gs>
                  <a:gs pos="94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5" name="Freeform 64"/>
              <p:cNvSpPr>
                <a:spLocks/>
              </p:cNvSpPr>
              <p:nvPr/>
            </p:nvSpPr>
            <p:spPr bwMode="auto">
              <a:xfrm>
                <a:off x="629" y="1127"/>
                <a:ext cx="16" cy="22"/>
              </a:xfrm>
              <a:custGeom>
                <a:avLst/>
                <a:gdLst>
                  <a:gd name="T0" fmla="*/ 128 w 128"/>
                  <a:gd name="T1" fmla="*/ 23 h 175"/>
                  <a:gd name="T2" fmla="*/ 99 w 128"/>
                  <a:gd name="T3" fmla="*/ 116 h 175"/>
                  <a:gd name="T4" fmla="*/ 58 w 128"/>
                  <a:gd name="T5" fmla="*/ 175 h 175"/>
                  <a:gd name="T6" fmla="*/ 0 w 128"/>
                  <a:gd name="T7" fmla="*/ 151 h 175"/>
                  <a:gd name="T8" fmla="*/ 35 w 128"/>
                  <a:gd name="T9" fmla="*/ 87 h 175"/>
                  <a:gd name="T10" fmla="*/ 41 w 128"/>
                  <a:gd name="T11" fmla="*/ 0 h 175"/>
                  <a:gd name="T12" fmla="*/ 76 w 128"/>
                  <a:gd name="T13" fmla="*/ 0 h 175"/>
                  <a:gd name="T14" fmla="*/ 128 w 128"/>
                  <a:gd name="T15" fmla="*/ 23 h 175"/>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75"/>
                  <a:gd name="T26" fmla="*/ 128 w 128"/>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75">
                    <a:moveTo>
                      <a:pt x="128" y="23"/>
                    </a:moveTo>
                    <a:lnTo>
                      <a:pt x="99" y="116"/>
                    </a:lnTo>
                    <a:lnTo>
                      <a:pt x="58" y="175"/>
                    </a:lnTo>
                    <a:lnTo>
                      <a:pt x="0" y="151"/>
                    </a:lnTo>
                    <a:lnTo>
                      <a:pt x="35" y="87"/>
                    </a:lnTo>
                    <a:lnTo>
                      <a:pt x="41" y="0"/>
                    </a:lnTo>
                    <a:lnTo>
                      <a:pt x="76" y="0"/>
                    </a:lnTo>
                    <a:lnTo>
                      <a:pt x="128"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6" name="Freeform 65"/>
              <p:cNvSpPr>
                <a:spLocks/>
              </p:cNvSpPr>
              <p:nvPr/>
            </p:nvSpPr>
            <p:spPr bwMode="auto">
              <a:xfrm>
                <a:off x="588" y="1123"/>
                <a:ext cx="50" cy="44"/>
              </a:xfrm>
              <a:custGeom>
                <a:avLst/>
                <a:gdLst>
                  <a:gd name="T0" fmla="*/ 383 w 395"/>
                  <a:gd name="T1" fmla="*/ 204 h 348"/>
                  <a:gd name="T2" fmla="*/ 395 w 395"/>
                  <a:gd name="T3" fmla="*/ 221 h 348"/>
                  <a:gd name="T4" fmla="*/ 319 w 395"/>
                  <a:gd name="T5" fmla="*/ 249 h 348"/>
                  <a:gd name="T6" fmla="*/ 291 w 395"/>
                  <a:gd name="T7" fmla="*/ 302 h 348"/>
                  <a:gd name="T8" fmla="*/ 226 w 395"/>
                  <a:gd name="T9" fmla="*/ 348 h 348"/>
                  <a:gd name="T10" fmla="*/ 92 w 395"/>
                  <a:gd name="T11" fmla="*/ 319 h 348"/>
                  <a:gd name="T12" fmla="*/ 0 w 395"/>
                  <a:gd name="T13" fmla="*/ 226 h 348"/>
                  <a:gd name="T14" fmla="*/ 22 w 395"/>
                  <a:gd name="T15" fmla="*/ 180 h 348"/>
                  <a:gd name="T16" fmla="*/ 221 w 395"/>
                  <a:gd name="T17" fmla="*/ 127 h 348"/>
                  <a:gd name="T18" fmla="*/ 174 w 395"/>
                  <a:gd name="T19" fmla="*/ 58 h 348"/>
                  <a:gd name="T20" fmla="*/ 226 w 395"/>
                  <a:gd name="T21" fmla="*/ 0 h 348"/>
                  <a:gd name="T22" fmla="*/ 325 w 395"/>
                  <a:gd name="T23" fmla="*/ 35 h 348"/>
                  <a:gd name="T24" fmla="*/ 366 w 395"/>
                  <a:gd name="T25" fmla="*/ 29 h 348"/>
                  <a:gd name="T26" fmla="*/ 360 w 395"/>
                  <a:gd name="T27" fmla="*/ 122 h 348"/>
                  <a:gd name="T28" fmla="*/ 325 w 395"/>
                  <a:gd name="T29" fmla="*/ 174 h 348"/>
                  <a:gd name="T30" fmla="*/ 383 w 395"/>
                  <a:gd name="T31" fmla="*/ 204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5"/>
                  <a:gd name="T49" fmla="*/ 0 h 348"/>
                  <a:gd name="T50" fmla="*/ 395 w 395"/>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5" h="348">
                    <a:moveTo>
                      <a:pt x="383" y="204"/>
                    </a:moveTo>
                    <a:lnTo>
                      <a:pt x="395" y="221"/>
                    </a:lnTo>
                    <a:lnTo>
                      <a:pt x="319" y="249"/>
                    </a:lnTo>
                    <a:lnTo>
                      <a:pt x="291" y="302"/>
                    </a:lnTo>
                    <a:lnTo>
                      <a:pt x="226" y="348"/>
                    </a:lnTo>
                    <a:lnTo>
                      <a:pt x="92" y="319"/>
                    </a:lnTo>
                    <a:lnTo>
                      <a:pt x="0" y="226"/>
                    </a:lnTo>
                    <a:lnTo>
                      <a:pt x="22" y="180"/>
                    </a:lnTo>
                    <a:lnTo>
                      <a:pt x="221" y="127"/>
                    </a:lnTo>
                    <a:lnTo>
                      <a:pt x="174" y="58"/>
                    </a:lnTo>
                    <a:lnTo>
                      <a:pt x="226" y="0"/>
                    </a:lnTo>
                    <a:lnTo>
                      <a:pt x="325" y="35"/>
                    </a:lnTo>
                    <a:lnTo>
                      <a:pt x="366" y="29"/>
                    </a:lnTo>
                    <a:lnTo>
                      <a:pt x="360" y="122"/>
                    </a:lnTo>
                    <a:lnTo>
                      <a:pt x="325" y="174"/>
                    </a:lnTo>
                    <a:lnTo>
                      <a:pt x="383" y="20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7" name="Freeform 66"/>
              <p:cNvSpPr>
                <a:spLocks/>
              </p:cNvSpPr>
              <p:nvPr/>
            </p:nvSpPr>
            <p:spPr bwMode="auto">
              <a:xfrm>
                <a:off x="625" y="1151"/>
                <a:ext cx="57" cy="31"/>
              </a:xfrm>
              <a:custGeom>
                <a:avLst/>
                <a:gdLst>
                  <a:gd name="T0" fmla="*/ 104 w 458"/>
                  <a:gd name="T1" fmla="*/ 0 h 249"/>
                  <a:gd name="T2" fmla="*/ 28 w 458"/>
                  <a:gd name="T3" fmla="*/ 23 h 249"/>
                  <a:gd name="T4" fmla="*/ 0 w 458"/>
                  <a:gd name="T5" fmla="*/ 87 h 249"/>
                  <a:gd name="T6" fmla="*/ 122 w 458"/>
                  <a:gd name="T7" fmla="*/ 127 h 249"/>
                  <a:gd name="T8" fmla="*/ 122 w 458"/>
                  <a:gd name="T9" fmla="*/ 232 h 249"/>
                  <a:gd name="T10" fmla="*/ 133 w 458"/>
                  <a:gd name="T11" fmla="*/ 249 h 249"/>
                  <a:gd name="T12" fmla="*/ 249 w 458"/>
                  <a:gd name="T13" fmla="*/ 220 h 249"/>
                  <a:gd name="T14" fmla="*/ 290 w 458"/>
                  <a:gd name="T15" fmla="*/ 227 h 249"/>
                  <a:gd name="T16" fmla="*/ 458 w 458"/>
                  <a:gd name="T17" fmla="*/ 115 h 249"/>
                  <a:gd name="T18" fmla="*/ 441 w 458"/>
                  <a:gd name="T19" fmla="*/ 93 h 249"/>
                  <a:gd name="T20" fmla="*/ 127 w 458"/>
                  <a:gd name="T21" fmla="*/ 46 h 249"/>
                  <a:gd name="T22" fmla="*/ 104 w 458"/>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8"/>
                  <a:gd name="T37" fmla="*/ 0 h 249"/>
                  <a:gd name="T38" fmla="*/ 458 w 458"/>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8" h="249">
                    <a:moveTo>
                      <a:pt x="104" y="0"/>
                    </a:moveTo>
                    <a:lnTo>
                      <a:pt x="28" y="23"/>
                    </a:lnTo>
                    <a:lnTo>
                      <a:pt x="0" y="87"/>
                    </a:lnTo>
                    <a:lnTo>
                      <a:pt x="122" y="127"/>
                    </a:lnTo>
                    <a:lnTo>
                      <a:pt x="122" y="232"/>
                    </a:lnTo>
                    <a:lnTo>
                      <a:pt x="133" y="249"/>
                    </a:lnTo>
                    <a:lnTo>
                      <a:pt x="249" y="220"/>
                    </a:lnTo>
                    <a:lnTo>
                      <a:pt x="290" y="227"/>
                    </a:lnTo>
                    <a:lnTo>
                      <a:pt x="458" y="115"/>
                    </a:lnTo>
                    <a:lnTo>
                      <a:pt x="441" y="93"/>
                    </a:lnTo>
                    <a:lnTo>
                      <a:pt x="127" y="46"/>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8" name="Freeform 67"/>
              <p:cNvSpPr>
                <a:spLocks/>
              </p:cNvSpPr>
              <p:nvPr/>
            </p:nvSpPr>
            <p:spPr bwMode="auto">
              <a:xfrm>
                <a:off x="617" y="1161"/>
                <a:ext cx="23" cy="19"/>
              </a:xfrm>
              <a:custGeom>
                <a:avLst/>
                <a:gdLst>
                  <a:gd name="T0" fmla="*/ 65 w 187"/>
                  <a:gd name="T1" fmla="*/ 0 h 151"/>
                  <a:gd name="T2" fmla="*/ 187 w 187"/>
                  <a:gd name="T3" fmla="*/ 46 h 151"/>
                  <a:gd name="T4" fmla="*/ 187 w 187"/>
                  <a:gd name="T5" fmla="*/ 151 h 151"/>
                  <a:gd name="T6" fmla="*/ 75 w 187"/>
                  <a:gd name="T7" fmla="*/ 111 h 151"/>
                  <a:gd name="T8" fmla="*/ 0 w 187"/>
                  <a:gd name="T9" fmla="*/ 46 h 151"/>
                  <a:gd name="T10" fmla="*/ 65 w 187"/>
                  <a:gd name="T11" fmla="*/ 0 h 151"/>
                  <a:gd name="T12" fmla="*/ 0 60000 65536"/>
                  <a:gd name="T13" fmla="*/ 0 60000 65536"/>
                  <a:gd name="T14" fmla="*/ 0 60000 65536"/>
                  <a:gd name="T15" fmla="*/ 0 60000 65536"/>
                  <a:gd name="T16" fmla="*/ 0 60000 65536"/>
                  <a:gd name="T17" fmla="*/ 0 60000 65536"/>
                  <a:gd name="T18" fmla="*/ 0 w 187"/>
                  <a:gd name="T19" fmla="*/ 0 h 151"/>
                  <a:gd name="T20" fmla="*/ 187 w 18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87" h="151">
                    <a:moveTo>
                      <a:pt x="65" y="0"/>
                    </a:moveTo>
                    <a:lnTo>
                      <a:pt x="187" y="46"/>
                    </a:lnTo>
                    <a:lnTo>
                      <a:pt x="187" y="151"/>
                    </a:lnTo>
                    <a:lnTo>
                      <a:pt x="75" y="111"/>
                    </a:lnTo>
                    <a:lnTo>
                      <a:pt x="0" y="46"/>
                    </a:lnTo>
                    <a:lnTo>
                      <a:pt x="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9" name="Freeform 68"/>
              <p:cNvSpPr>
                <a:spLocks/>
              </p:cNvSpPr>
              <p:nvPr/>
            </p:nvSpPr>
            <p:spPr bwMode="auto">
              <a:xfrm>
                <a:off x="641" y="1166"/>
                <a:ext cx="53" cy="47"/>
              </a:xfrm>
              <a:custGeom>
                <a:avLst/>
                <a:gdLst>
                  <a:gd name="T0" fmla="*/ 116 w 425"/>
                  <a:gd name="T1" fmla="*/ 349 h 377"/>
                  <a:gd name="T2" fmla="*/ 203 w 425"/>
                  <a:gd name="T3" fmla="*/ 377 h 377"/>
                  <a:gd name="T4" fmla="*/ 226 w 425"/>
                  <a:gd name="T5" fmla="*/ 342 h 377"/>
                  <a:gd name="T6" fmla="*/ 268 w 425"/>
                  <a:gd name="T7" fmla="*/ 354 h 377"/>
                  <a:gd name="T8" fmla="*/ 279 w 425"/>
                  <a:gd name="T9" fmla="*/ 279 h 377"/>
                  <a:gd name="T10" fmla="*/ 425 w 425"/>
                  <a:gd name="T11" fmla="*/ 110 h 377"/>
                  <a:gd name="T12" fmla="*/ 425 w 425"/>
                  <a:gd name="T13" fmla="*/ 58 h 377"/>
                  <a:gd name="T14" fmla="*/ 325 w 425"/>
                  <a:gd name="T15" fmla="*/ 0 h 377"/>
                  <a:gd name="T16" fmla="*/ 157 w 425"/>
                  <a:gd name="T17" fmla="*/ 105 h 377"/>
                  <a:gd name="T18" fmla="*/ 111 w 425"/>
                  <a:gd name="T19" fmla="*/ 98 h 377"/>
                  <a:gd name="T20" fmla="*/ 0 w 425"/>
                  <a:gd name="T21" fmla="*/ 127 h 377"/>
                  <a:gd name="T22" fmla="*/ 87 w 425"/>
                  <a:gd name="T23" fmla="*/ 284 h 377"/>
                  <a:gd name="T24" fmla="*/ 116 w 425"/>
                  <a:gd name="T25" fmla="*/ 319 h 377"/>
                  <a:gd name="T26" fmla="*/ 116 w 425"/>
                  <a:gd name="T27" fmla="*/ 349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377"/>
                  <a:gd name="T44" fmla="*/ 425 w 425"/>
                  <a:gd name="T45" fmla="*/ 377 h 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377">
                    <a:moveTo>
                      <a:pt x="116" y="349"/>
                    </a:moveTo>
                    <a:lnTo>
                      <a:pt x="203" y="377"/>
                    </a:lnTo>
                    <a:lnTo>
                      <a:pt x="226" y="342"/>
                    </a:lnTo>
                    <a:lnTo>
                      <a:pt x="268" y="354"/>
                    </a:lnTo>
                    <a:lnTo>
                      <a:pt x="279" y="279"/>
                    </a:lnTo>
                    <a:lnTo>
                      <a:pt x="425" y="110"/>
                    </a:lnTo>
                    <a:lnTo>
                      <a:pt x="425" y="58"/>
                    </a:lnTo>
                    <a:lnTo>
                      <a:pt x="325" y="0"/>
                    </a:lnTo>
                    <a:lnTo>
                      <a:pt x="157" y="105"/>
                    </a:lnTo>
                    <a:lnTo>
                      <a:pt x="111" y="98"/>
                    </a:lnTo>
                    <a:lnTo>
                      <a:pt x="0" y="127"/>
                    </a:lnTo>
                    <a:lnTo>
                      <a:pt x="87" y="284"/>
                    </a:lnTo>
                    <a:lnTo>
                      <a:pt x="116" y="319"/>
                    </a:lnTo>
                    <a:lnTo>
                      <a:pt x="116" y="34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0" name="Freeform 69"/>
              <p:cNvSpPr>
                <a:spLocks/>
              </p:cNvSpPr>
              <p:nvPr/>
            </p:nvSpPr>
            <p:spPr bwMode="auto">
              <a:xfrm>
                <a:off x="655" y="1209"/>
                <a:ext cx="29" cy="34"/>
              </a:xfrm>
              <a:custGeom>
                <a:avLst/>
                <a:gdLst>
                  <a:gd name="T0" fmla="*/ 5 w 226"/>
                  <a:gd name="T1" fmla="*/ 12 h 274"/>
                  <a:gd name="T2" fmla="*/ 92 w 226"/>
                  <a:gd name="T3" fmla="*/ 35 h 274"/>
                  <a:gd name="T4" fmla="*/ 115 w 226"/>
                  <a:gd name="T5" fmla="*/ 0 h 274"/>
                  <a:gd name="T6" fmla="*/ 157 w 226"/>
                  <a:gd name="T7" fmla="*/ 12 h 274"/>
                  <a:gd name="T8" fmla="*/ 139 w 226"/>
                  <a:gd name="T9" fmla="*/ 122 h 274"/>
                  <a:gd name="T10" fmla="*/ 220 w 226"/>
                  <a:gd name="T11" fmla="*/ 180 h 274"/>
                  <a:gd name="T12" fmla="*/ 226 w 226"/>
                  <a:gd name="T13" fmla="*/ 209 h 274"/>
                  <a:gd name="T14" fmla="*/ 214 w 226"/>
                  <a:gd name="T15" fmla="*/ 274 h 274"/>
                  <a:gd name="T16" fmla="*/ 197 w 226"/>
                  <a:gd name="T17" fmla="*/ 262 h 274"/>
                  <a:gd name="T18" fmla="*/ 0 w 226"/>
                  <a:gd name="T19" fmla="*/ 52 h 274"/>
                  <a:gd name="T20" fmla="*/ 5 w 226"/>
                  <a:gd name="T21" fmla="*/ 12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
                  <a:gd name="T34" fmla="*/ 0 h 274"/>
                  <a:gd name="T35" fmla="*/ 226 w 226"/>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 h="274">
                    <a:moveTo>
                      <a:pt x="5" y="12"/>
                    </a:moveTo>
                    <a:lnTo>
                      <a:pt x="92" y="35"/>
                    </a:lnTo>
                    <a:lnTo>
                      <a:pt x="115" y="0"/>
                    </a:lnTo>
                    <a:lnTo>
                      <a:pt x="157" y="12"/>
                    </a:lnTo>
                    <a:lnTo>
                      <a:pt x="139" y="122"/>
                    </a:lnTo>
                    <a:lnTo>
                      <a:pt x="220" y="180"/>
                    </a:lnTo>
                    <a:lnTo>
                      <a:pt x="226" y="209"/>
                    </a:lnTo>
                    <a:lnTo>
                      <a:pt x="214" y="274"/>
                    </a:lnTo>
                    <a:lnTo>
                      <a:pt x="197" y="262"/>
                    </a:lnTo>
                    <a:lnTo>
                      <a:pt x="0" y="52"/>
                    </a:lnTo>
                    <a:lnTo>
                      <a:pt x="5"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1" name="Freeform 70"/>
              <p:cNvSpPr>
                <a:spLocks/>
              </p:cNvSpPr>
              <p:nvPr/>
            </p:nvSpPr>
            <p:spPr bwMode="auto">
              <a:xfrm>
                <a:off x="682" y="1232"/>
                <a:ext cx="63" cy="35"/>
              </a:xfrm>
              <a:custGeom>
                <a:avLst/>
                <a:gdLst>
                  <a:gd name="T0" fmla="*/ 12 w 506"/>
                  <a:gd name="T1" fmla="*/ 0 h 285"/>
                  <a:gd name="T2" fmla="*/ 111 w 506"/>
                  <a:gd name="T3" fmla="*/ 64 h 285"/>
                  <a:gd name="T4" fmla="*/ 326 w 506"/>
                  <a:gd name="T5" fmla="*/ 6 h 285"/>
                  <a:gd name="T6" fmla="*/ 477 w 506"/>
                  <a:gd name="T7" fmla="*/ 104 h 285"/>
                  <a:gd name="T8" fmla="*/ 506 w 506"/>
                  <a:gd name="T9" fmla="*/ 250 h 285"/>
                  <a:gd name="T10" fmla="*/ 448 w 506"/>
                  <a:gd name="T11" fmla="*/ 285 h 285"/>
                  <a:gd name="T12" fmla="*/ 355 w 506"/>
                  <a:gd name="T13" fmla="*/ 198 h 285"/>
                  <a:gd name="T14" fmla="*/ 390 w 506"/>
                  <a:gd name="T15" fmla="*/ 169 h 285"/>
                  <a:gd name="T16" fmla="*/ 396 w 506"/>
                  <a:gd name="T17" fmla="*/ 151 h 285"/>
                  <a:gd name="T18" fmla="*/ 314 w 506"/>
                  <a:gd name="T19" fmla="*/ 87 h 285"/>
                  <a:gd name="T20" fmla="*/ 268 w 506"/>
                  <a:gd name="T21" fmla="*/ 104 h 285"/>
                  <a:gd name="T22" fmla="*/ 180 w 506"/>
                  <a:gd name="T23" fmla="*/ 111 h 285"/>
                  <a:gd name="T24" fmla="*/ 262 w 506"/>
                  <a:gd name="T25" fmla="*/ 181 h 285"/>
                  <a:gd name="T26" fmla="*/ 204 w 506"/>
                  <a:gd name="T27" fmla="*/ 198 h 285"/>
                  <a:gd name="T28" fmla="*/ 0 w 506"/>
                  <a:gd name="T29" fmla="*/ 94 h 285"/>
                  <a:gd name="T30" fmla="*/ 18 w 506"/>
                  <a:gd name="T31" fmla="*/ 29 h 285"/>
                  <a:gd name="T32" fmla="*/ 12 w 506"/>
                  <a:gd name="T33" fmla="*/ 0 h 2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6"/>
                  <a:gd name="T52" fmla="*/ 0 h 285"/>
                  <a:gd name="T53" fmla="*/ 506 w 506"/>
                  <a:gd name="T54" fmla="*/ 285 h 2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6" h="285">
                    <a:moveTo>
                      <a:pt x="12" y="0"/>
                    </a:moveTo>
                    <a:lnTo>
                      <a:pt x="111" y="64"/>
                    </a:lnTo>
                    <a:lnTo>
                      <a:pt x="326" y="6"/>
                    </a:lnTo>
                    <a:lnTo>
                      <a:pt x="477" y="104"/>
                    </a:lnTo>
                    <a:lnTo>
                      <a:pt x="506" y="250"/>
                    </a:lnTo>
                    <a:lnTo>
                      <a:pt x="448" y="285"/>
                    </a:lnTo>
                    <a:lnTo>
                      <a:pt x="355" y="198"/>
                    </a:lnTo>
                    <a:lnTo>
                      <a:pt x="390" y="169"/>
                    </a:lnTo>
                    <a:lnTo>
                      <a:pt x="396" y="151"/>
                    </a:lnTo>
                    <a:lnTo>
                      <a:pt x="314" y="87"/>
                    </a:lnTo>
                    <a:lnTo>
                      <a:pt x="268" y="104"/>
                    </a:lnTo>
                    <a:lnTo>
                      <a:pt x="180" y="111"/>
                    </a:lnTo>
                    <a:lnTo>
                      <a:pt x="262" y="181"/>
                    </a:lnTo>
                    <a:lnTo>
                      <a:pt x="204" y="198"/>
                    </a:lnTo>
                    <a:lnTo>
                      <a:pt x="0" y="94"/>
                    </a:lnTo>
                    <a:lnTo>
                      <a:pt x="18" y="29"/>
                    </a:lnTo>
                    <a:lnTo>
                      <a:pt x="12" y="0"/>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2" name="Freeform 71"/>
              <p:cNvSpPr>
                <a:spLocks/>
              </p:cNvSpPr>
              <p:nvPr/>
            </p:nvSpPr>
            <p:spPr bwMode="auto">
              <a:xfrm>
                <a:off x="1090" y="635"/>
                <a:ext cx="66" cy="47"/>
              </a:xfrm>
              <a:custGeom>
                <a:avLst/>
                <a:gdLst>
                  <a:gd name="T0" fmla="*/ 203 w 528"/>
                  <a:gd name="T1" fmla="*/ 75 h 377"/>
                  <a:gd name="T2" fmla="*/ 186 w 528"/>
                  <a:gd name="T3" fmla="*/ 104 h 377"/>
                  <a:gd name="T4" fmla="*/ 151 w 528"/>
                  <a:gd name="T5" fmla="*/ 122 h 377"/>
                  <a:gd name="T6" fmla="*/ 139 w 528"/>
                  <a:gd name="T7" fmla="*/ 80 h 377"/>
                  <a:gd name="T8" fmla="*/ 87 w 528"/>
                  <a:gd name="T9" fmla="*/ 17 h 377"/>
                  <a:gd name="T10" fmla="*/ 64 w 528"/>
                  <a:gd name="T11" fmla="*/ 0 h 377"/>
                  <a:gd name="T12" fmla="*/ 52 w 528"/>
                  <a:gd name="T13" fmla="*/ 28 h 377"/>
                  <a:gd name="T14" fmla="*/ 64 w 528"/>
                  <a:gd name="T15" fmla="*/ 63 h 377"/>
                  <a:gd name="T16" fmla="*/ 69 w 528"/>
                  <a:gd name="T17" fmla="*/ 69 h 377"/>
                  <a:gd name="T18" fmla="*/ 29 w 528"/>
                  <a:gd name="T19" fmla="*/ 69 h 377"/>
                  <a:gd name="T20" fmla="*/ 0 w 528"/>
                  <a:gd name="T21" fmla="*/ 80 h 377"/>
                  <a:gd name="T22" fmla="*/ 0 w 528"/>
                  <a:gd name="T23" fmla="*/ 104 h 377"/>
                  <a:gd name="T24" fmla="*/ 35 w 528"/>
                  <a:gd name="T25" fmla="*/ 122 h 377"/>
                  <a:gd name="T26" fmla="*/ 104 w 528"/>
                  <a:gd name="T27" fmla="*/ 157 h 377"/>
                  <a:gd name="T28" fmla="*/ 139 w 528"/>
                  <a:gd name="T29" fmla="*/ 179 h 377"/>
                  <a:gd name="T30" fmla="*/ 127 w 528"/>
                  <a:gd name="T31" fmla="*/ 191 h 377"/>
                  <a:gd name="T32" fmla="*/ 92 w 528"/>
                  <a:gd name="T33" fmla="*/ 197 h 377"/>
                  <a:gd name="T34" fmla="*/ 29 w 528"/>
                  <a:gd name="T35" fmla="*/ 202 h 377"/>
                  <a:gd name="T36" fmla="*/ 29 w 528"/>
                  <a:gd name="T37" fmla="*/ 214 h 377"/>
                  <a:gd name="T38" fmla="*/ 81 w 528"/>
                  <a:gd name="T39" fmla="*/ 237 h 377"/>
                  <a:gd name="T40" fmla="*/ 104 w 528"/>
                  <a:gd name="T41" fmla="*/ 249 h 377"/>
                  <a:gd name="T42" fmla="*/ 127 w 528"/>
                  <a:gd name="T43" fmla="*/ 255 h 377"/>
                  <a:gd name="T44" fmla="*/ 110 w 528"/>
                  <a:gd name="T45" fmla="*/ 284 h 377"/>
                  <a:gd name="T46" fmla="*/ 99 w 528"/>
                  <a:gd name="T47" fmla="*/ 319 h 377"/>
                  <a:gd name="T48" fmla="*/ 139 w 528"/>
                  <a:gd name="T49" fmla="*/ 359 h 377"/>
                  <a:gd name="T50" fmla="*/ 209 w 528"/>
                  <a:gd name="T51" fmla="*/ 377 h 377"/>
                  <a:gd name="T52" fmla="*/ 256 w 528"/>
                  <a:gd name="T53" fmla="*/ 348 h 377"/>
                  <a:gd name="T54" fmla="*/ 302 w 528"/>
                  <a:gd name="T55" fmla="*/ 331 h 377"/>
                  <a:gd name="T56" fmla="*/ 378 w 528"/>
                  <a:gd name="T57" fmla="*/ 336 h 377"/>
                  <a:gd name="T58" fmla="*/ 424 w 528"/>
                  <a:gd name="T59" fmla="*/ 301 h 377"/>
                  <a:gd name="T60" fmla="*/ 453 w 528"/>
                  <a:gd name="T61" fmla="*/ 284 h 377"/>
                  <a:gd name="T62" fmla="*/ 483 w 528"/>
                  <a:gd name="T63" fmla="*/ 267 h 377"/>
                  <a:gd name="T64" fmla="*/ 511 w 528"/>
                  <a:gd name="T65" fmla="*/ 226 h 377"/>
                  <a:gd name="T66" fmla="*/ 523 w 528"/>
                  <a:gd name="T67" fmla="*/ 185 h 377"/>
                  <a:gd name="T68" fmla="*/ 528 w 528"/>
                  <a:gd name="T69" fmla="*/ 167 h 377"/>
                  <a:gd name="T70" fmla="*/ 511 w 528"/>
                  <a:gd name="T71" fmla="*/ 139 h 377"/>
                  <a:gd name="T72" fmla="*/ 493 w 528"/>
                  <a:gd name="T73" fmla="*/ 127 h 377"/>
                  <a:gd name="T74" fmla="*/ 459 w 528"/>
                  <a:gd name="T75" fmla="*/ 127 h 377"/>
                  <a:gd name="T76" fmla="*/ 488 w 528"/>
                  <a:gd name="T77" fmla="*/ 80 h 377"/>
                  <a:gd name="T78" fmla="*/ 476 w 528"/>
                  <a:gd name="T79" fmla="*/ 52 h 377"/>
                  <a:gd name="T80" fmla="*/ 441 w 528"/>
                  <a:gd name="T81" fmla="*/ 52 h 377"/>
                  <a:gd name="T82" fmla="*/ 401 w 528"/>
                  <a:gd name="T83" fmla="*/ 69 h 377"/>
                  <a:gd name="T84" fmla="*/ 371 w 528"/>
                  <a:gd name="T85" fmla="*/ 57 h 377"/>
                  <a:gd name="T86" fmla="*/ 348 w 528"/>
                  <a:gd name="T87" fmla="*/ 52 h 377"/>
                  <a:gd name="T88" fmla="*/ 319 w 528"/>
                  <a:gd name="T89" fmla="*/ 75 h 377"/>
                  <a:gd name="T90" fmla="*/ 302 w 528"/>
                  <a:gd name="T91" fmla="*/ 98 h 377"/>
                  <a:gd name="T92" fmla="*/ 279 w 528"/>
                  <a:gd name="T93" fmla="*/ 87 h 377"/>
                  <a:gd name="T94" fmla="*/ 256 w 528"/>
                  <a:gd name="T95" fmla="*/ 52 h 377"/>
                  <a:gd name="T96" fmla="*/ 244 w 528"/>
                  <a:gd name="T97" fmla="*/ 69 h 377"/>
                  <a:gd name="T98" fmla="*/ 232 w 528"/>
                  <a:gd name="T99" fmla="*/ 75 h 377"/>
                  <a:gd name="T100" fmla="*/ 214 w 528"/>
                  <a:gd name="T101" fmla="*/ 57 h 377"/>
                  <a:gd name="T102" fmla="*/ 203 w 528"/>
                  <a:gd name="T103" fmla="*/ 75 h 3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8"/>
                  <a:gd name="T157" fmla="*/ 0 h 377"/>
                  <a:gd name="T158" fmla="*/ 528 w 528"/>
                  <a:gd name="T159" fmla="*/ 377 h 3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8" h="377">
                    <a:moveTo>
                      <a:pt x="203" y="75"/>
                    </a:moveTo>
                    <a:lnTo>
                      <a:pt x="186" y="104"/>
                    </a:lnTo>
                    <a:lnTo>
                      <a:pt x="151" y="122"/>
                    </a:lnTo>
                    <a:lnTo>
                      <a:pt x="139" y="80"/>
                    </a:lnTo>
                    <a:lnTo>
                      <a:pt x="87" y="17"/>
                    </a:lnTo>
                    <a:lnTo>
                      <a:pt x="64" y="0"/>
                    </a:lnTo>
                    <a:lnTo>
                      <a:pt x="52" y="28"/>
                    </a:lnTo>
                    <a:lnTo>
                      <a:pt x="64" y="63"/>
                    </a:lnTo>
                    <a:lnTo>
                      <a:pt x="69" y="69"/>
                    </a:lnTo>
                    <a:lnTo>
                      <a:pt x="29" y="69"/>
                    </a:lnTo>
                    <a:lnTo>
                      <a:pt x="0" y="80"/>
                    </a:lnTo>
                    <a:lnTo>
                      <a:pt x="0" y="104"/>
                    </a:lnTo>
                    <a:lnTo>
                      <a:pt x="35" y="122"/>
                    </a:lnTo>
                    <a:lnTo>
                      <a:pt x="104" y="157"/>
                    </a:lnTo>
                    <a:lnTo>
                      <a:pt x="139" y="179"/>
                    </a:lnTo>
                    <a:lnTo>
                      <a:pt x="127" y="191"/>
                    </a:lnTo>
                    <a:lnTo>
                      <a:pt x="92" y="197"/>
                    </a:lnTo>
                    <a:lnTo>
                      <a:pt x="29" y="202"/>
                    </a:lnTo>
                    <a:lnTo>
                      <a:pt x="29" y="214"/>
                    </a:lnTo>
                    <a:lnTo>
                      <a:pt x="81" y="237"/>
                    </a:lnTo>
                    <a:lnTo>
                      <a:pt x="104" y="249"/>
                    </a:lnTo>
                    <a:lnTo>
                      <a:pt x="127" y="255"/>
                    </a:lnTo>
                    <a:lnTo>
                      <a:pt x="110" y="284"/>
                    </a:lnTo>
                    <a:lnTo>
                      <a:pt x="99" y="319"/>
                    </a:lnTo>
                    <a:lnTo>
                      <a:pt x="139" y="359"/>
                    </a:lnTo>
                    <a:lnTo>
                      <a:pt x="209" y="377"/>
                    </a:lnTo>
                    <a:lnTo>
                      <a:pt x="256" y="348"/>
                    </a:lnTo>
                    <a:lnTo>
                      <a:pt x="302" y="331"/>
                    </a:lnTo>
                    <a:lnTo>
                      <a:pt x="378" y="336"/>
                    </a:lnTo>
                    <a:lnTo>
                      <a:pt x="424" y="301"/>
                    </a:lnTo>
                    <a:lnTo>
                      <a:pt x="453" y="284"/>
                    </a:lnTo>
                    <a:lnTo>
                      <a:pt x="483" y="267"/>
                    </a:lnTo>
                    <a:lnTo>
                      <a:pt x="511" y="226"/>
                    </a:lnTo>
                    <a:lnTo>
                      <a:pt x="523" y="185"/>
                    </a:lnTo>
                    <a:lnTo>
                      <a:pt x="528" y="167"/>
                    </a:lnTo>
                    <a:lnTo>
                      <a:pt x="511" y="139"/>
                    </a:lnTo>
                    <a:lnTo>
                      <a:pt x="493" y="127"/>
                    </a:lnTo>
                    <a:lnTo>
                      <a:pt x="459" y="127"/>
                    </a:lnTo>
                    <a:lnTo>
                      <a:pt x="488" y="80"/>
                    </a:lnTo>
                    <a:lnTo>
                      <a:pt x="476" y="52"/>
                    </a:lnTo>
                    <a:lnTo>
                      <a:pt x="441" y="52"/>
                    </a:lnTo>
                    <a:lnTo>
                      <a:pt x="401" y="69"/>
                    </a:lnTo>
                    <a:lnTo>
                      <a:pt x="371" y="57"/>
                    </a:lnTo>
                    <a:lnTo>
                      <a:pt x="348" y="52"/>
                    </a:lnTo>
                    <a:lnTo>
                      <a:pt x="319" y="75"/>
                    </a:lnTo>
                    <a:lnTo>
                      <a:pt x="302" y="98"/>
                    </a:lnTo>
                    <a:lnTo>
                      <a:pt x="279" y="87"/>
                    </a:lnTo>
                    <a:lnTo>
                      <a:pt x="256" y="52"/>
                    </a:lnTo>
                    <a:lnTo>
                      <a:pt x="244" y="69"/>
                    </a:lnTo>
                    <a:lnTo>
                      <a:pt x="232" y="75"/>
                    </a:lnTo>
                    <a:lnTo>
                      <a:pt x="214" y="57"/>
                    </a:lnTo>
                    <a:lnTo>
                      <a:pt x="203"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3" name="Freeform 72"/>
              <p:cNvSpPr>
                <a:spLocks/>
              </p:cNvSpPr>
              <p:nvPr/>
            </p:nvSpPr>
            <p:spPr bwMode="auto">
              <a:xfrm>
                <a:off x="928" y="354"/>
                <a:ext cx="201" cy="326"/>
              </a:xfrm>
              <a:custGeom>
                <a:avLst/>
                <a:gdLst>
                  <a:gd name="T0" fmla="*/ 563 w 1610"/>
                  <a:gd name="T1" fmla="*/ 221 h 2608"/>
                  <a:gd name="T2" fmla="*/ 430 w 1610"/>
                  <a:gd name="T3" fmla="*/ 331 h 2608"/>
                  <a:gd name="T4" fmla="*/ 308 w 1610"/>
                  <a:gd name="T5" fmla="*/ 424 h 2608"/>
                  <a:gd name="T6" fmla="*/ 221 w 1610"/>
                  <a:gd name="T7" fmla="*/ 546 h 2608"/>
                  <a:gd name="T8" fmla="*/ 244 w 1610"/>
                  <a:gd name="T9" fmla="*/ 703 h 2608"/>
                  <a:gd name="T10" fmla="*/ 122 w 1610"/>
                  <a:gd name="T11" fmla="*/ 796 h 2608"/>
                  <a:gd name="T12" fmla="*/ 0 w 1610"/>
                  <a:gd name="T13" fmla="*/ 936 h 2608"/>
                  <a:gd name="T14" fmla="*/ 122 w 1610"/>
                  <a:gd name="T15" fmla="*/ 1028 h 2608"/>
                  <a:gd name="T16" fmla="*/ 35 w 1610"/>
                  <a:gd name="T17" fmla="*/ 1128 h 2608"/>
                  <a:gd name="T18" fmla="*/ 221 w 1610"/>
                  <a:gd name="T19" fmla="*/ 1150 h 2608"/>
                  <a:gd name="T20" fmla="*/ 366 w 1610"/>
                  <a:gd name="T21" fmla="*/ 1208 h 2608"/>
                  <a:gd name="T22" fmla="*/ 476 w 1610"/>
                  <a:gd name="T23" fmla="*/ 1382 h 2608"/>
                  <a:gd name="T24" fmla="*/ 511 w 1610"/>
                  <a:gd name="T25" fmla="*/ 1534 h 2608"/>
                  <a:gd name="T26" fmla="*/ 587 w 1610"/>
                  <a:gd name="T27" fmla="*/ 1673 h 2608"/>
                  <a:gd name="T28" fmla="*/ 488 w 1610"/>
                  <a:gd name="T29" fmla="*/ 1771 h 2608"/>
                  <a:gd name="T30" fmla="*/ 465 w 1610"/>
                  <a:gd name="T31" fmla="*/ 1911 h 2608"/>
                  <a:gd name="T32" fmla="*/ 448 w 1610"/>
                  <a:gd name="T33" fmla="*/ 2033 h 2608"/>
                  <a:gd name="T34" fmla="*/ 459 w 1610"/>
                  <a:gd name="T35" fmla="*/ 2179 h 2608"/>
                  <a:gd name="T36" fmla="*/ 511 w 1610"/>
                  <a:gd name="T37" fmla="*/ 2364 h 2608"/>
                  <a:gd name="T38" fmla="*/ 528 w 1610"/>
                  <a:gd name="T39" fmla="*/ 2510 h 2608"/>
                  <a:gd name="T40" fmla="*/ 657 w 1610"/>
                  <a:gd name="T41" fmla="*/ 2580 h 2608"/>
                  <a:gd name="T42" fmla="*/ 732 w 1610"/>
                  <a:gd name="T43" fmla="*/ 2608 h 2608"/>
                  <a:gd name="T44" fmla="*/ 842 w 1610"/>
                  <a:gd name="T45" fmla="*/ 2469 h 2608"/>
                  <a:gd name="T46" fmla="*/ 919 w 1610"/>
                  <a:gd name="T47" fmla="*/ 2219 h 2608"/>
                  <a:gd name="T48" fmla="*/ 1011 w 1610"/>
                  <a:gd name="T49" fmla="*/ 2016 h 2608"/>
                  <a:gd name="T50" fmla="*/ 1203 w 1610"/>
                  <a:gd name="T51" fmla="*/ 1935 h 2608"/>
                  <a:gd name="T52" fmla="*/ 1261 w 1610"/>
                  <a:gd name="T53" fmla="*/ 1801 h 2608"/>
                  <a:gd name="T54" fmla="*/ 1435 w 1610"/>
                  <a:gd name="T55" fmla="*/ 1661 h 2608"/>
                  <a:gd name="T56" fmla="*/ 1475 w 1610"/>
                  <a:gd name="T57" fmla="*/ 1621 h 2608"/>
                  <a:gd name="T58" fmla="*/ 1552 w 1610"/>
                  <a:gd name="T59" fmla="*/ 1510 h 2608"/>
                  <a:gd name="T60" fmla="*/ 1447 w 1610"/>
                  <a:gd name="T61" fmla="*/ 1493 h 2608"/>
                  <a:gd name="T62" fmla="*/ 1418 w 1610"/>
                  <a:gd name="T63" fmla="*/ 1382 h 2608"/>
                  <a:gd name="T64" fmla="*/ 1528 w 1610"/>
                  <a:gd name="T65" fmla="*/ 1400 h 2608"/>
                  <a:gd name="T66" fmla="*/ 1610 w 1610"/>
                  <a:gd name="T67" fmla="*/ 1382 h 2608"/>
                  <a:gd name="T68" fmla="*/ 1505 w 1610"/>
                  <a:gd name="T69" fmla="*/ 1295 h 2608"/>
                  <a:gd name="T70" fmla="*/ 1458 w 1610"/>
                  <a:gd name="T71" fmla="*/ 1197 h 2608"/>
                  <a:gd name="T72" fmla="*/ 1487 w 1610"/>
                  <a:gd name="T73" fmla="*/ 1110 h 2608"/>
                  <a:gd name="T74" fmla="*/ 1534 w 1610"/>
                  <a:gd name="T75" fmla="*/ 1016 h 2608"/>
                  <a:gd name="T76" fmla="*/ 1475 w 1610"/>
                  <a:gd name="T77" fmla="*/ 807 h 2608"/>
                  <a:gd name="T78" fmla="*/ 1435 w 1610"/>
                  <a:gd name="T79" fmla="*/ 685 h 2608"/>
                  <a:gd name="T80" fmla="*/ 1395 w 1610"/>
                  <a:gd name="T81" fmla="*/ 605 h 2608"/>
                  <a:gd name="T82" fmla="*/ 1487 w 1610"/>
                  <a:gd name="T83" fmla="*/ 500 h 2608"/>
                  <a:gd name="T84" fmla="*/ 1499 w 1610"/>
                  <a:gd name="T85" fmla="*/ 413 h 2608"/>
                  <a:gd name="T86" fmla="*/ 1458 w 1610"/>
                  <a:gd name="T87" fmla="*/ 343 h 2608"/>
                  <a:gd name="T88" fmla="*/ 1255 w 1610"/>
                  <a:gd name="T89" fmla="*/ 413 h 2608"/>
                  <a:gd name="T90" fmla="*/ 1203 w 1610"/>
                  <a:gd name="T91" fmla="*/ 401 h 2608"/>
                  <a:gd name="T92" fmla="*/ 1296 w 1610"/>
                  <a:gd name="T93" fmla="*/ 314 h 2608"/>
                  <a:gd name="T94" fmla="*/ 1191 w 1610"/>
                  <a:gd name="T95" fmla="*/ 326 h 2608"/>
                  <a:gd name="T96" fmla="*/ 1133 w 1610"/>
                  <a:gd name="T97" fmla="*/ 302 h 2608"/>
                  <a:gd name="T98" fmla="*/ 1104 w 1610"/>
                  <a:gd name="T99" fmla="*/ 239 h 2608"/>
                  <a:gd name="T100" fmla="*/ 1186 w 1610"/>
                  <a:gd name="T101" fmla="*/ 204 h 2608"/>
                  <a:gd name="T102" fmla="*/ 1388 w 1610"/>
                  <a:gd name="T103" fmla="*/ 127 h 2608"/>
                  <a:gd name="T104" fmla="*/ 1308 w 1610"/>
                  <a:gd name="T105" fmla="*/ 70 h 2608"/>
                  <a:gd name="T106" fmla="*/ 1104 w 1610"/>
                  <a:gd name="T107" fmla="*/ 0 h 2608"/>
                  <a:gd name="T108" fmla="*/ 953 w 1610"/>
                  <a:gd name="T109" fmla="*/ 17 h 2608"/>
                  <a:gd name="T110" fmla="*/ 941 w 1610"/>
                  <a:gd name="T111" fmla="*/ 110 h 2608"/>
                  <a:gd name="T112" fmla="*/ 819 w 1610"/>
                  <a:gd name="T113" fmla="*/ 110 h 2608"/>
                  <a:gd name="T114" fmla="*/ 779 w 1610"/>
                  <a:gd name="T115" fmla="*/ 204 h 2608"/>
                  <a:gd name="T116" fmla="*/ 709 w 1610"/>
                  <a:gd name="T117" fmla="*/ 180 h 2608"/>
                  <a:gd name="T118" fmla="*/ 732 w 1610"/>
                  <a:gd name="T119" fmla="*/ 239 h 26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0"/>
                  <a:gd name="T181" fmla="*/ 0 h 2608"/>
                  <a:gd name="T182" fmla="*/ 1610 w 1610"/>
                  <a:gd name="T183" fmla="*/ 2608 h 26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0" h="2608">
                    <a:moveTo>
                      <a:pt x="720" y="273"/>
                    </a:moveTo>
                    <a:lnTo>
                      <a:pt x="563" y="221"/>
                    </a:lnTo>
                    <a:lnTo>
                      <a:pt x="488" y="302"/>
                    </a:lnTo>
                    <a:lnTo>
                      <a:pt x="430" y="331"/>
                    </a:lnTo>
                    <a:lnTo>
                      <a:pt x="366" y="361"/>
                    </a:lnTo>
                    <a:lnTo>
                      <a:pt x="308" y="424"/>
                    </a:lnTo>
                    <a:lnTo>
                      <a:pt x="326" y="523"/>
                    </a:lnTo>
                    <a:lnTo>
                      <a:pt x="221" y="546"/>
                    </a:lnTo>
                    <a:lnTo>
                      <a:pt x="186" y="605"/>
                    </a:lnTo>
                    <a:lnTo>
                      <a:pt x="244" y="703"/>
                    </a:lnTo>
                    <a:lnTo>
                      <a:pt x="232" y="744"/>
                    </a:lnTo>
                    <a:lnTo>
                      <a:pt x="122" y="796"/>
                    </a:lnTo>
                    <a:lnTo>
                      <a:pt x="0" y="877"/>
                    </a:lnTo>
                    <a:lnTo>
                      <a:pt x="0" y="936"/>
                    </a:lnTo>
                    <a:lnTo>
                      <a:pt x="116" y="1006"/>
                    </a:lnTo>
                    <a:lnTo>
                      <a:pt x="122" y="1028"/>
                    </a:lnTo>
                    <a:lnTo>
                      <a:pt x="47" y="1075"/>
                    </a:lnTo>
                    <a:lnTo>
                      <a:pt x="35" y="1128"/>
                    </a:lnTo>
                    <a:lnTo>
                      <a:pt x="81" y="1191"/>
                    </a:lnTo>
                    <a:lnTo>
                      <a:pt x="221" y="1150"/>
                    </a:lnTo>
                    <a:lnTo>
                      <a:pt x="279" y="1156"/>
                    </a:lnTo>
                    <a:lnTo>
                      <a:pt x="366" y="1208"/>
                    </a:lnTo>
                    <a:lnTo>
                      <a:pt x="378" y="1272"/>
                    </a:lnTo>
                    <a:lnTo>
                      <a:pt x="476" y="1382"/>
                    </a:lnTo>
                    <a:lnTo>
                      <a:pt x="500" y="1458"/>
                    </a:lnTo>
                    <a:lnTo>
                      <a:pt x="511" y="1534"/>
                    </a:lnTo>
                    <a:lnTo>
                      <a:pt x="511" y="1621"/>
                    </a:lnTo>
                    <a:lnTo>
                      <a:pt x="587" y="1673"/>
                    </a:lnTo>
                    <a:lnTo>
                      <a:pt x="546" y="1743"/>
                    </a:lnTo>
                    <a:lnTo>
                      <a:pt x="488" y="1771"/>
                    </a:lnTo>
                    <a:lnTo>
                      <a:pt x="465" y="1848"/>
                    </a:lnTo>
                    <a:lnTo>
                      <a:pt x="465" y="1911"/>
                    </a:lnTo>
                    <a:lnTo>
                      <a:pt x="418" y="1963"/>
                    </a:lnTo>
                    <a:lnTo>
                      <a:pt x="448" y="2033"/>
                    </a:lnTo>
                    <a:lnTo>
                      <a:pt x="488" y="2085"/>
                    </a:lnTo>
                    <a:lnTo>
                      <a:pt x="459" y="2179"/>
                    </a:lnTo>
                    <a:lnTo>
                      <a:pt x="459" y="2277"/>
                    </a:lnTo>
                    <a:lnTo>
                      <a:pt x="511" y="2364"/>
                    </a:lnTo>
                    <a:lnTo>
                      <a:pt x="558" y="2416"/>
                    </a:lnTo>
                    <a:lnTo>
                      <a:pt x="528" y="2510"/>
                    </a:lnTo>
                    <a:lnTo>
                      <a:pt x="575" y="2556"/>
                    </a:lnTo>
                    <a:lnTo>
                      <a:pt x="657" y="2580"/>
                    </a:lnTo>
                    <a:lnTo>
                      <a:pt x="680" y="2597"/>
                    </a:lnTo>
                    <a:lnTo>
                      <a:pt x="732" y="2608"/>
                    </a:lnTo>
                    <a:lnTo>
                      <a:pt x="790" y="2556"/>
                    </a:lnTo>
                    <a:lnTo>
                      <a:pt x="842" y="2469"/>
                    </a:lnTo>
                    <a:lnTo>
                      <a:pt x="842" y="2336"/>
                    </a:lnTo>
                    <a:lnTo>
                      <a:pt x="919" y="2219"/>
                    </a:lnTo>
                    <a:lnTo>
                      <a:pt x="941" y="2085"/>
                    </a:lnTo>
                    <a:lnTo>
                      <a:pt x="1011" y="2016"/>
                    </a:lnTo>
                    <a:lnTo>
                      <a:pt x="1116" y="1975"/>
                    </a:lnTo>
                    <a:lnTo>
                      <a:pt x="1203" y="1935"/>
                    </a:lnTo>
                    <a:lnTo>
                      <a:pt x="1232" y="1876"/>
                    </a:lnTo>
                    <a:lnTo>
                      <a:pt x="1261" y="1801"/>
                    </a:lnTo>
                    <a:lnTo>
                      <a:pt x="1343" y="1719"/>
                    </a:lnTo>
                    <a:lnTo>
                      <a:pt x="1435" y="1661"/>
                    </a:lnTo>
                    <a:lnTo>
                      <a:pt x="1447" y="1649"/>
                    </a:lnTo>
                    <a:lnTo>
                      <a:pt x="1475" y="1621"/>
                    </a:lnTo>
                    <a:lnTo>
                      <a:pt x="1557" y="1534"/>
                    </a:lnTo>
                    <a:lnTo>
                      <a:pt x="1552" y="1510"/>
                    </a:lnTo>
                    <a:lnTo>
                      <a:pt x="1458" y="1510"/>
                    </a:lnTo>
                    <a:lnTo>
                      <a:pt x="1447" y="1493"/>
                    </a:lnTo>
                    <a:lnTo>
                      <a:pt x="1435" y="1440"/>
                    </a:lnTo>
                    <a:lnTo>
                      <a:pt x="1418" y="1382"/>
                    </a:lnTo>
                    <a:lnTo>
                      <a:pt x="1458" y="1360"/>
                    </a:lnTo>
                    <a:lnTo>
                      <a:pt x="1528" y="1400"/>
                    </a:lnTo>
                    <a:lnTo>
                      <a:pt x="1598" y="1412"/>
                    </a:lnTo>
                    <a:lnTo>
                      <a:pt x="1610" y="1382"/>
                    </a:lnTo>
                    <a:lnTo>
                      <a:pt x="1575" y="1319"/>
                    </a:lnTo>
                    <a:lnTo>
                      <a:pt x="1505" y="1295"/>
                    </a:lnTo>
                    <a:lnTo>
                      <a:pt x="1458" y="1232"/>
                    </a:lnTo>
                    <a:lnTo>
                      <a:pt x="1458" y="1197"/>
                    </a:lnTo>
                    <a:lnTo>
                      <a:pt x="1534" y="1150"/>
                    </a:lnTo>
                    <a:lnTo>
                      <a:pt x="1487" y="1110"/>
                    </a:lnTo>
                    <a:lnTo>
                      <a:pt x="1517" y="1063"/>
                    </a:lnTo>
                    <a:lnTo>
                      <a:pt x="1534" y="1016"/>
                    </a:lnTo>
                    <a:lnTo>
                      <a:pt x="1528" y="894"/>
                    </a:lnTo>
                    <a:lnTo>
                      <a:pt x="1475" y="807"/>
                    </a:lnTo>
                    <a:lnTo>
                      <a:pt x="1406" y="755"/>
                    </a:lnTo>
                    <a:lnTo>
                      <a:pt x="1435" y="685"/>
                    </a:lnTo>
                    <a:lnTo>
                      <a:pt x="1418" y="645"/>
                    </a:lnTo>
                    <a:lnTo>
                      <a:pt x="1395" y="605"/>
                    </a:lnTo>
                    <a:lnTo>
                      <a:pt x="1423" y="552"/>
                    </a:lnTo>
                    <a:lnTo>
                      <a:pt x="1487" y="500"/>
                    </a:lnTo>
                    <a:lnTo>
                      <a:pt x="1517" y="453"/>
                    </a:lnTo>
                    <a:lnTo>
                      <a:pt x="1499" y="413"/>
                    </a:lnTo>
                    <a:lnTo>
                      <a:pt x="1475" y="343"/>
                    </a:lnTo>
                    <a:lnTo>
                      <a:pt x="1458" y="343"/>
                    </a:lnTo>
                    <a:lnTo>
                      <a:pt x="1365" y="378"/>
                    </a:lnTo>
                    <a:lnTo>
                      <a:pt x="1255" y="413"/>
                    </a:lnTo>
                    <a:lnTo>
                      <a:pt x="1203" y="424"/>
                    </a:lnTo>
                    <a:lnTo>
                      <a:pt x="1203" y="401"/>
                    </a:lnTo>
                    <a:lnTo>
                      <a:pt x="1255" y="354"/>
                    </a:lnTo>
                    <a:lnTo>
                      <a:pt x="1296" y="314"/>
                    </a:lnTo>
                    <a:lnTo>
                      <a:pt x="1261" y="302"/>
                    </a:lnTo>
                    <a:lnTo>
                      <a:pt x="1191" y="326"/>
                    </a:lnTo>
                    <a:lnTo>
                      <a:pt x="1133" y="331"/>
                    </a:lnTo>
                    <a:lnTo>
                      <a:pt x="1133" y="302"/>
                    </a:lnTo>
                    <a:lnTo>
                      <a:pt x="1163" y="249"/>
                    </a:lnTo>
                    <a:lnTo>
                      <a:pt x="1104" y="239"/>
                    </a:lnTo>
                    <a:lnTo>
                      <a:pt x="1093" y="239"/>
                    </a:lnTo>
                    <a:lnTo>
                      <a:pt x="1186" y="204"/>
                    </a:lnTo>
                    <a:lnTo>
                      <a:pt x="1313" y="180"/>
                    </a:lnTo>
                    <a:lnTo>
                      <a:pt x="1388" y="127"/>
                    </a:lnTo>
                    <a:lnTo>
                      <a:pt x="1377" y="99"/>
                    </a:lnTo>
                    <a:lnTo>
                      <a:pt x="1308" y="70"/>
                    </a:lnTo>
                    <a:lnTo>
                      <a:pt x="1174" y="0"/>
                    </a:lnTo>
                    <a:lnTo>
                      <a:pt x="1104" y="0"/>
                    </a:lnTo>
                    <a:lnTo>
                      <a:pt x="999" y="0"/>
                    </a:lnTo>
                    <a:lnTo>
                      <a:pt x="953" y="17"/>
                    </a:lnTo>
                    <a:lnTo>
                      <a:pt x="941" y="82"/>
                    </a:lnTo>
                    <a:lnTo>
                      <a:pt x="941" y="110"/>
                    </a:lnTo>
                    <a:lnTo>
                      <a:pt x="842" y="110"/>
                    </a:lnTo>
                    <a:lnTo>
                      <a:pt x="819" y="110"/>
                    </a:lnTo>
                    <a:lnTo>
                      <a:pt x="790" y="139"/>
                    </a:lnTo>
                    <a:lnTo>
                      <a:pt x="779" y="204"/>
                    </a:lnTo>
                    <a:lnTo>
                      <a:pt x="750" y="221"/>
                    </a:lnTo>
                    <a:lnTo>
                      <a:pt x="709" y="180"/>
                    </a:lnTo>
                    <a:lnTo>
                      <a:pt x="709" y="215"/>
                    </a:lnTo>
                    <a:lnTo>
                      <a:pt x="732" y="239"/>
                    </a:lnTo>
                    <a:lnTo>
                      <a:pt x="720" y="27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4" name="Freeform 73"/>
              <p:cNvSpPr>
                <a:spLocks/>
              </p:cNvSpPr>
              <p:nvPr/>
            </p:nvSpPr>
            <p:spPr bwMode="auto">
              <a:xfrm>
                <a:off x="831" y="328"/>
                <a:ext cx="166" cy="146"/>
              </a:xfrm>
              <a:custGeom>
                <a:avLst/>
                <a:gdLst>
                  <a:gd name="T0" fmla="*/ 82 w 1331"/>
                  <a:gd name="T1" fmla="*/ 1052 h 1167"/>
                  <a:gd name="T2" fmla="*/ 169 w 1331"/>
                  <a:gd name="T3" fmla="*/ 1080 h 1167"/>
                  <a:gd name="T4" fmla="*/ 249 w 1331"/>
                  <a:gd name="T5" fmla="*/ 1156 h 1167"/>
                  <a:gd name="T6" fmla="*/ 401 w 1331"/>
                  <a:gd name="T7" fmla="*/ 1167 h 1167"/>
                  <a:gd name="T8" fmla="*/ 523 w 1331"/>
                  <a:gd name="T9" fmla="*/ 1109 h 1167"/>
                  <a:gd name="T10" fmla="*/ 430 w 1331"/>
                  <a:gd name="T11" fmla="*/ 970 h 1167"/>
                  <a:gd name="T12" fmla="*/ 587 w 1331"/>
                  <a:gd name="T13" fmla="*/ 1017 h 1167"/>
                  <a:gd name="T14" fmla="*/ 755 w 1331"/>
                  <a:gd name="T15" fmla="*/ 906 h 1167"/>
                  <a:gd name="T16" fmla="*/ 743 w 1331"/>
                  <a:gd name="T17" fmla="*/ 796 h 1167"/>
                  <a:gd name="T18" fmla="*/ 785 w 1331"/>
                  <a:gd name="T19" fmla="*/ 696 h 1167"/>
                  <a:gd name="T20" fmla="*/ 825 w 1331"/>
                  <a:gd name="T21" fmla="*/ 639 h 1167"/>
                  <a:gd name="T22" fmla="*/ 1029 w 1331"/>
                  <a:gd name="T23" fmla="*/ 517 h 1167"/>
                  <a:gd name="T24" fmla="*/ 1221 w 1331"/>
                  <a:gd name="T25" fmla="*/ 360 h 1167"/>
                  <a:gd name="T26" fmla="*/ 1238 w 1331"/>
                  <a:gd name="T27" fmla="*/ 296 h 1167"/>
                  <a:gd name="T28" fmla="*/ 1284 w 1331"/>
                  <a:gd name="T29" fmla="*/ 250 h 1167"/>
                  <a:gd name="T30" fmla="*/ 1273 w 1331"/>
                  <a:gd name="T31" fmla="*/ 140 h 1167"/>
                  <a:gd name="T32" fmla="*/ 1116 w 1331"/>
                  <a:gd name="T33" fmla="*/ 75 h 1167"/>
                  <a:gd name="T34" fmla="*/ 987 w 1331"/>
                  <a:gd name="T35" fmla="*/ 18 h 1167"/>
                  <a:gd name="T36" fmla="*/ 854 w 1331"/>
                  <a:gd name="T37" fmla="*/ 0 h 1167"/>
                  <a:gd name="T38" fmla="*/ 743 w 1331"/>
                  <a:gd name="T39" fmla="*/ 110 h 1167"/>
                  <a:gd name="T40" fmla="*/ 685 w 1331"/>
                  <a:gd name="T41" fmla="*/ 41 h 1167"/>
                  <a:gd name="T42" fmla="*/ 593 w 1331"/>
                  <a:gd name="T43" fmla="*/ 93 h 1167"/>
                  <a:gd name="T44" fmla="*/ 616 w 1331"/>
                  <a:gd name="T45" fmla="*/ 151 h 1167"/>
                  <a:gd name="T46" fmla="*/ 523 w 1331"/>
                  <a:gd name="T47" fmla="*/ 244 h 1167"/>
                  <a:gd name="T48" fmla="*/ 552 w 1331"/>
                  <a:gd name="T49" fmla="*/ 325 h 1167"/>
                  <a:gd name="T50" fmla="*/ 675 w 1331"/>
                  <a:gd name="T51" fmla="*/ 395 h 1167"/>
                  <a:gd name="T52" fmla="*/ 708 w 1331"/>
                  <a:gd name="T53" fmla="*/ 418 h 1167"/>
                  <a:gd name="T54" fmla="*/ 563 w 1331"/>
                  <a:gd name="T55" fmla="*/ 435 h 1167"/>
                  <a:gd name="T56" fmla="*/ 535 w 1331"/>
                  <a:gd name="T57" fmla="*/ 574 h 1167"/>
                  <a:gd name="T58" fmla="*/ 483 w 1331"/>
                  <a:gd name="T59" fmla="*/ 534 h 1167"/>
                  <a:gd name="T60" fmla="*/ 413 w 1331"/>
                  <a:gd name="T61" fmla="*/ 546 h 1167"/>
                  <a:gd name="T62" fmla="*/ 366 w 1331"/>
                  <a:gd name="T63" fmla="*/ 656 h 1167"/>
                  <a:gd name="T64" fmla="*/ 378 w 1331"/>
                  <a:gd name="T65" fmla="*/ 738 h 1167"/>
                  <a:gd name="T66" fmla="*/ 378 w 1331"/>
                  <a:gd name="T67" fmla="*/ 796 h 1167"/>
                  <a:gd name="T68" fmla="*/ 232 w 1331"/>
                  <a:gd name="T69" fmla="*/ 808 h 1167"/>
                  <a:gd name="T70" fmla="*/ 169 w 1331"/>
                  <a:gd name="T71" fmla="*/ 871 h 1167"/>
                  <a:gd name="T72" fmla="*/ 244 w 1331"/>
                  <a:gd name="T73" fmla="*/ 900 h 1167"/>
                  <a:gd name="T74" fmla="*/ 122 w 1331"/>
                  <a:gd name="T75" fmla="*/ 900 h 1167"/>
                  <a:gd name="T76" fmla="*/ 58 w 1331"/>
                  <a:gd name="T77" fmla="*/ 848 h 1167"/>
                  <a:gd name="T78" fmla="*/ 29 w 1331"/>
                  <a:gd name="T79" fmla="*/ 923 h 1167"/>
                  <a:gd name="T80" fmla="*/ 0 w 1331"/>
                  <a:gd name="T81" fmla="*/ 970 h 1167"/>
                  <a:gd name="T82" fmla="*/ 40 w 1331"/>
                  <a:gd name="T83" fmla="*/ 1010 h 1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1"/>
                  <a:gd name="T127" fmla="*/ 0 h 1167"/>
                  <a:gd name="T128" fmla="*/ 1331 w 1331"/>
                  <a:gd name="T129" fmla="*/ 1167 h 1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1" h="1167">
                    <a:moveTo>
                      <a:pt x="40" y="1010"/>
                    </a:moveTo>
                    <a:lnTo>
                      <a:pt x="82" y="1052"/>
                    </a:lnTo>
                    <a:lnTo>
                      <a:pt x="122" y="1052"/>
                    </a:lnTo>
                    <a:lnTo>
                      <a:pt x="169" y="1080"/>
                    </a:lnTo>
                    <a:lnTo>
                      <a:pt x="169" y="1150"/>
                    </a:lnTo>
                    <a:lnTo>
                      <a:pt x="249" y="1156"/>
                    </a:lnTo>
                    <a:lnTo>
                      <a:pt x="343" y="1150"/>
                    </a:lnTo>
                    <a:lnTo>
                      <a:pt x="401" y="1167"/>
                    </a:lnTo>
                    <a:lnTo>
                      <a:pt x="476" y="1150"/>
                    </a:lnTo>
                    <a:lnTo>
                      <a:pt x="523" y="1109"/>
                    </a:lnTo>
                    <a:lnTo>
                      <a:pt x="430" y="999"/>
                    </a:lnTo>
                    <a:lnTo>
                      <a:pt x="430" y="970"/>
                    </a:lnTo>
                    <a:lnTo>
                      <a:pt x="546" y="1052"/>
                    </a:lnTo>
                    <a:lnTo>
                      <a:pt x="587" y="1017"/>
                    </a:lnTo>
                    <a:lnTo>
                      <a:pt x="645" y="947"/>
                    </a:lnTo>
                    <a:lnTo>
                      <a:pt x="755" y="906"/>
                    </a:lnTo>
                    <a:lnTo>
                      <a:pt x="796" y="877"/>
                    </a:lnTo>
                    <a:lnTo>
                      <a:pt x="743" y="796"/>
                    </a:lnTo>
                    <a:lnTo>
                      <a:pt x="738" y="726"/>
                    </a:lnTo>
                    <a:lnTo>
                      <a:pt x="785" y="696"/>
                    </a:lnTo>
                    <a:lnTo>
                      <a:pt x="767" y="644"/>
                    </a:lnTo>
                    <a:lnTo>
                      <a:pt x="825" y="639"/>
                    </a:lnTo>
                    <a:lnTo>
                      <a:pt x="889" y="581"/>
                    </a:lnTo>
                    <a:lnTo>
                      <a:pt x="1029" y="517"/>
                    </a:lnTo>
                    <a:lnTo>
                      <a:pt x="1139" y="418"/>
                    </a:lnTo>
                    <a:lnTo>
                      <a:pt x="1221" y="360"/>
                    </a:lnTo>
                    <a:lnTo>
                      <a:pt x="1301" y="325"/>
                    </a:lnTo>
                    <a:lnTo>
                      <a:pt x="1238" y="296"/>
                    </a:lnTo>
                    <a:lnTo>
                      <a:pt x="1221" y="244"/>
                    </a:lnTo>
                    <a:lnTo>
                      <a:pt x="1284" y="250"/>
                    </a:lnTo>
                    <a:lnTo>
                      <a:pt x="1331" y="215"/>
                    </a:lnTo>
                    <a:lnTo>
                      <a:pt x="1273" y="140"/>
                    </a:lnTo>
                    <a:lnTo>
                      <a:pt x="1209" y="81"/>
                    </a:lnTo>
                    <a:lnTo>
                      <a:pt x="1116" y="75"/>
                    </a:lnTo>
                    <a:lnTo>
                      <a:pt x="1081" y="93"/>
                    </a:lnTo>
                    <a:lnTo>
                      <a:pt x="987" y="18"/>
                    </a:lnTo>
                    <a:lnTo>
                      <a:pt x="942" y="0"/>
                    </a:lnTo>
                    <a:lnTo>
                      <a:pt x="854" y="0"/>
                    </a:lnTo>
                    <a:lnTo>
                      <a:pt x="785" y="53"/>
                    </a:lnTo>
                    <a:lnTo>
                      <a:pt x="743" y="110"/>
                    </a:lnTo>
                    <a:lnTo>
                      <a:pt x="708" y="53"/>
                    </a:lnTo>
                    <a:lnTo>
                      <a:pt x="685" y="41"/>
                    </a:lnTo>
                    <a:lnTo>
                      <a:pt x="633" y="41"/>
                    </a:lnTo>
                    <a:lnTo>
                      <a:pt x="593" y="93"/>
                    </a:lnTo>
                    <a:lnTo>
                      <a:pt x="593" y="122"/>
                    </a:lnTo>
                    <a:lnTo>
                      <a:pt x="616" y="151"/>
                    </a:lnTo>
                    <a:lnTo>
                      <a:pt x="546" y="163"/>
                    </a:lnTo>
                    <a:lnTo>
                      <a:pt x="523" y="244"/>
                    </a:lnTo>
                    <a:lnTo>
                      <a:pt x="523" y="285"/>
                    </a:lnTo>
                    <a:lnTo>
                      <a:pt x="552" y="325"/>
                    </a:lnTo>
                    <a:lnTo>
                      <a:pt x="663" y="342"/>
                    </a:lnTo>
                    <a:lnTo>
                      <a:pt x="675" y="395"/>
                    </a:lnTo>
                    <a:lnTo>
                      <a:pt x="743" y="407"/>
                    </a:lnTo>
                    <a:lnTo>
                      <a:pt x="708" y="418"/>
                    </a:lnTo>
                    <a:lnTo>
                      <a:pt x="628" y="418"/>
                    </a:lnTo>
                    <a:lnTo>
                      <a:pt x="563" y="435"/>
                    </a:lnTo>
                    <a:lnTo>
                      <a:pt x="523" y="494"/>
                    </a:lnTo>
                    <a:lnTo>
                      <a:pt x="535" y="574"/>
                    </a:lnTo>
                    <a:lnTo>
                      <a:pt x="546" y="581"/>
                    </a:lnTo>
                    <a:lnTo>
                      <a:pt x="483" y="534"/>
                    </a:lnTo>
                    <a:lnTo>
                      <a:pt x="441" y="505"/>
                    </a:lnTo>
                    <a:lnTo>
                      <a:pt x="413" y="546"/>
                    </a:lnTo>
                    <a:lnTo>
                      <a:pt x="354" y="592"/>
                    </a:lnTo>
                    <a:lnTo>
                      <a:pt x="366" y="656"/>
                    </a:lnTo>
                    <a:lnTo>
                      <a:pt x="395" y="703"/>
                    </a:lnTo>
                    <a:lnTo>
                      <a:pt x="378" y="738"/>
                    </a:lnTo>
                    <a:lnTo>
                      <a:pt x="401" y="778"/>
                    </a:lnTo>
                    <a:lnTo>
                      <a:pt x="378" y="796"/>
                    </a:lnTo>
                    <a:lnTo>
                      <a:pt x="302" y="796"/>
                    </a:lnTo>
                    <a:lnTo>
                      <a:pt x="232" y="808"/>
                    </a:lnTo>
                    <a:lnTo>
                      <a:pt x="180" y="818"/>
                    </a:lnTo>
                    <a:lnTo>
                      <a:pt x="169" y="871"/>
                    </a:lnTo>
                    <a:lnTo>
                      <a:pt x="244" y="871"/>
                    </a:lnTo>
                    <a:lnTo>
                      <a:pt x="244" y="900"/>
                    </a:lnTo>
                    <a:lnTo>
                      <a:pt x="180" y="900"/>
                    </a:lnTo>
                    <a:lnTo>
                      <a:pt x="122" y="900"/>
                    </a:lnTo>
                    <a:lnTo>
                      <a:pt x="99" y="918"/>
                    </a:lnTo>
                    <a:lnTo>
                      <a:pt x="58" y="848"/>
                    </a:lnTo>
                    <a:lnTo>
                      <a:pt x="29" y="877"/>
                    </a:lnTo>
                    <a:lnTo>
                      <a:pt x="29" y="923"/>
                    </a:lnTo>
                    <a:lnTo>
                      <a:pt x="40" y="947"/>
                    </a:lnTo>
                    <a:lnTo>
                      <a:pt x="0" y="970"/>
                    </a:lnTo>
                    <a:lnTo>
                      <a:pt x="12" y="999"/>
                    </a:lnTo>
                    <a:lnTo>
                      <a:pt x="40" y="10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5" name="Freeform 74"/>
              <p:cNvSpPr>
                <a:spLocks/>
              </p:cNvSpPr>
              <p:nvPr/>
            </p:nvSpPr>
            <p:spPr bwMode="auto">
              <a:xfrm>
                <a:off x="828" y="359"/>
                <a:ext cx="42" cy="64"/>
              </a:xfrm>
              <a:custGeom>
                <a:avLst/>
                <a:gdLst>
                  <a:gd name="T0" fmla="*/ 105 w 337"/>
                  <a:gd name="T1" fmla="*/ 505 h 511"/>
                  <a:gd name="T2" fmla="*/ 203 w 337"/>
                  <a:gd name="T3" fmla="*/ 459 h 511"/>
                  <a:gd name="T4" fmla="*/ 227 w 337"/>
                  <a:gd name="T5" fmla="*/ 424 h 511"/>
                  <a:gd name="T6" fmla="*/ 244 w 337"/>
                  <a:gd name="T7" fmla="*/ 383 h 511"/>
                  <a:gd name="T8" fmla="*/ 307 w 337"/>
                  <a:gd name="T9" fmla="*/ 337 h 511"/>
                  <a:gd name="T10" fmla="*/ 307 w 337"/>
                  <a:gd name="T11" fmla="*/ 302 h 511"/>
                  <a:gd name="T12" fmla="*/ 307 w 337"/>
                  <a:gd name="T13" fmla="*/ 220 h 511"/>
                  <a:gd name="T14" fmla="*/ 337 w 337"/>
                  <a:gd name="T15" fmla="*/ 180 h 511"/>
                  <a:gd name="T16" fmla="*/ 337 w 337"/>
                  <a:gd name="T17" fmla="*/ 151 h 511"/>
                  <a:gd name="T18" fmla="*/ 284 w 337"/>
                  <a:gd name="T19" fmla="*/ 208 h 511"/>
                  <a:gd name="T20" fmla="*/ 272 w 337"/>
                  <a:gd name="T21" fmla="*/ 174 h 511"/>
                  <a:gd name="T22" fmla="*/ 296 w 337"/>
                  <a:gd name="T23" fmla="*/ 86 h 511"/>
                  <a:gd name="T24" fmla="*/ 284 w 337"/>
                  <a:gd name="T25" fmla="*/ 0 h 511"/>
                  <a:gd name="T26" fmla="*/ 227 w 337"/>
                  <a:gd name="T27" fmla="*/ 0 h 511"/>
                  <a:gd name="T28" fmla="*/ 227 w 337"/>
                  <a:gd name="T29" fmla="*/ 52 h 511"/>
                  <a:gd name="T30" fmla="*/ 174 w 337"/>
                  <a:gd name="T31" fmla="*/ 58 h 511"/>
                  <a:gd name="T32" fmla="*/ 105 w 337"/>
                  <a:gd name="T33" fmla="*/ 151 h 511"/>
                  <a:gd name="T34" fmla="*/ 105 w 337"/>
                  <a:gd name="T35" fmla="*/ 208 h 511"/>
                  <a:gd name="T36" fmla="*/ 105 w 337"/>
                  <a:gd name="T37" fmla="*/ 250 h 511"/>
                  <a:gd name="T38" fmla="*/ 63 w 337"/>
                  <a:gd name="T39" fmla="*/ 261 h 511"/>
                  <a:gd name="T40" fmla="*/ 145 w 337"/>
                  <a:gd name="T41" fmla="*/ 290 h 511"/>
                  <a:gd name="T42" fmla="*/ 145 w 337"/>
                  <a:gd name="T43" fmla="*/ 330 h 511"/>
                  <a:gd name="T44" fmla="*/ 75 w 337"/>
                  <a:gd name="T45" fmla="*/ 337 h 511"/>
                  <a:gd name="T46" fmla="*/ 11 w 337"/>
                  <a:gd name="T47" fmla="*/ 395 h 511"/>
                  <a:gd name="T48" fmla="*/ 11 w 337"/>
                  <a:gd name="T49" fmla="*/ 424 h 511"/>
                  <a:gd name="T50" fmla="*/ 0 w 337"/>
                  <a:gd name="T51" fmla="*/ 470 h 511"/>
                  <a:gd name="T52" fmla="*/ 0 w 337"/>
                  <a:gd name="T53" fmla="*/ 505 h 511"/>
                  <a:gd name="T54" fmla="*/ 52 w 337"/>
                  <a:gd name="T55" fmla="*/ 505 h 511"/>
                  <a:gd name="T56" fmla="*/ 75 w 337"/>
                  <a:gd name="T57" fmla="*/ 511 h 511"/>
                  <a:gd name="T58" fmla="*/ 105 w 337"/>
                  <a:gd name="T59" fmla="*/ 505 h 5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7"/>
                  <a:gd name="T91" fmla="*/ 0 h 511"/>
                  <a:gd name="T92" fmla="*/ 337 w 337"/>
                  <a:gd name="T93" fmla="*/ 511 h 5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7" h="511">
                    <a:moveTo>
                      <a:pt x="105" y="505"/>
                    </a:moveTo>
                    <a:lnTo>
                      <a:pt x="203" y="459"/>
                    </a:lnTo>
                    <a:lnTo>
                      <a:pt x="227" y="424"/>
                    </a:lnTo>
                    <a:lnTo>
                      <a:pt x="244" y="383"/>
                    </a:lnTo>
                    <a:lnTo>
                      <a:pt x="307" y="337"/>
                    </a:lnTo>
                    <a:lnTo>
                      <a:pt x="307" y="302"/>
                    </a:lnTo>
                    <a:lnTo>
                      <a:pt x="307" y="220"/>
                    </a:lnTo>
                    <a:lnTo>
                      <a:pt x="337" y="180"/>
                    </a:lnTo>
                    <a:lnTo>
                      <a:pt x="337" y="151"/>
                    </a:lnTo>
                    <a:lnTo>
                      <a:pt x="284" y="208"/>
                    </a:lnTo>
                    <a:lnTo>
                      <a:pt x="272" y="174"/>
                    </a:lnTo>
                    <a:lnTo>
                      <a:pt x="296" y="86"/>
                    </a:lnTo>
                    <a:lnTo>
                      <a:pt x="284" y="0"/>
                    </a:lnTo>
                    <a:lnTo>
                      <a:pt x="227" y="0"/>
                    </a:lnTo>
                    <a:lnTo>
                      <a:pt x="227" y="52"/>
                    </a:lnTo>
                    <a:lnTo>
                      <a:pt x="174" y="58"/>
                    </a:lnTo>
                    <a:lnTo>
                      <a:pt x="105" y="151"/>
                    </a:lnTo>
                    <a:lnTo>
                      <a:pt x="105" y="208"/>
                    </a:lnTo>
                    <a:lnTo>
                      <a:pt x="105" y="250"/>
                    </a:lnTo>
                    <a:lnTo>
                      <a:pt x="63" y="261"/>
                    </a:lnTo>
                    <a:lnTo>
                      <a:pt x="145" y="290"/>
                    </a:lnTo>
                    <a:lnTo>
                      <a:pt x="145" y="330"/>
                    </a:lnTo>
                    <a:lnTo>
                      <a:pt x="75" y="337"/>
                    </a:lnTo>
                    <a:lnTo>
                      <a:pt x="11" y="395"/>
                    </a:lnTo>
                    <a:lnTo>
                      <a:pt x="11" y="424"/>
                    </a:lnTo>
                    <a:lnTo>
                      <a:pt x="0" y="470"/>
                    </a:lnTo>
                    <a:lnTo>
                      <a:pt x="0" y="505"/>
                    </a:lnTo>
                    <a:lnTo>
                      <a:pt x="52" y="505"/>
                    </a:lnTo>
                    <a:lnTo>
                      <a:pt x="75" y="511"/>
                    </a:lnTo>
                    <a:lnTo>
                      <a:pt x="105" y="5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6" name="Freeform 75"/>
              <p:cNvSpPr>
                <a:spLocks/>
              </p:cNvSpPr>
              <p:nvPr/>
            </p:nvSpPr>
            <p:spPr bwMode="auto">
              <a:xfrm>
                <a:off x="822" y="367"/>
                <a:ext cx="9" cy="12"/>
              </a:xfrm>
              <a:custGeom>
                <a:avLst/>
                <a:gdLst>
                  <a:gd name="T0" fmla="*/ 47 w 70"/>
                  <a:gd name="T1" fmla="*/ 12 h 94"/>
                  <a:gd name="T2" fmla="*/ 12 w 70"/>
                  <a:gd name="T3" fmla="*/ 0 h 94"/>
                  <a:gd name="T4" fmla="*/ 0 w 70"/>
                  <a:gd name="T5" fmla="*/ 70 h 94"/>
                  <a:gd name="T6" fmla="*/ 18 w 70"/>
                  <a:gd name="T7" fmla="*/ 94 h 94"/>
                  <a:gd name="T8" fmla="*/ 40 w 70"/>
                  <a:gd name="T9" fmla="*/ 70 h 94"/>
                  <a:gd name="T10" fmla="*/ 70 w 70"/>
                  <a:gd name="T11" fmla="*/ 41 h 94"/>
                  <a:gd name="T12" fmla="*/ 47 w 70"/>
                  <a:gd name="T13" fmla="*/ 12 h 94"/>
                  <a:gd name="T14" fmla="*/ 0 60000 65536"/>
                  <a:gd name="T15" fmla="*/ 0 60000 65536"/>
                  <a:gd name="T16" fmla="*/ 0 60000 65536"/>
                  <a:gd name="T17" fmla="*/ 0 60000 65536"/>
                  <a:gd name="T18" fmla="*/ 0 60000 65536"/>
                  <a:gd name="T19" fmla="*/ 0 60000 65536"/>
                  <a:gd name="T20" fmla="*/ 0 60000 65536"/>
                  <a:gd name="T21" fmla="*/ 0 w 70"/>
                  <a:gd name="T22" fmla="*/ 0 h 94"/>
                  <a:gd name="T23" fmla="*/ 70 w 70"/>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94">
                    <a:moveTo>
                      <a:pt x="47" y="12"/>
                    </a:moveTo>
                    <a:lnTo>
                      <a:pt x="12" y="0"/>
                    </a:lnTo>
                    <a:lnTo>
                      <a:pt x="0" y="70"/>
                    </a:lnTo>
                    <a:lnTo>
                      <a:pt x="18" y="94"/>
                    </a:lnTo>
                    <a:lnTo>
                      <a:pt x="40" y="70"/>
                    </a:lnTo>
                    <a:lnTo>
                      <a:pt x="70" y="41"/>
                    </a:lnTo>
                    <a:lnTo>
                      <a:pt x="47"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7" name="Freeform 76"/>
              <p:cNvSpPr>
                <a:spLocks/>
              </p:cNvSpPr>
              <p:nvPr/>
            </p:nvSpPr>
            <p:spPr bwMode="auto">
              <a:xfrm>
                <a:off x="781" y="439"/>
                <a:ext cx="47" cy="80"/>
              </a:xfrm>
              <a:custGeom>
                <a:avLst/>
                <a:gdLst>
                  <a:gd name="T0" fmla="*/ 291 w 378"/>
                  <a:gd name="T1" fmla="*/ 605 h 634"/>
                  <a:gd name="T2" fmla="*/ 343 w 378"/>
                  <a:gd name="T3" fmla="*/ 565 h 634"/>
                  <a:gd name="T4" fmla="*/ 343 w 378"/>
                  <a:gd name="T5" fmla="*/ 523 h 634"/>
                  <a:gd name="T6" fmla="*/ 378 w 378"/>
                  <a:gd name="T7" fmla="*/ 483 h 634"/>
                  <a:gd name="T8" fmla="*/ 378 w 378"/>
                  <a:gd name="T9" fmla="*/ 425 h 634"/>
                  <a:gd name="T10" fmla="*/ 319 w 378"/>
                  <a:gd name="T11" fmla="*/ 373 h 634"/>
                  <a:gd name="T12" fmla="*/ 261 w 378"/>
                  <a:gd name="T13" fmla="*/ 378 h 634"/>
                  <a:gd name="T14" fmla="*/ 221 w 378"/>
                  <a:gd name="T15" fmla="*/ 361 h 634"/>
                  <a:gd name="T16" fmla="*/ 192 w 378"/>
                  <a:gd name="T17" fmla="*/ 314 h 634"/>
                  <a:gd name="T18" fmla="*/ 157 w 378"/>
                  <a:gd name="T19" fmla="*/ 291 h 634"/>
                  <a:gd name="T20" fmla="*/ 145 w 378"/>
                  <a:gd name="T21" fmla="*/ 221 h 634"/>
                  <a:gd name="T22" fmla="*/ 209 w 378"/>
                  <a:gd name="T23" fmla="*/ 221 h 634"/>
                  <a:gd name="T24" fmla="*/ 226 w 378"/>
                  <a:gd name="T25" fmla="*/ 209 h 634"/>
                  <a:gd name="T26" fmla="*/ 197 w 378"/>
                  <a:gd name="T27" fmla="*/ 164 h 634"/>
                  <a:gd name="T28" fmla="*/ 226 w 378"/>
                  <a:gd name="T29" fmla="*/ 164 h 634"/>
                  <a:gd name="T30" fmla="*/ 238 w 378"/>
                  <a:gd name="T31" fmla="*/ 99 h 634"/>
                  <a:gd name="T32" fmla="*/ 197 w 378"/>
                  <a:gd name="T33" fmla="*/ 82 h 634"/>
                  <a:gd name="T34" fmla="*/ 127 w 378"/>
                  <a:gd name="T35" fmla="*/ 99 h 634"/>
                  <a:gd name="T36" fmla="*/ 99 w 378"/>
                  <a:gd name="T37" fmla="*/ 99 h 634"/>
                  <a:gd name="T38" fmla="*/ 99 w 378"/>
                  <a:gd name="T39" fmla="*/ 82 h 634"/>
                  <a:gd name="T40" fmla="*/ 99 w 378"/>
                  <a:gd name="T41" fmla="*/ 70 h 634"/>
                  <a:gd name="T42" fmla="*/ 81 w 378"/>
                  <a:gd name="T43" fmla="*/ 18 h 634"/>
                  <a:gd name="T44" fmla="*/ 0 w 378"/>
                  <a:gd name="T45" fmla="*/ 0 h 634"/>
                  <a:gd name="T46" fmla="*/ 0 w 378"/>
                  <a:gd name="T47" fmla="*/ 35 h 634"/>
                  <a:gd name="T48" fmla="*/ 5 w 378"/>
                  <a:gd name="T49" fmla="*/ 111 h 634"/>
                  <a:gd name="T50" fmla="*/ 17 w 378"/>
                  <a:gd name="T51" fmla="*/ 140 h 634"/>
                  <a:gd name="T52" fmla="*/ 57 w 378"/>
                  <a:gd name="T53" fmla="*/ 140 h 634"/>
                  <a:gd name="T54" fmla="*/ 69 w 378"/>
                  <a:gd name="T55" fmla="*/ 192 h 634"/>
                  <a:gd name="T56" fmla="*/ 47 w 378"/>
                  <a:gd name="T57" fmla="*/ 244 h 634"/>
                  <a:gd name="T58" fmla="*/ 29 w 378"/>
                  <a:gd name="T59" fmla="*/ 321 h 634"/>
                  <a:gd name="T60" fmla="*/ 29 w 378"/>
                  <a:gd name="T61" fmla="*/ 361 h 634"/>
                  <a:gd name="T62" fmla="*/ 69 w 378"/>
                  <a:gd name="T63" fmla="*/ 378 h 634"/>
                  <a:gd name="T64" fmla="*/ 99 w 378"/>
                  <a:gd name="T65" fmla="*/ 425 h 634"/>
                  <a:gd name="T66" fmla="*/ 87 w 378"/>
                  <a:gd name="T67" fmla="*/ 483 h 634"/>
                  <a:gd name="T68" fmla="*/ 116 w 378"/>
                  <a:gd name="T69" fmla="*/ 512 h 634"/>
                  <a:gd name="T70" fmla="*/ 157 w 378"/>
                  <a:gd name="T71" fmla="*/ 593 h 634"/>
                  <a:gd name="T72" fmla="*/ 197 w 378"/>
                  <a:gd name="T73" fmla="*/ 634 h 634"/>
                  <a:gd name="T74" fmla="*/ 267 w 378"/>
                  <a:gd name="T75" fmla="*/ 634 h 634"/>
                  <a:gd name="T76" fmla="*/ 291 w 378"/>
                  <a:gd name="T77" fmla="*/ 605 h 6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8"/>
                  <a:gd name="T118" fmla="*/ 0 h 634"/>
                  <a:gd name="T119" fmla="*/ 378 w 378"/>
                  <a:gd name="T120" fmla="*/ 634 h 6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8" h="634">
                    <a:moveTo>
                      <a:pt x="291" y="605"/>
                    </a:moveTo>
                    <a:lnTo>
                      <a:pt x="343" y="565"/>
                    </a:lnTo>
                    <a:lnTo>
                      <a:pt x="343" y="523"/>
                    </a:lnTo>
                    <a:lnTo>
                      <a:pt x="378" y="483"/>
                    </a:lnTo>
                    <a:lnTo>
                      <a:pt x="378" y="425"/>
                    </a:lnTo>
                    <a:lnTo>
                      <a:pt x="319" y="373"/>
                    </a:lnTo>
                    <a:lnTo>
                      <a:pt x="261" y="378"/>
                    </a:lnTo>
                    <a:lnTo>
                      <a:pt x="221" y="361"/>
                    </a:lnTo>
                    <a:lnTo>
                      <a:pt x="192" y="314"/>
                    </a:lnTo>
                    <a:lnTo>
                      <a:pt x="157" y="291"/>
                    </a:lnTo>
                    <a:lnTo>
                      <a:pt x="145" y="221"/>
                    </a:lnTo>
                    <a:lnTo>
                      <a:pt x="209" y="221"/>
                    </a:lnTo>
                    <a:lnTo>
                      <a:pt x="226" y="209"/>
                    </a:lnTo>
                    <a:lnTo>
                      <a:pt x="197" y="164"/>
                    </a:lnTo>
                    <a:lnTo>
                      <a:pt x="226" y="164"/>
                    </a:lnTo>
                    <a:lnTo>
                      <a:pt x="238" y="99"/>
                    </a:lnTo>
                    <a:lnTo>
                      <a:pt x="197" y="82"/>
                    </a:lnTo>
                    <a:lnTo>
                      <a:pt x="127" y="99"/>
                    </a:lnTo>
                    <a:lnTo>
                      <a:pt x="99" y="99"/>
                    </a:lnTo>
                    <a:lnTo>
                      <a:pt x="99" y="82"/>
                    </a:lnTo>
                    <a:lnTo>
                      <a:pt x="99" y="70"/>
                    </a:lnTo>
                    <a:lnTo>
                      <a:pt x="81" y="18"/>
                    </a:lnTo>
                    <a:lnTo>
                      <a:pt x="0" y="0"/>
                    </a:lnTo>
                    <a:lnTo>
                      <a:pt x="0" y="35"/>
                    </a:lnTo>
                    <a:lnTo>
                      <a:pt x="5" y="111"/>
                    </a:lnTo>
                    <a:lnTo>
                      <a:pt x="17" y="140"/>
                    </a:lnTo>
                    <a:lnTo>
                      <a:pt x="57" y="140"/>
                    </a:lnTo>
                    <a:lnTo>
                      <a:pt x="69" y="192"/>
                    </a:lnTo>
                    <a:lnTo>
                      <a:pt x="47" y="244"/>
                    </a:lnTo>
                    <a:lnTo>
                      <a:pt x="29" y="321"/>
                    </a:lnTo>
                    <a:lnTo>
                      <a:pt x="29" y="361"/>
                    </a:lnTo>
                    <a:lnTo>
                      <a:pt x="69" y="378"/>
                    </a:lnTo>
                    <a:lnTo>
                      <a:pt x="99" y="425"/>
                    </a:lnTo>
                    <a:lnTo>
                      <a:pt x="87" y="483"/>
                    </a:lnTo>
                    <a:lnTo>
                      <a:pt x="116" y="512"/>
                    </a:lnTo>
                    <a:lnTo>
                      <a:pt x="157" y="593"/>
                    </a:lnTo>
                    <a:lnTo>
                      <a:pt x="197" y="634"/>
                    </a:lnTo>
                    <a:lnTo>
                      <a:pt x="267" y="634"/>
                    </a:lnTo>
                    <a:lnTo>
                      <a:pt x="291"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8" name="Freeform 77"/>
              <p:cNvSpPr>
                <a:spLocks/>
              </p:cNvSpPr>
              <p:nvPr/>
            </p:nvSpPr>
            <p:spPr bwMode="auto">
              <a:xfrm>
                <a:off x="808" y="427"/>
                <a:ext cx="16" cy="11"/>
              </a:xfrm>
              <a:custGeom>
                <a:avLst/>
                <a:gdLst>
                  <a:gd name="T0" fmla="*/ 46 w 122"/>
                  <a:gd name="T1" fmla="*/ 18 h 87"/>
                  <a:gd name="T2" fmla="*/ 0 w 122"/>
                  <a:gd name="T3" fmla="*/ 35 h 87"/>
                  <a:gd name="T4" fmla="*/ 0 w 122"/>
                  <a:gd name="T5" fmla="*/ 87 h 87"/>
                  <a:gd name="T6" fmla="*/ 70 w 122"/>
                  <a:gd name="T7" fmla="*/ 81 h 87"/>
                  <a:gd name="T8" fmla="*/ 122 w 122"/>
                  <a:gd name="T9" fmla="*/ 0 h 87"/>
                  <a:gd name="T10" fmla="*/ 46 w 122"/>
                  <a:gd name="T11" fmla="*/ 18 h 87"/>
                  <a:gd name="T12" fmla="*/ 0 60000 65536"/>
                  <a:gd name="T13" fmla="*/ 0 60000 65536"/>
                  <a:gd name="T14" fmla="*/ 0 60000 65536"/>
                  <a:gd name="T15" fmla="*/ 0 60000 65536"/>
                  <a:gd name="T16" fmla="*/ 0 60000 65536"/>
                  <a:gd name="T17" fmla="*/ 0 60000 65536"/>
                  <a:gd name="T18" fmla="*/ 0 w 122"/>
                  <a:gd name="T19" fmla="*/ 0 h 87"/>
                  <a:gd name="T20" fmla="*/ 122 w 12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22" h="87">
                    <a:moveTo>
                      <a:pt x="46" y="18"/>
                    </a:moveTo>
                    <a:lnTo>
                      <a:pt x="0" y="35"/>
                    </a:lnTo>
                    <a:lnTo>
                      <a:pt x="0" y="87"/>
                    </a:lnTo>
                    <a:lnTo>
                      <a:pt x="70" y="81"/>
                    </a:lnTo>
                    <a:lnTo>
                      <a:pt x="122" y="0"/>
                    </a:lnTo>
                    <a:lnTo>
                      <a:pt x="46"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9" name="Freeform 78"/>
              <p:cNvSpPr>
                <a:spLocks/>
              </p:cNvSpPr>
              <p:nvPr/>
            </p:nvSpPr>
            <p:spPr bwMode="auto">
              <a:xfrm>
                <a:off x="766" y="413"/>
                <a:ext cx="15" cy="14"/>
              </a:xfrm>
              <a:custGeom>
                <a:avLst/>
                <a:gdLst>
                  <a:gd name="T0" fmla="*/ 94 w 117"/>
                  <a:gd name="T1" fmla="*/ 0 h 116"/>
                  <a:gd name="T2" fmla="*/ 41 w 117"/>
                  <a:gd name="T3" fmla="*/ 0 h 116"/>
                  <a:gd name="T4" fmla="*/ 0 w 117"/>
                  <a:gd name="T5" fmla="*/ 52 h 116"/>
                  <a:gd name="T6" fmla="*/ 24 w 117"/>
                  <a:gd name="T7" fmla="*/ 104 h 116"/>
                  <a:gd name="T8" fmla="*/ 94 w 117"/>
                  <a:gd name="T9" fmla="*/ 116 h 116"/>
                  <a:gd name="T10" fmla="*/ 117 w 117"/>
                  <a:gd name="T11" fmla="*/ 52 h 116"/>
                  <a:gd name="T12" fmla="*/ 94 w 117"/>
                  <a:gd name="T13" fmla="*/ 0 h 116"/>
                  <a:gd name="T14" fmla="*/ 0 60000 65536"/>
                  <a:gd name="T15" fmla="*/ 0 60000 65536"/>
                  <a:gd name="T16" fmla="*/ 0 60000 65536"/>
                  <a:gd name="T17" fmla="*/ 0 60000 65536"/>
                  <a:gd name="T18" fmla="*/ 0 60000 65536"/>
                  <a:gd name="T19" fmla="*/ 0 60000 65536"/>
                  <a:gd name="T20" fmla="*/ 0 60000 65536"/>
                  <a:gd name="T21" fmla="*/ 0 w 117"/>
                  <a:gd name="T22" fmla="*/ 0 h 116"/>
                  <a:gd name="T23" fmla="*/ 117 w 11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16">
                    <a:moveTo>
                      <a:pt x="94" y="0"/>
                    </a:moveTo>
                    <a:lnTo>
                      <a:pt x="41" y="0"/>
                    </a:lnTo>
                    <a:lnTo>
                      <a:pt x="0" y="52"/>
                    </a:lnTo>
                    <a:lnTo>
                      <a:pt x="24" y="104"/>
                    </a:lnTo>
                    <a:lnTo>
                      <a:pt x="94" y="116"/>
                    </a:lnTo>
                    <a:lnTo>
                      <a:pt x="117" y="52"/>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0" name="Freeform 79"/>
              <p:cNvSpPr>
                <a:spLocks/>
              </p:cNvSpPr>
              <p:nvPr/>
            </p:nvSpPr>
            <p:spPr bwMode="auto">
              <a:xfrm>
                <a:off x="768" y="385"/>
                <a:ext cx="20" cy="22"/>
              </a:xfrm>
              <a:custGeom>
                <a:avLst/>
                <a:gdLst>
                  <a:gd name="T0" fmla="*/ 29 w 162"/>
                  <a:gd name="T1" fmla="*/ 53 h 175"/>
                  <a:gd name="T2" fmla="*/ 0 w 162"/>
                  <a:gd name="T3" fmla="*/ 140 h 175"/>
                  <a:gd name="T4" fmla="*/ 40 w 162"/>
                  <a:gd name="T5" fmla="*/ 175 h 175"/>
                  <a:gd name="T6" fmla="*/ 105 w 162"/>
                  <a:gd name="T7" fmla="*/ 129 h 175"/>
                  <a:gd name="T8" fmla="*/ 162 w 162"/>
                  <a:gd name="T9" fmla="*/ 77 h 175"/>
                  <a:gd name="T10" fmla="*/ 122 w 162"/>
                  <a:gd name="T11" fmla="*/ 12 h 175"/>
                  <a:gd name="T12" fmla="*/ 82 w 162"/>
                  <a:gd name="T13" fmla="*/ 0 h 175"/>
                  <a:gd name="T14" fmla="*/ 29 w 162"/>
                  <a:gd name="T15" fmla="*/ 53 h 175"/>
                  <a:gd name="T16" fmla="*/ 0 60000 65536"/>
                  <a:gd name="T17" fmla="*/ 0 60000 65536"/>
                  <a:gd name="T18" fmla="*/ 0 60000 65536"/>
                  <a:gd name="T19" fmla="*/ 0 60000 65536"/>
                  <a:gd name="T20" fmla="*/ 0 60000 65536"/>
                  <a:gd name="T21" fmla="*/ 0 60000 65536"/>
                  <a:gd name="T22" fmla="*/ 0 60000 65536"/>
                  <a:gd name="T23" fmla="*/ 0 60000 65536"/>
                  <a:gd name="T24" fmla="*/ 0 w 162"/>
                  <a:gd name="T25" fmla="*/ 0 h 175"/>
                  <a:gd name="T26" fmla="*/ 162 w 162"/>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 h="175">
                    <a:moveTo>
                      <a:pt x="29" y="53"/>
                    </a:moveTo>
                    <a:lnTo>
                      <a:pt x="0" y="140"/>
                    </a:lnTo>
                    <a:lnTo>
                      <a:pt x="40" y="175"/>
                    </a:lnTo>
                    <a:lnTo>
                      <a:pt x="105" y="129"/>
                    </a:lnTo>
                    <a:lnTo>
                      <a:pt x="162" y="77"/>
                    </a:lnTo>
                    <a:lnTo>
                      <a:pt x="122" y="12"/>
                    </a:lnTo>
                    <a:lnTo>
                      <a:pt x="82" y="0"/>
                    </a:lnTo>
                    <a:lnTo>
                      <a:pt x="29" y="5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1" name="Freeform 80"/>
              <p:cNvSpPr>
                <a:spLocks/>
              </p:cNvSpPr>
              <p:nvPr/>
            </p:nvSpPr>
            <p:spPr bwMode="auto">
              <a:xfrm>
                <a:off x="744" y="373"/>
                <a:ext cx="18" cy="24"/>
              </a:xfrm>
              <a:custGeom>
                <a:avLst/>
                <a:gdLst>
                  <a:gd name="T0" fmla="*/ 105 w 145"/>
                  <a:gd name="T1" fmla="*/ 0 h 192"/>
                  <a:gd name="T2" fmla="*/ 53 w 145"/>
                  <a:gd name="T3" fmla="*/ 29 h 192"/>
                  <a:gd name="T4" fmla="*/ 0 w 145"/>
                  <a:gd name="T5" fmla="*/ 53 h 192"/>
                  <a:gd name="T6" fmla="*/ 12 w 145"/>
                  <a:gd name="T7" fmla="*/ 88 h 192"/>
                  <a:gd name="T8" fmla="*/ 35 w 145"/>
                  <a:gd name="T9" fmla="*/ 151 h 192"/>
                  <a:gd name="T10" fmla="*/ 0 w 145"/>
                  <a:gd name="T11" fmla="*/ 175 h 192"/>
                  <a:gd name="T12" fmla="*/ 35 w 145"/>
                  <a:gd name="T13" fmla="*/ 192 h 192"/>
                  <a:gd name="T14" fmla="*/ 75 w 145"/>
                  <a:gd name="T15" fmla="*/ 133 h 192"/>
                  <a:gd name="T16" fmla="*/ 145 w 145"/>
                  <a:gd name="T17" fmla="*/ 110 h 192"/>
                  <a:gd name="T18" fmla="*/ 145 w 145"/>
                  <a:gd name="T19" fmla="*/ 18 h 192"/>
                  <a:gd name="T20" fmla="*/ 105 w 145"/>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92"/>
                  <a:gd name="T35" fmla="*/ 145 w 145"/>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92">
                    <a:moveTo>
                      <a:pt x="105" y="0"/>
                    </a:moveTo>
                    <a:lnTo>
                      <a:pt x="53" y="29"/>
                    </a:lnTo>
                    <a:lnTo>
                      <a:pt x="0" y="53"/>
                    </a:lnTo>
                    <a:lnTo>
                      <a:pt x="12" y="88"/>
                    </a:lnTo>
                    <a:lnTo>
                      <a:pt x="35" y="151"/>
                    </a:lnTo>
                    <a:lnTo>
                      <a:pt x="0" y="175"/>
                    </a:lnTo>
                    <a:lnTo>
                      <a:pt x="35" y="192"/>
                    </a:lnTo>
                    <a:lnTo>
                      <a:pt x="75" y="133"/>
                    </a:lnTo>
                    <a:lnTo>
                      <a:pt x="145" y="110"/>
                    </a:lnTo>
                    <a:lnTo>
                      <a:pt x="145" y="18"/>
                    </a:lnTo>
                    <a:lnTo>
                      <a:pt x="10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2" name="Freeform 81"/>
              <p:cNvSpPr>
                <a:spLocks/>
              </p:cNvSpPr>
              <p:nvPr/>
            </p:nvSpPr>
            <p:spPr bwMode="auto">
              <a:xfrm>
                <a:off x="682" y="416"/>
                <a:ext cx="47" cy="32"/>
              </a:xfrm>
              <a:custGeom>
                <a:avLst/>
                <a:gdLst>
                  <a:gd name="T0" fmla="*/ 268 w 379"/>
                  <a:gd name="T1" fmla="*/ 28 h 255"/>
                  <a:gd name="T2" fmla="*/ 227 w 379"/>
                  <a:gd name="T3" fmla="*/ 58 h 255"/>
                  <a:gd name="T4" fmla="*/ 169 w 379"/>
                  <a:gd name="T5" fmla="*/ 40 h 255"/>
                  <a:gd name="T6" fmla="*/ 100 w 379"/>
                  <a:gd name="T7" fmla="*/ 105 h 255"/>
                  <a:gd name="T8" fmla="*/ 47 w 379"/>
                  <a:gd name="T9" fmla="*/ 168 h 255"/>
                  <a:gd name="T10" fmla="*/ 0 w 379"/>
                  <a:gd name="T11" fmla="*/ 203 h 255"/>
                  <a:gd name="T12" fmla="*/ 0 w 379"/>
                  <a:gd name="T13" fmla="*/ 255 h 255"/>
                  <a:gd name="T14" fmla="*/ 88 w 379"/>
                  <a:gd name="T15" fmla="*/ 220 h 255"/>
                  <a:gd name="T16" fmla="*/ 82 w 379"/>
                  <a:gd name="T17" fmla="*/ 249 h 255"/>
                  <a:gd name="T18" fmla="*/ 135 w 379"/>
                  <a:gd name="T19" fmla="*/ 244 h 255"/>
                  <a:gd name="T20" fmla="*/ 192 w 379"/>
                  <a:gd name="T21" fmla="*/ 168 h 255"/>
                  <a:gd name="T22" fmla="*/ 239 w 379"/>
                  <a:gd name="T23" fmla="*/ 145 h 255"/>
                  <a:gd name="T24" fmla="*/ 233 w 379"/>
                  <a:gd name="T25" fmla="*/ 180 h 255"/>
                  <a:gd name="T26" fmla="*/ 274 w 379"/>
                  <a:gd name="T27" fmla="*/ 157 h 255"/>
                  <a:gd name="T28" fmla="*/ 297 w 379"/>
                  <a:gd name="T29" fmla="*/ 115 h 255"/>
                  <a:gd name="T30" fmla="*/ 344 w 379"/>
                  <a:gd name="T31" fmla="*/ 75 h 255"/>
                  <a:gd name="T32" fmla="*/ 379 w 379"/>
                  <a:gd name="T33" fmla="*/ 40 h 255"/>
                  <a:gd name="T34" fmla="*/ 320 w 379"/>
                  <a:gd name="T35" fmla="*/ 0 h 255"/>
                  <a:gd name="T36" fmla="*/ 268 w 379"/>
                  <a:gd name="T37" fmla="*/ 28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9"/>
                  <a:gd name="T58" fmla="*/ 0 h 255"/>
                  <a:gd name="T59" fmla="*/ 379 w 379"/>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9" h="255">
                    <a:moveTo>
                      <a:pt x="268" y="28"/>
                    </a:moveTo>
                    <a:lnTo>
                      <a:pt x="227" y="58"/>
                    </a:lnTo>
                    <a:lnTo>
                      <a:pt x="169" y="40"/>
                    </a:lnTo>
                    <a:lnTo>
                      <a:pt x="100" y="105"/>
                    </a:lnTo>
                    <a:lnTo>
                      <a:pt x="47" y="168"/>
                    </a:lnTo>
                    <a:lnTo>
                      <a:pt x="0" y="203"/>
                    </a:lnTo>
                    <a:lnTo>
                      <a:pt x="0" y="255"/>
                    </a:lnTo>
                    <a:lnTo>
                      <a:pt x="88" y="220"/>
                    </a:lnTo>
                    <a:lnTo>
                      <a:pt x="82" y="249"/>
                    </a:lnTo>
                    <a:lnTo>
                      <a:pt x="135" y="244"/>
                    </a:lnTo>
                    <a:lnTo>
                      <a:pt x="192" y="168"/>
                    </a:lnTo>
                    <a:lnTo>
                      <a:pt x="239" y="145"/>
                    </a:lnTo>
                    <a:lnTo>
                      <a:pt x="233" y="180"/>
                    </a:lnTo>
                    <a:lnTo>
                      <a:pt x="274" y="157"/>
                    </a:lnTo>
                    <a:lnTo>
                      <a:pt x="297" y="115"/>
                    </a:lnTo>
                    <a:lnTo>
                      <a:pt x="344" y="75"/>
                    </a:lnTo>
                    <a:lnTo>
                      <a:pt x="379" y="40"/>
                    </a:lnTo>
                    <a:lnTo>
                      <a:pt x="320" y="0"/>
                    </a:lnTo>
                    <a:lnTo>
                      <a:pt x="26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3" name="Freeform 82"/>
              <p:cNvSpPr>
                <a:spLocks/>
              </p:cNvSpPr>
              <p:nvPr/>
            </p:nvSpPr>
            <p:spPr bwMode="auto">
              <a:xfrm>
                <a:off x="705" y="457"/>
                <a:ext cx="52" cy="33"/>
              </a:xfrm>
              <a:custGeom>
                <a:avLst/>
                <a:gdLst>
                  <a:gd name="T0" fmla="*/ 365 w 412"/>
                  <a:gd name="T1" fmla="*/ 0 h 268"/>
                  <a:gd name="T2" fmla="*/ 302 w 412"/>
                  <a:gd name="T3" fmla="*/ 12 h 268"/>
                  <a:gd name="T4" fmla="*/ 290 w 412"/>
                  <a:gd name="T5" fmla="*/ 87 h 268"/>
                  <a:gd name="T6" fmla="*/ 261 w 412"/>
                  <a:gd name="T7" fmla="*/ 104 h 268"/>
                  <a:gd name="T8" fmla="*/ 220 w 412"/>
                  <a:gd name="T9" fmla="*/ 87 h 268"/>
                  <a:gd name="T10" fmla="*/ 185 w 412"/>
                  <a:gd name="T11" fmla="*/ 81 h 268"/>
                  <a:gd name="T12" fmla="*/ 157 w 412"/>
                  <a:gd name="T13" fmla="*/ 81 h 268"/>
                  <a:gd name="T14" fmla="*/ 150 w 412"/>
                  <a:gd name="T15" fmla="*/ 6 h 268"/>
                  <a:gd name="T16" fmla="*/ 110 w 412"/>
                  <a:gd name="T17" fmla="*/ 0 h 268"/>
                  <a:gd name="T18" fmla="*/ 46 w 412"/>
                  <a:gd name="T19" fmla="*/ 17 h 268"/>
                  <a:gd name="T20" fmla="*/ 70 w 412"/>
                  <a:gd name="T21" fmla="*/ 69 h 268"/>
                  <a:gd name="T22" fmla="*/ 58 w 412"/>
                  <a:gd name="T23" fmla="*/ 87 h 268"/>
                  <a:gd name="T24" fmla="*/ 5 w 412"/>
                  <a:gd name="T25" fmla="*/ 104 h 268"/>
                  <a:gd name="T26" fmla="*/ 5 w 412"/>
                  <a:gd name="T27" fmla="*/ 139 h 268"/>
                  <a:gd name="T28" fmla="*/ 58 w 412"/>
                  <a:gd name="T29" fmla="*/ 163 h 268"/>
                  <a:gd name="T30" fmla="*/ 70 w 412"/>
                  <a:gd name="T31" fmla="*/ 191 h 268"/>
                  <a:gd name="T32" fmla="*/ 0 w 412"/>
                  <a:gd name="T33" fmla="*/ 221 h 268"/>
                  <a:gd name="T34" fmla="*/ 23 w 412"/>
                  <a:gd name="T35" fmla="*/ 268 h 268"/>
                  <a:gd name="T36" fmla="*/ 139 w 412"/>
                  <a:gd name="T37" fmla="*/ 268 h 268"/>
                  <a:gd name="T38" fmla="*/ 192 w 412"/>
                  <a:gd name="T39" fmla="*/ 226 h 268"/>
                  <a:gd name="T40" fmla="*/ 261 w 412"/>
                  <a:gd name="T41" fmla="*/ 250 h 268"/>
                  <a:gd name="T42" fmla="*/ 302 w 412"/>
                  <a:gd name="T43" fmla="*/ 250 h 268"/>
                  <a:gd name="T44" fmla="*/ 337 w 412"/>
                  <a:gd name="T45" fmla="*/ 203 h 268"/>
                  <a:gd name="T46" fmla="*/ 319 w 412"/>
                  <a:gd name="T47" fmla="*/ 151 h 268"/>
                  <a:gd name="T48" fmla="*/ 372 w 412"/>
                  <a:gd name="T49" fmla="*/ 104 h 268"/>
                  <a:gd name="T50" fmla="*/ 412 w 412"/>
                  <a:gd name="T51" fmla="*/ 17 h 268"/>
                  <a:gd name="T52" fmla="*/ 372 w 412"/>
                  <a:gd name="T53" fmla="*/ 0 h 268"/>
                  <a:gd name="T54" fmla="*/ 365 w 412"/>
                  <a:gd name="T55" fmla="*/ 0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268"/>
                  <a:gd name="T86" fmla="*/ 412 w 412"/>
                  <a:gd name="T87" fmla="*/ 268 h 2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268">
                    <a:moveTo>
                      <a:pt x="365" y="0"/>
                    </a:moveTo>
                    <a:lnTo>
                      <a:pt x="302" y="12"/>
                    </a:lnTo>
                    <a:lnTo>
                      <a:pt x="290" y="87"/>
                    </a:lnTo>
                    <a:lnTo>
                      <a:pt x="261" y="104"/>
                    </a:lnTo>
                    <a:lnTo>
                      <a:pt x="220" y="87"/>
                    </a:lnTo>
                    <a:lnTo>
                      <a:pt x="185" y="81"/>
                    </a:lnTo>
                    <a:lnTo>
                      <a:pt x="157" y="81"/>
                    </a:lnTo>
                    <a:lnTo>
                      <a:pt x="150" y="6"/>
                    </a:lnTo>
                    <a:lnTo>
                      <a:pt x="110" y="0"/>
                    </a:lnTo>
                    <a:lnTo>
                      <a:pt x="46" y="17"/>
                    </a:lnTo>
                    <a:lnTo>
                      <a:pt x="70" y="69"/>
                    </a:lnTo>
                    <a:lnTo>
                      <a:pt x="58" y="87"/>
                    </a:lnTo>
                    <a:lnTo>
                      <a:pt x="5" y="104"/>
                    </a:lnTo>
                    <a:lnTo>
                      <a:pt x="5" y="139"/>
                    </a:lnTo>
                    <a:lnTo>
                      <a:pt x="58" y="163"/>
                    </a:lnTo>
                    <a:lnTo>
                      <a:pt x="70" y="191"/>
                    </a:lnTo>
                    <a:lnTo>
                      <a:pt x="0" y="221"/>
                    </a:lnTo>
                    <a:lnTo>
                      <a:pt x="23" y="268"/>
                    </a:lnTo>
                    <a:lnTo>
                      <a:pt x="139" y="268"/>
                    </a:lnTo>
                    <a:lnTo>
                      <a:pt x="192" y="226"/>
                    </a:lnTo>
                    <a:lnTo>
                      <a:pt x="261" y="250"/>
                    </a:lnTo>
                    <a:lnTo>
                      <a:pt x="302" y="250"/>
                    </a:lnTo>
                    <a:lnTo>
                      <a:pt x="337" y="203"/>
                    </a:lnTo>
                    <a:lnTo>
                      <a:pt x="319" y="151"/>
                    </a:lnTo>
                    <a:lnTo>
                      <a:pt x="372" y="104"/>
                    </a:lnTo>
                    <a:lnTo>
                      <a:pt x="412" y="17"/>
                    </a:lnTo>
                    <a:lnTo>
                      <a:pt x="372" y="0"/>
                    </a:lnTo>
                    <a:lnTo>
                      <a:pt x="3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4" name="Freeform 83"/>
              <p:cNvSpPr>
                <a:spLocks/>
              </p:cNvSpPr>
              <p:nvPr/>
            </p:nvSpPr>
            <p:spPr bwMode="auto">
              <a:xfrm>
                <a:off x="731" y="439"/>
                <a:ext cx="9" cy="6"/>
              </a:xfrm>
              <a:custGeom>
                <a:avLst/>
                <a:gdLst>
                  <a:gd name="T0" fmla="*/ 17 w 76"/>
                  <a:gd name="T1" fmla="*/ 0 h 47"/>
                  <a:gd name="T2" fmla="*/ 6 w 76"/>
                  <a:gd name="T3" fmla="*/ 0 h 47"/>
                  <a:gd name="T4" fmla="*/ 0 w 76"/>
                  <a:gd name="T5" fmla="*/ 40 h 47"/>
                  <a:gd name="T6" fmla="*/ 46 w 76"/>
                  <a:gd name="T7" fmla="*/ 47 h 47"/>
                  <a:gd name="T8" fmla="*/ 76 w 76"/>
                  <a:gd name="T9" fmla="*/ 12 h 47"/>
                  <a:gd name="T10" fmla="*/ 17 w 76"/>
                  <a:gd name="T11" fmla="*/ 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17" y="0"/>
                    </a:moveTo>
                    <a:lnTo>
                      <a:pt x="6" y="0"/>
                    </a:lnTo>
                    <a:lnTo>
                      <a:pt x="0" y="40"/>
                    </a:lnTo>
                    <a:lnTo>
                      <a:pt x="46" y="47"/>
                    </a:lnTo>
                    <a:lnTo>
                      <a:pt x="76" y="12"/>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nvGrpSpPr>
            <p:cNvPr id="315" name="Group 84"/>
            <p:cNvGrpSpPr>
              <a:grpSpLocks/>
            </p:cNvGrpSpPr>
            <p:nvPr/>
          </p:nvGrpSpPr>
          <p:grpSpPr bwMode="auto">
            <a:xfrm>
              <a:off x="1098" y="367"/>
              <a:ext cx="1450" cy="1379"/>
              <a:chOff x="1098" y="367"/>
              <a:chExt cx="1450" cy="1379"/>
            </a:xfrm>
          </p:grpSpPr>
          <p:sp>
            <p:nvSpPr>
              <p:cNvPr id="316" name="Freeform 85"/>
              <p:cNvSpPr>
                <a:spLocks/>
              </p:cNvSpPr>
              <p:nvPr/>
            </p:nvSpPr>
            <p:spPr bwMode="auto">
              <a:xfrm>
                <a:off x="1338" y="428"/>
                <a:ext cx="47" cy="67"/>
              </a:xfrm>
              <a:custGeom>
                <a:avLst/>
                <a:gdLst>
                  <a:gd name="T0" fmla="*/ 192 w 377"/>
                  <a:gd name="T1" fmla="*/ 110 h 540"/>
                  <a:gd name="T2" fmla="*/ 157 w 377"/>
                  <a:gd name="T3" fmla="*/ 99 h 540"/>
                  <a:gd name="T4" fmla="*/ 150 w 377"/>
                  <a:gd name="T5" fmla="*/ 40 h 540"/>
                  <a:gd name="T6" fmla="*/ 139 w 377"/>
                  <a:gd name="T7" fmla="*/ 12 h 540"/>
                  <a:gd name="T8" fmla="*/ 110 w 377"/>
                  <a:gd name="T9" fmla="*/ 0 h 540"/>
                  <a:gd name="T10" fmla="*/ 80 w 377"/>
                  <a:gd name="T11" fmla="*/ 17 h 540"/>
                  <a:gd name="T12" fmla="*/ 63 w 377"/>
                  <a:gd name="T13" fmla="*/ 46 h 540"/>
                  <a:gd name="T14" fmla="*/ 0 w 377"/>
                  <a:gd name="T15" fmla="*/ 12 h 540"/>
                  <a:gd name="T16" fmla="*/ 0 w 377"/>
                  <a:gd name="T17" fmla="*/ 40 h 540"/>
                  <a:gd name="T18" fmla="*/ 28 w 377"/>
                  <a:gd name="T19" fmla="*/ 127 h 540"/>
                  <a:gd name="T20" fmla="*/ 46 w 377"/>
                  <a:gd name="T21" fmla="*/ 156 h 540"/>
                  <a:gd name="T22" fmla="*/ 52 w 377"/>
                  <a:gd name="T23" fmla="*/ 209 h 540"/>
                  <a:gd name="T24" fmla="*/ 104 w 377"/>
                  <a:gd name="T25" fmla="*/ 249 h 540"/>
                  <a:gd name="T26" fmla="*/ 139 w 377"/>
                  <a:gd name="T27" fmla="*/ 267 h 540"/>
                  <a:gd name="T28" fmla="*/ 185 w 377"/>
                  <a:gd name="T29" fmla="*/ 244 h 540"/>
                  <a:gd name="T30" fmla="*/ 185 w 377"/>
                  <a:gd name="T31" fmla="*/ 209 h 540"/>
                  <a:gd name="T32" fmla="*/ 227 w 377"/>
                  <a:gd name="T33" fmla="*/ 226 h 540"/>
                  <a:gd name="T34" fmla="*/ 237 w 377"/>
                  <a:gd name="T35" fmla="*/ 279 h 540"/>
                  <a:gd name="T36" fmla="*/ 203 w 377"/>
                  <a:gd name="T37" fmla="*/ 296 h 540"/>
                  <a:gd name="T38" fmla="*/ 168 w 377"/>
                  <a:gd name="T39" fmla="*/ 296 h 540"/>
                  <a:gd name="T40" fmla="*/ 168 w 377"/>
                  <a:gd name="T41" fmla="*/ 325 h 540"/>
                  <a:gd name="T42" fmla="*/ 203 w 377"/>
                  <a:gd name="T43" fmla="*/ 331 h 540"/>
                  <a:gd name="T44" fmla="*/ 237 w 377"/>
                  <a:gd name="T45" fmla="*/ 343 h 540"/>
                  <a:gd name="T46" fmla="*/ 215 w 377"/>
                  <a:gd name="T47" fmla="*/ 389 h 540"/>
                  <a:gd name="T48" fmla="*/ 168 w 377"/>
                  <a:gd name="T49" fmla="*/ 401 h 540"/>
                  <a:gd name="T50" fmla="*/ 203 w 377"/>
                  <a:gd name="T51" fmla="*/ 465 h 540"/>
                  <a:gd name="T52" fmla="*/ 261 w 377"/>
                  <a:gd name="T53" fmla="*/ 493 h 540"/>
                  <a:gd name="T54" fmla="*/ 279 w 377"/>
                  <a:gd name="T55" fmla="*/ 540 h 540"/>
                  <a:gd name="T56" fmla="*/ 296 w 377"/>
                  <a:gd name="T57" fmla="*/ 465 h 540"/>
                  <a:gd name="T58" fmla="*/ 302 w 377"/>
                  <a:gd name="T59" fmla="*/ 395 h 540"/>
                  <a:gd name="T60" fmla="*/ 314 w 377"/>
                  <a:gd name="T61" fmla="*/ 325 h 540"/>
                  <a:gd name="T62" fmla="*/ 349 w 377"/>
                  <a:gd name="T63" fmla="*/ 256 h 540"/>
                  <a:gd name="T64" fmla="*/ 354 w 377"/>
                  <a:gd name="T65" fmla="*/ 186 h 540"/>
                  <a:gd name="T66" fmla="*/ 377 w 377"/>
                  <a:gd name="T67" fmla="*/ 156 h 540"/>
                  <a:gd name="T68" fmla="*/ 349 w 377"/>
                  <a:gd name="T69" fmla="*/ 151 h 540"/>
                  <a:gd name="T70" fmla="*/ 296 w 377"/>
                  <a:gd name="T71" fmla="*/ 110 h 540"/>
                  <a:gd name="T72" fmla="*/ 255 w 377"/>
                  <a:gd name="T73" fmla="*/ 52 h 540"/>
                  <a:gd name="T74" fmla="*/ 232 w 377"/>
                  <a:gd name="T75" fmla="*/ 81 h 540"/>
                  <a:gd name="T76" fmla="*/ 180 w 377"/>
                  <a:gd name="T77" fmla="*/ 99 h 540"/>
                  <a:gd name="T78" fmla="*/ 192 w 377"/>
                  <a:gd name="T79" fmla="*/ 110 h 5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7"/>
                  <a:gd name="T121" fmla="*/ 0 h 540"/>
                  <a:gd name="T122" fmla="*/ 377 w 377"/>
                  <a:gd name="T123" fmla="*/ 540 h 5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7" h="540">
                    <a:moveTo>
                      <a:pt x="192" y="110"/>
                    </a:moveTo>
                    <a:lnTo>
                      <a:pt x="157" y="99"/>
                    </a:lnTo>
                    <a:lnTo>
                      <a:pt x="150" y="40"/>
                    </a:lnTo>
                    <a:lnTo>
                      <a:pt x="139" y="12"/>
                    </a:lnTo>
                    <a:lnTo>
                      <a:pt x="110" y="0"/>
                    </a:lnTo>
                    <a:lnTo>
                      <a:pt x="80" y="17"/>
                    </a:lnTo>
                    <a:lnTo>
                      <a:pt x="63" y="46"/>
                    </a:lnTo>
                    <a:lnTo>
                      <a:pt x="0" y="12"/>
                    </a:lnTo>
                    <a:lnTo>
                      <a:pt x="0" y="40"/>
                    </a:lnTo>
                    <a:lnTo>
                      <a:pt x="28" y="127"/>
                    </a:lnTo>
                    <a:lnTo>
                      <a:pt x="46" y="156"/>
                    </a:lnTo>
                    <a:lnTo>
                      <a:pt x="52" y="209"/>
                    </a:lnTo>
                    <a:lnTo>
                      <a:pt x="104" y="249"/>
                    </a:lnTo>
                    <a:lnTo>
                      <a:pt x="139" y="267"/>
                    </a:lnTo>
                    <a:lnTo>
                      <a:pt x="185" y="244"/>
                    </a:lnTo>
                    <a:lnTo>
                      <a:pt x="185" y="209"/>
                    </a:lnTo>
                    <a:lnTo>
                      <a:pt x="227" y="226"/>
                    </a:lnTo>
                    <a:lnTo>
                      <a:pt x="237" y="279"/>
                    </a:lnTo>
                    <a:lnTo>
                      <a:pt x="203" y="296"/>
                    </a:lnTo>
                    <a:lnTo>
                      <a:pt x="168" y="296"/>
                    </a:lnTo>
                    <a:lnTo>
                      <a:pt x="168" y="325"/>
                    </a:lnTo>
                    <a:lnTo>
                      <a:pt x="203" y="331"/>
                    </a:lnTo>
                    <a:lnTo>
                      <a:pt x="237" y="343"/>
                    </a:lnTo>
                    <a:lnTo>
                      <a:pt x="215" y="389"/>
                    </a:lnTo>
                    <a:lnTo>
                      <a:pt x="168" y="401"/>
                    </a:lnTo>
                    <a:lnTo>
                      <a:pt x="203" y="465"/>
                    </a:lnTo>
                    <a:lnTo>
                      <a:pt x="261" y="493"/>
                    </a:lnTo>
                    <a:lnTo>
                      <a:pt x="279" y="540"/>
                    </a:lnTo>
                    <a:lnTo>
                      <a:pt x="296" y="465"/>
                    </a:lnTo>
                    <a:lnTo>
                      <a:pt x="302" y="395"/>
                    </a:lnTo>
                    <a:lnTo>
                      <a:pt x="314" y="325"/>
                    </a:lnTo>
                    <a:lnTo>
                      <a:pt x="349" y="256"/>
                    </a:lnTo>
                    <a:lnTo>
                      <a:pt x="354" y="186"/>
                    </a:lnTo>
                    <a:lnTo>
                      <a:pt x="377" y="156"/>
                    </a:lnTo>
                    <a:lnTo>
                      <a:pt x="349" y="151"/>
                    </a:lnTo>
                    <a:lnTo>
                      <a:pt x="296" y="110"/>
                    </a:lnTo>
                    <a:lnTo>
                      <a:pt x="255" y="52"/>
                    </a:lnTo>
                    <a:lnTo>
                      <a:pt x="232" y="81"/>
                    </a:lnTo>
                    <a:lnTo>
                      <a:pt x="180" y="99"/>
                    </a:lnTo>
                    <a:lnTo>
                      <a:pt x="192"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7" name="Freeform 86"/>
              <p:cNvSpPr>
                <a:spLocks/>
              </p:cNvSpPr>
              <p:nvPr/>
            </p:nvSpPr>
            <p:spPr bwMode="auto">
              <a:xfrm>
                <a:off x="1387" y="424"/>
                <a:ext cx="24" cy="26"/>
              </a:xfrm>
              <a:custGeom>
                <a:avLst/>
                <a:gdLst>
                  <a:gd name="T0" fmla="*/ 23 w 192"/>
                  <a:gd name="T1" fmla="*/ 35 h 204"/>
                  <a:gd name="T2" fmla="*/ 0 w 192"/>
                  <a:gd name="T3" fmla="*/ 76 h 204"/>
                  <a:gd name="T4" fmla="*/ 0 w 192"/>
                  <a:gd name="T5" fmla="*/ 134 h 204"/>
                  <a:gd name="T6" fmla="*/ 12 w 192"/>
                  <a:gd name="T7" fmla="*/ 175 h 204"/>
                  <a:gd name="T8" fmla="*/ 40 w 192"/>
                  <a:gd name="T9" fmla="*/ 204 h 204"/>
                  <a:gd name="T10" fmla="*/ 75 w 192"/>
                  <a:gd name="T11" fmla="*/ 198 h 204"/>
                  <a:gd name="T12" fmla="*/ 93 w 192"/>
                  <a:gd name="T13" fmla="*/ 169 h 204"/>
                  <a:gd name="T14" fmla="*/ 134 w 192"/>
                  <a:gd name="T15" fmla="*/ 134 h 204"/>
                  <a:gd name="T16" fmla="*/ 169 w 192"/>
                  <a:gd name="T17" fmla="*/ 129 h 204"/>
                  <a:gd name="T18" fmla="*/ 192 w 192"/>
                  <a:gd name="T19" fmla="*/ 76 h 204"/>
                  <a:gd name="T20" fmla="*/ 192 w 192"/>
                  <a:gd name="T21" fmla="*/ 30 h 204"/>
                  <a:gd name="T22" fmla="*/ 122 w 192"/>
                  <a:gd name="T23" fmla="*/ 0 h 204"/>
                  <a:gd name="T24" fmla="*/ 40 w 192"/>
                  <a:gd name="T25" fmla="*/ 47 h 204"/>
                  <a:gd name="T26" fmla="*/ 23 w 192"/>
                  <a:gd name="T27" fmla="*/ 59 h 204"/>
                  <a:gd name="T28" fmla="*/ 23 w 192"/>
                  <a:gd name="T29" fmla="*/ 35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04"/>
                  <a:gd name="T47" fmla="*/ 192 w 192"/>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04">
                    <a:moveTo>
                      <a:pt x="23" y="35"/>
                    </a:moveTo>
                    <a:lnTo>
                      <a:pt x="0" y="76"/>
                    </a:lnTo>
                    <a:lnTo>
                      <a:pt x="0" y="134"/>
                    </a:lnTo>
                    <a:lnTo>
                      <a:pt x="12" y="175"/>
                    </a:lnTo>
                    <a:lnTo>
                      <a:pt x="40" y="204"/>
                    </a:lnTo>
                    <a:lnTo>
                      <a:pt x="75" y="198"/>
                    </a:lnTo>
                    <a:lnTo>
                      <a:pt x="93" y="169"/>
                    </a:lnTo>
                    <a:lnTo>
                      <a:pt x="134" y="134"/>
                    </a:lnTo>
                    <a:lnTo>
                      <a:pt x="169" y="129"/>
                    </a:lnTo>
                    <a:lnTo>
                      <a:pt x="192" y="76"/>
                    </a:lnTo>
                    <a:lnTo>
                      <a:pt x="192" y="30"/>
                    </a:lnTo>
                    <a:lnTo>
                      <a:pt x="122" y="0"/>
                    </a:lnTo>
                    <a:lnTo>
                      <a:pt x="40" y="47"/>
                    </a:lnTo>
                    <a:lnTo>
                      <a:pt x="23" y="59"/>
                    </a:lnTo>
                    <a:lnTo>
                      <a:pt x="23"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8" name="Freeform 87"/>
              <p:cNvSpPr>
                <a:spLocks/>
              </p:cNvSpPr>
              <p:nvPr/>
            </p:nvSpPr>
            <p:spPr bwMode="auto">
              <a:xfrm>
                <a:off x="1387" y="463"/>
                <a:ext cx="16" cy="25"/>
              </a:xfrm>
              <a:custGeom>
                <a:avLst/>
                <a:gdLst>
                  <a:gd name="T0" fmla="*/ 75 w 127"/>
                  <a:gd name="T1" fmla="*/ 64 h 203"/>
                  <a:gd name="T2" fmla="*/ 40 w 127"/>
                  <a:gd name="T3" fmla="*/ 34 h 203"/>
                  <a:gd name="T4" fmla="*/ 0 w 127"/>
                  <a:gd name="T5" fmla="*/ 0 h 203"/>
                  <a:gd name="T6" fmla="*/ 0 w 127"/>
                  <a:gd name="T7" fmla="*/ 110 h 203"/>
                  <a:gd name="T8" fmla="*/ 47 w 127"/>
                  <a:gd name="T9" fmla="*/ 139 h 203"/>
                  <a:gd name="T10" fmla="*/ 75 w 127"/>
                  <a:gd name="T11" fmla="*/ 186 h 203"/>
                  <a:gd name="T12" fmla="*/ 105 w 127"/>
                  <a:gd name="T13" fmla="*/ 203 h 203"/>
                  <a:gd name="T14" fmla="*/ 122 w 127"/>
                  <a:gd name="T15" fmla="*/ 151 h 203"/>
                  <a:gd name="T16" fmla="*/ 127 w 127"/>
                  <a:gd name="T17" fmla="*/ 99 h 203"/>
                  <a:gd name="T18" fmla="*/ 93 w 127"/>
                  <a:gd name="T19" fmla="*/ 75 h 203"/>
                  <a:gd name="T20" fmla="*/ 58 w 127"/>
                  <a:gd name="T21" fmla="*/ 81 h 203"/>
                  <a:gd name="T22" fmla="*/ 29 w 127"/>
                  <a:gd name="T23" fmla="*/ 52 h 203"/>
                  <a:gd name="T24" fmla="*/ 0 w 127"/>
                  <a:gd name="T25" fmla="*/ 34 h 203"/>
                  <a:gd name="T26" fmla="*/ 75 w 127"/>
                  <a:gd name="T27" fmla="*/ 64 h 2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203"/>
                  <a:gd name="T44" fmla="*/ 127 w 127"/>
                  <a:gd name="T45" fmla="*/ 203 h 2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203">
                    <a:moveTo>
                      <a:pt x="75" y="64"/>
                    </a:moveTo>
                    <a:lnTo>
                      <a:pt x="40" y="34"/>
                    </a:lnTo>
                    <a:lnTo>
                      <a:pt x="0" y="0"/>
                    </a:lnTo>
                    <a:lnTo>
                      <a:pt x="0" y="110"/>
                    </a:lnTo>
                    <a:lnTo>
                      <a:pt x="47" y="139"/>
                    </a:lnTo>
                    <a:lnTo>
                      <a:pt x="75" y="186"/>
                    </a:lnTo>
                    <a:lnTo>
                      <a:pt x="105" y="203"/>
                    </a:lnTo>
                    <a:lnTo>
                      <a:pt x="122" y="151"/>
                    </a:lnTo>
                    <a:lnTo>
                      <a:pt x="127" y="99"/>
                    </a:lnTo>
                    <a:lnTo>
                      <a:pt x="93" y="75"/>
                    </a:lnTo>
                    <a:lnTo>
                      <a:pt x="58" y="81"/>
                    </a:lnTo>
                    <a:lnTo>
                      <a:pt x="29" y="52"/>
                    </a:lnTo>
                    <a:lnTo>
                      <a:pt x="0" y="34"/>
                    </a:lnTo>
                    <a:lnTo>
                      <a:pt x="75"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9" name="Freeform 88"/>
              <p:cNvSpPr>
                <a:spLocks/>
              </p:cNvSpPr>
              <p:nvPr/>
            </p:nvSpPr>
            <p:spPr bwMode="auto">
              <a:xfrm>
                <a:off x="1955" y="1245"/>
                <a:ext cx="78" cy="82"/>
              </a:xfrm>
              <a:custGeom>
                <a:avLst/>
                <a:gdLst>
                  <a:gd name="T0" fmla="*/ 273 w 627"/>
                  <a:gd name="T1" fmla="*/ 134 h 663"/>
                  <a:gd name="T2" fmla="*/ 250 w 627"/>
                  <a:gd name="T3" fmla="*/ 112 h 663"/>
                  <a:gd name="T4" fmla="*/ 198 w 627"/>
                  <a:gd name="T5" fmla="*/ 70 h 663"/>
                  <a:gd name="T6" fmla="*/ 157 w 627"/>
                  <a:gd name="T7" fmla="*/ 24 h 663"/>
                  <a:gd name="T8" fmla="*/ 116 w 627"/>
                  <a:gd name="T9" fmla="*/ 0 h 663"/>
                  <a:gd name="T10" fmla="*/ 63 w 627"/>
                  <a:gd name="T11" fmla="*/ 47 h 663"/>
                  <a:gd name="T12" fmla="*/ 29 w 627"/>
                  <a:gd name="T13" fmla="*/ 12 h 663"/>
                  <a:gd name="T14" fmla="*/ 0 w 627"/>
                  <a:gd name="T15" fmla="*/ 0 h 663"/>
                  <a:gd name="T16" fmla="*/ 29 w 627"/>
                  <a:gd name="T17" fmla="*/ 59 h 663"/>
                  <a:gd name="T18" fmla="*/ 98 w 627"/>
                  <a:gd name="T19" fmla="*/ 129 h 663"/>
                  <a:gd name="T20" fmla="*/ 145 w 627"/>
                  <a:gd name="T21" fmla="*/ 169 h 663"/>
                  <a:gd name="T22" fmla="*/ 210 w 627"/>
                  <a:gd name="T23" fmla="*/ 274 h 663"/>
                  <a:gd name="T24" fmla="*/ 238 w 627"/>
                  <a:gd name="T25" fmla="*/ 309 h 663"/>
                  <a:gd name="T26" fmla="*/ 243 w 627"/>
                  <a:gd name="T27" fmla="*/ 356 h 663"/>
                  <a:gd name="T28" fmla="*/ 238 w 627"/>
                  <a:gd name="T29" fmla="*/ 448 h 663"/>
                  <a:gd name="T30" fmla="*/ 296 w 627"/>
                  <a:gd name="T31" fmla="*/ 483 h 663"/>
                  <a:gd name="T32" fmla="*/ 354 w 627"/>
                  <a:gd name="T33" fmla="*/ 535 h 663"/>
                  <a:gd name="T34" fmla="*/ 418 w 627"/>
                  <a:gd name="T35" fmla="*/ 600 h 663"/>
                  <a:gd name="T36" fmla="*/ 465 w 627"/>
                  <a:gd name="T37" fmla="*/ 635 h 663"/>
                  <a:gd name="T38" fmla="*/ 511 w 627"/>
                  <a:gd name="T39" fmla="*/ 663 h 663"/>
                  <a:gd name="T40" fmla="*/ 587 w 627"/>
                  <a:gd name="T41" fmla="*/ 663 h 663"/>
                  <a:gd name="T42" fmla="*/ 627 w 627"/>
                  <a:gd name="T43" fmla="*/ 611 h 663"/>
                  <a:gd name="T44" fmla="*/ 627 w 627"/>
                  <a:gd name="T45" fmla="*/ 565 h 663"/>
                  <a:gd name="T46" fmla="*/ 592 w 627"/>
                  <a:gd name="T47" fmla="*/ 518 h 663"/>
                  <a:gd name="T48" fmla="*/ 552 w 627"/>
                  <a:gd name="T49" fmla="*/ 471 h 663"/>
                  <a:gd name="T50" fmla="*/ 529 w 627"/>
                  <a:gd name="T51" fmla="*/ 425 h 663"/>
                  <a:gd name="T52" fmla="*/ 494 w 627"/>
                  <a:gd name="T53" fmla="*/ 379 h 663"/>
                  <a:gd name="T54" fmla="*/ 424 w 627"/>
                  <a:gd name="T55" fmla="*/ 321 h 663"/>
                  <a:gd name="T56" fmla="*/ 395 w 627"/>
                  <a:gd name="T57" fmla="*/ 297 h 663"/>
                  <a:gd name="T58" fmla="*/ 360 w 627"/>
                  <a:gd name="T59" fmla="*/ 256 h 663"/>
                  <a:gd name="T60" fmla="*/ 308 w 627"/>
                  <a:gd name="T61" fmla="*/ 222 h 663"/>
                  <a:gd name="T62" fmla="*/ 290 w 627"/>
                  <a:gd name="T63" fmla="*/ 192 h 663"/>
                  <a:gd name="T64" fmla="*/ 273 w 627"/>
                  <a:gd name="T65" fmla="*/ 140 h 663"/>
                  <a:gd name="T66" fmla="*/ 273 w 627"/>
                  <a:gd name="T67" fmla="*/ 134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7"/>
                  <a:gd name="T103" fmla="*/ 0 h 663"/>
                  <a:gd name="T104" fmla="*/ 627 w 627"/>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7" h="663">
                    <a:moveTo>
                      <a:pt x="273" y="134"/>
                    </a:moveTo>
                    <a:lnTo>
                      <a:pt x="250" y="112"/>
                    </a:lnTo>
                    <a:lnTo>
                      <a:pt x="198" y="70"/>
                    </a:lnTo>
                    <a:lnTo>
                      <a:pt x="157" y="24"/>
                    </a:lnTo>
                    <a:lnTo>
                      <a:pt x="116" y="0"/>
                    </a:lnTo>
                    <a:lnTo>
                      <a:pt x="63" y="47"/>
                    </a:lnTo>
                    <a:lnTo>
                      <a:pt x="29" y="12"/>
                    </a:lnTo>
                    <a:lnTo>
                      <a:pt x="0" y="0"/>
                    </a:lnTo>
                    <a:lnTo>
                      <a:pt x="29" y="59"/>
                    </a:lnTo>
                    <a:lnTo>
                      <a:pt x="98" y="129"/>
                    </a:lnTo>
                    <a:lnTo>
                      <a:pt x="145" y="169"/>
                    </a:lnTo>
                    <a:lnTo>
                      <a:pt x="210" y="274"/>
                    </a:lnTo>
                    <a:lnTo>
                      <a:pt x="238" y="309"/>
                    </a:lnTo>
                    <a:lnTo>
                      <a:pt x="243" y="356"/>
                    </a:lnTo>
                    <a:lnTo>
                      <a:pt x="238" y="448"/>
                    </a:lnTo>
                    <a:lnTo>
                      <a:pt x="296" y="483"/>
                    </a:lnTo>
                    <a:lnTo>
                      <a:pt x="354" y="535"/>
                    </a:lnTo>
                    <a:lnTo>
                      <a:pt x="418" y="600"/>
                    </a:lnTo>
                    <a:lnTo>
                      <a:pt x="465" y="635"/>
                    </a:lnTo>
                    <a:lnTo>
                      <a:pt x="511" y="663"/>
                    </a:lnTo>
                    <a:lnTo>
                      <a:pt x="587" y="663"/>
                    </a:lnTo>
                    <a:lnTo>
                      <a:pt x="627" y="611"/>
                    </a:lnTo>
                    <a:lnTo>
                      <a:pt x="627" y="565"/>
                    </a:lnTo>
                    <a:lnTo>
                      <a:pt x="592" y="518"/>
                    </a:lnTo>
                    <a:lnTo>
                      <a:pt x="552" y="471"/>
                    </a:lnTo>
                    <a:lnTo>
                      <a:pt x="529" y="425"/>
                    </a:lnTo>
                    <a:lnTo>
                      <a:pt x="494" y="379"/>
                    </a:lnTo>
                    <a:lnTo>
                      <a:pt x="424" y="321"/>
                    </a:lnTo>
                    <a:lnTo>
                      <a:pt x="395" y="297"/>
                    </a:lnTo>
                    <a:lnTo>
                      <a:pt x="360" y="256"/>
                    </a:lnTo>
                    <a:lnTo>
                      <a:pt x="308" y="222"/>
                    </a:lnTo>
                    <a:lnTo>
                      <a:pt x="290" y="192"/>
                    </a:lnTo>
                    <a:lnTo>
                      <a:pt x="273" y="140"/>
                    </a:lnTo>
                    <a:lnTo>
                      <a:pt x="273" y="134"/>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0" name="Freeform 89"/>
              <p:cNvSpPr>
                <a:spLocks/>
              </p:cNvSpPr>
              <p:nvPr/>
            </p:nvSpPr>
            <p:spPr bwMode="auto">
              <a:xfrm>
                <a:off x="2029" y="1330"/>
                <a:ext cx="62" cy="14"/>
              </a:xfrm>
              <a:custGeom>
                <a:avLst/>
                <a:gdLst>
                  <a:gd name="T0" fmla="*/ 122 w 500"/>
                  <a:gd name="T1" fmla="*/ 59 h 117"/>
                  <a:gd name="T2" fmla="*/ 59 w 500"/>
                  <a:gd name="T3" fmla="*/ 99 h 117"/>
                  <a:gd name="T4" fmla="*/ 18 w 500"/>
                  <a:gd name="T5" fmla="*/ 82 h 117"/>
                  <a:gd name="T6" fmla="*/ 0 w 500"/>
                  <a:gd name="T7" fmla="*/ 53 h 117"/>
                  <a:gd name="T8" fmla="*/ 18 w 500"/>
                  <a:gd name="T9" fmla="*/ 18 h 117"/>
                  <a:gd name="T10" fmla="*/ 70 w 500"/>
                  <a:gd name="T11" fmla="*/ 18 h 117"/>
                  <a:gd name="T12" fmla="*/ 134 w 500"/>
                  <a:gd name="T13" fmla="*/ 24 h 117"/>
                  <a:gd name="T14" fmla="*/ 181 w 500"/>
                  <a:gd name="T15" fmla="*/ 42 h 117"/>
                  <a:gd name="T16" fmla="*/ 192 w 500"/>
                  <a:gd name="T17" fmla="*/ 12 h 117"/>
                  <a:gd name="T18" fmla="*/ 286 w 500"/>
                  <a:gd name="T19" fmla="*/ 0 h 117"/>
                  <a:gd name="T20" fmla="*/ 349 w 500"/>
                  <a:gd name="T21" fmla="*/ 0 h 117"/>
                  <a:gd name="T22" fmla="*/ 396 w 500"/>
                  <a:gd name="T23" fmla="*/ 24 h 117"/>
                  <a:gd name="T24" fmla="*/ 431 w 500"/>
                  <a:gd name="T25" fmla="*/ 42 h 117"/>
                  <a:gd name="T26" fmla="*/ 478 w 500"/>
                  <a:gd name="T27" fmla="*/ 77 h 117"/>
                  <a:gd name="T28" fmla="*/ 500 w 500"/>
                  <a:gd name="T29" fmla="*/ 82 h 117"/>
                  <a:gd name="T30" fmla="*/ 500 w 500"/>
                  <a:gd name="T31" fmla="*/ 99 h 117"/>
                  <a:gd name="T32" fmla="*/ 384 w 500"/>
                  <a:gd name="T33" fmla="*/ 111 h 117"/>
                  <a:gd name="T34" fmla="*/ 314 w 500"/>
                  <a:gd name="T35" fmla="*/ 117 h 117"/>
                  <a:gd name="T36" fmla="*/ 268 w 500"/>
                  <a:gd name="T37" fmla="*/ 99 h 117"/>
                  <a:gd name="T38" fmla="*/ 204 w 500"/>
                  <a:gd name="T39" fmla="*/ 82 h 117"/>
                  <a:gd name="T40" fmla="*/ 164 w 500"/>
                  <a:gd name="T41" fmla="*/ 53 h 117"/>
                  <a:gd name="T42" fmla="*/ 129 w 500"/>
                  <a:gd name="T43" fmla="*/ 47 h 117"/>
                  <a:gd name="T44" fmla="*/ 117 w 500"/>
                  <a:gd name="T45" fmla="*/ 47 h 117"/>
                  <a:gd name="T46" fmla="*/ 122 w 500"/>
                  <a:gd name="T47" fmla="*/ 59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117"/>
                  <a:gd name="T74" fmla="*/ 500 w 500"/>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117">
                    <a:moveTo>
                      <a:pt x="122" y="59"/>
                    </a:moveTo>
                    <a:lnTo>
                      <a:pt x="59" y="99"/>
                    </a:lnTo>
                    <a:lnTo>
                      <a:pt x="18" y="82"/>
                    </a:lnTo>
                    <a:lnTo>
                      <a:pt x="0" y="53"/>
                    </a:lnTo>
                    <a:lnTo>
                      <a:pt x="18" y="18"/>
                    </a:lnTo>
                    <a:lnTo>
                      <a:pt x="70" y="18"/>
                    </a:lnTo>
                    <a:lnTo>
                      <a:pt x="134" y="24"/>
                    </a:lnTo>
                    <a:lnTo>
                      <a:pt x="181" y="42"/>
                    </a:lnTo>
                    <a:lnTo>
                      <a:pt x="192" y="12"/>
                    </a:lnTo>
                    <a:lnTo>
                      <a:pt x="286" y="0"/>
                    </a:lnTo>
                    <a:lnTo>
                      <a:pt x="349" y="0"/>
                    </a:lnTo>
                    <a:lnTo>
                      <a:pt x="396" y="24"/>
                    </a:lnTo>
                    <a:lnTo>
                      <a:pt x="431" y="42"/>
                    </a:lnTo>
                    <a:lnTo>
                      <a:pt x="478" y="77"/>
                    </a:lnTo>
                    <a:lnTo>
                      <a:pt x="500" y="82"/>
                    </a:lnTo>
                    <a:lnTo>
                      <a:pt x="500" y="99"/>
                    </a:lnTo>
                    <a:lnTo>
                      <a:pt x="384" y="111"/>
                    </a:lnTo>
                    <a:lnTo>
                      <a:pt x="314" y="117"/>
                    </a:lnTo>
                    <a:lnTo>
                      <a:pt x="268" y="99"/>
                    </a:lnTo>
                    <a:lnTo>
                      <a:pt x="204" y="82"/>
                    </a:lnTo>
                    <a:lnTo>
                      <a:pt x="164" y="53"/>
                    </a:lnTo>
                    <a:lnTo>
                      <a:pt x="129" y="47"/>
                    </a:lnTo>
                    <a:lnTo>
                      <a:pt x="117" y="47"/>
                    </a:lnTo>
                    <a:lnTo>
                      <a:pt x="122" y="59"/>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1" name="Freeform 90"/>
              <p:cNvSpPr>
                <a:spLocks/>
              </p:cNvSpPr>
              <p:nvPr/>
            </p:nvSpPr>
            <p:spPr bwMode="auto">
              <a:xfrm>
                <a:off x="2123" y="1333"/>
                <a:ext cx="19" cy="4"/>
              </a:xfrm>
              <a:custGeom>
                <a:avLst/>
                <a:gdLst>
                  <a:gd name="T0" fmla="*/ 35 w 157"/>
                  <a:gd name="T1" fmla="*/ 29 h 35"/>
                  <a:gd name="T2" fmla="*/ 0 w 157"/>
                  <a:gd name="T3" fmla="*/ 0 h 35"/>
                  <a:gd name="T4" fmla="*/ 52 w 157"/>
                  <a:gd name="T5" fmla="*/ 0 h 35"/>
                  <a:gd name="T6" fmla="*/ 99 w 157"/>
                  <a:gd name="T7" fmla="*/ 0 h 35"/>
                  <a:gd name="T8" fmla="*/ 140 w 157"/>
                  <a:gd name="T9" fmla="*/ 0 h 35"/>
                  <a:gd name="T10" fmla="*/ 157 w 157"/>
                  <a:gd name="T11" fmla="*/ 35 h 35"/>
                  <a:gd name="T12" fmla="*/ 99 w 157"/>
                  <a:gd name="T13" fmla="*/ 29 h 35"/>
                  <a:gd name="T14" fmla="*/ 35 w 157"/>
                  <a:gd name="T15" fmla="*/ 23 h 35"/>
                  <a:gd name="T16" fmla="*/ 35 w 157"/>
                  <a:gd name="T17" fmla="*/ 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5"/>
                  <a:gd name="T29" fmla="*/ 157 w 15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5">
                    <a:moveTo>
                      <a:pt x="35" y="29"/>
                    </a:moveTo>
                    <a:lnTo>
                      <a:pt x="0" y="0"/>
                    </a:lnTo>
                    <a:lnTo>
                      <a:pt x="52" y="0"/>
                    </a:lnTo>
                    <a:lnTo>
                      <a:pt x="99" y="0"/>
                    </a:lnTo>
                    <a:lnTo>
                      <a:pt x="140" y="0"/>
                    </a:lnTo>
                    <a:lnTo>
                      <a:pt x="157" y="35"/>
                    </a:lnTo>
                    <a:lnTo>
                      <a:pt x="99" y="29"/>
                    </a:lnTo>
                    <a:lnTo>
                      <a:pt x="35" y="23"/>
                    </a:lnTo>
                    <a:lnTo>
                      <a:pt x="35" y="29"/>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2" name="Freeform 91"/>
              <p:cNvSpPr>
                <a:spLocks/>
              </p:cNvSpPr>
              <p:nvPr/>
            </p:nvSpPr>
            <p:spPr bwMode="auto">
              <a:xfrm>
                <a:off x="2119" y="1344"/>
                <a:ext cx="12" cy="5"/>
              </a:xfrm>
              <a:custGeom>
                <a:avLst/>
                <a:gdLst>
                  <a:gd name="T0" fmla="*/ 0 w 98"/>
                  <a:gd name="T1" fmla="*/ 6 h 41"/>
                  <a:gd name="T2" fmla="*/ 35 w 98"/>
                  <a:gd name="T3" fmla="*/ 0 h 41"/>
                  <a:gd name="T4" fmla="*/ 87 w 98"/>
                  <a:gd name="T5" fmla="*/ 0 h 41"/>
                  <a:gd name="T6" fmla="*/ 98 w 98"/>
                  <a:gd name="T7" fmla="*/ 41 h 41"/>
                  <a:gd name="T8" fmla="*/ 69 w 98"/>
                  <a:gd name="T9" fmla="*/ 29 h 41"/>
                  <a:gd name="T10" fmla="*/ 35 w 98"/>
                  <a:gd name="T11" fmla="*/ 11 h 41"/>
                  <a:gd name="T12" fmla="*/ 5 w 98"/>
                  <a:gd name="T13" fmla="*/ 11 h 41"/>
                  <a:gd name="T14" fmla="*/ 0 w 98"/>
                  <a:gd name="T15" fmla="*/ 6 h 41"/>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1"/>
                  <a:gd name="T26" fmla="*/ 98 w 9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1">
                    <a:moveTo>
                      <a:pt x="0" y="6"/>
                    </a:moveTo>
                    <a:lnTo>
                      <a:pt x="35" y="0"/>
                    </a:lnTo>
                    <a:lnTo>
                      <a:pt x="87" y="0"/>
                    </a:lnTo>
                    <a:lnTo>
                      <a:pt x="98" y="41"/>
                    </a:lnTo>
                    <a:lnTo>
                      <a:pt x="69" y="29"/>
                    </a:lnTo>
                    <a:lnTo>
                      <a:pt x="35" y="11"/>
                    </a:lnTo>
                    <a:lnTo>
                      <a:pt x="5" y="11"/>
                    </a:lnTo>
                    <a:lnTo>
                      <a:pt x="0" y="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3" name="Freeform 92"/>
              <p:cNvSpPr>
                <a:spLocks/>
              </p:cNvSpPr>
              <p:nvPr/>
            </p:nvSpPr>
            <p:spPr bwMode="auto">
              <a:xfrm>
                <a:off x="2152" y="1321"/>
                <a:ext cx="22" cy="20"/>
              </a:xfrm>
              <a:custGeom>
                <a:avLst/>
                <a:gdLst>
                  <a:gd name="T0" fmla="*/ 0 w 174"/>
                  <a:gd name="T1" fmla="*/ 156 h 156"/>
                  <a:gd name="T2" fmla="*/ 35 w 174"/>
                  <a:gd name="T3" fmla="*/ 116 h 156"/>
                  <a:gd name="T4" fmla="*/ 92 w 174"/>
                  <a:gd name="T5" fmla="*/ 69 h 156"/>
                  <a:gd name="T6" fmla="*/ 122 w 174"/>
                  <a:gd name="T7" fmla="*/ 46 h 156"/>
                  <a:gd name="T8" fmla="*/ 174 w 174"/>
                  <a:gd name="T9" fmla="*/ 0 h 156"/>
                  <a:gd name="T10" fmla="*/ 157 w 174"/>
                  <a:gd name="T11" fmla="*/ 58 h 156"/>
                  <a:gd name="T12" fmla="*/ 104 w 174"/>
                  <a:gd name="T13" fmla="*/ 87 h 156"/>
                  <a:gd name="T14" fmla="*/ 52 w 174"/>
                  <a:gd name="T15" fmla="*/ 134 h 156"/>
                  <a:gd name="T16" fmla="*/ 17 w 174"/>
                  <a:gd name="T17" fmla="*/ 151 h 156"/>
                  <a:gd name="T18" fmla="*/ 0 w 174"/>
                  <a:gd name="T19" fmla="*/ 15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56"/>
                  <a:gd name="T32" fmla="*/ 174 w 174"/>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56">
                    <a:moveTo>
                      <a:pt x="0" y="156"/>
                    </a:moveTo>
                    <a:lnTo>
                      <a:pt x="35" y="116"/>
                    </a:lnTo>
                    <a:lnTo>
                      <a:pt x="92" y="69"/>
                    </a:lnTo>
                    <a:lnTo>
                      <a:pt x="122" y="46"/>
                    </a:lnTo>
                    <a:lnTo>
                      <a:pt x="174" y="0"/>
                    </a:lnTo>
                    <a:lnTo>
                      <a:pt x="157" y="58"/>
                    </a:lnTo>
                    <a:lnTo>
                      <a:pt x="104" y="87"/>
                    </a:lnTo>
                    <a:lnTo>
                      <a:pt x="52" y="134"/>
                    </a:lnTo>
                    <a:lnTo>
                      <a:pt x="17" y="151"/>
                    </a:lnTo>
                    <a:lnTo>
                      <a:pt x="0" y="15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4" name="Freeform 93"/>
              <p:cNvSpPr>
                <a:spLocks/>
              </p:cNvSpPr>
              <p:nvPr/>
            </p:nvSpPr>
            <p:spPr bwMode="auto">
              <a:xfrm>
                <a:off x="2057" y="1241"/>
                <a:ext cx="66" cy="70"/>
              </a:xfrm>
              <a:custGeom>
                <a:avLst/>
                <a:gdLst>
                  <a:gd name="T0" fmla="*/ 279 w 523"/>
                  <a:gd name="T1" fmla="*/ 534 h 558"/>
                  <a:gd name="T2" fmla="*/ 192 w 523"/>
                  <a:gd name="T3" fmla="*/ 529 h 558"/>
                  <a:gd name="T4" fmla="*/ 134 w 523"/>
                  <a:gd name="T5" fmla="*/ 558 h 558"/>
                  <a:gd name="T6" fmla="*/ 94 w 523"/>
                  <a:gd name="T7" fmla="*/ 558 h 558"/>
                  <a:gd name="T8" fmla="*/ 52 w 523"/>
                  <a:gd name="T9" fmla="*/ 534 h 558"/>
                  <a:gd name="T10" fmla="*/ 41 w 523"/>
                  <a:gd name="T11" fmla="*/ 506 h 558"/>
                  <a:gd name="T12" fmla="*/ 52 w 523"/>
                  <a:gd name="T13" fmla="*/ 464 h 558"/>
                  <a:gd name="T14" fmla="*/ 41 w 523"/>
                  <a:gd name="T15" fmla="*/ 453 h 558"/>
                  <a:gd name="T16" fmla="*/ 0 w 523"/>
                  <a:gd name="T17" fmla="*/ 429 h 558"/>
                  <a:gd name="T18" fmla="*/ 0 w 523"/>
                  <a:gd name="T19" fmla="*/ 384 h 558"/>
                  <a:gd name="T20" fmla="*/ 17 w 523"/>
                  <a:gd name="T21" fmla="*/ 337 h 558"/>
                  <a:gd name="T22" fmla="*/ 17 w 523"/>
                  <a:gd name="T23" fmla="*/ 279 h 558"/>
                  <a:gd name="T24" fmla="*/ 47 w 523"/>
                  <a:gd name="T25" fmla="*/ 220 h 558"/>
                  <a:gd name="T26" fmla="*/ 94 w 523"/>
                  <a:gd name="T27" fmla="*/ 244 h 558"/>
                  <a:gd name="T28" fmla="*/ 116 w 523"/>
                  <a:gd name="T29" fmla="*/ 262 h 558"/>
                  <a:gd name="T30" fmla="*/ 163 w 523"/>
                  <a:gd name="T31" fmla="*/ 255 h 558"/>
                  <a:gd name="T32" fmla="*/ 239 w 523"/>
                  <a:gd name="T33" fmla="*/ 197 h 558"/>
                  <a:gd name="T34" fmla="*/ 273 w 523"/>
                  <a:gd name="T35" fmla="*/ 180 h 558"/>
                  <a:gd name="T36" fmla="*/ 303 w 523"/>
                  <a:gd name="T37" fmla="*/ 140 h 558"/>
                  <a:gd name="T38" fmla="*/ 338 w 523"/>
                  <a:gd name="T39" fmla="*/ 75 h 558"/>
                  <a:gd name="T40" fmla="*/ 373 w 523"/>
                  <a:gd name="T41" fmla="*/ 23 h 558"/>
                  <a:gd name="T42" fmla="*/ 407 w 523"/>
                  <a:gd name="T43" fmla="*/ 6 h 558"/>
                  <a:gd name="T44" fmla="*/ 442 w 523"/>
                  <a:gd name="T45" fmla="*/ 0 h 558"/>
                  <a:gd name="T46" fmla="*/ 460 w 523"/>
                  <a:gd name="T47" fmla="*/ 0 h 558"/>
                  <a:gd name="T48" fmla="*/ 465 w 523"/>
                  <a:gd name="T49" fmla="*/ 63 h 558"/>
                  <a:gd name="T50" fmla="*/ 495 w 523"/>
                  <a:gd name="T51" fmla="*/ 98 h 558"/>
                  <a:gd name="T52" fmla="*/ 523 w 523"/>
                  <a:gd name="T53" fmla="*/ 140 h 558"/>
                  <a:gd name="T54" fmla="*/ 523 w 523"/>
                  <a:gd name="T55" fmla="*/ 185 h 558"/>
                  <a:gd name="T56" fmla="*/ 460 w 523"/>
                  <a:gd name="T57" fmla="*/ 232 h 558"/>
                  <a:gd name="T58" fmla="*/ 453 w 523"/>
                  <a:gd name="T59" fmla="*/ 307 h 558"/>
                  <a:gd name="T60" fmla="*/ 413 w 523"/>
                  <a:gd name="T61" fmla="*/ 349 h 558"/>
                  <a:gd name="T62" fmla="*/ 390 w 523"/>
                  <a:gd name="T63" fmla="*/ 372 h 558"/>
                  <a:gd name="T64" fmla="*/ 378 w 523"/>
                  <a:gd name="T65" fmla="*/ 441 h 558"/>
                  <a:gd name="T66" fmla="*/ 378 w 523"/>
                  <a:gd name="T67" fmla="*/ 476 h 558"/>
                  <a:gd name="T68" fmla="*/ 349 w 523"/>
                  <a:gd name="T69" fmla="*/ 534 h 558"/>
                  <a:gd name="T70" fmla="*/ 273 w 523"/>
                  <a:gd name="T71" fmla="*/ 534 h 558"/>
                  <a:gd name="T72" fmla="*/ 279 w 523"/>
                  <a:gd name="T73" fmla="*/ 534 h 5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558"/>
                  <a:gd name="T113" fmla="*/ 523 w 523"/>
                  <a:gd name="T114" fmla="*/ 558 h 5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558">
                    <a:moveTo>
                      <a:pt x="279" y="534"/>
                    </a:moveTo>
                    <a:lnTo>
                      <a:pt x="192" y="529"/>
                    </a:lnTo>
                    <a:lnTo>
                      <a:pt x="134" y="558"/>
                    </a:lnTo>
                    <a:lnTo>
                      <a:pt x="94" y="558"/>
                    </a:lnTo>
                    <a:lnTo>
                      <a:pt x="52" y="534"/>
                    </a:lnTo>
                    <a:lnTo>
                      <a:pt x="41" y="506"/>
                    </a:lnTo>
                    <a:lnTo>
                      <a:pt x="52" y="464"/>
                    </a:lnTo>
                    <a:lnTo>
                      <a:pt x="41" y="453"/>
                    </a:lnTo>
                    <a:lnTo>
                      <a:pt x="0" y="429"/>
                    </a:lnTo>
                    <a:lnTo>
                      <a:pt x="0" y="384"/>
                    </a:lnTo>
                    <a:lnTo>
                      <a:pt x="17" y="337"/>
                    </a:lnTo>
                    <a:lnTo>
                      <a:pt x="17" y="279"/>
                    </a:lnTo>
                    <a:lnTo>
                      <a:pt x="47" y="220"/>
                    </a:lnTo>
                    <a:lnTo>
                      <a:pt x="94" y="244"/>
                    </a:lnTo>
                    <a:lnTo>
                      <a:pt x="116" y="262"/>
                    </a:lnTo>
                    <a:lnTo>
                      <a:pt x="163" y="255"/>
                    </a:lnTo>
                    <a:lnTo>
                      <a:pt x="239" y="197"/>
                    </a:lnTo>
                    <a:lnTo>
                      <a:pt x="273" y="180"/>
                    </a:lnTo>
                    <a:lnTo>
                      <a:pt x="303" y="140"/>
                    </a:lnTo>
                    <a:lnTo>
                      <a:pt x="338" y="75"/>
                    </a:lnTo>
                    <a:lnTo>
                      <a:pt x="373" y="23"/>
                    </a:lnTo>
                    <a:lnTo>
                      <a:pt x="407" y="6"/>
                    </a:lnTo>
                    <a:lnTo>
                      <a:pt x="442" y="0"/>
                    </a:lnTo>
                    <a:lnTo>
                      <a:pt x="460" y="0"/>
                    </a:lnTo>
                    <a:lnTo>
                      <a:pt x="465" y="63"/>
                    </a:lnTo>
                    <a:lnTo>
                      <a:pt x="495" y="98"/>
                    </a:lnTo>
                    <a:lnTo>
                      <a:pt x="523" y="140"/>
                    </a:lnTo>
                    <a:lnTo>
                      <a:pt x="523" y="185"/>
                    </a:lnTo>
                    <a:lnTo>
                      <a:pt x="460" y="232"/>
                    </a:lnTo>
                    <a:lnTo>
                      <a:pt x="453" y="307"/>
                    </a:lnTo>
                    <a:lnTo>
                      <a:pt x="413" y="349"/>
                    </a:lnTo>
                    <a:lnTo>
                      <a:pt x="390" y="372"/>
                    </a:lnTo>
                    <a:lnTo>
                      <a:pt x="378" y="441"/>
                    </a:lnTo>
                    <a:lnTo>
                      <a:pt x="378" y="476"/>
                    </a:lnTo>
                    <a:lnTo>
                      <a:pt x="349" y="534"/>
                    </a:lnTo>
                    <a:lnTo>
                      <a:pt x="273" y="534"/>
                    </a:lnTo>
                    <a:lnTo>
                      <a:pt x="279" y="534"/>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5" name="Freeform 94"/>
              <p:cNvSpPr>
                <a:spLocks/>
              </p:cNvSpPr>
              <p:nvPr/>
            </p:nvSpPr>
            <p:spPr bwMode="auto">
              <a:xfrm>
                <a:off x="2124" y="1182"/>
                <a:ext cx="10" cy="13"/>
              </a:xfrm>
              <a:custGeom>
                <a:avLst/>
                <a:gdLst>
                  <a:gd name="T0" fmla="*/ 0 w 75"/>
                  <a:gd name="T1" fmla="*/ 110 h 110"/>
                  <a:gd name="T2" fmla="*/ 29 w 75"/>
                  <a:gd name="T3" fmla="*/ 58 h 110"/>
                  <a:gd name="T4" fmla="*/ 75 w 75"/>
                  <a:gd name="T5" fmla="*/ 0 h 110"/>
                  <a:gd name="T6" fmla="*/ 58 w 75"/>
                  <a:gd name="T7" fmla="*/ 58 h 110"/>
                  <a:gd name="T8" fmla="*/ 23 w 75"/>
                  <a:gd name="T9" fmla="*/ 93 h 110"/>
                  <a:gd name="T10" fmla="*/ 17 w 75"/>
                  <a:gd name="T11" fmla="*/ 105 h 110"/>
                  <a:gd name="T12" fmla="*/ 0 w 75"/>
                  <a:gd name="T13" fmla="*/ 110 h 110"/>
                  <a:gd name="T14" fmla="*/ 0 60000 65536"/>
                  <a:gd name="T15" fmla="*/ 0 60000 65536"/>
                  <a:gd name="T16" fmla="*/ 0 60000 65536"/>
                  <a:gd name="T17" fmla="*/ 0 60000 65536"/>
                  <a:gd name="T18" fmla="*/ 0 60000 65536"/>
                  <a:gd name="T19" fmla="*/ 0 60000 65536"/>
                  <a:gd name="T20" fmla="*/ 0 60000 65536"/>
                  <a:gd name="T21" fmla="*/ 0 w 75"/>
                  <a:gd name="T22" fmla="*/ 0 h 110"/>
                  <a:gd name="T23" fmla="*/ 75 w 75"/>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10">
                    <a:moveTo>
                      <a:pt x="0" y="110"/>
                    </a:moveTo>
                    <a:lnTo>
                      <a:pt x="29" y="58"/>
                    </a:lnTo>
                    <a:lnTo>
                      <a:pt x="75" y="0"/>
                    </a:lnTo>
                    <a:lnTo>
                      <a:pt x="58" y="58"/>
                    </a:lnTo>
                    <a:lnTo>
                      <a:pt x="23" y="93"/>
                    </a:lnTo>
                    <a:lnTo>
                      <a:pt x="17" y="105"/>
                    </a:lnTo>
                    <a:lnTo>
                      <a:pt x="0"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6" name="Freeform 95"/>
              <p:cNvSpPr>
                <a:spLocks/>
              </p:cNvSpPr>
              <p:nvPr/>
            </p:nvSpPr>
            <p:spPr bwMode="auto">
              <a:xfrm>
                <a:off x="2123" y="1251"/>
                <a:ext cx="42" cy="66"/>
              </a:xfrm>
              <a:custGeom>
                <a:avLst/>
                <a:gdLst>
                  <a:gd name="T0" fmla="*/ 152 w 337"/>
                  <a:gd name="T1" fmla="*/ 343 h 523"/>
                  <a:gd name="T2" fmla="*/ 123 w 337"/>
                  <a:gd name="T3" fmla="*/ 338 h 523"/>
                  <a:gd name="T4" fmla="*/ 82 w 337"/>
                  <a:gd name="T5" fmla="*/ 384 h 523"/>
                  <a:gd name="T6" fmla="*/ 70 w 337"/>
                  <a:gd name="T7" fmla="*/ 460 h 523"/>
                  <a:gd name="T8" fmla="*/ 70 w 337"/>
                  <a:gd name="T9" fmla="*/ 518 h 523"/>
                  <a:gd name="T10" fmla="*/ 30 w 337"/>
                  <a:gd name="T11" fmla="*/ 523 h 523"/>
                  <a:gd name="T12" fmla="*/ 0 w 337"/>
                  <a:gd name="T13" fmla="*/ 448 h 523"/>
                  <a:gd name="T14" fmla="*/ 12 w 337"/>
                  <a:gd name="T15" fmla="*/ 366 h 523"/>
                  <a:gd name="T16" fmla="*/ 12 w 337"/>
                  <a:gd name="T17" fmla="*/ 303 h 523"/>
                  <a:gd name="T18" fmla="*/ 23 w 337"/>
                  <a:gd name="T19" fmla="*/ 227 h 523"/>
                  <a:gd name="T20" fmla="*/ 53 w 337"/>
                  <a:gd name="T21" fmla="*/ 146 h 523"/>
                  <a:gd name="T22" fmla="*/ 100 w 337"/>
                  <a:gd name="T23" fmla="*/ 76 h 523"/>
                  <a:gd name="T24" fmla="*/ 140 w 337"/>
                  <a:gd name="T25" fmla="*/ 52 h 523"/>
                  <a:gd name="T26" fmla="*/ 204 w 337"/>
                  <a:gd name="T27" fmla="*/ 52 h 523"/>
                  <a:gd name="T28" fmla="*/ 302 w 337"/>
                  <a:gd name="T29" fmla="*/ 24 h 523"/>
                  <a:gd name="T30" fmla="*/ 337 w 337"/>
                  <a:gd name="T31" fmla="*/ 0 h 523"/>
                  <a:gd name="T32" fmla="*/ 262 w 337"/>
                  <a:gd name="T33" fmla="*/ 111 h 523"/>
                  <a:gd name="T34" fmla="*/ 192 w 337"/>
                  <a:gd name="T35" fmla="*/ 134 h 523"/>
                  <a:gd name="T36" fmla="*/ 157 w 337"/>
                  <a:gd name="T37" fmla="*/ 164 h 523"/>
                  <a:gd name="T38" fmla="*/ 245 w 337"/>
                  <a:gd name="T39" fmla="*/ 181 h 523"/>
                  <a:gd name="T40" fmla="*/ 279 w 337"/>
                  <a:gd name="T41" fmla="*/ 152 h 523"/>
                  <a:gd name="T42" fmla="*/ 233 w 337"/>
                  <a:gd name="T43" fmla="*/ 239 h 523"/>
                  <a:gd name="T44" fmla="*/ 222 w 337"/>
                  <a:gd name="T45" fmla="*/ 274 h 523"/>
                  <a:gd name="T46" fmla="*/ 227 w 337"/>
                  <a:gd name="T47" fmla="*/ 321 h 523"/>
                  <a:gd name="T48" fmla="*/ 175 w 337"/>
                  <a:gd name="T49" fmla="*/ 355 h 523"/>
                  <a:gd name="T50" fmla="*/ 157 w 337"/>
                  <a:gd name="T51" fmla="*/ 355 h 523"/>
                  <a:gd name="T52" fmla="*/ 152 w 337"/>
                  <a:gd name="T53" fmla="*/ 343 h 5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23"/>
                  <a:gd name="T83" fmla="*/ 337 w 337"/>
                  <a:gd name="T84" fmla="*/ 523 h 5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23">
                    <a:moveTo>
                      <a:pt x="152" y="343"/>
                    </a:moveTo>
                    <a:lnTo>
                      <a:pt x="123" y="338"/>
                    </a:lnTo>
                    <a:lnTo>
                      <a:pt x="82" y="384"/>
                    </a:lnTo>
                    <a:lnTo>
                      <a:pt x="70" y="460"/>
                    </a:lnTo>
                    <a:lnTo>
                      <a:pt x="70" y="518"/>
                    </a:lnTo>
                    <a:lnTo>
                      <a:pt x="30" y="523"/>
                    </a:lnTo>
                    <a:lnTo>
                      <a:pt x="0" y="448"/>
                    </a:lnTo>
                    <a:lnTo>
                      <a:pt x="12" y="366"/>
                    </a:lnTo>
                    <a:lnTo>
                      <a:pt x="12" y="303"/>
                    </a:lnTo>
                    <a:lnTo>
                      <a:pt x="23" y="227"/>
                    </a:lnTo>
                    <a:lnTo>
                      <a:pt x="53" y="146"/>
                    </a:lnTo>
                    <a:lnTo>
                      <a:pt x="100" y="76"/>
                    </a:lnTo>
                    <a:lnTo>
                      <a:pt x="140" y="52"/>
                    </a:lnTo>
                    <a:lnTo>
                      <a:pt x="204" y="52"/>
                    </a:lnTo>
                    <a:lnTo>
                      <a:pt x="302" y="24"/>
                    </a:lnTo>
                    <a:lnTo>
                      <a:pt x="337" y="0"/>
                    </a:lnTo>
                    <a:lnTo>
                      <a:pt x="262" y="111"/>
                    </a:lnTo>
                    <a:lnTo>
                      <a:pt x="192" y="134"/>
                    </a:lnTo>
                    <a:lnTo>
                      <a:pt x="157" y="164"/>
                    </a:lnTo>
                    <a:lnTo>
                      <a:pt x="245" y="181"/>
                    </a:lnTo>
                    <a:lnTo>
                      <a:pt x="279" y="152"/>
                    </a:lnTo>
                    <a:lnTo>
                      <a:pt x="233" y="239"/>
                    </a:lnTo>
                    <a:lnTo>
                      <a:pt x="222" y="274"/>
                    </a:lnTo>
                    <a:lnTo>
                      <a:pt x="227" y="321"/>
                    </a:lnTo>
                    <a:lnTo>
                      <a:pt x="175" y="355"/>
                    </a:lnTo>
                    <a:lnTo>
                      <a:pt x="157" y="355"/>
                    </a:lnTo>
                    <a:lnTo>
                      <a:pt x="152" y="343"/>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7" name="Freeform 96"/>
              <p:cNvSpPr>
                <a:spLocks/>
              </p:cNvSpPr>
              <p:nvPr/>
            </p:nvSpPr>
            <p:spPr bwMode="auto">
              <a:xfrm>
                <a:off x="2175" y="1283"/>
                <a:ext cx="3" cy="5"/>
              </a:xfrm>
              <a:custGeom>
                <a:avLst/>
                <a:gdLst>
                  <a:gd name="T0" fmla="*/ 22 w 22"/>
                  <a:gd name="T1" fmla="*/ 0 h 41"/>
                  <a:gd name="T2" fmla="*/ 0 w 22"/>
                  <a:gd name="T3" fmla="*/ 29 h 41"/>
                  <a:gd name="T4" fmla="*/ 0 w 22"/>
                  <a:gd name="T5" fmla="*/ 41 h 41"/>
                  <a:gd name="T6" fmla="*/ 22 w 22"/>
                  <a:gd name="T7" fmla="*/ 29 h 41"/>
                  <a:gd name="T8" fmla="*/ 22 w 22"/>
                  <a:gd name="T9" fmla="*/ 6 h 41"/>
                  <a:gd name="T10" fmla="*/ 22 w 22"/>
                  <a:gd name="T11" fmla="*/ 0 h 41"/>
                  <a:gd name="T12" fmla="*/ 0 60000 65536"/>
                  <a:gd name="T13" fmla="*/ 0 60000 65536"/>
                  <a:gd name="T14" fmla="*/ 0 60000 65536"/>
                  <a:gd name="T15" fmla="*/ 0 60000 65536"/>
                  <a:gd name="T16" fmla="*/ 0 60000 65536"/>
                  <a:gd name="T17" fmla="*/ 0 60000 65536"/>
                  <a:gd name="T18" fmla="*/ 0 w 22"/>
                  <a:gd name="T19" fmla="*/ 0 h 41"/>
                  <a:gd name="T20" fmla="*/ 22 w 2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22" h="41">
                    <a:moveTo>
                      <a:pt x="22" y="0"/>
                    </a:moveTo>
                    <a:lnTo>
                      <a:pt x="0" y="29"/>
                    </a:lnTo>
                    <a:lnTo>
                      <a:pt x="0" y="41"/>
                    </a:lnTo>
                    <a:lnTo>
                      <a:pt x="22" y="29"/>
                    </a:lnTo>
                    <a:lnTo>
                      <a:pt x="22" y="6"/>
                    </a:lnTo>
                    <a:lnTo>
                      <a:pt x="2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8" name="Freeform 97"/>
              <p:cNvSpPr>
                <a:spLocks/>
              </p:cNvSpPr>
              <p:nvPr/>
            </p:nvSpPr>
            <p:spPr bwMode="auto">
              <a:xfrm>
                <a:off x="2195" y="1277"/>
                <a:ext cx="8" cy="6"/>
              </a:xfrm>
              <a:custGeom>
                <a:avLst/>
                <a:gdLst>
                  <a:gd name="T0" fmla="*/ 35 w 64"/>
                  <a:gd name="T1" fmla="*/ 24 h 47"/>
                  <a:gd name="T2" fmla="*/ 24 w 64"/>
                  <a:gd name="T3" fmla="*/ 12 h 47"/>
                  <a:gd name="T4" fmla="*/ 12 w 64"/>
                  <a:gd name="T5" fmla="*/ 17 h 47"/>
                  <a:gd name="T6" fmla="*/ 0 w 64"/>
                  <a:gd name="T7" fmla="*/ 41 h 47"/>
                  <a:gd name="T8" fmla="*/ 35 w 64"/>
                  <a:gd name="T9" fmla="*/ 47 h 47"/>
                  <a:gd name="T10" fmla="*/ 64 w 64"/>
                  <a:gd name="T11" fmla="*/ 35 h 47"/>
                  <a:gd name="T12" fmla="*/ 64 w 64"/>
                  <a:gd name="T13" fmla="*/ 12 h 47"/>
                  <a:gd name="T14" fmla="*/ 52 w 64"/>
                  <a:gd name="T15" fmla="*/ 0 h 47"/>
                  <a:gd name="T16" fmla="*/ 41 w 64"/>
                  <a:gd name="T17" fmla="*/ 0 h 47"/>
                  <a:gd name="T18" fmla="*/ 24 w 64"/>
                  <a:gd name="T19" fmla="*/ 0 h 47"/>
                  <a:gd name="T20" fmla="*/ 35 w 64"/>
                  <a:gd name="T21" fmla="*/ 24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7"/>
                  <a:gd name="T35" fmla="*/ 64 w 6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7">
                    <a:moveTo>
                      <a:pt x="35" y="24"/>
                    </a:moveTo>
                    <a:lnTo>
                      <a:pt x="24" y="12"/>
                    </a:lnTo>
                    <a:lnTo>
                      <a:pt x="12" y="17"/>
                    </a:lnTo>
                    <a:lnTo>
                      <a:pt x="0" y="41"/>
                    </a:lnTo>
                    <a:lnTo>
                      <a:pt x="35" y="47"/>
                    </a:lnTo>
                    <a:lnTo>
                      <a:pt x="64" y="35"/>
                    </a:lnTo>
                    <a:lnTo>
                      <a:pt x="64" y="12"/>
                    </a:lnTo>
                    <a:lnTo>
                      <a:pt x="52" y="0"/>
                    </a:lnTo>
                    <a:lnTo>
                      <a:pt x="41" y="0"/>
                    </a:lnTo>
                    <a:lnTo>
                      <a:pt x="24" y="0"/>
                    </a:lnTo>
                    <a:lnTo>
                      <a:pt x="35" y="24"/>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9" name="Freeform 98"/>
              <p:cNvSpPr>
                <a:spLocks/>
              </p:cNvSpPr>
              <p:nvPr/>
            </p:nvSpPr>
            <p:spPr bwMode="auto">
              <a:xfrm>
                <a:off x="2190" y="1235"/>
                <a:ext cx="6" cy="21"/>
              </a:xfrm>
              <a:custGeom>
                <a:avLst/>
                <a:gdLst>
                  <a:gd name="T0" fmla="*/ 6 w 53"/>
                  <a:gd name="T1" fmla="*/ 150 h 168"/>
                  <a:gd name="T2" fmla="*/ 46 w 53"/>
                  <a:gd name="T3" fmla="*/ 127 h 168"/>
                  <a:gd name="T4" fmla="*/ 53 w 53"/>
                  <a:gd name="T5" fmla="*/ 80 h 168"/>
                  <a:gd name="T6" fmla="*/ 53 w 53"/>
                  <a:gd name="T7" fmla="*/ 40 h 168"/>
                  <a:gd name="T8" fmla="*/ 46 w 53"/>
                  <a:gd name="T9" fmla="*/ 0 h 168"/>
                  <a:gd name="T10" fmla="*/ 35 w 53"/>
                  <a:gd name="T11" fmla="*/ 58 h 168"/>
                  <a:gd name="T12" fmla="*/ 18 w 53"/>
                  <a:gd name="T13" fmla="*/ 110 h 168"/>
                  <a:gd name="T14" fmla="*/ 0 w 53"/>
                  <a:gd name="T15" fmla="*/ 139 h 168"/>
                  <a:gd name="T16" fmla="*/ 0 w 53"/>
                  <a:gd name="T17" fmla="*/ 168 h 168"/>
                  <a:gd name="T18" fmla="*/ 6 w 53"/>
                  <a:gd name="T19" fmla="*/ 15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68"/>
                  <a:gd name="T32" fmla="*/ 53 w 53"/>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68">
                    <a:moveTo>
                      <a:pt x="6" y="150"/>
                    </a:moveTo>
                    <a:lnTo>
                      <a:pt x="46" y="127"/>
                    </a:lnTo>
                    <a:lnTo>
                      <a:pt x="53" y="80"/>
                    </a:lnTo>
                    <a:lnTo>
                      <a:pt x="53" y="40"/>
                    </a:lnTo>
                    <a:lnTo>
                      <a:pt x="46" y="0"/>
                    </a:lnTo>
                    <a:lnTo>
                      <a:pt x="35" y="58"/>
                    </a:lnTo>
                    <a:lnTo>
                      <a:pt x="18" y="110"/>
                    </a:lnTo>
                    <a:lnTo>
                      <a:pt x="0" y="139"/>
                    </a:lnTo>
                    <a:lnTo>
                      <a:pt x="0" y="168"/>
                    </a:lnTo>
                    <a:lnTo>
                      <a:pt x="6" y="15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0" name="Freeform 99"/>
              <p:cNvSpPr>
                <a:spLocks/>
              </p:cNvSpPr>
              <p:nvPr/>
            </p:nvSpPr>
            <p:spPr bwMode="auto">
              <a:xfrm>
                <a:off x="2146" y="1188"/>
                <a:ext cx="37" cy="27"/>
              </a:xfrm>
              <a:custGeom>
                <a:avLst/>
                <a:gdLst>
                  <a:gd name="T0" fmla="*/ 133 w 297"/>
                  <a:gd name="T1" fmla="*/ 157 h 215"/>
                  <a:gd name="T2" fmla="*/ 100 w 297"/>
                  <a:gd name="T3" fmla="*/ 145 h 215"/>
                  <a:gd name="T4" fmla="*/ 76 w 297"/>
                  <a:gd name="T5" fmla="*/ 157 h 215"/>
                  <a:gd name="T6" fmla="*/ 41 w 297"/>
                  <a:gd name="T7" fmla="*/ 186 h 215"/>
                  <a:gd name="T8" fmla="*/ 0 w 297"/>
                  <a:gd name="T9" fmla="*/ 186 h 215"/>
                  <a:gd name="T10" fmla="*/ 41 w 297"/>
                  <a:gd name="T11" fmla="*/ 122 h 215"/>
                  <a:gd name="T12" fmla="*/ 76 w 297"/>
                  <a:gd name="T13" fmla="*/ 81 h 215"/>
                  <a:gd name="T14" fmla="*/ 116 w 297"/>
                  <a:gd name="T15" fmla="*/ 64 h 215"/>
                  <a:gd name="T16" fmla="*/ 186 w 297"/>
                  <a:gd name="T17" fmla="*/ 35 h 215"/>
                  <a:gd name="T18" fmla="*/ 233 w 297"/>
                  <a:gd name="T19" fmla="*/ 0 h 215"/>
                  <a:gd name="T20" fmla="*/ 290 w 297"/>
                  <a:gd name="T21" fmla="*/ 0 h 215"/>
                  <a:gd name="T22" fmla="*/ 297 w 297"/>
                  <a:gd name="T23" fmla="*/ 53 h 215"/>
                  <a:gd name="T24" fmla="*/ 285 w 297"/>
                  <a:gd name="T25" fmla="*/ 98 h 215"/>
                  <a:gd name="T26" fmla="*/ 255 w 297"/>
                  <a:gd name="T27" fmla="*/ 168 h 215"/>
                  <a:gd name="T28" fmla="*/ 180 w 297"/>
                  <a:gd name="T29" fmla="*/ 215 h 215"/>
                  <a:gd name="T30" fmla="*/ 151 w 297"/>
                  <a:gd name="T31" fmla="*/ 186 h 215"/>
                  <a:gd name="T32" fmla="*/ 133 w 297"/>
                  <a:gd name="T33" fmla="*/ 145 h 215"/>
                  <a:gd name="T34" fmla="*/ 133 w 297"/>
                  <a:gd name="T35" fmla="*/ 157 h 2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
                  <a:gd name="T55" fmla="*/ 0 h 215"/>
                  <a:gd name="T56" fmla="*/ 297 w 297"/>
                  <a:gd name="T57" fmla="*/ 215 h 2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 h="215">
                    <a:moveTo>
                      <a:pt x="133" y="157"/>
                    </a:moveTo>
                    <a:lnTo>
                      <a:pt x="100" y="145"/>
                    </a:lnTo>
                    <a:lnTo>
                      <a:pt x="76" y="157"/>
                    </a:lnTo>
                    <a:lnTo>
                      <a:pt x="41" y="186"/>
                    </a:lnTo>
                    <a:lnTo>
                      <a:pt x="0" y="186"/>
                    </a:lnTo>
                    <a:lnTo>
                      <a:pt x="41" y="122"/>
                    </a:lnTo>
                    <a:lnTo>
                      <a:pt x="76" y="81"/>
                    </a:lnTo>
                    <a:lnTo>
                      <a:pt x="116" y="64"/>
                    </a:lnTo>
                    <a:lnTo>
                      <a:pt x="186" y="35"/>
                    </a:lnTo>
                    <a:lnTo>
                      <a:pt x="233" y="0"/>
                    </a:lnTo>
                    <a:lnTo>
                      <a:pt x="290" y="0"/>
                    </a:lnTo>
                    <a:lnTo>
                      <a:pt x="297" y="53"/>
                    </a:lnTo>
                    <a:lnTo>
                      <a:pt x="285" y="98"/>
                    </a:lnTo>
                    <a:lnTo>
                      <a:pt x="255" y="168"/>
                    </a:lnTo>
                    <a:lnTo>
                      <a:pt x="180" y="215"/>
                    </a:lnTo>
                    <a:lnTo>
                      <a:pt x="151" y="186"/>
                    </a:lnTo>
                    <a:lnTo>
                      <a:pt x="133" y="145"/>
                    </a:lnTo>
                    <a:lnTo>
                      <a:pt x="133" y="1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1" name="Freeform 100"/>
              <p:cNvSpPr>
                <a:spLocks/>
              </p:cNvSpPr>
              <p:nvPr/>
            </p:nvSpPr>
            <p:spPr bwMode="auto">
              <a:xfrm>
                <a:off x="2130" y="1120"/>
                <a:ext cx="20" cy="41"/>
              </a:xfrm>
              <a:custGeom>
                <a:avLst/>
                <a:gdLst>
                  <a:gd name="T0" fmla="*/ 87 w 157"/>
                  <a:gd name="T1" fmla="*/ 268 h 326"/>
                  <a:gd name="T2" fmla="*/ 87 w 157"/>
                  <a:gd name="T3" fmla="*/ 234 h 326"/>
                  <a:gd name="T4" fmla="*/ 105 w 157"/>
                  <a:gd name="T5" fmla="*/ 187 h 326"/>
                  <a:gd name="T6" fmla="*/ 127 w 157"/>
                  <a:gd name="T7" fmla="*/ 157 h 326"/>
                  <a:gd name="T8" fmla="*/ 127 w 157"/>
                  <a:gd name="T9" fmla="*/ 94 h 326"/>
                  <a:gd name="T10" fmla="*/ 157 w 157"/>
                  <a:gd name="T11" fmla="*/ 47 h 326"/>
                  <a:gd name="T12" fmla="*/ 110 w 157"/>
                  <a:gd name="T13" fmla="*/ 7 h 326"/>
                  <a:gd name="T14" fmla="*/ 58 w 157"/>
                  <a:gd name="T15" fmla="*/ 0 h 326"/>
                  <a:gd name="T16" fmla="*/ 40 w 157"/>
                  <a:gd name="T17" fmla="*/ 42 h 326"/>
                  <a:gd name="T18" fmla="*/ 40 w 157"/>
                  <a:gd name="T19" fmla="*/ 94 h 326"/>
                  <a:gd name="T20" fmla="*/ 28 w 157"/>
                  <a:gd name="T21" fmla="*/ 164 h 326"/>
                  <a:gd name="T22" fmla="*/ 0 w 157"/>
                  <a:gd name="T23" fmla="*/ 268 h 326"/>
                  <a:gd name="T24" fmla="*/ 11 w 157"/>
                  <a:gd name="T25" fmla="*/ 314 h 326"/>
                  <a:gd name="T26" fmla="*/ 40 w 157"/>
                  <a:gd name="T27" fmla="*/ 326 h 326"/>
                  <a:gd name="T28" fmla="*/ 81 w 157"/>
                  <a:gd name="T29" fmla="*/ 303 h 326"/>
                  <a:gd name="T30" fmla="*/ 87 w 157"/>
                  <a:gd name="T31" fmla="*/ 268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326"/>
                  <a:gd name="T50" fmla="*/ 157 w 157"/>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326">
                    <a:moveTo>
                      <a:pt x="87" y="268"/>
                    </a:moveTo>
                    <a:lnTo>
                      <a:pt x="87" y="234"/>
                    </a:lnTo>
                    <a:lnTo>
                      <a:pt x="105" y="187"/>
                    </a:lnTo>
                    <a:lnTo>
                      <a:pt x="127" y="157"/>
                    </a:lnTo>
                    <a:lnTo>
                      <a:pt x="127" y="94"/>
                    </a:lnTo>
                    <a:lnTo>
                      <a:pt x="157" y="47"/>
                    </a:lnTo>
                    <a:lnTo>
                      <a:pt x="110" y="7"/>
                    </a:lnTo>
                    <a:lnTo>
                      <a:pt x="58" y="0"/>
                    </a:lnTo>
                    <a:lnTo>
                      <a:pt x="40" y="42"/>
                    </a:lnTo>
                    <a:lnTo>
                      <a:pt x="40" y="94"/>
                    </a:lnTo>
                    <a:lnTo>
                      <a:pt x="28" y="164"/>
                    </a:lnTo>
                    <a:lnTo>
                      <a:pt x="0" y="268"/>
                    </a:lnTo>
                    <a:lnTo>
                      <a:pt x="11" y="314"/>
                    </a:lnTo>
                    <a:lnTo>
                      <a:pt x="40" y="326"/>
                    </a:lnTo>
                    <a:lnTo>
                      <a:pt x="81" y="303"/>
                    </a:lnTo>
                    <a:lnTo>
                      <a:pt x="87" y="2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2" name="Freeform 101"/>
              <p:cNvSpPr>
                <a:spLocks/>
              </p:cNvSpPr>
              <p:nvPr/>
            </p:nvSpPr>
            <p:spPr bwMode="auto">
              <a:xfrm>
                <a:off x="2150" y="1161"/>
                <a:ext cx="7" cy="7"/>
              </a:xfrm>
              <a:custGeom>
                <a:avLst/>
                <a:gdLst>
                  <a:gd name="T0" fmla="*/ 53 w 53"/>
                  <a:gd name="T1" fmla="*/ 24 h 52"/>
                  <a:gd name="T2" fmla="*/ 35 w 53"/>
                  <a:gd name="T3" fmla="*/ 0 h 52"/>
                  <a:gd name="T4" fmla="*/ 0 w 53"/>
                  <a:gd name="T5" fmla="*/ 0 h 52"/>
                  <a:gd name="T6" fmla="*/ 0 w 53"/>
                  <a:gd name="T7" fmla="*/ 29 h 52"/>
                  <a:gd name="T8" fmla="*/ 30 w 53"/>
                  <a:gd name="T9" fmla="*/ 52 h 52"/>
                  <a:gd name="T10" fmla="*/ 41 w 53"/>
                  <a:gd name="T11" fmla="*/ 41 h 52"/>
                  <a:gd name="T12" fmla="*/ 53 w 53"/>
                  <a:gd name="T13" fmla="*/ 24 h 52"/>
                  <a:gd name="T14" fmla="*/ 0 60000 65536"/>
                  <a:gd name="T15" fmla="*/ 0 60000 65536"/>
                  <a:gd name="T16" fmla="*/ 0 60000 65536"/>
                  <a:gd name="T17" fmla="*/ 0 60000 65536"/>
                  <a:gd name="T18" fmla="*/ 0 60000 65536"/>
                  <a:gd name="T19" fmla="*/ 0 60000 65536"/>
                  <a:gd name="T20" fmla="*/ 0 60000 65536"/>
                  <a:gd name="T21" fmla="*/ 0 w 53"/>
                  <a:gd name="T22" fmla="*/ 0 h 52"/>
                  <a:gd name="T23" fmla="*/ 53 w 53"/>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2">
                    <a:moveTo>
                      <a:pt x="53" y="24"/>
                    </a:moveTo>
                    <a:lnTo>
                      <a:pt x="35" y="0"/>
                    </a:lnTo>
                    <a:lnTo>
                      <a:pt x="0" y="0"/>
                    </a:lnTo>
                    <a:lnTo>
                      <a:pt x="0" y="29"/>
                    </a:lnTo>
                    <a:lnTo>
                      <a:pt x="30" y="52"/>
                    </a:lnTo>
                    <a:lnTo>
                      <a:pt x="41" y="41"/>
                    </a:lnTo>
                    <a:lnTo>
                      <a:pt x="53"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3" name="Freeform 102"/>
              <p:cNvSpPr>
                <a:spLocks/>
              </p:cNvSpPr>
              <p:nvPr/>
            </p:nvSpPr>
            <p:spPr bwMode="auto">
              <a:xfrm>
                <a:off x="2163" y="1161"/>
                <a:ext cx="6" cy="5"/>
              </a:xfrm>
              <a:custGeom>
                <a:avLst/>
                <a:gdLst>
                  <a:gd name="T0" fmla="*/ 53 w 53"/>
                  <a:gd name="T1" fmla="*/ 0 h 41"/>
                  <a:gd name="T2" fmla="*/ 24 w 53"/>
                  <a:gd name="T3" fmla="*/ 0 h 41"/>
                  <a:gd name="T4" fmla="*/ 0 w 53"/>
                  <a:gd name="T5" fmla="*/ 41 h 41"/>
                  <a:gd name="T6" fmla="*/ 18 w 53"/>
                  <a:gd name="T7" fmla="*/ 41 h 41"/>
                  <a:gd name="T8" fmla="*/ 24 w 53"/>
                  <a:gd name="T9" fmla="*/ 24 h 41"/>
                  <a:gd name="T10" fmla="*/ 53 w 53"/>
                  <a:gd name="T11" fmla="*/ 0 h 41"/>
                  <a:gd name="T12" fmla="*/ 0 60000 65536"/>
                  <a:gd name="T13" fmla="*/ 0 60000 65536"/>
                  <a:gd name="T14" fmla="*/ 0 60000 65536"/>
                  <a:gd name="T15" fmla="*/ 0 60000 65536"/>
                  <a:gd name="T16" fmla="*/ 0 60000 65536"/>
                  <a:gd name="T17" fmla="*/ 0 60000 65536"/>
                  <a:gd name="T18" fmla="*/ 0 w 53"/>
                  <a:gd name="T19" fmla="*/ 0 h 41"/>
                  <a:gd name="T20" fmla="*/ 53 w 5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3" h="41">
                    <a:moveTo>
                      <a:pt x="53" y="0"/>
                    </a:moveTo>
                    <a:lnTo>
                      <a:pt x="24" y="0"/>
                    </a:lnTo>
                    <a:lnTo>
                      <a:pt x="0" y="41"/>
                    </a:lnTo>
                    <a:lnTo>
                      <a:pt x="18" y="41"/>
                    </a:lnTo>
                    <a:lnTo>
                      <a:pt x="24" y="24"/>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4" name="Freeform 103"/>
              <p:cNvSpPr>
                <a:spLocks/>
              </p:cNvSpPr>
              <p:nvPr/>
            </p:nvSpPr>
            <p:spPr bwMode="auto">
              <a:xfrm>
                <a:off x="2346" y="1362"/>
                <a:ext cx="35" cy="13"/>
              </a:xfrm>
              <a:custGeom>
                <a:avLst/>
                <a:gdLst>
                  <a:gd name="T0" fmla="*/ 122 w 279"/>
                  <a:gd name="T1" fmla="*/ 17 h 99"/>
                  <a:gd name="T2" fmla="*/ 88 w 279"/>
                  <a:gd name="T3" fmla="*/ 12 h 99"/>
                  <a:gd name="T4" fmla="*/ 58 w 279"/>
                  <a:gd name="T5" fmla="*/ 0 h 99"/>
                  <a:gd name="T6" fmla="*/ 0 w 279"/>
                  <a:gd name="T7" fmla="*/ 17 h 99"/>
                  <a:gd name="T8" fmla="*/ 23 w 279"/>
                  <a:gd name="T9" fmla="*/ 64 h 99"/>
                  <a:gd name="T10" fmla="*/ 82 w 279"/>
                  <a:gd name="T11" fmla="*/ 70 h 99"/>
                  <a:gd name="T12" fmla="*/ 117 w 279"/>
                  <a:gd name="T13" fmla="*/ 76 h 99"/>
                  <a:gd name="T14" fmla="*/ 169 w 279"/>
                  <a:gd name="T15" fmla="*/ 99 h 99"/>
                  <a:gd name="T16" fmla="*/ 210 w 279"/>
                  <a:gd name="T17" fmla="*/ 99 h 99"/>
                  <a:gd name="T18" fmla="*/ 267 w 279"/>
                  <a:gd name="T19" fmla="*/ 70 h 99"/>
                  <a:gd name="T20" fmla="*/ 279 w 279"/>
                  <a:gd name="T21" fmla="*/ 35 h 99"/>
                  <a:gd name="T22" fmla="*/ 239 w 279"/>
                  <a:gd name="T23" fmla="*/ 12 h 99"/>
                  <a:gd name="T24" fmla="*/ 192 w 279"/>
                  <a:gd name="T25" fmla="*/ 12 h 99"/>
                  <a:gd name="T26" fmla="*/ 145 w 279"/>
                  <a:gd name="T27" fmla="*/ 35 h 99"/>
                  <a:gd name="T28" fmla="*/ 122 w 279"/>
                  <a:gd name="T29" fmla="*/ 41 h 99"/>
                  <a:gd name="T30" fmla="*/ 117 w 279"/>
                  <a:gd name="T31" fmla="*/ 29 h 99"/>
                  <a:gd name="T32" fmla="*/ 122 w 279"/>
                  <a:gd name="T33" fmla="*/ 17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9"/>
                  <a:gd name="T52" fmla="*/ 0 h 99"/>
                  <a:gd name="T53" fmla="*/ 279 w 279"/>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9" h="99">
                    <a:moveTo>
                      <a:pt x="122" y="17"/>
                    </a:moveTo>
                    <a:lnTo>
                      <a:pt x="88" y="12"/>
                    </a:lnTo>
                    <a:lnTo>
                      <a:pt x="58" y="0"/>
                    </a:lnTo>
                    <a:lnTo>
                      <a:pt x="0" y="17"/>
                    </a:lnTo>
                    <a:lnTo>
                      <a:pt x="23" y="64"/>
                    </a:lnTo>
                    <a:lnTo>
                      <a:pt x="82" y="70"/>
                    </a:lnTo>
                    <a:lnTo>
                      <a:pt x="117" y="76"/>
                    </a:lnTo>
                    <a:lnTo>
                      <a:pt x="169" y="99"/>
                    </a:lnTo>
                    <a:lnTo>
                      <a:pt x="210" y="99"/>
                    </a:lnTo>
                    <a:lnTo>
                      <a:pt x="267" y="70"/>
                    </a:lnTo>
                    <a:lnTo>
                      <a:pt x="279" y="35"/>
                    </a:lnTo>
                    <a:lnTo>
                      <a:pt x="239" y="12"/>
                    </a:lnTo>
                    <a:lnTo>
                      <a:pt x="192" y="12"/>
                    </a:lnTo>
                    <a:lnTo>
                      <a:pt x="145" y="35"/>
                    </a:lnTo>
                    <a:lnTo>
                      <a:pt x="122" y="41"/>
                    </a:lnTo>
                    <a:lnTo>
                      <a:pt x="117" y="29"/>
                    </a:lnTo>
                    <a:lnTo>
                      <a:pt x="122"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5" name="Freeform 104"/>
              <p:cNvSpPr>
                <a:spLocks/>
              </p:cNvSpPr>
              <p:nvPr/>
            </p:nvSpPr>
            <p:spPr bwMode="auto">
              <a:xfrm>
                <a:off x="2367" y="1349"/>
                <a:ext cx="13" cy="18"/>
              </a:xfrm>
              <a:custGeom>
                <a:avLst/>
                <a:gdLst>
                  <a:gd name="T0" fmla="*/ 58 w 99"/>
                  <a:gd name="T1" fmla="*/ 122 h 145"/>
                  <a:gd name="T2" fmla="*/ 58 w 99"/>
                  <a:gd name="T3" fmla="*/ 104 h 145"/>
                  <a:gd name="T4" fmla="*/ 35 w 99"/>
                  <a:gd name="T5" fmla="*/ 81 h 145"/>
                  <a:gd name="T6" fmla="*/ 29 w 99"/>
                  <a:gd name="T7" fmla="*/ 35 h 145"/>
                  <a:gd name="T8" fmla="*/ 0 w 99"/>
                  <a:gd name="T9" fmla="*/ 0 h 145"/>
                  <a:gd name="T10" fmla="*/ 58 w 99"/>
                  <a:gd name="T11" fmla="*/ 12 h 145"/>
                  <a:gd name="T12" fmla="*/ 92 w 99"/>
                  <a:gd name="T13" fmla="*/ 52 h 145"/>
                  <a:gd name="T14" fmla="*/ 99 w 99"/>
                  <a:gd name="T15" fmla="*/ 92 h 145"/>
                  <a:gd name="T16" fmla="*/ 99 w 99"/>
                  <a:gd name="T17" fmla="*/ 122 h 145"/>
                  <a:gd name="T18" fmla="*/ 92 w 99"/>
                  <a:gd name="T19" fmla="*/ 145 h 145"/>
                  <a:gd name="T20" fmla="*/ 87 w 99"/>
                  <a:gd name="T21" fmla="*/ 145 h 145"/>
                  <a:gd name="T22" fmla="*/ 58 w 99"/>
                  <a:gd name="T23" fmla="*/ 122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45"/>
                  <a:gd name="T38" fmla="*/ 99 w 99"/>
                  <a:gd name="T39" fmla="*/ 145 h 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45">
                    <a:moveTo>
                      <a:pt x="58" y="122"/>
                    </a:moveTo>
                    <a:lnTo>
                      <a:pt x="58" y="104"/>
                    </a:lnTo>
                    <a:lnTo>
                      <a:pt x="35" y="81"/>
                    </a:lnTo>
                    <a:lnTo>
                      <a:pt x="29" y="35"/>
                    </a:lnTo>
                    <a:lnTo>
                      <a:pt x="0" y="0"/>
                    </a:lnTo>
                    <a:lnTo>
                      <a:pt x="58" y="12"/>
                    </a:lnTo>
                    <a:lnTo>
                      <a:pt x="92" y="52"/>
                    </a:lnTo>
                    <a:lnTo>
                      <a:pt x="99" y="92"/>
                    </a:lnTo>
                    <a:lnTo>
                      <a:pt x="99" y="122"/>
                    </a:lnTo>
                    <a:lnTo>
                      <a:pt x="92" y="145"/>
                    </a:lnTo>
                    <a:lnTo>
                      <a:pt x="87" y="145"/>
                    </a:lnTo>
                    <a:lnTo>
                      <a:pt x="58"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6" name="Freeform 105"/>
              <p:cNvSpPr>
                <a:spLocks/>
              </p:cNvSpPr>
              <p:nvPr/>
            </p:nvSpPr>
            <p:spPr bwMode="auto">
              <a:xfrm>
                <a:off x="2427" y="1409"/>
                <a:ext cx="4" cy="3"/>
              </a:xfrm>
              <a:custGeom>
                <a:avLst/>
                <a:gdLst>
                  <a:gd name="T0" fmla="*/ 0 w 30"/>
                  <a:gd name="T1" fmla="*/ 0 h 24"/>
                  <a:gd name="T2" fmla="*/ 7 w 30"/>
                  <a:gd name="T3" fmla="*/ 24 h 24"/>
                  <a:gd name="T4" fmla="*/ 30 w 30"/>
                  <a:gd name="T5" fmla="*/ 24 h 24"/>
                  <a:gd name="T6" fmla="*/ 12 w 30"/>
                  <a:gd name="T7" fmla="*/ 0 h 24"/>
                  <a:gd name="T8" fmla="*/ 7 w 30"/>
                  <a:gd name="T9" fmla="*/ 0 h 24"/>
                  <a:gd name="T10" fmla="*/ 0 w 30"/>
                  <a:gd name="T11" fmla="*/ 0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0" y="0"/>
                    </a:moveTo>
                    <a:lnTo>
                      <a:pt x="7" y="24"/>
                    </a:lnTo>
                    <a:lnTo>
                      <a:pt x="30" y="24"/>
                    </a:lnTo>
                    <a:lnTo>
                      <a:pt x="12" y="0"/>
                    </a:lnTo>
                    <a:lnTo>
                      <a:pt x="7"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7" name="Freeform 106"/>
              <p:cNvSpPr>
                <a:spLocks/>
              </p:cNvSpPr>
              <p:nvPr/>
            </p:nvSpPr>
            <p:spPr bwMode="auto">
              <a:xfrm>
                <a:off x="2444" y="1516"/>
                <a:ext cx="10" cy="10"/>
              </a:xfrm>
              <a:custGeom>
                <a:avLst/>
                <a:gdLst>
                  <a:gd name="T0" fmla="*/ 75 w 82"/>
                  <a:gd name="T1" fmla="*/ 58 h 75"/>
                  <a:gd name="T2" fmla="*/ 75 w 82"/>
                  <a:gd name="T3" fmla="*/ 52 h 75"/>
                  <a:gd name="T4" fmla="*/ 47 w 82"/>
                  <a:gd name="T5" fmla="*/ 23 h 75"/>
                  <a:gd name="T6" fmla="*/ 0 w 82"/>
                  <a:gd name="T7" fmla="*/ 0 h 75"/>
                  <a:gd name="T8" fmla="*/ 35 w 82"/>
                  <a:gd name="T9" fmla="*/ 40 h 75"/>
                  <a:gd name="T10" fmla="*/ 64 w 82"/>
                  <a:gd name="T11" fmla="*/ 58 h 75"/>
                  <a:gd name="T12" fmla="*/ 82 w 82"/>
                  <a:gd name="T13" fmla="*/ 75 h 75"/>
                  <a:gd name="T14" fmla="*/ 75 w 82"/>
                  <a:gd name="T15" fmla="*/ 58 h 75"/>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75"/>
                  <a:gd name="T26" fmla="*/ 82 w 82"/>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75">
                    <a:moveTo>
                      <a:pt x="75" y="58"/>
                    </a:moveTo>
                    <a:lnTo>
                      <a:pt x="75" y="52"/>
                    </a:lnTo>
                    <a:lnTo>
                      <a:pt x="47" y="23"/>
                    </a:lnTo>
                    <a:lnTo>
                      <a:pt x="0" y="0"/>
                    </a:lnTo>
                    <a:lnTo>
                      <a:pt x="35" y="40"/>
                    </a:lnTo>
                    <a:lnTo>
                      <a:pt x="64" y="58"/>
                    </a:lnTo>
                    <a:lnTo>
                      <a:pt x="82" y="75"/>
                    </a:lnTo>
                    <a:lnTo>
                      <a:pt x="75" y="5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8" name="Freeform 107"/>
              <p:cNvSpPr>
                <a:spLocks/>
              </p:cNvSpPr>
              <p:nvPr/>
            </p:nvSpPr>
            <p:spPr bwMode="auto">
              <a:xfrm>
                <a:off x="2480" y="1487"/>
                <a:ext cx="1" cy="2"/>
              </a:xfrm>
              <a:custGeom>
                <a:avLst/>
                <a:gdLst>
                  <a:gd name="T0" fmla="*/ 0 w 1"/>
                  <a:gd name="T1" fmla="*/ 12 h 12"/>
                  <a:gd name="T2" fmla="*/ 0 w 1"/>
                  <a:gd name="T3" fmla="*/ 0 h 12"/>
                  <a:gd name="T4" fmla="*/ 0 w 1"/>
                  <a:gd name="T5" fmla="*/ 12 h 12"/>
                  <a:gd name="T6" fmla="*/ 0 60000 65536"/>
                  <a:gd name="T7" fmla="*/ 0 60000 65536"/>
                  <a:gd name="T8" fmla="*/ 0 60000 65536"/>
                  <a:gd name="T9" fmla="*/ 0 w 1"/>
                  <a:gd name="T10" fmla="*/ 0 h 12"/>
                  <a:gd name="T11" fmla="*/ 1 w 1"/>
                  <a:gd name="T12" fmla="*/ 12 h 12"/>
                </a:gdLst>
                <a:ahLst/>
                <a:cxnLst>
                  <a:cxn ang="T6">
                    <a:pos x="T0" y="T1"/>
                  </a:cxn>
                  <a:cxn ang="T7">
                    <a:pos x="T2" y="T3"/>
                  </a:cxn>
                  <a:cxn ang="T8">
                    <a:pos x="T4" y="T5"/>
                  </a:cxn>
                </a:cxnLst>
                <a:rect l="T9" t="T10" r="T11" b="T12"/>
                <a:pathLst>
                  <a:path w="1" h="12">
                    <a:moveTo>
                      <a:pt x="0" y="12"/>
                    </a:moveTo>
                    <a:lnTo>
                      <a:pt x="0" y="0"/>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9" name="Freeform 108"/>
              <p:cNvSpPr>
                <a:spLocks/>
              </p:cNvSpPr>
              <p:nvPr/>
            </p:nvSpPr>
            <p:spPr bwMode="auto">
              <a:xfrm>
                <a:off x="2468" y="1479"/>
                <a:ext cx="1" cy="1"/>
              </a:xfrm>
              <a:custGeom>
                <a:avLst/>
                <a:gdLst>
                  <a:gd name="T0" fmla="*/ 12 w 12"/>
                  <a:gd name="T1" fmla="*/ 0 h 7"/>
                  <a:gd name="T2" fmla="*/ 0 w 12"/>
                  <a:gd name="T3" fmla="*/ 7 h 7"/>
                  <a:gd name="T4" fmla="*/ 12 w 12"/>
                  <a:gd name="T5" fmla="*/ 0 h 7"/>
                  <a:gd name="T6" fmla="*/ 0 60000 65536"/>
                  <a:gd name="T7" fmla="*/ 0 60000 65536"/>
                  <a:gd name="T8" fmla="*/ 0 60000 65536"/>
                  <a:gd name="T9" fmla="*/ 0 w 12"/>
                  <a:gd name="T10" fmla="*/ 0 h 7"/>
                  <a:gd name="T11" fmla="*/ 12 w 12"/>
                  <a:gd name="T12" fmla="*/ 7 h 7"/>
                </a:gdLst>
                <a:ahLst/>
                <a:cxnLst>
                  <a:cxn ang="T6">
                    <a:pos x="T0" y="T1"/>
                  </a:cxn>
                  <a:cxn ang="T7">
                    <a:pos x="T2" y="T3"/>
                  </a:cxn>
                  <a:cxn ang="T8">
                    <a:pos x="T4" y="T5"/>
                  </a:cxn>
                </a:cxnLst>
                <a:rect l="T9" t="T10" r="T11" b="T12"/>
                <a:pathLst>
                  <a:path w="12" h="7">
                    <a:moveTo>
                      <a:pt x="12" y="0"/>
                    </a:moveTo>
                    <a:lnTo>
                      <a:pt x="0" y="7"/>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0" name="Freeform 109"/>
              <p:cNvSpPr>
                <a:spLocks/>
              </p:cNvSpPr>
              <p:nvPr/>
            </p:nvSpPr>
            <p:spPr bwMode="auto">
              <a:xfrm>
                <a:off x="2535" y="1513"/>
                <a:ext cx="13" cy="8"/>
              </a:xfrm>
              <a:custGeom>
                <a:avLst/>
                <a:gdLst>
                  <a:gd name="T0" fmla="*/ 82 w 105"/>
                  <a:gd name="T1" fmla="*/ 64 h 69"/>
                  <a:gd name="T2" fmla="*/ 99 w 105"/>
                  <a:gd name="T3" fmla="*/ 46 h 69"/>
                  <a:gd name="T4" fmla="*/ 59 w 105"/>
                  <a:gd name="T5" fmla="*/ 0 h 69"/>
                  <a:gd name="T6" fmla="*/ 0 w 105"/>
                  <a:gd name="T7" fmla="*/ 0 h 69"/>
                  <a:gd name="T8" fmla="*/ 7 w 105"/>
                  <a:gd name="T9" fmla="*/ 46 h 69"/>
                  <a:gd name="T10" fmla="*/ 70 w 105"/>
                  <a:gd name="T11" fmla="*/ 64 h 69"/>
                  <a:gd name="T12" fmla="*/ 105 w 105"/>
                  <a:gd name="T13" fmla="*/ 69 h 69"/>
                  <a:gd name="T14" fmla="*/ 105 w 105"/>
                  <a:gd name="T15" fmla="*/ 52 h 69"/>
                  <a:gd name="T16" fmla="*/ 82 w 105"/>
                  <a:gd name="T17" fmla="*/ 64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9"/>
                  <a:gd name="T29" fmla="*/ 105 w 10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9">
                    <a:moveTo>
                      <a:pt x="82" y="64"/>
                    </a:moveTo>
                    <a:lnTo>
                      <a:pt x="99" y="46"/>
                    </a:lnTo>
                    <a:lnTo>
                      <a:pt x="59" y="0"/>
                    </a:lnTo>
                    <a:lnTo>
                      <a:pt x="0" y="0"/>
                    </a:lnTo>
                    <a:lnTo>
                      <a:pt x="7" y="46"/>
                    </a:lnTo>
                    <a:lnTo>
                      <a:pt x="70" y="64"/>
                    </a:lnTo>
                    <a:lnTo>
                      <a:pt x="105" y="69"/>
                    </a:lnTo>
                    <a:lnTo>
                      <a:pt x="105" y="52"/>
                    </a:lnTo>
                    <a:lnTo>
                      <a:pt x="82"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1" name="Freeform 110"/>
              <p:cNvSpPr>
                <a:spLocks/>
              </p:cNvSpPr>
              <p:nvPr/>
            </p:nvSpPr>
            <p:spPr bwMode="auto">
              <a:xfrm>
                <a:off x="2258" y="1665"/>
                <a:ext cx="29" cy="32"/>
              </a:xfrm>
              <a:custGeom>
                <a:avLst/>
                <a:gdLst>
                  <a:gd name="T0" fmla="*/ 198 w 226"/>
                  <a:gd name="T1" fmla="*/ 28 h 255"/>
                  <a:gd name="T2" fmla="*/ 163 w 226"/>
                  <a:gd name="T3" fmla="*/ 5 h 255"/>
                  <a:gd name="T4" fmla="*/ 76 w 226"/>
                  <a:gd name="T5" fmla="*/ 0 h 255"/>
                  <a:gd name="T6" fmla="*/ 0 w 226"/>
                  <a:gd name="T7" fmla="*/ 0 h 255"/>
                  <a:gd name="T8" fmla="*/ 24 w 226"/>
                  <a:gd name="T9" fmla="*/ 63 h 255"/>
                  <a:gd name="T10" fmla="*/ 24 w 226"/>
                  <a:gd name="T11" fmla="*/ 104 h 255"/>
                  <a:gd name="T12" fmla="*/ 47 w 226"/>
                  <a:gd name="T13" fmla="*/ 168 h 255"/>
                  <a:gd name="T14" fmla="*/ 47 w 226"/>
                  <a:gd name="T15" fmla="*/ 232 h 255"/>
                  <a:gd name="T16" fmla="*/ 104 w 226"/>
                  <a:gd name="T17" fmla="*/ 255 h 255"/>
                  <a:gd name="T18" fmla="*/ 139 w 226"/>
                  <a:gd name="T19" fmla="*/ 226 h 255"/>
                  <a:gd name="T20" fmla="*/ 192 w 226"/>
                  <a:gd name="T21" fmla="*/ 168 h 255"/>
                  <a:gd name="T22" fmla="*/ 226 w 226"/>
                  <a:gd name="T23" fmla="*/ 122 h 255"/>
                  <a:gd name="T24" fmla="*/ 226 w 226"/>
                  <a:gd name="T25" fmla="*/ 70 h 255"/>
                  <a:gd name="T26" fmla="*/ 209 w 226"/>
                  <a:gd name="T27" fmla="*/ 40 h 255"/>
                  <a:gd name="T28" fmla="*/ 198 w 226"/>
                  <a:gd name="T29" fmla="*/ 40 h 255"/>
                  <a:gd name="T30" fmla="*/ 198 w 226"/>
                  <a:gd name="T31" fmla="*/ 28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6"/>
                  <a:gd name="T49" fmla="*/ 0 h 255"/>
                  <a:gd name="T50" fmla="*/ 226 w 226"/>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6" h="255">
                    <a:moveTo>
                      <a:pt x="198" y="28"/>
                    </a:moveTo>
                    <a:lnTo>
                      <a:pt x="163" y="5"/>
                    </a:lnTo>
                    <a:lnTo>
                      <a:pt x="76" y="0"/>
                    </a:lnTo>
                    <a:lnTo>
                      <a:pt x="0" y="0"/>
                    </a:lnTo>
                    <a:lnTo>
                      <a:pt x="24" y="63"/>
                    </a:lnTo>
                    <a:lnTo>
                      <a:pt x="24" y="104"/>
                    </a:lnTo>
                    <a:lnTo>
                      <a:pt x="47" y="168"/>
                    </a:lnTo>
                    <a:lnTo>
                      <a:pt x="47" y="232"/>
                    </a:lnTo>
                    <a:lnTo>
                      <a:pt x="104" y="255"/>
                    </a:lnTo>
                    <a:lnTo>
                      <a:pt x="139" y="226"/>
                    </a:lnTo>
                    <a:lnTo>
                      <a:pt x="192" y="168"/>
                    </a:lnTo>
                    <a:lnTo>
                      <a:pt x="226" y="122"/>
                    </a:lnTo>
                    <a:lnTo>
                      <a:pt x="226" y="70"/>
                    </a:lnTo>
                    <a:lnTo>
                      <a:pt x="209" y="40"/>
                    </a:lnTo>
                    <a:lnTo>
                      <a:pt x="198" y="40"/>
                    </a:lnTo>
                    <a:lnTo>
                      <a:pt x="198" y="28"/>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2" name="Freeform 111"/>
              <p:cNvSpPr>
                <a:spLocks/>
              </p:cNvSpPr>
              <p:nvPr/>
            </p:nvSpPr>
            <p:spPr bwMode="auto">
              <a:xfrm>
                <a:off x="2413" y="1689"/>
                <a:ext cx="73" cy="57"/>
              </a:xfrm>
              <a:custGeom>
                <a:avLst/>
                <a:gdLst>
                  <a:gd name="T0" fmla="*/ 169 w 581"/>
                  <a:gd name="T1" fmla="*/ 446 h 453"/>
                  <a:gd name="T2" fmla="*/ 117 w 581"/>
                  <a:gd name="T3" fmla="*/ 446 h 453"/>
                  <a:gd name="T4" fmla="*/ 93 w 581"/>
                  <a:gd name="T5" fmla="*/ 411 h 453"/>
                  <a:gd name="T6" fmla="*/ 35 w 581"/>
                  <a:gd name="T7" fmla="*/ 383 h 453"/>
                  <a:gd name="T8" fmla="*/ 5 w 581"/>
                  <a:gd name="T9" fmla="*/ 377 h 453"/>
                  <a:gd name="T10" fmla="*/ 0 w 581"/>
                  <a:gd name="T11" fmla="*/ 319 h 453"/>
                  <a:gd name="T12" fmla="*/ 87 w 581"/>
                  <a:gd name="T13" fmla="*/ 289 h 453"/>
                  <a:gd name="T14" fmla="*/ 117 w 581"/>
                  <a:gd name="T15" fmla="*/ 249 h 453"/>
                  <a:gd name="T16" fmla="*/ 180 w 581"/>
                  <a:gd name="T17" fmla="*/ 226 h 453"/>
                  <a:gd name="T18" fmla="*/ 274 w 581"/>
                  <a:gd name="T19" fmla="*/ 191 h 453"/>
                  <a:gd name="T20" fmla="*/ 308 w 581"/>
                  <a:gd name="T21" fmla="*/ 150 h 453"/>
                  <a:gd name="T22" fmla="*/ 366 w 581"/>
                  <a:gd name="T23" fmla="*/ 104 h 453"/>
                  <a:gd name="T24" fmla="*/ 471 w 581"/>
                  <a:gd name="T25" fmla="*/ 34 h 453"/>
                  <a:gd name="T26" fmla="*/ 500 w 581"/>
                  <a:gd name="T27" fmla="*/ 0 h 453"/>
                  <a:gd name="T28" fmla="*/ 541 w 581"/>
                  <a:gd name="T29" fmla="*/ 0 h 453"/>
                  <a:gd name="T30" fmla="*/ 518 w 581"/>
                  <a:gd name="T31" fmla="*/ 63 h 453"/>
                  <a:gd name="T32" fmla="*/ 546 w 581"/>
                  <a:gd name="T33" fmla="*/ 87 h 453"/>
                  <a:gd name="T34" fmla="*/ 581 w 581"/>
                  <a:gd name="T35" fmla="*/ 98 h 453"/>
                  <a:gd name="T36" fmla="*/ 541 w 581"/>
                  <a:gd name="T37" fmla="*/ 179 h 453"/>
                  <a:gd name="T38" fmla="*/ 483 w 581"/>
                  <a:gd name="T39" fmla="*/ 202 h 453"/>
                  <a:gd name="T40" fmla="*/ 448 w 581"/>
                  <a:gd name="T41" fmla="*/ 249 h 453"/>
                  <a:gd name="T42" fmla="*/ 401 w 581"/>
                  <a:gd name="T43" fmla="*/ 261 h 453"/>
                  <a:gd name="T44" fmla="*/ 366 w 581"/>
                  <a:gd name="T45" fmla="*/ 255 h 453"/>
                  <a:gd name="T46" fmla="*/ 337 w 581"/>
                  <a:gd name="T47" fmla="*/ 289 h 453"/>
                  <a:gd name="T48" fmla="*/ 308 w 581"/>
                  <a:gd name="T49" fmla="*/ 342 h 453"/>
                  <a:gd name="T50" fmla="*/ 279 w 581"/>
                  <a:gd name="T51" fmla="*/ 389 h 453"/>
                  <a:gd name="T52" fmla="*/ 244 w 581"/>
                  <a:gd name="T53" fmla="*/ 435 h 453"/>
                  <a:gd name="T54" fmla="*/ 209 w 581"/>
                  <a:gd name="T55" fmla="*/ 446 h 453"/>
                  <a:gd name="T56" fmla="*/ 186 w 581"/>
                  <a:gd name="T57" fmla="*/ 453 h 453"/>
                  <a:gd name="T58" fmla="*/ 169 w 581"/>
                  <a:gd name="T59" fmla="*/ 446 h 4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
                  <a:gd name="T91" fmla="*/ 0 h 453"/>
                  <a:gd name="T92" fmla="*/ 581 w 581"/>
                  <a:gd name="T93" fmla="*/ 453 h 4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 h="453">
                    <a:moveTo>
                      <a:pt x="169" y="446"/>
                    </a:moveTo>
                    <a:lnTo>
                      <a:pt x="117" y="446"/>
                    </a:lnTo>
                    <a:lnTo>
                      <a:pt x="93" y="411"/>
                    </a:lnTo>
                    <a:lnTo>
                      <a:pt x="35" y="383"/>
                    </a:lnTo>
                    <a:lnTo>
                      <a:pt x="5" y="377"/>
                    </a:lnTo>
                    <a:lnTo>
                      <a:pt x="0" y="319"/>
                    </a:lnTo>
                    <a:lnTo>
                      <a:pt x="87" y="289"/>
                    </a:lnTo>
                    <a:lnTo>
                      <a:pt x="117" y="249"/>
                    </a:lnTo>
                    <a:lnTo>
                      <a:pt x="180" y="226"/>
                    </a:lnTo>
                    <a:lnTo>
                      <a:pt x="274" y="191"/>
                    </a:lnTo>
                    <a:lnTo>
                      <a:pt x="308" y="150"/>
                    </a:lnTo>
                    <a:lnTo>
                      <a:pt x="366" y="104"/>
                    </a:lnTo>
                    <a:lnTo>
                      <a:pt x="471" y="34"/>
                    </a:lnTo>
                    <a:lnTo>
                      <a:pt x="500" y="0"/>
                    </a:lnTo>
                    <a:lnTo>
                      <a:pt x="541" y="0"/>
                    </a:lnTo>
                    <a:lnTo>
                      <a:pt x="518" y="63"/>
                    </a:lnTo>
                    <a:lnTo>
                      <a:pt x="546" y="87"/>
                    </a:lnTo>
                    <a:lnTo>
                      <a:pt x="581" y="98"/>
                    </a:lnTo>
                    <a:lnTo>
                      <a:pt x="541" y="179"/>
                    </a:lnTo>
                    <a:lnTo>
                      <a:pt x="483" y="202"/>
                    </a:lnTo>
                    <a:lnTo>
                      <a:pt x="448" y="249"/>
                    </a:lnTo>
                    <a:lnTo>
                      <a:pt x="401" y="261"/>
                    </a:lnTo>
                    <a:lnTo>
                      <a:pt x="366" y="255"/>
                    </a:lnTo>
                    <a:lnTo>
                      <a:pt x="337" y="289"/>
                    </a:lnTo>
                    <a:lnTo>
                      <a:pt x="308" y="342"/>
                    </a:lnTo>
                    <a:lnTo>
                      <a:pt x="279" y="389"/>
                    </a:lnTo>
                    <a:lnTo>
                      <a:pt x="244" y="435"/>
                    </a:lnTo>
                    <a:lnTo>
                      <a:pt x="209" y="446"/>
                    </a:lnTo>
                    <a:lnTo>
                      <a:pt x="186" y="453"/>
                    </a:lnTo>
                    <a:lnTo>
                      <a:pt x="169" y="44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3" name="Freeform 112"/>
              <p:cNvSpPr>
                <a:spLocks/>
              </p:cNvSpPr>
              <p:nvPr/>
            </p:nvSpPr>
            <p:spPr bwMode="auto">
              <a:xfrm>
                <a:off x="2489" y="1639"/>
                <a:ext cx="30" cy="60"/>
              </a:xfrm>
              <a:custGeom>
                <a:avLst/>
                <a:gdLst>
                  <a:gd name="T0" fmla="*/ 0 w 243"/>
                  <a:gd name="T1" fmla="*/ 476 h 481"/>
                  <a:gd name="T2" fmla="*/ 0 w 243"/>
                  <a:gd name="T3" fmla="*/ 418 h 481"/>
                  <a:gd name="T4" fmla="*/ 0 w 243"/>
                  <a:gd name="T5" fmla="*/ 371 h 481"/>
                  <a:gd name="T6" fmla="*/ 5 w 243"/>
                  <a:gd name="T7" fmla="*/ 331 h 481"/>
                  <a:gd name="T8" fmla="*/ 63 w 243"/>
                  <a:gd name="T9" fmla="*/ 279 h 481"/>
                  <a:gd name="T10" fmla="*/ 70 w 243"/>
                  <a:gd name="T11" fmla="*/ 226 h 481"/>
                  <a:gd name="T12" fmla="*/ 70 w 243"/>
                  <a:gd name="T13" fmla="*/ 162 h 481"/>
                  <a:gd name="T14" fmla="*/ 70 w 243"/>
                  <a:gd name="T15" fmla="*/ 80 h 481"/>
                  <a:gd name="T16" fmla="*/ 40 w 243"/>
                  <a:gd name="T17" fmla="*/ 0 h 481"/>
                  <a:gd name="T18" fmla="*/ 75 w 243"/>
                  <a:gd name="T19" fmla="*/ 87 h 481"/>
                  <a:gd name="T20" fmla="*/ 115 w 243"/>
                  <a:gd name="T21" fmla="*/ 197 h 481"/>
                  <a:gd name="T22" fmla="*/ 150 w 243"/>
                  <a:gd name="T23" fmla="*/ 255 h 481"/>
                  <a:gd name="T24" fmla="*/ 203 w 243"/>
                  <a:gd name="T25" fmla="*/ 272 h 481"/>
                  <a:gd name="T26" fmla="*/ 232 w 243"/>
                  <a:gd name="T27" fmla="*/ 226 h 481"/>
                  <a:gd name="T28" fmla="*/ 243 w 243"/>
                  <a:gd name="T29" fmla="*/ 307 h 481"/>
                  <a:gd name="T30" fmla="*/ 226 w 243"/>
                  <a:gd name="T31" fmla="*/ 331 h 481"/>
                  <a:gd name="T32" fmla="*/ 168 w 243"/>
                  <a:gd name="T33" fmla="*/ 383 h 481"/>
                  <a:gd name="T34" fmla="*/ 122 w 243"/>
                  <a:gd name="T35" fmla="*/ 435 h 481"/>
                  <a:gd name="T36" fmla="*/ 93 w 243"/>
                  <a:gd name="T37" fmla="*/ 470 h 481"/>
                  <a:gd name="T38" fmla="*/ 40 w 243"/>
                  <a:gd name="T39" fmla="*/ 481 h 481"/>
                  <a:gd name="T40" fmla="*/ 11 w 243"/>
                  <a:gd name="T41" fmla="*/ 481 h 481"/>
                  <a:gd name="T42" fmla="*/ 0 w 243"/>
                  <a:gd name="T43" fmla="*/ 476 h 4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3"/>
                  <a:gd name="T67" fmla="*/ 0 h 481"/>
                  <a:gd name="T68" fmla="*/ 243 w 243"/>
                  <a:gd name="T69" fmla="*/ 481 h 4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3" h="481">
                    <a:moveTo>
                      <a:pt x="0" y="476"/>
                    </a:moveTo>
                    <a:lnTo>
                      <a:pt x="0" y="418"/>
                    </a:lnTo>
                    <a:lnTo>
                      <a:pt x="0" y="371"/>
                    </a:lnTo>
                    <a:lnTo>
                      <a:pt x="5" y="331"/>
                    </a:lnTo>
                    <a:lnTo>
                      <a:pt x="63" y="279"/>
                    </a:lnTo>
                    <a:lnTo>
                      <a:pt x="70" y="226"/>
                    </a:lnTo>
                    <a:lnTo>
                      <a:pt x="70" y="162"/>
                    </a:lnTo>
                    <a:lnTo>
                      <a:pt x="70" y="80"/>
                    </a:lnTo>
                    <a:lnTo>
                      <a:pt x="40" y="0"/>
                    </a:lnTo>
                    <a:lnTo>
                      <a:pt x="75" y="87"/>
                    </a:lnTo>
                    <a:lnTo>
                      <a:pt x="115" y="197"/>
                    </a:lnTo>
                    <a:lnTo>
                      <a:pt x="150" y="255"/>
                    </a:lnTo>
                    <a:lnTo>
                      <a:pt x="203" y="272"/>
                    </a:lnTo>
                    <a:lnTo>
                      <a:pt x="232" y="226"/>
                    </a:lnTo>
                    <a:lnTo>
                      <a:pt x="243" y="307"/>
                    </a:lnTo>
                    <a:lnTo>
                      <a:pt x="226" y="331"/>
                    </a:lnTo>
                    <a:lnTo>
                      <a:pt x="168" y="383"/>
                    </a:lnTo>
                    <a:lnTo>
                      <a:pt x="122" y="435"/>
                    </a:lnTo>
                    <a:lnTo>
                      <a:pt x="93" y="470"/>
                    </a:lnTo>
                    <a:lnTo>
                      <a:pt x="40" y="481"/>
                    </a:lnTo>
                    <a:lnTo>
                      <a:pt x="11" y="481"/>
                    </a:lnTo>
                    <a:lnTo>
                      <a:pt x="0" y="47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4" name="Freeform 113"/>
              <p:cNvSpPr>
                <a:spLocks/>
              </p:cNvSpPr>
              <p:nvPr/>
            </p:nvSpPr>
            <p:spPr bwMode="auto">
              <a:xfrm>
                <a:off x="1110" y="1062"/>
                <a:ext cx="76" cy="53"/>
              </a:xfrm>
              <a:custGeom>
                <a:avLst/>
                <a:gdLst>
                  <a:gd name="T0" fmla="*/ 331 w 605"/>
                  <a:gd name="T1" fmla="*/ 18 h 430"/>
                  <a:gd name="T2" fmla="*/ 605 w 605"/>
                  <a:gd name="T3" fmla="*/ 0 h 430"/>
                  <a:gd name="T4" fmla="*/ 582 w 605"/>
                  <a:gd name="T5" fmla="*/ 70 h 430"/>
                  <a:gd name="T6" fmla="*/ 384 w 605"/>
                  <a:gd name="T7" fmla="*/ 81 h 430"/>
                  <a:gd name="T8" fmla="*/ 343 w 605"/>
                  <a:gd name="T9" fmla="*/ 255 h 430"/>
                  <a:gd name="T10" fmla="*/ 256 w 605"/>
                  <a:gd name="T11" fmla="*/ 273 h 430"/>
                  <a:gd name="T12" fmla="*/ 233 w 605"/>
                  <a:gd name="T13" fmla="*/ 401 h 430"/>
                  <a:gd name="T14" fmla="*/ 12 w 605"/>
                  <a:gd name="T15" fmla="*/ 430 h 430"/>
                  <a:gd name="T16" fmla="*/ 0 w 605"/>
                  <a:gd name="T17" fmla="*/ 389 h 430"/>
                  <a:gd name="T18" fmla="*/ 227 w 605"/>
                  <a:gd name="T19" fmla="*/ 93 h 430"/>
                  <a:gd name="T20" fmla="*/ 331 w 605"/>
                  <a:gd name="T21" fmla="*/ 18 h 4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5"/>
                  <a:gd name="T34" fmla="*/ 0 h 430"/>
                  <a:gd name="T35" fmla="*/ 605 w 605"/>
                  <a:gd name="T36" fmla="*/ 430 h 4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5" h="430">
                    <a:moveTo>
                      <a:pt x="331" y="18"/>
                    </a:moveTo>
                    <a:lnTo>
                      <a:pt x="605" y="0"/>
                    </a:lnTo>
                    <a:lnTo>
                      <a:pt x="582" y="70"/>
                    </a:lnTo>
                    <a:lnTo>
                      <a:pt x="384" y="81"/>
                    </a:lnTo>
                    <a:lnTo>
                      <a:pt x="343" y="255"/>
                    </a:lnTo>
                    <a:lnTo>
                      <a:pt x="256" y="273"/>
                    </a:lnTo>
                    <a:lnTo>
                      <a:pt x="233" y="401"/>
                    </a:lnTo>
                    <a:lnTo>
                      <a:pt x="12" y="430"/>
                    </a:lnTo>
                    <a:lnTo>
                      <a:pt x="0" y="389"/>
                    </a:lnTo>
                    <a:lnTo>
                      <a:pt x="227" y="93"/>
                    </a:lnTo>
                    <a:lnTo>
                      <a:pt x="331"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5" name="Freeform 114"/>
              <p:cNvSpPr>
                <a:spLocks/>
              </p:cNvSpPr>
              <p:nvPr/>
            </p:nvSpPr>
            <p:spPr bwMode="auto">
              <a:xfrm>
                <a:off x="1151" y="987"/>
                <a:ext cx="101" cy="77"/>
              </a:xfrm>
              <a:custGeom>
                <a:avLst/>
                <a:gdLst>
                  <a:gd name="T0" fmla="*/ 0 w 814"/>
                  <a:gd name="T1" fmla="*/ 616 h 616"/>
                  <a:gd name="T2" fmla="*/ 262 w 814"/>
                  <a:gd name="T3" fmla="*/ 418 h 616"/>
                  <a:gd name="T4" fmla="*/ 274 w 814"/>
                  <a:gd name="T5" fmla="*/ 337 h 616"/>
                  <a:gd name="T6" fmla="*/ 378 w 814"/>
                  <a:gd name="T7" fmla="*/ 203 h 616"/>
                  <a:gd name="T8" fmla="*/ 535 w 814"/>
                  <a:gd name="T9" fmla="*/ 105 h 616"/>
                  <a:gd name="T10" fmla="*/ 587 w 814"/>
                  <a:gd name="T11" fmla="*/ 0 h 616"/>
                  <a:gd name="T12" fmla="*/ 720 w 814"/>
                  <a:gd name="T13" fmla="*/ 70 h 616"/>
                  <a:gd name="T14" fmla="*/ 814 w 814"/>
                  <a:gd name="T15" fmla="*/ 58 h 616"/>
                  <a:gd name="T16" fmla="*/ 802 w 814"/>
                  <a:gd name="T17" fmla="*/ 238 h 616"/>
                  <a:gd name="T18" fmla="*/ 715 w 814"/>
                  <a:gd name="T19" fmla="*/ 262 h 616"/>
                  <a:gd name="T20" fmla="*/ 529 w 814"/>
                  <a:gd name="T21" fmla="*/ 429 h 616"/>
                  <a:gd name="T22" fmla="*/ 354 w 814"/>
                  <a:gd name="T23" fmla="*/ 464 h 616"/>
                  <a:gd name="T24" fmla="*/ 279 w 814"/>
                  <a:gd name="T25" fmla="*/ 598 h 616"/>
                  <a:gd name="T26" fmla="*/ 12 w 814"/>
                  <a:gd name="T27" fmla="*/ 616 h 616"/>
                  <a:gd name="T28" fmla="*/ 0 w 814"/>
                  <a:gd name="T29" fmla="*/ 616 h 6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4"/>
                  <a:gd name="T46" fmla="*/ 0 h 616"/>
                  <a:gd name="T47" fmla="*/ 814 w 814"/>
                  <a:gd name="T48" fmla="*/ 616 h 6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4" h="616">
                    <a:moveTo>
                      <a:pt x="0" y="616"/>
                    </a:moveTo>
                    <a:lnTo>
                      <a:pt x="262" y="418"/>
                    </a:lnTo>
                    <a:lnTo>
                      <a:pt x="274" y="337"/>
                    </a:lnTo>
                    <a:lnTo>
                      <a:pt x="378" y="203"/>
                    </a:lnTo>
                    <a:lnTo>
                      <a:pt x="535" y="105"/>
                    </a:lnTo>
                    <a:lnTo>
                      <a:pt x="587" y="0"/>
                    </a:lnTo>
                    <a:lnTo>
                      <a:pt x="720" y="70"/>
                    </a:lnTo>
                    <a:lnTo>
                      <a:pt x="814" y="58"/>
                    </a:lnTo>
                    <a:lnTo>
                      <a:pt x="802" y="238"/>
                    </a:lnTo>
                    <a:lnTo>
                      <a:pt x="715" y="262"/>
                    </a:lnTo>
                    <a:lnTo>
                      <a:pt x="529" y="429"/>
                    </a:lnTo>
                    <a:lnTo>
                      <a:pt x="354" y="464"/>
                    </a:lnTo>
                    <a:lnTo>
                      <a:pt x="279" y="598"/>
                    </a:lnTo>
                    <a:lnTo>
                      <a:pt x="12" y="616"/>
                    </a:lnTo>
                    <a:lnTo>
                      <a:pt x="0" y="61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6" name="Freeform 115"/>
              <p:cNvSpPr>
                <a:spLocks/>
              </p:cNvSpPr>
              <p:nvPr/>
            </p:nvSpPr>
            <p:spPr bwMode="auto">
              <a:xfrm>
                <a:off x="1107" y="1062"/>
                <a:ext cx="103" cy="107"/>
              </a:xfrm>
              <a:custGeom>
                <a:avLst/>
                <a:gdLst>
                  <a:gd name="T0" fmla="*/ 628 w 825"/>
                  <a:gd name="T1" fmla="*/ 0 h 860"/>
                  <a:gd name="T2" fmla="*/ 825 w 825"/>
                  <a:gd name="T3" fmla="*/ 151 h 860"/>
                  <a:gd name="T4" fmla="*/ 721 w 825"/>
                  <a:gd name="T5" fmla="*/ 145 h 860"/>
                  <a:gd name="T6" fmla="*/ 675 w 825"/>
                  <a:gd name="T7" fmla="*/ 708 h 860"/>
                  <a:gd name="T8" fmla="*/ 745 w 825"/>
                  <a:gd name="T9" fmla="*/ 708 h 860"/>
                  <a:gd name="T10" fmla="*/ 738 w 825"/>
                  <a:gd name="T11" fmla="*/ 790 h 860"/>
                  <a:gd name="T12" fmla="*/ 506 w 825"/>
                  <a:gd name="T13" fmla="*/ 790 h 860"/>
                  <a:gd name="T14" fmla="*/ 476 w 825"/>
                  <a:gd name="T15" fmla="*/ 750 h 860"/>
                  <a:gd name="T16" fmla="*/ 442 w 825"/>
                  <a:gd name="T17" fmla="*/ 825 h 860"/>
                  <a:gd name="T18" fmla="*/ 361 w 825"/>
                  <a:gd name="T19" fmla="*/ 825 h 860"/>
                  <a:gd name="T20" fmla="*/ 344 w 825"/>
                  <a:gd name="T21" fmla="*/ 790 h 860"/>
                  <a:gd name="T22" fmla="*/ 320 w 825"/>
                  <a:gd name="T23" fmla="*/ 860 h 860"/>
                  <a:gd name="T24" fmla="*/ 274 w 825"/>
                  <a:gd name="T25" fmla="*/ 860 h 860"/>
                  <a:gd name="T26" fmla="*/ 128 w 825"/>
                  <a:gd name="T27" fmla="*/ 732 h 860"/>
                  <a:gd name="T28" fmla="*/ 75 w 825"/>
                  <a:gd name="T29" fmla="*/ 778 h 860"/>
                  <a:gd name="T30" fmla="*/ 0 w 825"/>
                  <a:gd name="T31" fmla="*/ 773 h 860"/>
                  <a:gd name="T32" fmla="*/ 40 w 825"/>
                  <a:gd name="T33" fmla="*/ 708 h 860"/>
                  <a:gd name="T34" fmla="*/ 30 w 825"/>
                  <a:gd name="T35" fmla="*/ 529 h 860"/>
                  <a:gd name="T36" fmla="*/ 58 w 825"/>
                  <a:gd name="T37" fmla="*/ 482 h 860"/>
                  <a:gd name="T38" fmla="*/ 35 w 825"/>
                  <a:gd name="T39" fmla="*/ 430 h 860"/>
                  <a:gd name="T40" fmla="*/ 256 w 825"/>
                  <a:gd name="T41" fmla="*/ 401 h 860"/>
                  <a:gd name="T42" fmla="*/ 279 w 825"/>
                  <a:gd name="T43" fmla="*/ 273 h 860"/>
                  <a:gd name="T44" fmla="*/ 366 w 825"/>
                  <a:gd name="T45" fmla="*/ 255 h 860"/>
                  <a:gd name="T46" fmla="*/ 407 w 825"/>
                  <a:gd name="T47" fmla="*/ 81 h 860"/>
                  <a:gd name="T48" fmla="*/ 605 w 825"/>
                  <a:gd name="T49" fmla="*/ 70 h 860"/>
                  <a:gd name="T50" fmla="*/ 628 w 825"/>
                  <a:gd name="T51" fmla="*/ 0 h 8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5"/>
                  <a:gd name="T79" fmla="*/ 0 h 860"/>
                  <a:gd name="T80" fmla="*/ 825 w 825"/>
                  <a:gd name="T81" fmla="*/ 860 h 8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5" h="860">
                    <a:moveTo>
                      <a:pt x="628" y="0"/>
                    </a:moveTo>
                    <a:lnTo>
                      <a:pt x="825" y="151"/>
                    </a:lnTo>
                    <a:lnTo>
                      <a:pt x="721" y="145"/>
                    </a:lnTo>
                    <a:lnTo>
                      <a:pt x="675" y="708"/>
                    </a:lnTo>
                    <a:lnTo>
                      <a:pt x="745" y="708"/>
                    </a:lnTo>
                    <a:lnTo>
                      <a:pt x="738" y="790"/>
                    </a:lnTo>
                    <a:lnTo>
                      <a:pt x="506" y="790"/>
                    </a:lnTo>
                    <a:lnTo>
                      <a:pt x="476" y="750"/>
                    </a:lnTo>
                    <a:lnTo>
                      <a:pt x="442" y="825"/>
                    </a:lnTo>
                    <a:lnTo>
                      <a:pt x="361" y="825"/>
                    </a:lnTo>
                    <a:lnTo>
                      <a:pt x="344" y="790"/>
                    </a:lnTo>
                    <a:lnTo>
                      <a:pt x="320" y="860"/>
                    </a:lnTo>
                    <a:lnTo>
                      <a:pt x="274" y="860"/>
                    </a:lnTo>
                    <a:lnTo>
                      <a:pt x="128" y="732"/>
                    </a:lnTo>
                    <a:lnTo>
                      <a:pt x="75" y="778"/>
                    </a:lnTo>
                    <a:lnTo>
                      <a:pt x="0" y="773"/>
                    </a:lnTo>
                    <a:lnTo>
                      <a:pt x="40" y="708"/>
                    </a:lnTo>
                    <a:lnTo>
                      <a:pt x="30" y="529"/>
                    </a:lnTo>
                    <a:lnTo>
                      <a:pt x="58" y="482"/>
                    </a:lnTo>
                    <a:lnTo>
                      <a:pt x="35" y="430"/>
                    </a:lnTo>
                    <a:lnTo>
                      <a:pt x="256" y="401"/>
                    </a:lnTo>
                    <a:lnTo>
                      <a:pt x="279" y="273"/>
                    </a:lnTo>
                    <a:lnTo>
                      <a:pt x="366" y="255"/>
                    </a:lnTo>
                    <a:lnTo>
                      <a:pt x="407" y="81"/>
                    </a:lnTo>
                    <a:lnTo>
                      <a:pt x="605" y="70"/>
                    </a:lnTo>
                    <a:lnTo>
                      <a:pt x="6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7" name="Freeform 116"/>
              <p:cNvSpPr>
                <a:spLocks/>
              </p:cNvSpPr>
              <p:nvPr/>
            </p:nvSpPr>
            <p:spPr bwMode="auto">
              <a:xfrm>
                <a:off x="1186" y="977"/>
                <a:ext cx="148" cy="154"/>
              </a:xfrm>
              <a:custGeom>
                <a:avLst/>
                <a:gdLst>
                  <a:gd name="T0" fmla="*/ 0 w 1191"/>
                  <a:gd name="T1" fmla="*/ 674 h 1226"/>
                  <a:gd name="T2" fmla="*/ 610 w 1191"/>
                  <a:gd name="T3" fmla="*/ 1138 h 1226"/>
                  <a:gd name="T4" fmla="*/ 645 w 1191"/>
                  <a:gd name="T5" fmla="*/ 1145 h 1226"/>
                  <a:gd name="T6" fmla="*/ 651 w 1191"/>
                  <a:gd name="T7" fmla="*/ 1203 h 1226"/>
                  <a:gd name="T8" fmla="*/ 698 w 1191"/>
                  <a:gd name="T9" fmla="*/ 1226 h 1226"/>
                  <a:gd name="T10" fmla="*/ 1191 w 1191"/>
                  <a:gd name="T11" fmla="*/ 941 h 1226"/>
                  <a:gd name="T12" fmla="*/ 1122 w 1191"/>
                  <a:gd name="T13" fmla="*/ 889 h 1226"/>
                  <a:gd name="T14" fmla="*/ 1052 w 1191"/>
                  <a:gd name="T15" fmla="*/ 737 h 1226"/>
                  <a:gd name="T16" fmla="*/ 1099 w 1191"/>
                  <a:gd name="T17" fmla="*/ 639 h 1226"/>
                  <a:gd name="T18" fmla="*/ 1092 w 1191"/>
                  <a:gd name="T19" fmla="*/ 471 h 1226"/>
                  <a:gd name="T20" fmla="*/ 1122 w 1191"/>
                  <a:gd name="T21" fmla="*/ 442 h 1226"/>
                  <a:gd name="T22" fmla="*/ 1005 w 1191"/>
                  <a:gd name="T23" fmla="*/ 198 h 1226"/>
                  <a:gd name="T24" fmla="*/ 1052 w 1191"/>
                  <a:gd name="T25" fmla="*/ 151 h 1226"/>
                  <a:gd name="T26" fmla="*/ 1075 w 1191"/>
                  <a:gd name="T27" fmla="*/ 0 h 1226"/>
                  <a:gd name="T28" fmla="*/ 912 w 1191"/>
                  <a:gd name="T29" fmla="*/ 17 h 1226"/>
                  <a:gd name="T30" fmla="*/ 796 w 1191"/>
                  <a:gd name="T31" fmla="*/ 6 h 1226"/>
                  <a:gd name="T32" fmla="*/ 529 w 1191"/>
                  <a:gd name="T33" fmla="*/ 128 h 1226"/>
                  <a:gd name="T34" fmla="*/ 523 w 1191"/>
                  <a:gd name="T35" fmla="*/ 314 h 1226"/>
                  <a:gd name="T36" fmla="*/ 436 w 1191"/>
                  <a:gd name="T37" fmla="*/ 338 h 1226"/>
                  <a:gd name="T38" fmla="*/ 250 w 1191"/>
                  <a:gd name="T39" fmla="*/ 505 h 1226"/>
                  <a:gd name="T40" fmla="*/ 75 w 1191"/>
                  <a:gd name="T41" fmla="*/ 540 h 1226"/>
                  <a:gd name="T42" fmla="*/ 0 w 1191"/>
                  <a:gd name="T43" fmla="*/ 674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1"/>
                  <a:gd name="T67" fmla="*/ 0 h 1226"/>
                  <a:gd name="T68" fmla="*/ 1191 w 1191"/>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1" h="1226">
                    <a:moveTo>
                      <a:pt x="0" y="674"/>
                    </a:moveTo>
                    <a:lnTo>
                      <a:pt x="610" y="1138"/>
                    </a:lnTo>
                    <a:lnTo>
                      <a:pt x="645" y="1145"/>
                    </a:lnTo>
                    <a:lnTo>
                      <a:pt x="651" y="1203"/>
                    </a:lnTo>
                    <a:lnTo>
                      <a:pt x="698" y="1226"/>
                    </a:lnTo>
                    <a:lnTo>
                      <a:pt x="1191" y="941"/>
                    </a:lnTo>
                    <a:lnTo>
                      <a:pt x="1122" y="889"/>
                    </a:lnTo>
                    <a:lnTo>
                      <a:pt x="1052" y="737"/>
                    </a:lnTo>
                    <a:lnTo>
                      <a:pt x="1099" y="639"/>
                    </a:lnTo>
                    <a:lnTo>
                      <a:pt x="1092" y="471"/>
                    </a:lnTo>
                    <a:lnTo>
                      <a:pt x="1122" y="442"/>
                    </a:lnTo>
                    <a:lnTo>
                      <a:pt x="1005" y="198"/>
                    </a:lnTo>
                    <a:lnTo>
                      <a:pt x="1052" y="151"/>
                    </a:lnTo>
                    <a:lnTo>
                      <a:pt x="1075" y="0"/>
                    </a:lnTo>
                    <a:lnTo>
                      <a:pt x="912" y="17"/>
                    </a:lnTo>
                    <a:lnTo>
                      <a:pt x="796" y="6"/>
                    </a:lnTo>
                    <a:lnTo>
                      <a:pt x="529" y="128"/>
                    </a:lnTo>
                    <a:lnTo>
                      <a:pt x="523" y="314"/>
                    </a:lnTo>
                    <a:lnTo>
                      <a:pt x="436" y="338"/>
                    </a:lnTo>
                    <a:lnTo>
                      <a:pt x="250" y="505"/>
                    </a:lnTo>
                    <a:lnTo>
                      <a:pt x="75" y="540"/>
                    </a:lnTo>
                    <a:lnTo>
                      <a:pt x="0" y="6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8" name="Freeform 117"/>
              <p:cNvSpPr>
                <a:spLocks/>
              </p:cNvSpPr>
              <p:nvPr/>
            </p:nvSpPr>
            <p:spPr bwMode="auto">
              <a:xfrm>
                <a:off x="1099" y="1188"/>
                <a:ext cx="28" cy="15"/>
              </a:xfrm>
              <a:custGeom>
                <a:avLst/>
                <a:gdLst>
                  <a:gd name="T0" fmla="*/ 216 w 221"/>
                  <a:gd name="T1" fmla="*/ 0 h 116"/>
                  <a:gd name="T2" fmla="*/ 221 w 221"/>
                  <a:gd name="T3" fmla="*/ 46 h 116"/>
                  <a:gd name="T4" fmla="*/ 134 w 221"/>
                  <a:gd name="T5" fmla="*/ 53 h 116"/>
                  <a:gd name="T6" fmla="*/ 111 w 221"/>
                  <a:gd name="T7" fmla="*/ 116 h 116"/>
                  <a:gd name="T8" fmla="*/ 0 w 221"/>
                  <a:gd name="T9" fmla="*/ 18 h 116"/>
                  <a:gd name="T10" fmla="*/ 216 w 221"/>
                  <a:gd name="T11" fmla="*/ 0 h 116"/>
                  <a:gd name="T12" fmla="*/ 0 60000 65536"/>
                  <a:gd name="T13" fmla="*/ 0 60000 65536"/>
                  <a:gd name="T14" fmla="*/ 0 60000 65536"/>
                  <a:gd name="T15" fmla="*/ 0 60000 65536"/>
                  <a:gd name="T16" fmla="*/ 0 60000 65536"/>
                  <a:gd name="T17" fmla="*/ 0 60000 65536"/>
                  <a:gd name="T18" fmla="*/ 0 w 221"/>
                  <a:gd name="T19" fmla="*/ 0 h 116"/>
                  <a:gd name="T20" fmla="*/ 221 w 22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221" h="116">
                    <a:moveTo>
                      <a:pt x="216" y="0"/>
                    </a:moveTo>
                    <a:lnTo>
                      <a:pt x="221" y="46"/>
                    </a:lnTo>
                    <a:lnTo>
                      <a:pt x="134" y="53"/>
                    </a:lnTo>
                    <a:lnTo>
                      <a:pt x="111" y="116"/>
                    </a:lnTo>
                    <a:lnTo>
                      <a:pt x="0" y="18"/>
                    </a:lnTo>
                    <a:lnTo>
                      <a:pt x="216" y="0"/>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9" name="Freeform 118"/>
              <p:cNvSpPr>
                <a:spLocks/>
              </p:cNvSpPr>
              <p:nvPr/>
            </p:nvSpPr>
            <p:spPr bwMode="auto">
              <a:xfrm>
                <a:off x="1098" y="1153"/>
                <a:ext cx="43" cy="37"/>
              </a:xfrm>
              <a:custGeom>
                <a:avLst/>
                <a:gdLst>
                  <a:gd name="T0" fmla="*/ 0 w 344"/>
                  <a:gd name="T1" fmla="*/ 168 h 297"/>
                  <a:gd name="T2" fmla="*/ 0 w 344"/>
                  <a:gd name="T3" fmla="*/ 128 h 297"/>
                  <a:gd name="T4" fmla="*/ 76 w 344"/>
                  <a:gd name="T5" fmla="*/ 23 h 297"/>
                  <a:gd name="T6" fmla="*/ 134 w 344"/>
                  <a:gd name="T7" fmla="*/ 46 h 297"/>
                  <a:gd name="T8" fmla="*/ 198 w 344"/>
                  <a:gd name="T9" fmla="*/ 0 h 297"/>
                  <a:gd name="T10" fmla="*/ 344 w 344"/>
                  <a:gd name="T11" fmla="*/ 128 h 297"/>
                  <a:gd name="T12" fmla="*/ 320 w 344"/>
                  <a:gd name="T13" fmla="*/ 273 h 297"/>
                  <a:gd name="T14" fmla="*/ 12 w 344"/>
                  <a:gd name="T15" fmla="*/ 297 h 297"/>
                  <a:gd name="T16" fmla="*/ 6 w 344"/>
                  <a:gd name="T17" fmla="*/ 255 h 297"/>
                  <a:gd name="T18" fmla="*/ 250 w 344"/>
                  <a:gd name="T19" fmla="*/ 180 h 297"/>
                  <a:gd name="T20" fmla="*/ 0 w 344"/>
                  <a:gd name="T21" fmla="*/ 168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4"/>
                  <a:gd name="T34" fmla="*/ 0 h 297"/>
                  <a:gd name="T35" fmla="*/ 344 w 344"/>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4" h="297">
                    <a:moveTo>
                      <a:pt x="0" y="168"/>
                    </a:moveTo>
                    <a:lnTo>
                      <a:pt x="0" y="128"/>
                    </a:lnTo>
                    <a:lnTo>
                      <a:pt x="76" y="23"/>
                    </a:lnTo>
                    <a:lnTo>
                      <a:pt x="134" y="46"/>
                    </a:lnTo>
                    <a:lnTo>
                      <a:pt x="198" y="0"/>
                    </a:lnTo>
                    <a:lnTo>
                      <a:pt x="344" y="128"/>
                    </a:lnTo>
                    <a:lnTo>
                      <a:pt x="320" y="273"/>
                    </a:lnTo>
                    <a:lnTo>
                      <a:pt x="12" y="297"/>
                    </a:lnTo>
                    <a:lnTo>
                      <a:pt x="6" y="255"/>
                    </a:lnTo>
                    <a:lnTo>
                      <a:pt x="250" y="180"/>
                    </a:lnTo>
                    <a:lnTo>
                      <a:pt x="0" y="1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0" name="Freeform 119"/>
              <p:cNvSpPr>
                <a:spLocks/>
              </p:cNvSpPr>
              <p:nvPr/>
            </p:nvSpPr>
            <p:spPr bwMode="auto">
              <a:xfrm>
                <a:off x="1098" y="1174"/>
                <a:ext cx="32" cy="11"/>
              </a:xfrm>
              <a:custGeom>
                <a:avLst/>
                <a:gdLst>
                  <a:gd name="T0" fmla="*/ 0 w 250"/>
                  <a:gd name="T1" fmla="*/ 0 h 87"/>
                  <a:gd name="T2" fmla="*/ 250 w 250"/>
                  <a:gd name="T3" fmla="*/ 12 h 87"/>
                  <a:gd name="T4" fmla="*/ 6 w 250"/>
                  <a:gd name="T5" fmla="*/ 87 h 87"/>
                  <a:gd name="T6" fmla="*/ 0 w 250"/>
                  <a:gd name="T7" fmla="*/ 0 h 87"/>
                  <a:gd name="T8" fmla="*/ 0 60000 65536"/>
                  <a:gd name="T9" fmla="*/ 0 60000 65536"/>
                  <a:gd name="T10" fmla="*/ 0 60000 65536"/>
                  <a:gd name="T11" fmla="*/ 0 60000 65536"/>
                  <a:gd name="T12" fmla="*/ 0 w 250"/>
                  <a:gd name="T13" fmla="*/ 0 h 87"/>
                  <a:gd name="T14" fmla="*/ 250 w 250"/>
                  <a:gd name="T15" fmla="*/ 87 h 87"/>
                </a:gdLst>
                <a:ahLst/>
                <a:cxnLst>
                  <a:cxn ang="T8">
                    <a:pos x="T0" y="T1"/>
                  </a:cxn>
                  <a:cxn ang="T9">
                    <a:pos x="T2" y="T3"/>
                  </a:cxn>
                  <a:cxn ang="T10">
                    <a:pos x="T4" y="T5"/>
                  </a:cxn>
                  <a:cxn ang="T11">
                    <a:pos x="T6" y="T7"/>
                  </a:cxn>
                </a:cxnLst>
                <a:rect l="T12" t="T13" r="T14" b="T15"/>
                <a:pathLst>
                  <a:path w="250" h="87">
                    <a:moveTo>
                      <a:pt x="0" y="0"/>
                    </a:moveTo>
                    <a:lnTo>
                      <a:pt x="250" y="12"/>
                    </a:lnTo>
                    <a:lnTo>
                      <a:pt x="6" y="87"/>
                    </a:lnTo>
                    <a:lnTo>
                      <a:pt x="0" y="0"/>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1" name="Freeform 120"/>
              <p:cNvSpPr>
                <a:spLocks/>
              </p:cNvSpPr>
              <p:nvPr/>
            </p:nvSpPr>
            <p:spPr bwMode="auto">
              <a:xfrm>
                <a:off x="1138" y="1080"/>
                <a:ext cx="136" cy="124"/>
              </a:xfrm>
              <a:custGeom>
                <a:avLst/>
                <a:gdLst>
                  <a:gd name="T0" fmla="*/ 0 w 1093"/>
                  <a:gd name="T1" fmla="*/ 860 h 994"/>
                  <a:gd name="T2" fmla="*/ 6 w 1093"/>
                  <a:gd name="T3" fmla="*/ 889 h 994"/>
                  <a:gd name="T4" fmla="*/ 204 w 1093"/>
                  <a:gd name="T5" fmla="*/ 907 h 994"/>
                  <a:gd name="T6" fmla="*/ 250 w 1093"/>
                  <a:gd name="T7" fmla="*/ 971 h 994"/>
                  <a:gd name="T8" fmla="*/ 279 w 1093"/>
                  <a:gd name="T9" fmla="*/ 971 h 994"/>
                  <a:gd name="T10" fmla="*/ 291 w 1093"/>
                  <a:gd name="T11" fmla="*/ 994 h 994"/>
                  <a:gd name="T12" fmla="*/ 407 w 1093"/>
                  <a:gd name="T13" fmla="*/ 988 h 994"/>
                  <a:gd name="T14" fmla="*/ 524 w 1093"/>
                  <a:gd name="T15" fmla="*/ 842 h 994"/>
                  <a:gd name="T16" fmla="*/ 616 w 1093"/>
                  <a:gd name="T17" fmla="*/ 819 h 994"/>
                  <a:gd name="T18" fmla="*/ 628 w 1093"/>
                  <a:gd name="T19" fmla="*/ 773 h 994"/>
                  <a:gd name="T20" fmla="*/ 849 w 1093"/>
                  <a:gd name="T21" fmla="*/ 692 h 994"/>
                  <a:gd name="T22" fmla="*/ 1024 w 1093"/>
                  <a:gd name="T23" fmla="*/ 616 h 994"/>
                  <a:gd name="T24" fmla="*/ 1093 w 1093"/>
                  <a:gd name="T25" fmla="*/ 407 h 994"/>
                  <a:gd name="T26" fmla="*/ 1035 w 1093"/>
                  <a:gd name="T27" fmla="*/ 372 h 994"/>
                  <a:gd name="T28" fmla="*/ 1029 w 1093"/>
                  <a:gd name="T29" fmla="*/ 326 h 994"/>
                  <a:gd name="T30" fmla="*/ 576 w 1093"/>
                  <a:gd name="T31" fmla="*/ 0 h 994"/>
                  <a:gd name="T32" fmla="*/ 477 w 1093"/>
                  <a:gd name="T33" fmla="*/ 0 h 994"/>
                  <a:gd name="T34" fmla="*/ 419 w 1093"/>
                  <a:gd name="T35" fmla="*/ 563 h 994"/>
                  <a:gd name="T36" fmla="*/ 501 w 1093"/>
                  <a:gd name="T37" fmla="*/ 563 h 994"/>
                  <a:gd name="T38" fmla="*/ 494 w 1093"/>
                  <a:gd name="T39" fmla="*/ 645 h 994"/>
                  <a:gd name="T40" fmla="*/ 262 w 1093"/>
                  <a:gd name="T41" fmla="*/ 645 h 994"/>
                  <a:gd name="T42" fmla="*/ 232 w 1093"/>
                  <a:gd name="T43" fmla="*/ 605 h 994"/>
                  <a:gd name="T44" fmla="*/ 210 w 1093"/>
                  <a:gd name="T45" fmla="*/ 663 h 994"/>
                  <a:gd name="T46" fmla="*/ 117 w 1093"/>
                  <a:gd name="T47" fmla="*/ 680 h 994"/>
                  <a:gd name="T48" fmla="*/ 100 w 1093"/>
                  <a:gd name="T49" fmla="*/ 645 h 994"/>
                  <a:gd name="T50" fmla="*/ 76 w 1093"/>
                  <a:gd name="T51" fmla="*/ 715 h 994"/>
                  <a:gd name="T52" fmla="*/ 30 w 1093"/>
                  <a:gd name="T53" fmla="*/ 715 h 994"/>
                  <a:gd name="T54" fmla="*/ 0 w 1093"/>
                  <a:gd name="T55" fmla="*/ 860 h 9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994"/>
                  <a:gd name="T86" fmla="*/ 1093 w 1093"/>
                  <a:gd name="T87" fmla="*/ 994 h 9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994">
                    <a:moveTo>
                      <a:pt x="0" y="860"/>
                    </a:moveTo>
                    <a:lnTo>
                      <a:pt x="6" y="889"/>
                    </a:lnTo>
                    <a:lnTo>
                      <a:pt x="204" y="907"/>
                    </a:lnTo>
                    <a:lnTo>
                      <a:pt x="250" y="971"/>
                    </a:lnTo>
                    <a:lnTo>
                      <a:pt x="279" y="971"/>
                    </a:lnTo>
                    <a:lnTo>
                      <a:pt x="291" y="994"/>
                    </a:lnTo>
                    <a:lnTo>
                      <a:pt x="407" y="988"/>
                    </a:lnTo>
                    <a:lnTo>
                      <a:pt x="524" y="842"/>
                    </a:lnTo>
                    <a:lnTo>
                      <a:pt x="616" y="819"/>
                    </a:lnTo>
                    <a:lnTo>
                      <a:pt x="628" y="773"/>
                    </a:lnTo>
                    <a:lnTo>
                      <a:pt x="849" y="692"/>
                    </a:lnTo>
                    <a:lnTo>
                      <a:pt x="1024" y="616"/>
                    </a:lnTo>
                    <a:lnTo>
                      <a:pt x="1093" y="407"/>
                    </a:lnTo>
                    <a:lnTo>
                      <a:pt x="1035" y="372"/>
                    </a:lnTo>
                    <a:lnTo>
                      <a:pt x="1029" y="326"/>
                    </a:lnTo>
                    <a:lnTo>
                      <a:pt x="576" y="0"/>
                    </a:lnTo>
                    <a:lnTo>
                      <a:pt x="477" y="0"/>
                    </a:lnTo>
                    <a:lnTo>
                      <a:pt x="419" y="563"/>
                    </a:lnTo>
                    <a:lnTo>
                      <a:pt x="501" y="563"/>
                    </a:lnTo>
                    <a:lnTo>
                      <a:pt x="494" y="645"/>
                    </a:lnTo>
                    <a:lnTo>
                      <a:pt x="262" y="645"/>
                    </a:lnTo>
                    <a:lnTo>
                      <a:pt x="232" y="605"/>
                    </a:lnTo>
                    <a:lnTo>
                      <a:pt x="210" y="663"/>
                    </a:lnTo>
                    <a:lnTo>
                      <a:pt x="117" y="680"/>
                    </a:lnTo>
                    <a:lnTo>
                      <a:pt x="100" y="645"/>
                    </a:lnTo>
                    <a:lnTo>
                      <a:pt x="76" y="715"/>
                    </a:lnTo>
                    <a:lnTo>
                      <a:pt x="30" y="715"/>
                    </a:lnTo>
                    <a:lnTo>
                      <a:pt x="0" y="8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2" name="Freeform 121"/>
              <p:cNvSpPr>
                <a:spLocks/>
              </p:cNvSpPr>
              <p:nvPr/>
            </p:nvSpPr>
            <p:spPr bwMode="auto">
              <a:xfrm>
                <a:off x="1311" y="974"/>
                <a:ext cx="33" cy="59"/>
              </a:xfrm>
              <a:custGeom>
                <a:avLst/>
                <a:gdLst>
                  <a:gd name="T0" fmla="*/ 70 w 262"/>
                  <a:gd name="T1" fmla="*/ 28 h 470"/>
                  <a:gd name="T2" fmla="*/ 47 w 262"/>
                  <a:gd name="T3" fmla="*/ 179 h 470"/>
                  <a:gd name="T4" fmla="*/ 0 w 262"/>
                  <a:gd name="T5" fmla="*/ 226 h 470"/>
                  <a:gd name="T6" fmla="*/ 117 w 262"/>
                  <a:gd name="T7" fmla="*/ 470 h 470"/>
                  <a:gd name="T8" fmla="*/ 251 w 262"/>
                  <a:gd name="T9" fmla="*/ 278 h 470"/>
                  <a:gd name="T10" fmla="*/ 181 w 262"/>
                  <a:gd name="T11" fmla="*/ 226 h 470"/>
                  <a:gd name="T12" fmla="*/ 262 w 262"/>
                  <a:gd name="T13" fmla="*/ 110 h 470"/>
                  <a:gd name="T14" fmla="*/ 192 w 262"/>
                  <a:gd name="T15" fmla="*/ 0 h 470"/>
                  <a:gd name="T16" fmla="*/ 70 w 262"/>
                  <a:gd name="T17" fmla="*/ 28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470"/>
                  <a:gd name="T29" fmla="*/ 262 w 262"/>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470">
                    <a:moveTo>
                      <a:pt x="70" y="28"/>
                    </a:moveTo>
                    <a:lnTo>
                      <a:pt x="47" y="179"/>
                    </a:lnTo>
                    <a:lnTo>
                      <a:pt x="0" y="226"/>
                    </a:lnTo>
                    <a:lnTo>
                      <a:pt x="117" y="470"/>
                    </a:lnTo>
                    <a:lnTo>
                      <a:pt x="251" y="278"/>
                    </a:lnTo>
                    <a:lnTo>
                      <a:pt x="181" y="226"/>
                    </a:lnTo>
                    <a:lnTo>
                      <a:pt x="262" y="110"/>
                    </a:lnTo>
                    <a:lnTo>
                      <a:pt x="192" y="0"/>
                    </a:lnTo>
                    <a:lnTo>
                      <a:pt x="70" y="28"/>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3" name="Freeform 122"/>
              <p:cNvSpPr>
                <a:spLocks/>
              </p:cNvSpPr>
              <p:nvPr/>
            </p:nvSpPr>
            <p:spPr bwMode="auto">
              <a:xfrm>
                <a:off x="1113" y="1187"/>
                <a:ext cx="63" cy="42"/>
              </a:xfrm>
              <a:custGeom>
                <a:avLst/>
                <a:gdLst>
                  <a:gd name="T0" fmla="*/ 0 w 506"/>
                  <a:gd name="T1" fmla="*/ 128 h 331"/>
                  <a:gd name="T2" fmla="*/ 23 w 506"/>
                  <a:gd name="T3" fmla="*/ 59 h 331"/>
                  <a:gd name="T4" fmla="*/ 110 w 506"/>
                  <a:gd name="T5" fmla="*/ 52 h 331"/>
                  <a:gd name="T6" fmla="*/ 105 w 506"/>
                  <a:gd name="T7" fmla="*/ 6 h 331"/>
                  <a:gd name="T8" fmla="*/ 197 w 506"/>
                  <a:gd name="T9" fmla="*/ 0 h 331"/>
                  <a:gd name="T10" fmla="*/ 203 w 506"/>
                  <a:gd name="T11" fmla="*/ 29 h 331"/>
                  <a:gd name="T12" fmla="*/ 401 w 506"/>
                  <a:gd name="T13" fmla="*/ 47 h 331"/>
                  <a:gd name="T14" fmla="*/ 447 w 506"/>
                  <a:gd name="T15" fmla="*/ 111 h 331"/>
                  <a:gd name="T16" fmla="*/ 476 w 506"/>
                  <a:gd name="T17" fmla="*/ 111 h 331"/>
                  <a:gd name="T18" fmla="*/ 506 w 506"/>
                  <a:gd name="T19" fmla="*/ 163 h 331"/>
                  <a:gd name="T20" fmla="*/ 436 w 506"/>
                  <a:gd name="T21" fmla="*/ 169 h 331"/>
                  <a:gd name="T22" fmla="*/ 476 w 506"/>
                  <a:gd name="T23" fmla="*/ 291 h 331"/>
                  <a:gd name="T24" fmla="*/ 389 w 506"/>
                  <a:gd name="T25" fmla="*/ 279 h 331"/>
                  <a:gd name="T26" fmla="*/ 401 w 506"/>
                  <a:gd name="T27" fmla="*/ 303 h 331"/>
                  <a:gd name="T28" fmla="*/ 366 w 506"/>
                  <a:gd name="T29" fmla="*/ 331 h 331"/>
                  <a:gd name="T30" fmla="*/ 331 w 506"/>
                  <a:gd name="T31" fmla="*/ 273 h 331"/>
                  <a:gd name="T32" fmla="*/ 302 w 506"/>
                  <a:gd name="T33" fmla="*/ 279 h 331"/>
                  <a:gd name="T34" fmla="*/ 227 w 506"/>
                  <a:gd name="T35" fmla="*/ 139 h 331"/>
                  <a:gd name="T36" fmla="*/ 105 w 506"/>
                  <a:gd name="T37" fmla="*/ 244 h 331"/>
                  <a:gd name="T38" fmla="*/ 81 w 506"/>
                  <a:gd name="T39" fmla="*/ 204 h 331"/>
                  <a:gd name="T40" fmla="*/ 0 w 506"/>
                  <a:gd name="T41" fmla="*/ 128 h 3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6"/>
                  <a:gd name="T64" fmla="*/ 0 h 331"/>
                  <a:gd name="T65" fmla="*/ 506 w 506"/>
                  <a:gd name="T66" fmla="*/ 331 h 3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6" h="331">
                    <a:moveTo>
                      <a:pt x="0" y="128"/>
                    </a:moveTo>
                    <a:lnTo>
                      <a:pt x="23" y="59"/>
                    </a:lnTo>
                    <a:lnTo>
                      <a:pt x="110" y="52"/>
                    </a:lnTo>
                    <a:lnTo>
                      <a:pt x="105" y="6"/>
                    </a:lnTo>
                    <a:lnTo>
                      <a:pt x="197" y="0"/>
                    </a:lnTo>
                    <a:lnTo>
                      <a:pt x="203" y="29"/>
                    </a:lnTo>
                    <a:lnTo>
                      <a:pt x="401" y="47"/>
                    </a:lnTo>
                    <a:lnTo>
                      <a:pt x="447" y="111"/>
                    </a:lnTo>
                    <a:lnTo>
                      <a:pt x="476" y="111"/>
                    </a:lnTo>
                    <a:lnTo>
                      <a:pt x="506" y="163"/>
                    </a:lnTo>
                    <a:lnTo>
                      <a:pt x="436" y="169"/>
                    </a:lnTo>
                    <a:lnTo>
                      <a:pt x="476" y="291"/>
                    </a:lnTo>
                    <a:lnTo>
                      <a:pt x="389" y="279"/>
                    </a:lnTo>
                    <a:lnTo>
                      <a:pt x="401" y="303"/>
                    </a:lnTo>
                    <a:lnTo>
                      <a:pt x="366" y="331"/>
                    </a:lnTo>
                    <a:lnTo>
                      <a:pt x="331" y="273"/>
                    </a:lnTo>
                    <a:lnTo>
                      <a:pt x="302" y="279"/>
                    </a:lnTo>
                    <a:lnTo>
                      <a:pt x="227" y="139"/>
                    </a:lnTo>
                    <a:lnTo>
                      <a:pt x="105" y="244"/>
                    </a:lnTo>
                    <a:lnTo>
                      <a:pt x="81" y="204"/>
                    </a:lnTo>
                    <a:lnTo>
                      <a:pt x="0" y="1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4" name="Freeform 123"/>
              <p:cNvSpPr>
                <a:spLocks/>
              </p:cNvSpPr>
              <p:nvPr/>
            </p:nvSpPr>
            <p:spPr bwMode="auto">
              <a:xfrm>
                <a:off x="1126" y="1205"/>
                <a:ext cx="25" cy="32"/>
              </a:xfrm>
              <a:custGeom>
                <a:avLst/>
                <a:gdLst>
                  <a:gd name="T0" fmla="*/ 0 w 197"/>
                  <a:gd name="T1" fmla="*/ 105 h 256"/>
                  <a:gd name="T2" fmla="*/ 52 w 197"/>
                  <a:gd name="T3" fmla="*/ 215 h 256"/>
                  <a:gd name="T4" fmla="*/ 104 w 197"/>
                  <a:gd name="T5" fmla="*/ 256 h 256"/>
                  <a:gd name="T6" fmla="*/ 197 w 197"/>
                  <a:gd name="T7" fmla="*/ 140 h 256"/>
                  <a:gd name="T8" fmla="*/ 122 w 197"/>
                  <a:gd name="T9" fmla="*/ 0 h 256"/>
                  <a:gd name="T10" fmla="*/ 0 w 197"/>
                  <a:gd name="T11" fmla="*/ 105 h 256"/>
                  <a:gd name="T12" fmla="*/ 0 60000 65536"/>
                  <a:gd name="T13" fmla="*/ 0 60000 65536"/>
                  <a:gd name="T14" fmla="*/ 0 60000 65536"/>
                  <a:gd name="T15" fmla="*/ 0 60000 65536"/>
                  <a:gd name="T16" fmla="*/ 0 60000 65536"/>
                  <a:gd name="T17" fmla="*/ 0 60000 65536"/>
                  <a:gd name="T18" fmla="*/ 0 w 197"/>
                  <a:gd name="T19" fmla="*/ 0 h 256"/>
                  <a:gd name="T20" fmla="*/ 197 w 197"/>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97" h="256">
                    <a:moveTo>
                      <a:pt x="0" y="105"/>
                    </a:moveTo>
                    <a:lnTo>
                      <a:pt x="52" y="215"/>
                    </a:lnTo>
                    <a:lnTo>
                      <a:pt x="104" y="256"/>
                    </a:lnTo>
                    <a:lnTo>
                      <a:pt x="197" y="140"/>
                    </a:lnTo>
                    <a:lnTo>
                      <a:pt x="122" y="0"/>
                    </a:lnTo>
                    <a:lnTo>
                      <a:pt x="0" y="1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5" name="Freeform 124"/>
              <p:cNvSpPr>
                <a:spLocks/>
              </p:cNvSpPr>
              <p:nvPr/>
            </p:nvSpPr>
            <p:spPr bwMode="auto">
              <a:xfrm>
                <a:off x="1139" y="1222"/>
                <a:ext cx="33" cy="34"/>
              </a:xfrm>
              <a:custGeom>
                <a:avLst/>
                <a:gdLst>
                  <a:gd name="T0" fmla="*/ 0 w 262"/>
                  <a:gd name="T1" fmla="*/ 122 h 273"/>
                  <a:gd name="T2" fmla="*/ 255 w 262"/>
                  <a:gd name="T3" fmla="*/ 273 h 273"/>
                  <a:gd name="T4" fmla="*/ 262 w 262"/>
                  <a:gd name="T5" fmla="*/ 185 h 273"/>
                  <a:gd name="T6" fmla="*/ 215 w 262"/>
                  <a:gd name="T7" fmla="*/ 133 h 273"/>
                  <a:gd name="T8" fmla="*/ 244 w 262"/>
                  <a:gd name="T9" fmla="*/ 93 h 273"/>
                  <a:gd name="T10" fmla="*/ 192 w 262"/>
                  <a:gd name="T11" fmla="*/ 35 h 273"/>
                  <a:gd name="T12" fmla="*/ 157 w 262"/>
                  <a:gd name="T13" fmla="*/ 58 h 273"/>
                  <a:gd name="T14" fmla="*/ 122 w 262"/>
                  <a:gd name="T15" fmla="*/ 0 h 273"/>
                  <a:gd name="T16" fmla="*/ 93 w 262"/>
                  <a:gd name="T17" fmla="*/ 6 h 273"/>
                  <a:gd name="T18" fmla="*/ 0 w 262"/>
                  <a:gd name="T19" fmla="*/ 122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73"/>
                  <a:gd name="T32" fmla="*/ 262 w 262"/>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73">
                    <a:moveTo>
                      <a:pt x="0" y="122"/>
                    </a:moveTo>
                    <a:lnTo>
                      <a:pt x="255" y="273"/>
                    </a:lnTo>
                    <a:lnTo>
                      <a:pt x="262" y="185"/>
                    </a:lnTo>
                    <a:lnTo>
                      <a:pt x="215" y="133"/>
                    </a:lnTo>
                    <a:lnTo>
                      <a:pt x="244" y="93"/>
                    </a:lnTo>
                    <a:lnTo>
                      <a:pt x="192" y="35"/>
                    </a:lnTo>
                    <a:lnTo>
                      <a:pt x="157" y="58"/>
                    </a:lnTo>
                    <a:lnTo>
                      <a:pt x="122" y="0"/>
                    </a:lnTo>
                    <a:lnTo>
                      <a:pt x="93" y="6"/>
                    </a:lnTo>
                    <a:lnTo>
                      <a:pt x="0"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6" name="Freeform 125"/>
              <p:cNvSpPr>
                <a:spLocks/>
              </p:cNvSpPr>
              <p:nvPr/>
            </p:nvSpPr>
            <p:spPr bwMode="auto">
              <a:xfrm>
                <a:off x="1162" y="1203"/>
                <a:ext cx="56" cy="53"/>
              </a:xfrm>
              <a:custGeom>
                <a:avLst/>
                <a:gdLst>
                  <a:gd name="T0" fmla="*/ 75 w 454"/>
                  <a:gd name="T1" fmla="*/ 418 h 418"/>
                  <a:gd name="T2" fmla="*/ 267 w 454"/>
                  <a:gd name="T3" fmla="*/ 377 h 418"/>
                  <a:gd name="T4" fmla="*/ 454 w 454"/>
                  <a:gd name="T5" fmla="*/ 407 h 418"/>
                  <a:gd name="T6" fmla="*/ 378 w 454"/>
                  <a:gd name="T7" fmla="*/ 226 h 418"/>
                  <a:gd name="T8" fmla="*/ 436 w 454"/>
                  <a:gd name="T9" fmla="*/ 151 h 418"/>
                  <a:gd name="T10" fmla="*/ 431 w 454"/>
                  <a:gd name="T11" fmla="*/ 110 h 418"/>
                  <a:gd name="T12" fmla="*/ 384 w 454"/>
                  <a:gd name="T13" fmla="*/ 58 h 418"/>
                  <a:gd name="T14" fmla="*/ 274 w 454"/>
                  <a:gd name="T15" fmla="*/ 64 h 418"/>
                  <a:gd name="T16" fmla="*/ 215 w 454"/>
                  <a:gd name="T17" fmla="*/ 0 h 418"/>
                  <a:gd name="T18" fmla="*/ 99 w 454"/>
                  <a:gd name="T19" fmla="*/ 6 h 418"/>
                  <a:gd name="T20" fmla="*/ 117 w 454"/>
                  <a:gd name="T21" fmla="*/ 35 h 418"/>
                  <a:gd name="T22" fmla="*/ 47 w 454"/>
                  <a:gd name="T23" fmla="*/ 41 h 418"/>
                  <a:gd name="T24" fmla="*/ 82 w 454"/>
                  <a:gd name="T25" fmla="*/ 157 h 418"/>
                  <a:gd name="T26" fmla="*/ 0 w 454"/>
                  <a:gd name="T27" fmla="*/ 145 h 418"/>
                  <a:gd name="T28" fmla="*/ 6 w 454"/>
                  <a:gd name="T29" fmla="*/ 180 h 418"/>
                  <a:gd name="T30" fmla="*/ 64 w 454"/>
                  <a:gd name="T31" fmla="*/ 238 h 418"/>
                  <a:gd name="T32" fmla="*/ 35 w 454"/>
                  <a:gd name="T33" fmla="*/ 278 h 418"/>
                  <a:gd name="T34" fmla="*/ 82 w 454"/>
                  <a:gd name="T35" fmla="*/ 330 h 418"/>
                  <a:gd name="T36" fmla="*/ 75 w 454"/>
                  <a:gd name="T37" fmla="*/ 389 h 418"/>
                  <a:gd name="T38" fmla="*/ 75 w 454"/>
                  <a:gd name="T39" fmla="*/ 418 h 4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4"/>
                  <a:gd name="T61" fmla="*/ 0 h 418"/>
                  <a:gd name="T62" fmla="*/ 454 w 454"/>
                  <a:gd name="T63" fmla="*/ 418 h 4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4" h="418">
                    <a:moveTo>
                      <a:pt x="75" y="418"/>
                    </a:moveTo>
                    <a:lnTo>
                      <a:pt x="267" y="377"/>
                    </a:lnTo>
                    <a:lnTo>
                      <a:pt x="454" y="407"/>
                    </a:lnTo>
                    <a:lnTo>
                      <a:pt x="378" y="226"/>
                    </a:lnTo>
                    <a:lnTo>
                      <a:pt x="436" y="151"/>
                    </a:lnTo>
                    <a:lnTo>
                      <a:pt x="431" y="110"/>
                    </a:lnTo>
                    <a:lnTo>
                      <a:pt x="384" y="58"/>
                    </a:lnTo>
                    <a:lnTo>
                      <a:pt x="274" y="64"/>
                    </a:lnTo>
                    <a:lnTo>
                      <a:pt x="215" y="0"/>
                    </a:lnTo>
                    <a:lnTo>
                      <a:pt x="99" y="6"/>
                    </a:lnTo>
                    <a:lnTo>
                      <a:pt x="117" y="35"/>
                    </a:lnTo>
                    <a:lnTo>
                      <a:pt x="47" y="41"/>
                    </a:lnTo>
                    <a:lnTo>
                      <a:pt x="82" y="157"/>
                    </a:lnTo>
                    <a:lnTo>
                      <a:pt x="0" y="145"/>
                    </a:lnTo>
                    <a:lnTo>
                      <a:pt x="6" y="180"/>
                    </a:lnTo>
                    <a:lnTo>
                      <a:pt x="64" y="238"/>
                    </a:lnTo>
                    <a:lnTo>
                      <a:pt x="35" y="278"/>
                    </a:lnTo>
                    <a:lnTo>
                      <a:pt x="82" y="330"/>
                    </a:lnTo>
                    <a:lnTo>
                      <a:pt x="75" y="389"/>
                    </a:lnTo>
                    <a:lnTo>
                      <a:pt x="75" y="4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7" name="Freeform 126"/>
              <p:cNvSpPr>
                <a:spLocks/>
              </p:cNvSpPr>
              <p:nvPr/>
            </p:nvSpPr>
            <p:spPr bwMode="auto">
              <a:xfrm>
                <a:off x="1188" y="1166"/>
                <a:ext cx="71" cy="55"/>
              </a:xfrm>
              <a:custGeom>
                <a:avLst/>
                <a:gdLst>
                  <a:gd name="T0" fmla="*/ 442 w 565"/>
                  <a:gd name="T1" fmla="*/ 0 h 436"/>
                  <a:gd name="T2" fmla="*/ 565 w 565"/>
                  <a:gd name="T3" fmla="*/ 185 h 436"/>
                  <a:gd name="T4" fmla="*/ 530 w 565"/>
                  <a:gd name="T5" fmla="*/ 244 h 436"/>
                  <a:gd name="T6" fmla="*/ 291 w 565"/>
                  <a:gd name="T7" fmla="*/ 272 h 436"/>
                  <a:gd name="T8" fmla="*/ 221 w 565"/>
                  <a:gd name="T9" fmla="*/ 255 h 436"/>
                  <a:gd name="T10" fmla="*/ 221 w 565"/>
                  <a:gd name="T11" fmla="*/ 436 h 436"/>
                  <a:gd name="T12" fmla="*/ 198 w 565"/>
                  <a:gd name="T13" fmla="*/ 389 h 436"/>
                  <a:gd name="T14" fmla="*/ 169 w 565"/>
                  <a:gd name="T15" fmla="*/ 354 h 436"/>
                  <a:gd name="T16" fmla="*/ 59 w 565"/>
                  <a:gd name="T17" fmla="*/ 360 h 436"/>
                  <a:gd name="T18" fmla="*/ 0 w 565"/>
                  <a:gd name="T19" fmla="*/ 296 h 436"/>
                  <a:gd name="T20" fmla="*/ 117 w 565"/>
                  <a:gd name="T21" fmla="*/ 150 h 436"/>
                  <a:gd name="T22" fmla="*/ 216 w 565"/>
                  <a:gd name="T23" fmla="*/ 127 h 436"/>
                  <a:gd name="T24" fmla="*/ 221 w 565"/>
                  <a:gd name="T25" fmla="*/ 81 h 436"/>
                  <a:gd name="T26" fmla="*/ 442 w 565"/>
                  <a:gd name="T27" fmla="*/ 0 h 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5"/>
                  <a:gd name="T43" fmla="*/ 0 h 436"/>
                  <a:gd name="T44" fmla="*/ 565 w 565"/>
                  <a:gd name="T45" fmla="*/ 436 h 4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5" h="436">
                    <a:moveTo>
                      <a:pt x="442" y="0"/>
                    </a:moveTo>
                    <a:lnTo>
                      <a:pt x="565" y="185"/>
                    </a:lnTo>
                    <a:lnTo>
                      <a:pt x="530" y="244"/>
                    </a:lnTo>
                    <a:lnTo>
                      <a:pt x="291" y="272"/>
                    </a:lnTo>
                    <a:lnTo>
                      <a:pt x="221" y="255"/>
                    </a:lnTo>
                    <a:lnTo>
                      <a:pt x="221" y="436"/>
                    </a:lnTo>
                    <a:lnTo>
                      <a:pt x="198" y="389"/>
                    </a:lnTo>
                    <a:lnTo>
                      <a:pt x="169" y="354"/>
                    </a:lnTo>
                    <a:lnTo>
                      <a:pt x="59" y="360"/>
                    </a:lnTo>
                    <a:lnTo>
                      <a:pt x="0" y="296"/>
                    </a:lnTo>
                    <a:lnTo>
                      <a:pt x="117" y="150"/>
                    </a:lnTo>
                    <a:lnTo>
                      <a:pt x="216" y="127"/>
                    </a:lnTo>
                    <a:lnTo>
                      <a:pt x="221" y="81"/>
                    </a:lnTo>
                    <a:lnTo>
                      <a:pt x="44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8" name="Freeform 127"/>
              <p:cNvSpPr>
                <a:spLocks/>
              </p:cNvSpPr>
              <p:nvPr/>
            </p:nvSpPr>
            <p:spPr bwMode="auto">
              <a:xfrm>
                <a:off x="1209" y="1198"/>
                <a:ext cx="27" cy="56"/>
              </a:xfrm>
              <a:custGeom>
                <a:avLst/>
                <a:gdLst>
                  <a:gd name="T0" fmla="*/ 198 w 221"/>
                  <a:gd name="T1" fmla="*/ 12 h 448"/>
                  <a:gd name="T2" fmla="*/ 221 w 221"/>
                  <a:gd name="T3" fmla="*/ 378 h 448"/>
                  <a:gd name="T4" fmla="*/ 76 w 221"/>
                  <a:gd name="T5" fmla="*/ 448 h 448"/>
                  <a:gd name="T6" fmla="*/ 0 w 221"/>
                  <a:gd name="T7" fmla="*/ 267 h 448"/>
                  <a:gd name="T8" fmla="*/ 58 w 221"/>
                  <a:gd name="T9" fmla="*/ 192 h 448"/>
                  <a:gd name="T10" fmla="*/ 58 w 221"/>
                  <a:gd name="T11" fmla="*/ 0 h 448"/>
                  <a:gd name="T12" fmla="*/ 128 w 221"/>
                  <a:gd name="T13" fmla="*/ 17 h 448"/>
                  <a:gd name="T14" fmla="*/ 198 w 221"/>
                  <a:gd name="T15" fmla="*/ 12 h 448"/>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448"/>
                  <a:gd name="T26" fmla="*/ 221 w 221"/>
                  <a:gd name="T27" fmla="*/ 448 h 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448">
                    <a:moveTo>
                      <a:pt x="198" y="12"/>
                    </a:moveTo>
                    <a:lnTo>
                      <a:pt x="221" y="378"/>
                    </a:lnTo>
                    <a:lnTo>
                      <a:pt x="76" y="448"/>
                    </a:lnTo>
                    <a:lnTo>
                      <a:pt x="0" y="267"/>
                    </a:lnTo>
                    <a:lnTo>
                      <a:pt x="58" y="192"/>
                    </a:lnTo>
                    <a:lnTo>
                      <a:pt x="58" y="0"/>
                    </a:lnTo>
                    <a:lnTo>
                      <a:pt x="128" y="17"/>
                    </a:lnTo>
                    <a:lnTo>
                      <a:pt x="198" y="12"/>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9" name="Freeform 128"/>
              <p:cNvSpPr>
                <a:spLocks/>
              </p:cNvSpPr>
              <p:nvPr/>
            </p:nvSpPr>
            <p:spPr bwMode="auto">
              <a:xfrm>
                <a:off x="1233" y="1198"/>
                <a:ext cx="16" cy="47"/>
              </a:xfrm>
              <a:custGeom>
                <a:avLst/>
                <a:gdLst>
                  <a:gd name="T0" fmla="*/ 0 w 127"/>
                  <a:gd name="T1" fmla="*/ 18 h 384"/>
                  <a:gd name="T2" fmla="*/ 23 w 127"/>
                  <a:gd name="T3" fmla="*/ 384 h 384"/>
                  <a:gd name="T4" fmla="*/ 104 w 127"/>
                  <a:gd name="T5" fmla="*/ 349 h 384"/>
                  <a:gd name="T6" fmla="*/ 92 w 127"/>
                  <a:gd name="T7" fmla="*/ 152 h 384"/>
                  <a:gd name="T8" fmla="*/ 127 w 127"/>
                  <a:gd name="T9" fmla="*/ 100 h 384"/>
                  <a:gd name="T10" fmla="*/ 110 w 127"/>
                  <a:gd name="T11" fmla="*/ 0 h 384"/>
                  <a:gd name="T12" fmla="*/ 0 w 127"/>
                  <a:gd name="T13" fmla="*/ 18 h 384"/>
                  <a:gd name="T14" fmla="*/ 0 60000 65536"/>
                  <a:gd name="T15" fmla="*/ 0 60000 65536"/>
                  <a:gd name="T16" fmla="*/ 0 60000 65536"/>
                  <a:gd name="T17" fmla="*/ 0 60000 65536"/>
                  <a:gd name="T18" fmla="*/ 0 60000 65536"/>
                  <a:gd name="T19" fmla="*/ 0 60000 65536"/>
                  <a:gd name="T20" fmla="*/ 0 60000 65536"/>
                  <a:gd name="T21" fmla="*/ 0 w 127"/>
                  <a:gd name="T22" fmla="*/ 0 h 384"/>
                  <a:gd name="T23" fmla="*/ 127 w 127"/>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384">
                    <a:moveTo>
                      <a:pt x="0" y="18"/>
                    </a:moveTo>
                    <a:lnTo>
                      <a:pt x="23" y="384"/>
                    </a:lnTo>
                    <a:lnTo>
                      <a:pt x="104" y="349"/>
                    </a:lnTo>
                    <a:lnTo>
                      <a:pt x="92" y="152"/>
                    </a:lnTo>
                    <a:lnTo>
                      <a:pt x="127" y="100"/>
                    </a:lnTo>
                    <a:lnTo>
                      <a:pt x="110" y="0"/>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0" name="Freeform 129"/>
              <p:cNvSpPr>
                <a:spLocks/>
              </p:cNvSpPr>
              <p:nvPr/>
            </p:nvSpPr>
            <p:spPr bwMode="auto">
              <a:xfrm>
                <a:off x="1245" y="1189"/>
                <a:ext cx="26" cy="52"/>
              </a:xfrm>
              <a:custGeom>
                <a:avLst/>
                <a:gdLst>
                  <a:gd name="T0" fmla="*/ 18 w 210"/>
                  <a:gd name="T1" fmla="*/ 69 h 418"/>
                  <a:gd name="T2" fmla="*/ 30 w 210"/>
                  <a:gd name="T3" fmla="*/ 169 h 418"/>
                  <a:gd name="T4" fmla="*/ 0 w 210"/>
                  <a:gd name="T5" fmla="*/ 221 h 418"/>
                  <a:gd name="T6" fmla="*/ 12 w 210"/>
                  <a:gd name="T7" fmla="*/ 418 h 418"/>
                  <a:gd name="T8" fmla="*/ 122 w 210"/>
                  <a:gd name="T9" fmla="*/ 383 h 418"/>
                  <a:gd name="T10" fmla="*/ 112 w 210"/>
                  <a:gd name="T11" fmla="*/ 204 h 418"/>
                  <a:gd name="T12" fmla="*/ 187 w 210"/>
                  <a:gd name="T13" fmla="*/ 139 h 418"/>
                  <a:gd name="T14" fmla="*/ 210 w 210"/>
                  <a:gd name="T15" fmla="*/ 87 h 418"/>
                  <a:gd name="T16" fmla="*/ 199 w 210"/>
                  <a:gd name="T17" fmla="*/ 0 h 418"/>
                  <a:gd name="T18" fmla="*/ 112 w 210"/>
                  <a:gd name="T19" fmla="*/ 5 h 418"/>
                  <a:gd name="T20" fmla="*/ 88 w 210"/>
                  <a:gd name="T21" fmla="*/ 35 h 418"/>
                  <a:gd name="T22" fmla="*/ 18 w 210"/>
                  <a:gd name="T23" fmla="*/ 69 h 4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418"/>
                  <a:gd name="T38" fmla="*/ 210 w 210"/>
                  <a:gd name="T39" fmla="*/ 418 h 4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418">
                    <a:moveTo>
                      <a:pt x="18" y="69"/>
                    </a:moveTo>
                    <a:lnTo>
                      <a:pt x="30" y="169"/>
                    </a:lnTo>
                    <a:lnTo>
                      <a:pt x="0" y="221"/>
                    </a:lnTo>
                    <a:lnTo>
                      <a:pt x="12" y="418"/>
                    </a:lnTo>
                    <a:lnTo>
                      <a:pt x="122" y="383"/>
                    </a:lnTo>
                    <a:lnTo>
                      <a:pt x="112" y="204"/>
                    </a:lnTo>
                    <a:lnTo>
                      <a:pt x="187" y="139"/>
                    </a:lnTo>
                    <a:lnTo>
                      <a:pt x="210" y="87"/>
                    </a:lnTo>
                    <a:lnTo>
                      <a:pt x="199" y="0"/>
                    </a:lnTo>
                    <a:lnTo>
                      <a:pt x="112" y="5"/>
                    </a:lnTo>
                    <a:lnTo>
                      <a:pt x="88" y="35"/>
                    </a:lnTo>
                    <a:lnTo>
                      <a:pt x="18"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1" name="Freeform 130"/>
              <p:cNvSpPr>
                <a:spLocks/>
              </p:cNvSpPr>
              <p:nvPr/>
            </p:nvSpPr>
            <p:spPr bwMode="auto">
              <a:xfrm>
                <a:off x="1244" y="1091"/>
                <a:ext cx="127" cy="99"/>
              </a:xfrm>
              <a:custGeom>
                <a:avLst/>
                <a:gdLst>
                  <a:gd name="T0" fmla="*/ 0 w 1023"/>
                  <a:gd name="T1" fmla="*/ 605 h 790"/>
                  <a:gd name="T2" fmla="*/ 123 w 1023"/>
                  <a:gd name="T3" fmla="*/ 790 h 790"/>
                  <a:gd name="T4" fmla="*/ 210 w 1023"/>
                  <a:gd name="T5" fmla="*/ 785 h 790"/>
                  <a:gd name="T6" fmla="*/ 255 w 1023"/>
                  <a:gd name="T7" fmla="*/ 668 h 790"/>
                  <a:gd name="T8" fmla="*/ 378 w 1023"/>
                  <a:gd name="T9" fmla="*/ 633 h 790"/>
                  <a:gd name="T10" fmla="*/ 424 w 1023"/>
                  <a:gd name="T11" fmla="*/ 698 h 790"/>
                  <a:gd name="T12" fmla="*/ 488 w 1023"/>
                  <a:gd name="T13" fmla="*/ 698 h 790"/>
                  <a:gd name="T14" fmla="*/ 552 w 1023"/>
                  <a:gd name="T15" fmla="*/ 720 h 790"/>
                  <a:gd name="T16" fmla="*/ 662 w 1023"/>
                  <a:gd name="T17" fmla="*/ 668 h 790"/>
                  <a:gd name="T18" fmla="*/ 738 w 1023"/>
                  <a:gd name="T19" fmla="*/ 710 h 790"/>
                  <a:gd name="T20" fmla="*/ 854 w 1023"/>
                  <a:gd name="T21" fmla="*/ 640 h 790"/>
                  <a:gd name="T22" fmla="*/ 854 w 1023"/>
                  <a:gd name="T23" fmla="*/ 588 h 790"/>
                  <a:gd name="T24" fmla="*/ 1023 w 1023"/>
                  <a:gd name="T25" fmla="*/ 389 h 790"/>
                  <a:gd name="T26" fmla="*/ 1023 w 1023"/>
                  <a:gd name="T27" fmla="*/ 239 h 790"/>
                  <a:gd name="T28" fmla="*/ 983 w 1023"/>
                  <a:gd name="T29" fmla="*/ 187 h 790"/>
                  <a:gd name="T30" fmla="*/ 993 w 1023"/>
                  <a:gd name="T31" fmla="*/ 0 h 790"/>
                  <a:gd name="T32" fmla="*/ 913 w 1023"/>
                  <a:gd name="T33" fmla="*/ 65 h 790"/>
                  <a:gd name="T34" fmla="*/ 726 w 1023"/>
                  <a:gd name="T35" fmla="*/ 35 h 790"/>
                  <a:gd name="T36" fmla="*/ 244 w 1023"/>
                  <a:gd name="T37" fmla="*/ 314 h 790"/>
                  <a:gd name="T38" fmla="*/ 175 w 1023"/>
                  <a:gd name="T39" fmla="*/ 529 h 790"/>
                  <a:gd name="T40" fmla="*/ 0 w 1023"/>
                  <a:gd name="T41" fmla="*/ 605 h 7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3"/>
                  <a:gd name="T64" fmla="*/ 0 h 790"/>
                  <a:gd name="T65" fmla="*/ 1023 w 1023"/>
                  <a:gd name="T66" fmla="*/ 790 h 7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3" h="790">
                    <a:moveTo>
                      <a:pt x="0" y="605"/>
                    </a:moveTo>
                    <a:lnTo>
                      <a:pt x="123" y="790"/>
                    </a:lnTo>
                    <a:lnTo>
                      <a:pt x="210" y="785"/>
                    </a:lnTo>
                    <a:lnTo>
                      <a:pt x="255" y="668"/>
                    </a:lnTo>
                    <a:lnTo>
                      <a:pt x="378" y="633"/>
                    </a:lnTo>
                    <a:lnTo>
                      <a:pt x="424" y="698"/>
                    </a:lnTo>
                    <a:lnTo>
                      <a:pt x="488" y="698"/>
                    </a:lnTo>
                    <a:lnTo>
                      <a:pt x="552" y="720"/>
                    </a:lnTo>
                    <a:lnTo>
                      <a:pt x="662" y="668"/>
                    </a:lnTo>
                    <a:lnTo>
                      <a:pt x="738" y="710"/>
                    </a:lnTo>
                    <a:lnTo>
                      <a:pt x="854" y="640"/>
                    </a:lnTo>
                    <a:lnTo>
                      <a:pt x="854" y="588"/>
                    </a:lnTo>
                    <a:lnTo>
                      <a:pt x="1023" y="389"/>
                    </a:lnTo>
                    <a:lnTo>
                      <a:pt x="1023" y="239"/>
                    </a:lnTo>
                    <a:lnTo>
                      <a:pt x="983" y="187"/>
                    </a:lnTo>
                    <a:lnTo>
                      <a:pt x="993" y="0"/>
                    </a:lnTo>
                    <a:lnTo>
                      <a:pt x="913" y="65"/>
                    </a:lnTo>
                    <a:lnTo>
                      <a:pt x="726" y="35"/>
                    </a:lnTo>
                    <a:lnTo>
                      <a:pt x="244" y="314"/>
                    </a:lnTo>
                    <a:lnTo>
                      <a:pt x="175" y="529"/>
                    </a:lnTo>
                    <a:lnTo>
                      <a:pt x="0"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2" name="Freeform 131"/>
              <p:cNvSpPr>
                <a:spLocks/>
              </p:cNvSpPr>
              <p:nvPr/>
            </p:nvSpPr>
            <p:spPr bwMode="auto">
              <a:xfrm>
                <a:off x="1317" y="1009"/>
                <a:ext cx="123" cy="117"/>
              </a:xfrm>
              <a:custGeom>
                <a:avLst/>
                <a:gdLst>
                  <a:gd name="T0" fmla="*/ 204 w 982"/>
                  <a:gd name="T1" fmla="*/ 0 h 935"/>
                  <a:gd name="T2" fmla="*/ 40 w 982"/>
                  <a:gd name="T3" fmla="*/ 221 h 935"/>
                  <a:gd name="T4" fmla="*/ 47 w 982"/>
                  <a:gd name="T5" fmla="*/ 389 h 935"/>
                  <a:gd name="T6" fmla="*/ 0 w 982"/>
                  <a:gd name="T7" fmla="*/ 487 h 935"/>
                  <a:gd name="T8" fmla="*/ 70 w 982"/>
                  <a:gd name="T9" fmla="*/ 633 h 935"/>
                  <a:gd name="T10" fmla="*/ 151 w 982"/>
                  <a:gd name="T11" fmla="*/ 691 h 935"/>
                  <a:gd name="T12" fmla="*/ 331 w 982"/>
                  <a:gd name="T13" fmla="*/ 721 h 935"/>
                  <a:gd name="T14" fmla="*/ 406 w 982"/>
                  <a:gd name="T15" fmla="*/ 656 h 935"/>
                  <a:gd name="T16" fmla="*/ 901 w 982"/>
                  <a:gd name="T17" fmla="*/ 935 h 935"/>
                  <a:gd name="T18" fmla="*/ 895 w 982"/>
                  <a:gd name="T19" fmla="*/ 883 h 935"/>
                  <a:gd name="T20" fmla="*/ 982 w 982"/>
                  <a:gd name="T21" fmla="*/ 883 h 935"/>
                  <a:gd name="T22" fmla="*/ 930 w 982"/>
                  <a:gd name="T23" fmla="*/ 233 h 935"/>
                  <a:gd name="T24" fmla="*/ 971 w 982"/>
                  <a:gd name="T25" fmla="*/ 203 h 935"/>
                  <a:gd name="T26" fmla="*/ 954 w 982"/>
                  <a:gd name="T27" fmla="*/ 105 h 935"/>
                  <a:gd name="T28" fmla="*/ 808 w 982"/>
                  <a:gd name="T29" fmla="*/ 18 h 935"/>
                  <a:gd name="T30" fmla="*/ 697 w 982"/>
                  <a:gd name="T31" fmla="*/ 35 h 935"/>
                  <a:gd name="T32" fmla="*/ 657 w 982"/>
                  <a:gd name="T33" fmla="*/ 180 h 935"/>
                  <a:gd name="T34" fmla="*/ 616 w 982"/>
                  <a:gd name="T35" fmla="*/ 198 h 935"/>
                  <a:gd name="T36" fmla="*/ 448 w 982"/>
                  <a:gd name="T37" fmla="*/ 110 h 935"/>
                  <a:gd name="T38" fmla="*/ 384 w 982"/>
                  <a:gd name="T39" fmla="*/ 29 h 935"/>
                  <a:gd name="T40" fmla="*/ 204 w 982"/>
                  <a:gd name="T41" fmla="*/ 0 h 9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935"/>
                  <a:gd name="T65" fmla="*/ 982 w 982"/>
                  <a:gd name="T66" fmla="*/ 935 h 9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935">
                    <a:moveTo>
                      <a:pt x="204" y="0"/>
                    </a:moveTo>
                    <a:lnTo>
                      <a:pt x="40" y="221"/>
                    </a:lnTo>
                    <a:lnTo>
                      <a:pt x="47" y="389"/>
                    </a:lnTo>
                    <a:lnTo>
                      <a:pt x="0" y="487"/>
                    </a:lnTo>
                    <a:lnTo>
                      <a:pt x="70" y="633"/>
                    </a:lnTo>
                    <a:lnTo>
                      <a:pt x="151" y="691"/>
                    </a:lnTo>
                    <a:lnTo>
                      <a:pt x="331" y="721"/>
                    </a:lnTo>
                    <a:lnTo>
                      <a:pt x="406" y="656"/>
                    </a:lnTo>
                    <a:lnTo>
                      <a:pt x="901" y="935"/>
                    </a:lnTo>
                    <a:lnTo>
                      <a:pt x="895" y="883"/>
                    </a:lnTo>
                    <a:lnTo>
                      <a:pt x="982" y="883"/>
                    </a:lnTo>
                    <a:lnTo>
                      <a:pt x="930" y="233"/>
                    </a:lnTo>
                    <a:lnTo>
                      <a:pt x="971" y="203"/>
                    </a:lnTo>
                    <a:lnTo>
                      <a:pt x="954" y="105"/>
                    </a:lnTo>
                    <a:lnTo>
                      <a:pt x="808" y="18"/>
                    </a:lnTo>
                    <a:lnTo>
                      <a:pt x="697" y="35"/>
                    </a:lnTo>
                    <a:lnTo>
                      <a:pt x="657" y="180"/>
                    </a:lnTo>
                    <a:lnTo>
                      <a:pt x="616" y="198"/>
                    </a:lnTo>
                    <a:lnTo>
                      <a:pt x="448" y="110"/>
                    </a:lnTo>
                    <a:lnTo>
                      <a:pt x="384" y="29"/>
                    </a:lnTo>
                    <a:lnTo>
                      <a:pt x="2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3" name="Freeform 132"/>
              <p:cNvSpPr>
                <a:spLocks/>
              </p:cNvSpPr>
              <p:nvPr/>
            </p:nvSpPr>
            <p:spPr bwMode="auto">
              <a:xfrm>
                <a:off x="1259" y="1170"/>
                <a:ext cx="100" cy="87"/>
              </a:xfrm>
              <a:custGeom>
                <a:avLst/>
                <a:gdLst>
                  <a:gd name="T0" fmla="*/ 731 w 801"/>
                  <a:gd name="T1" fmla="*/ 7 h 698"/>
                  <a:gd name="T2" fmla="*/ 801 w 801"/>
                  <a:gd name="T3" fmla="*/ 146 h 698"/>
                  <a:gd name="T4" fmla="*/ 708 w 801"/>
                  <a:gd name="T5" fmla="*/ 251 h 698"/>
                  <a:gd name="T6" fmla="*/ 725 w 801"/>
                  <a:gd name="T7" fmla="*/ 291 h 698"/>
                  <a:gd name="T8" fmla="*/ 633 w 801"/>
                  <a:gd name="T9" fmla="*/ 349 h 698"/>
                  <a:gd name="T10" fmla="*/ 626 w 801"/>
                  <a:gd name="T11" fmla="*/ 471 h 698"/>
                  <a:gd name="T12" fmla="*/ 574 w 801"/>
                  <a:gd name="T13" fmla="*/ 511 h 698"/>
                  <a:gd name="T14" fmla="*/ 546 w 801"/>
                  <a:gd name="T15" fmla="*/ 471 h 698"/>
                  <a:gd name="T16" fmla="*/ 476 w 801"/>
                  <a:gd name="T17" fmla="*/ 476 h 698"/>
                  <a:gd name="T18" fmla="*/ 382 w 801"/>
                  <a:gd name="T19" fmla="*/ 633 h 698"/>
                  <a:gd name="T20" fmla="*/ 301 w 801"/>
                  <a:gd name="T21" fmla="*/ 698 h 698"/>
                  <a:gd name="T22" fmla="*/ 208 w 801"/>
                  <a:gd name="T23" fmla="*/ 680 h 698"/>
                  <a:gd name="T24" fmla="*/ 127 w 801"/>
                  <a:gd name="T25" fmla="*/ 558 h 698"/>
                  <a:gd name="T26" fmla="*/ 10 w 801"/>
                  <a:gd name="T27" fmla="*/ 535 h 698"/>
                  <a:gd name="T28" fmla="*/ 0 w 801"/>
                  <a:gd name="T29" fmla="*/ 356 h 698"/>
                  <a:gd name="T30" fmla="*/ 75 w 801"/>
                  <a:gd name="T31" fmla="*/ 297 h 698"/>
                  <a:gd name="T32" fmla="*/ 98 w 801"/>
                  <a:gd name="T33" fmla="*/ 239 h 698"/>
                  <a:gd name="T34" fmla="*/ 92 w 801"/>
                  <a:gd name="T35" fmla="*/ 192 h 698"/>
                  <a:gd name="T36" fmla="*/ 87 w 801"/>
                  <a:gd name="T37" fmla="*/ 157 h 698"/>
                  <a:gd name="T38" fmla="*/ 132 w 801"/>
                  <a:gd name="T39" fmla="*/ 35 h 698"/>
                  <a:gd name="T40" fmla="*/ 255 w 801"/>
                  <a:gd name="T41" fmla="*/ 0 h 698"/>
                  <a:gd name="T42" fmla="*/ 301 w 801"/>
                  <a:gd name="T43" fmla="*/ 65 h 698"/>
                  <a:gd name="T44" fmla="*/ 371 w 801"/>
                  <a:gd name="T45" fmla="*/ 65 h 698"/>
                  <a:gd name="T46" fmla="*/ 429 w 801"/>
                  <a:gd name="T47" fmla="*/ 87 h 698"/>
                  <a:gd name="T48" fmla="*/ 539 w 801"/>
                  <a:gd name="T49" fmla="*/ 35 h 698"/>
                  <a:gd name="T50" fmla="*/ 615 w 801"/>
                  <a:gd name="T51" fmla="*/ 77 h 698"/>
                  <a:gd name="T52" fmla="*/ 731 w 801"/>
                  <a:gd name="T53" fmla="*/ 7 h 6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1"/>
                  <a:gd name="T82" fmla="*/ 0 h 698"/>
                  <a:gd name="T83" fmla="*/ 801 w 801"/>
                  <a:gd name="T84" fmla="*/ 698 h 6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1" h="698">
                    <a:moveTo>
                      <a:pt x="731" y="7"/>
                    </a:moveTo>
                    <a:lnTo>
                      <a:pt x="801" y="146"/>
                    </a:lnTo>
                    <a:lnTo>
                      <a:pt x="708" y="251"/>
                    </a:lnTo>
                    <a:lnTo>
                      <a:pt x="725" y="291"/>
                    </a:lnTo>
                    <a:lnTo>
                      <a:pt x="633" y="349"/>
                    </a:lnTo>
                    <a:lnTo>
                      <a:pt x="626" y="471"/>
                    </a:lnTo>
                    <a:lnTo>
                      <a:pt x="574" y="511"/>
                    </a:lnTo>
                    <a:lnTo>
                      <a:pt x="546" y="471"/>
                    </a:lnTo>
                    <a:lnTo>
                      <a:pt x="476" y="476"/>
                    </a:lnTo>
                    <a:lnTo>
                      <a:pt x="382" y="633"/>
                    </a:lnTo>
                    <a:lnTo>
                      <a:pt x="301" y="698"/>
                    </a:lnTo>
                    <a:lnTo>
                      <a:pt x="208" y="680"/>
                    </a:lnTo>
                    <a:lnTo>
                      <a:pt x="127" y="558"/>
                    </a:lnTo>
                    <a:lnTo>
                      <a:pt x="10" y="535"/>
                    </a:lnTo>
                    <a:lnTo>
                      <a:pt x="0" y="356"/>
                    </a:lnTo>
                    <a:lnTo>
                      <a:pt x="75" y="297"/>
                    </a:lnTo>
                    <a:lnTo>
                      <a:pt x="98" y="239"/>
                    </a:lnTo>
                    <a:lnTo>
                      <a:pt x="92" y="192"/>
                    </a:lnTo>
                    <a:lnTo>
                      <a:pt x="87" y="157"/>
                    </a:lnTo>
                    <a:lnTo>
                      <a:pt x="132" y="35"/>
                    </a:lnTo>
                    <a:lnTo>
                      <a:pt x="255" y="0"/>
                    </a:lnTo>
                    <a:lnTo>
                      <a:pt x="301" y="65"/>
                    </a:lnTo>
                    <a:lnTo>
                      <a:pt x="371" y="65"/>
                    </a:lnTo>
                    <a:lnTo>
                      <a:pt x="429" y="87"/>
                    </a:lnTo>
                    <a:lnTo>
                      <a:pt x="539" y="35"/>
                    </a:lnTo>
                    <a:lnTo>
                      <a:pt x="615" y="77"/>
                    </a:lnTo>
                    <a:lnTo>
                      <a:pt x="731" y="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4" name="Freeform 133"/>
              <p:cNvSpPr>
                <a:spLocks/>
              </p:cNvSpPr>
              <p:nvPr/>
            </p:nvSpPr>
            <p:spPr bwMode="auto">
              <a:xfrm>
                <a:off x="1350" y="1091"/>
                <a:ext cx="83" cy="143"/>
              </a:xfrm>
              <a:custGeom>
                <a:avLst/>
                <a:gdLst>
                  <a:gd name="T0" fmla="*/ 0 w 657"/>
                  <a:gd name="T1" fmla="*/ 640 h 1144"/>
                  <a:gd name="T2" fmla="*/ 105 w 657"/>
                  <a:gd name="T3" fmla="*/ 732 h 1144"/>
                  <a:gd name="T4" fmla="*/ 122 w 657"/>
                  <a:gd name="T5" fmla="*/ 919 h 1144"/>
                  <a:gd name="T6" fmla="*/ 41 w 657"/>
                  <a:gd name="T7" fmla="*/ 919 h 1144"/>
                  <a:gd name="T8" fmla="*/ 129 w 657"/>
                  <a:gd name="T9" fmla="*/ 1058 h 1144"/>
                  <a:gd name="T10" fmla="*/ 82 w 657"/>
                  <a:gd name="T11" fmla="*/ 1144 h 1144"/>
                  <a:gd name="T12" fmla="*/ 320 w 657"/>
                  <a:gd name="T13" fmla="*/ 1058 h 1144"/>
                  <a:gd name="T14" fmla="*/ 413 w 657"/>
                  <a:gd name="T15" fmla="*/ 994 h 1144"/>
                  <a:gd name="T16" fmla="*/ 495 w 657"/>
                  <a:gd name="T17" fmla="*/ 982 h 1144"/>
                  <a:gd name="T18" fmla="*/ 587 w 657"/>
                  <a:gd name="T19" fmla="*/ 866 h 1144"/>
                  <a:gd name="T20" fmla="*/ 628 w 657"/>
                  <a:gd name="T21" fmla="*/ 866 h 1144"/>
                  <a:gd name="T22" fmla="*/ 547 w 657"/>
                  <a:gd name="T23" fmla="*/ 703 h 1144"/>
                  <a:gd name="T24" fmla="*/ 593 w 657"/>
                  <a:gd name="T25" fmla="*/ 529 h 1144"/>
                  <a:gd name="T26" fmla="*/ 657 w 657"/>
                  <a:gd name="T27" fmla="*/ 511 h 1144"/>
                  <a:gd name="T28" fmla="*/ 634 w 657"/>
                  <a:gd name="T29" fmla="*/ 279 h 1144"/>
                  <a:gd name="T30" fmla="*/ 139 w 657"/>
                  <a:gd name="T31" fmla="*/ 0 h 1144"/>
                  <a:gd name="T32" fmla="*/ 129 w 657"/>
                  <a:gd name="T33" fmla="*/ 187 h 1144"/>
                  <a:gd name="T34" fmla="*/ 169 w 657"/>
                  <a:gd name="T35" fmla="*/ 239 h 1144"/>
                  <a:gd name="T36" fmla="*/ 169 w 657"/>
                  <a:gd name="T37" fmla="*/ 389 h 1144"/>
                  <a:gd name="T38" fmla="*/ 0 w 657"/>
                  <a:gd name="T39" fmla="*/ 588 h 1144"/>
                  <a:gd name="T40" fmla="*/ 0 w 657"/>
                  <a:gd name="T41" fmla="*/ 628 h 1144"/>
                  <a:gd name="T42" fmla="*/ 0 w 657"/>
                  <a:gd name="T43" fmla="*/ 64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7"/>
                  <a:gd name="T67" fmla="*/ 0 h 1144"/>
                  <a:gd name="T68" fmla="*/ 657 w 657"/>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7" h="1144">
                    <a:moveTo>
                      <a:pt x="0" y="640"/>
                    </a:moveTo>
                    <a:lnTo>
                      <a:pt x="105" y="732"/>
                    </a:lnTo>
                    <a:lnTo>
                      <a:pt x="122" y="919"/>
                    </a:lnTo>
                    <a:lnTo>
                      <a:pt x="41" y="919"/>
                    </a:lnTo>
                    <a:lnTo>
                      <a:pt x="129" y="1058"/>
                    </a:lnTo>
                    <a:lnTo>
                      <a:pt x="82" y="1144"/>
                    </a:lnTo>
                    <a:lnTo>
                      <a:pt x="320" y="1058"/>
                    </a:lnTo>
                    <a:lnTo>
                      <a:pt x="413" y="994"/>
                    </a:lnTo>
                    <a:lnTo>
                      <a:pt x="495" y="982"/>
                    </a:lnTo>
                    <a:lnTo>
                      <a:pt x="587" y="866"/>
                    </a:lnTo>
                    <a:lnTo>
                      <a:pt x="628" y="866"/>
                    </a:lnTo>
                    <a:lnTo>
                      <a:pt x="547" y="703"/>
                    </a:lnTo>
                    <a:lnTo>
                      <a:pt x="593" y="529"/>
                    </a:lnTo>
                    <a:lnTo>
                      <a:pt x="657" y="511"/>
                    </a:lnTo>
                    <a:lnTo>
                      <a:pt x="634" y="279"/>
                    </a:lnTo>
                    <a:lnTo>
                      <a:pt x="139" y="0"/>
                    </a:lnTo>
                    <a:lnTo>
                      <a:pt x="129" y="187"/>
                    </a:lnTo>
                    <a:lnTo>
                      <a:pt x="169" y="239"/>
                    </a:lnTo>
                    <a:lnTo>
                      <a:pt x="169" y="389"/>
                    </a:lnTo>
                    <a:lnTo>
                      <a:pt x="0" y="588"/>
                    </a:lnTo>
                    <a:lnTo>
                      <a:pt x="0" y="628"/>
                    </a:lnTo>
                    <a:lnTo>
                      <a:pt x="0" y="6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5" name="Freeform 134"/>
              <p:cNvSpPr>
                <a:spLocks/>
              </p:cNvSpPr>
              <p:nvPr/>
            </p:nvSpPr>
            <p:spPr bwMode="auto">
              <a:xfrm>
                <a:off x="1433" y="1020"/>
                <a:ext cx="91" cy="82"/>
              </a:xfrm>
              <a:custGeom>
                <a:avLst/>
                <a:gdLst>
                  <a:gd name="T0" fmla="*/ 24 w 727"/>
                  <a:gd name="T1" fmla="*/ 10 h 655"/>
                  <a:gd name="T2" fmla="*/ 256 w 727"/>
                  <a:gd name="T3" fmla="*/ 80 h 655"/>
                  <a:gd name="T4" fmla="*/ 366 w 727"/>
                  <a:gd name="T5" fmla="*/ 0 h 655"/>
                  <a:gd name="T6" fmla="*/ 546 w 727"/>
                  <a:gd name="T7" fmla="*/ 45 h 655"/>
                  <a:gd name="T8" fmla="*/ 598 w 727"/>
                  <a:gd name="T9" fmla="*/ 115 h 655"/>
                  <a:gd name="T10" fmla="*/ 605 w 727"/>
                  <a:gd name="T11" fmla="*/ 150 h 655"/>
                  <a:gd name="T12" fmla="*/ 581 w 727"/>
                  <a:gd name="T13" fmla="*/ 261 h 655"/>
                  <a:gd name="T14" fmla="*/ 488 w 727"/>
                  <a:gd name="T15" fmla="*/ 162 h 655"/>
                  <a:gd name="T16" fmla="*/ 430 w 727"/>
                  <a:gd name="T17" fmla="*/ 127 h 655"/>
                  <a:gd name="T18" fmla="*/ 465 w 727"/>
                  <a:gd name="T19" fmla="*/ 232 h 655"/>
                  <a:gd name="T20" fmla="*/ 727 w 727"/>
                  <a:gd name="T21" fmla="*/ 609 h 655"/>
                  <a:gd name="T22" fmla="*/ 41 w 727"/>
                  <a:gd name="T23" fmla="*/ 655 h 655"/>
                  <a:gd name="T24" fmla="*/ 0 w 727"/>
                  <a:gd name="T25" fmla="*/ 145 h 655"/>
                  <a:gd name="T26" fmla="*/ 41 w 727"/>
                  <a:gd name="T27" fmla="*/ 115 h 655"/>
                  <a:gd name="T28" fmla="*/ 24 w 727"/>
                  <a:gd name="T29" fmla="*/ 10 h 6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7"/>
                  <a:gd name="T46" fmla="*/ 0 h 655"/>
                  <a:gd name="T47" fmla="*/ 727 w 727"/>
                  <a:gd name="T48" fmla="*/ 655 h 6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7" h="655">
                    <a:moveTo>
                      <a:pt x="24" y="10"/>
                    </a:moveTo>
                    <a:lnTo>
                      <a:pt x="256" y="80"/>
                    </a:lnTo>
                    <a:lnTo>
                      <a:pt x="366" y="0"/>
                    </a:lnTo>
                    <a:lnTo>
                      <a:pt x="546" y="45"/>
                    </a:lnTo>
                    <a:lnTo>
                      <a:pt x="598" y="115"/>
                    </a:lnTo>
                    <a:lnTo>
                      <a:pt x="605" y="150"/>
                    </a:lnTo>
                    <a:lnTo>
                      <a:pt x="581" y="261"/>
                    </a:lnTo>
                    <a:lnTo>
                      <a:pt x="488" y="162"/>
                    </a:lnTo>
                    <a:lnTo>
                      <a:pt x="430" y="127"/>
                    </a:lnTo>
                    <a:lnTo>
                      <a:pt x="465" y="232"/>
                    </a:lnTo>
                    <a:lnTo>
                      <a:pt x="727" y="609"/>
                    </a:lnTo>
                    <a:lnTo>
                      <a:pt x="41" y="655"/>
                    </a:lnTo>
                    <a:lnTo>
                      <a:pt x="0" y="145"/>
                    </a:lnTo>
                    <a:lnTo>
                      <a:pt x="41" y="115"/>
                    </a:lnTo>
                    <a:lnTo>
                      <a:pt x="24" y="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6" name="Freeform 135"/>
              <p:cNvSpPr>
                <a:spLocks/>
              </p:cNvSpPr>
              <p:nvPr/>
            </p:nvSpPr>
            <p:spPr bwMode="auto">
              <a:xfrm>
                <a:off x="1307" y="1171"/>
                <a:ext cx="62" cy="101"/>
              </a:xfrm>
              <a:custGeom>
                <a:avLst/>
                <a:gdLst>
                  <a:gd name="T0" fmla="*/ 0 w 495"/>
                  <a:gd name="T1" fmla="*/ 626 h 807"/>
                  <a:gd name="T2" fmla="*/ 87 w 495"/>
                  <a:gd name="T3" fmla="*/ 679 h 807"/>
                  <a:gd name="T4" fmla="*/ 82 w 495"/>
                  <a:gd name="T5" fmla="*/ 807 h 807"/>
                  <a:gd name="T6" fmla="*/ 495 w 495"/>
                  <a:gd name="T7" fmla="*/ 807 h 807"/>
                  <a:gd name="T8" fmla="*/ 488 w 495"/>
                  <a:gd name="T9" fmla="*/ 720 h 807"/>
                  <a:gd name="T10" fmla="*/ 408 w 495"/>
                  <a:gd name="T11" fmla="*/ 574 h 807"/>
                  <a:gd name="T12" fmla="*/ 483 w 495"/>
                  <a:gd name="T13" fmla="*/ 412 h 807"/>
                  <a:gd name="T14" fmla="*/ 390 w 495"/>
                  <a:gd name="T15" fmla="*/ 279 h 807"/>
                  <a:gd name="T16" fmla="*/ 471 w 495"/>
                  <a:gd name="T17" fmla="*/ 279 h 807"/>
                  <a:gd name="T18" fmla="*/ 454 w 495"/>
                  <a:gd name="T19" fmla="*/ 92 h 807"/>
                  <a:gd name="T20" fmla="*/ 349 w 495"/>
                  <a:gd name="T21" fmla="*/ 0 h 807"/>
                  <a:gd name="T22" fmla="*/ 419 w 495"/>
                  <a:gd name="T23" fmla="*/ 139 h 807"/>
                  <a:gd name="T24" fmla="*/ 314 w 495"/>
                  <a:gd name="T25" fmla="*/ 244 h 807"/>
                  <a:gd name="T26" fmla="*/ 343 w 495"/>
                  <a:gd name="T27" fmla="*/ 284 h 807"/>
                  <a:gd name="T28" fmla="*/ 251 w 495"/>
                  <a:gd name="T29" fmla="*/ 337 h 807"/>
                  <a:gd name="T30" fmla="*/ 244 w 495"/>
                  <a:gd name="T31" fmla="*/ 447 h 807"/>
                  <a:gd name="T32" fmla="*/ 192 w 495"/>
                  <a:gd name="T33" fmla="*/ 504 h 807"/>
                  <a:gd name="T34" fmla="*/ 164 w 495"/>
                  <a:gd name="T35" fmla="*/ 464 h 807"/>
                  <a:gd name="T36" fmla="*/ 94 w 495"/>
                  <a:gd name="T37" fmla="*/ 469 h 807"/>
                  <a:gd name="T38" fmla="*/ 0 w 495"/>
                  <a:gd name="T39" fmla="*/ 626 h 8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807"/>
                  <a:gd name="T62" fmla="*/ 495 w 495"/>
                  <a:gd name="T63" fmla="*/ 807 h 8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807">
                    <a:moveTo>
                      <a:pt x="0" y="626"/>
                    </a:moveTo>
                    <a:lnTo>
                      <a:pt x="87" y="679"/>
                    </a:lnTo>
                    <a:lnTo>
                      <a:pt x="82" y="807"/>
                    </a:lnTo>
                    <a:lnTo>
                      <a:pt x="495" y="807"/>
                    </a:lnTo>
                    <a:lnTo>
                      <a:pt x="488" y="720"/>
                    </a:lnTo>
                    <a:lnTo>
                      <a:pt x="408" y="574"/>
                    </a:lnTo>
                    <a:lnTo>
                      <a:pt x="483" y="412"/>
                    </a:lnTo>
                    <a:lnTo>
                      <a:pt x="390" y="279"/>
                    </a:lnTo>
                    <a:lnTo>
                      <a:pt x="471" y="279"/>
                    </a:lnTo>
                    <a:lnTo>
                      <a:pt x="454" y="92"/>
                    </a:lnTo>
                    <a:lnTo>
                      <a:pt x="349" y="0"/>
                    </a:lnTo>
                    <a:lnTo>
                      <a:pt x="419" y="139"/>
                    </a:lnTo>
                    <a:lnTo>
                      <a:pt x="314" y="244"/>
                    </a:lnTo>
                    <a:lnTo>
                      <a:pt x="343" y="284"/>
                    </a:lnTo>
                    <a:lnTo>
                      <a:pt x="251" y="337"/>
                    </a:lnTo>
                    <a:lnTo>
                      <a:pt x="244" y="447"/>
                    </a:lnTo>
                    <a:lnTo>
                      <a:pt x="192" y="504"/>
                    </a:lnTo>
                    <a:lnTo>
                      <a:pt x="164" y="464"/>
                    </a:lnTo>
                    <a:lnTo>
                      <a:pt x="94" y="469"/>
                    </a:lnTo>
                    <a:lnTo>
                      <a:pt x="0" y="62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7" name="Freeform 136"/>
              <p:cNvSpPr>
                <a:spLocks/>
              </p:cNvSpPr>
              <p:nvPr/>
            </p:nvSpPr>
            <p:spPr bwMode="auto">
              <a:xfrm>
                <a:off x="1419" y="1096"/>
                <a:ext cx="128" cy="160"/>
              </a:xfrm>
              <a:custGeom>
                <a:avLst/>
                <a:gdLst>
                  <a:gd name="T0" fmla="*/ 848 w 1028"/>
                  <a:gd name="T1" fmla="*/ 0 h 1284"/>
                  <a:gd name="T2" fmla="*/ 157 w 1028"/>
                  <a:gd name="T3" fmla="*/ 46 h 1284"/>
                  <a:gd name="T4" fmla="*/ 168 w 1028"/>
                  <a:gd name="T5" fmla="*/ 186 h 1284"/>
                  <a:gd name="T6" fmla="*/ 75 w 1028"/>
                  <a:gd name="T7" fmla="*/ 180 h 1284"/>
                  <a:gd name="T8" fmla="*/ 110 w 1028"/>
                  <a:gd name="T9" fmla="*/ 470 h 1284"/>
                  <a:gd name="T10" fmla="*/ 46 w 1028"/>
                  <a:gd name="T11" fmla="*/ 488 h 1284"/>
                  <a:gd name="T12" fmla="*/ 0 w 1028"/>
                  <a:gd name="T13" fmla="*/ 662 h 1284"/>
                  <a:gd name="T14" fmla="*/ 116 w 1028"/>
                  <a:gd name="T15" fmla="*/ 918 h 1284"/>
                  <a:gd name="T16" fmla="*/ 220 w 1028"/>
                  <a:gd name="T17" fmla="*/ 1000 h 1284"/>
                  <a:gd name="T18" fmla="*/ 232 w 1028"/>
                  <a:gd name="T19" fmla="*/ 1035 h 1284"/>
                  <a:gd name="T20" fmla="*/ 307 w 1028"/>
                  <a:gd name="T21" fmla="*/ 1075 h 1284"/>
                  <a:gd name="T22" fmla="*/ 354 w 1028"/>
                  <a:gd name="T23" fmla="*/ 1185 h 1284"/>
                  <a:gd name="T24" fmla="*/ 412 w 1028"/>
                  <a:gd name="T25" fmla="*/ 1220 h 1284"/>
                  <a:gd name="T26" fmla="*/ 470 w 1028"/>
                  <a:gd name="T27" fmla="*/ 1220 h 1284"/>
                  <a:gd name="T28" fmla="*/ 499 w 1028"/>
                  <a:gd name="T29" fmla="*/ 1243 h 1284"/>
                  <a:gd name="T30" fmla="*/ 522 w 1028"/>
                  <a:gd name="T31" fmla="*/ 1214 h 1284"/>
                  <a:gd name="T32" fmla="*/ 587 w 1028"/>
                  <a:gd name="T33" fmla="*/ 1284 h 1284"/>
                  <a:gd name="T34" fmla="*/ 726 w 1028"/>
                  <a:gd name="T35" fmla="*/ 1272 h 1284"/>
                  <a:gd name="T36" fmla="*/ 848 w 1028"/>
                  <a:gd name="T37" fmla="*/ 1202 h 1284"/>
                  <a:gd name="T38" fmla="*/ 930 w 1028"/>
                  <a:gd name="T39" fmla="*/ 1197 h 1284"/>
                  <a:gd name="T40" fmla="*/ 912 w 1028"/>
                  <a:gd name="T41" fmla="*/ 1127 h 1284"/>
                  <a:gd name="T42" fmla="*/ 825 w 1028"/>
                  <a:gd name="T43" fmla="*/ 1092 h 1284"/>
                  <a:gd name="T44" fmla="*/ 819 w 1028"/>
                  <a:gd name="T45" fmla="*/ 982 h 1284"/>
                  <a:gd name="T46" fmla="*/ 743 w 1028"/>
                  <a:gd name="T47" fmla="*/ 988 h 1284"/>
                  <a:gd name="T48" fmla="*/ 743 w 1028"/>
                  <a:gd name="T49" fmla="*/ 948 h 1284"/>
                  <a:gd name="T50" fmla="*/ 825 w 1028"/>
                  <a:gd name="T51" fmla="*/ 883 h 1284"/>
                  <a:gd name="T52" fmla="*/ 831 w 1028"/>
                  <a:gd name="T53" fmla="*/ 773 h 1284"/>
                  <a:gd name="T54" fmla="*/ 941 w 1028"/>
                  <a:gd name="T55" fmla="*/ 610 h 1284"/>
                  <a:gd name="T56" fmla="*/ 923 w 1028"/>
                  <a:gd name="T57" fmla="*/ 488 h 1284"/>
                  <a:gd name="T58" fmla="*/ 941 w 1028"/>
                  <a:gd name="T59" fmla="*/ 390 h 1284"/>
                  <a:gd name="T60" fmla="*/ 1028 w 1028"/>
                  <a:gd name="T61" fmla="*/ 296 h 1284"/>
                  <a:gd name="T62" fmla="*/ 935 w 1028"/>
                  <a:gd name="T63" fmla="*/ 244 h 1284"/>
                  <a:gd name="T64" fmla="*/ 923 w 1028"/>
                  <a:gd name="T65" fmla="*/ 122 h 1284"/>
                  <a:gd name="T66" fmla="*/ 848 w 1028"/>
                  <a:gd name="T67" fmla="*/ 0 h 1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8"/>
                  <a:gd name="T103" fmla="*/ 0 h 1284"/>
                  <a:gd name="T104" fmla="*/ 1028 w 1028"/>
                  <a:gd name="T105" fmla="*/ 1284 h 1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8" h="1284">
                    <a:moveTo>
                      <a:pt x="848" y="0"/>
                    </a:moveTo>
                    <a:lnTo>
                      <a:pt x="157" y="46"/>
                    </a:lnTo>
                    <a:lnTo>
                      <a:pt x="168" y="186"/>
                    </a:lnTo>
                    <a:lnTo>
                      <a:pt x="75" y="180"/>
                    </a:lnTo>
                    <a:lnTo>
                      <a:pt x="110" y="470"/>
                    </a:lnTo>
                    <a:lnTo>
                      <a:pt x="46" y="488"/>
                    </a:lnTo>
                    <a:lnTo>
                      <a:pt x="0" y="662"/>
                    </a:lnTo>
                    <a:lnTo>
                      <a:pt x="116" y="918"/>
                    </a:lnTo>
                    <a:lnTo>
                      <a:pt x="220" y="1000"/>
                    </a:lnTo>
                    <a:lnTo>
                      <a:pt x="232" y="1035"/>
                    </a:lnTo>
                    <a:lnTo>
                      <a:pt x="307" y="1075"/>
                    </a:lnTo>
                    <a:lnTo>
                      <a:pt x="354" y="1185"/>
                    </a:lnTo>
                    <a:lnTo>
                      <a:pt x="412" y="1220"/>
                    </a:lnTo>
                    <a:lnTo>
                      <a:pt x="470" y="1220"/>
                    </a:lnTo>
                    <a:lnTo>
                      <a:pt x="499" y="1243"/>
                    </a:lnTo>
                    <a:lnTo>
                      <a:pt x="522" y="1214"/>
                    </a:lnTo>
                    <a:lnTo>
                      <a:pt x="587" y="1284"/>
                    </a:lnTo>
                    <a:lnTo>
                      <a:pt x="726" y="1272"/>
                    </a:lnTo>
                    <a:lnTo>
                      <a:pt x="848" y="1202"/>
                    </a:lnTo>
                    <a:lnTo>
                      <a:pt x="930" y="1197"/>
                    </a:lnTo>
                    <a:lnTo>
                      <a:pt x="912" y="1127"/>
                    </a:lnTo>
                    <a:lnTo>
                      <a:pt x="825" y="1092"/>
                    </a:lnTo>
                    <a:lnTo>
                      <a:pt x="819" y="982"/>
                    </a:lnTo>
                    <a:lnTo>
                      <a:pt x="743" y="988"/>
                    </a:lnTo>
                    <a:lnTo>
                      <a:pt x="743" y="948"/>
                    </a:lnTo>
                    <a:lnTo>
                      <a:pt x="825" y="883"/>
                    </a:lnTo>
                    <a:lnTo>
                      <a:pt x="831" y="773"/>
                    </a:lnTo>
                    <a:lnTo>
                      <a:pt x="941" y="610"/>
                    </a:lnTo>
                    <a:lnTo>
                      <a:pt x="923" y="488"/>
                    </a:lnTo>
                    <a:lnTo>
                      <a:pt x="941" y="390"/>
                    </a:lnTo>
                    <a:lnTo>
                      <a:pt x="1028" y="296"/>
                    </a:lnTo>
                    <a:lnTo>
                      <a:pt x="935" y="244"/>
                    </a:lnTo>
                    <a:lnTo>
                      <a:pt x="923" y="122"/>
                    </a:lnTo>
                    <a:lnTo>
                      <a:pt x="84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8" name="Freeform 137"/>
              <p:cNvSpPr>
                <a:spLocks/>
              </p:cNvSpPr>
              <p:nvPr/>
            </p:nvSpPr>
            <p:spPr bwMode="auto">
              <a:xfrm>
                <a:off x="1358" y="1198"/>
                <a:ext cx="105" cy="65"/>
              </a:xfrm>
              <a:custGeom>
                <a:avLst/>
                <a:gdLst>
                  <a:gd name="T0" fmla="*/ 35 w 842"/>
                  <a:gd name="T1" fmla="*/ 279 h 517"/>
                  <a:gd name="T2" fmla="*/ 0 w 842"/>
                  <a:gd name="T3" fmla="*/ 354 h 517"/>
                  <a:gd name="T4" fmla="*/ 75 w 842"/>
                  <a:gd name="T5" fmla="*/ 500 h 517"/>
                  <a:gd name="T6" fmla="*/ 145 w 842"/>
                  <a:gd name="T7" fmla="*/ 459 h 517"/>
                  <a:gd name="T8" fmla="*/ 267 w 842"/>
                  <a:gd name="T9" fmla="*/ 517 h 517"/>
                  <a:gd name="T10" fmla="*/ 290 w 842"/>
                  <a:gd name="T11" fmla="*/ 418 h 517"/>
                  <a:gd name="T12" fmla="*/ 359 w 842"/>
                  <a:gd name="T13" fmla="*/ 383 h 517"/>
                  <a:gd name="T14" fmla="*/ 516 w 842"/>
                  <a:gd name="T15" fmla="*/ 430 h 517"/>
                  <a:gd name="T16" fmla="*/ 621 w 842"/>
                  <a:gd name="T17" fmla="*/ 366 h 517"/>
                  <a:gd name="T18" fmla="*/ 691 w 842"/>
                  <a:gd name="T19" fmla="*/ 371 h 517"/>
                  <a:gd name="T20" fmla="*/ 749 w 842"/>
                  <a:gd name="T21" fmla="*/ 343 h 517"/>
                  <a:gd name="T22" fmla="*/ 842 w 842"/>
                  <a:gd name="T23" fmla="*/ 361 h 517"/>
                  <a:gd name="T24" fmla="*/ 795 w 842"/>
                  <a:gd name="T25" fmla="*/ 256 h 517"/>
                  <a:gd name="T26" fmla="*/ 720 w 842"/>
                  <a:gd name="T27" fmla="*/ 216 h 517"/>
                  <a:gd name="T28" fmla="*/ 715 w 842"/>
                  <a:gd name="T29" fmla="*/ 181 h 517"/>
                  <a:gd name="T30" fmla="*/ 621 w 842"/>
                  <a:gd name="T31" fmla="*/ 111 h 517"/>
                  <a:gd name="T32" fmla="*/ 563 w 842"/>
                  <a:gd name="T33" fmla="*/ 0 h 517"/>
                  <a:gd name="T34" fmla="*/ 528 w 842"/>
                  <a:gd name="T35" fmla="*/ 6 h 517"/>
                  <a:gd name="T36" fmla="*/ 436 w 842"/>
                  <a:gd name="T37" fmla="*/ 122 h 517"/>
                  <a:gd name="T38" fmla="*/ 354 w 842"/>
                  <a:gd name="T39" fmla="*/ 134 h 517"/>
                  <a:gd name="T40" fmla="*/ 267 w 842"/>
                  <a:gd name="T41" fmla="*/ 192 h 517"/>
                  <a:gd name="T42" fmla="*/ 35 w 842"/>
                  <a:gd name="T43" fmla="*/ 279 h 5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2"/>
                  <a:gd name="T67" fmla="*/ 0 h 517"/>
                  <a:gd name="T68" fmla="*/ 842 w 842"/>
                  <a:gd name="T69" fmla="*/ 517 h 5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2" h="517">
                    <a:moveTo>
                      <a:pt x="35" y="279"/>
                    </a:moveTo>
                    <a:lnTo>
                      <a:pt x="0" y="354"/>
                    </a:lnTo>
                    <a:lnTo>
                      <a:pt x="75" y="500"/>
                    </a:lnTo>
                    <a:lnTo>
                      <a:pt x="145" y="459"/>
                    </a:lnTo>
                    <a:lnTo>
                      <a:pt x="267" y="517"/>
                    </a:lnTo>
                    <a:lnTo>
                      <a:pt x="290" y="418"/>
                    </a:lnTo>
                    <a:lnTo>
                      <a:pt x="359" y="383"/>
                    </a:lnTo>
                    <a:lnTo>
                      <a:pt x="516" y="430"/>
                    </a:lnTo>
                    <a:lnTo>
                      <a:pt x="621" y="366"/>
                    </a:lnTo>
                    <a:lnTo>
                      <a:pt x="691" y="371"/>
                    </a:lnTo>
                    <a:lnTo>
                      <a:pt x="749" y="343"/>
                    </a:lnTo>
                    <a:lnTo>
                      <a:pt x="842" y="361"/>
                    </a:lnTo>
                    <a:lnTo>
                      <a:pt x="795" y="256"/>
                    </a:lnTo>
                    <a:lnTo>
                      <a:pt x="720" y="216"/>
                    </a:lnTo>
                    <a:lnTo>
                      <a:pt x="715" y="181"/>
                    </a:lnTo>
                    <a:lnTo>
                      <a:pt x="621" y="111"/>
                    </a:lnTo>
                    <a:lnTo>
                      <a:pt x="563" y="0"/>
                    </a:lnTo>
                    <a:lnTo>
                      <a:pt x="528" y="6"/>
                    </a:lnTo>
                    <a:lnTo>
                      <a:pt x="436" y="122"/>
                    </a:lnTo>
                    <a:lnTo>
                      <a:pt x="354" y="134"/>
                    </a:lnTo>
                    <a:lnTo>
                      <a:pt x="267" y="192"/>
                    </a:lnTo>
                    <a:lnTo>
                      <a:pt x="35" y="27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9" name="Freeform 138"/>
              <p:cNvSpPr>
                <a:spLocks/>
              </p:cNvSpPr>
              <p:nvPr/>
            </p:nvSpPr>
            <p:spPr bwMode="auto">
              <a:xfrm>
                <a:off x="1512" y="1133"/>
                <a:ext cx="117" cy="123"/>
              </a:xfrm>
              <a:custGeom>
                <a:avLst/>
                <a:gdLst>
                  <a:gd name="T0" fmla="*/ 280 w 942"/>
                  <a:gd name="T1" fmla="*/ 0 h 988"/>
                  <a:gd name="T2" fmla="*/ 361 w 942"/>
                  <a:gd name="T3" fmla="*/ 186 h 988"/>
                  <a:gd name="T4" fmla="*/ 581 w 942"/>
                  <a:gd name="T5" fmla="*/ 343 h 988"/>
                  <a:gd name="T6" fmla="*/ 518 w 942"/>
                  <a:gd name="T7" fmla="*/ 407 h 988"/>
                  <a:gd name="T8" fmla="*/ 506 w 942"/>
                  <a:gd name="T9" fmla="*/ 477 h 988"/>
                  <a:gd name="T10" fmla="*/ 634 w 942"/>
                  <a:gd name="T11" fmla="*/ 453 h 988"/>
                  <a:gd name="T12" fmla="*/ 593 w 942"/>
                  <a:gd name="T13" fmla="*/ 500 h 988"/>
                  <a:gd name="T14" fmla="*/ 658 w 942"/>
                  <a:gd name="T15" fmla="*/ 593 h 988"/>
                  <a:gd name="T16" fmla="*/ 756 w 942"/>
                  <a:gd name="T17" fmla="*/ 640 h 988"/>
                  <a:gd name="T18" fmla="*/ 942 w 942"/>
                  <a:gd name="T19" fmla="*/ 640 h 988"/>
                  <a:gd name="T20" fmla="*/ 797 w 942"/>
                  <a:gd name="T21" fmla="*/ 831 h 988"/>
                  <a:gd name="T22" fmla="*/ 529 w 942"/>
                  <a:gd name="T23" fmla="*/ 953 h 988"/>
                  <a:gd name="T24" fmla="*/ 454 w 942"/>
                  <a:gd name="T25" fmla="*/ 924 h 988"/>
                  <a:gd name="T26" fmla="*/ 402 w 942"/>
                  <a:gd name="T27" fmla="*/ 988 h 988"/>
                  <a:gd name="T28" fmla="*/ 332 w 942"/>
                  <a:gd name="T29" fmla="*/ 982 h 988"/>
                  <a:gd name="T30" fmla="*/ 239 w 942"/>
                  <a:gd name="T31" fmla="*/ 894 h 988"/>
                  <a:gd name="T32" fmla="*/ 187 w 942"/>
                  <a:gd name="T33" fmla="*/ 894 h 988"/>
                  <a:gd name="T34" fmla="*/ 169 w 942"/>
                  <a:gd name="T35" fmla="*/ 831 h 988"/>
                  <a:gd name="T36" fmla="*/ 82 w 942"/>
                  <a:gd name="T37" fmla="*/ 796 h 988"/>
                  <a:gd name="T38" fmla="*/ 76 w 942"/>
                  <a:gd name="T39" fmla="*/ 686 h 988"/>
                  <a:gd name="T40" fmla="*/ 0 w 942"/>
                  <a:gd name="T41" fmla="*/ 692 h 988"/>
                  <a:gd name="T42" fmla="*/ 0 w 942"/>
                  <a:gd name="T43" fmla="*/ 652 h 988"/>
                  <a:gd name="T44" fmla="*/ 82 w 942"/>
                  <a:gd name="T45" fmla="*/ 587 h 988"/>
                  <a:gd name="T46" fmla="*/ 88 w 942"/>
                  <a:gd name="T47" fmla="*/ 477 h 988"/>
                  <a:gd name="T48" fmla="*/ 198 w 942"/>
                  <a:gd name="T49" fmla="*/ 314 h 988"/>
                  <a:gd name="T50" fmla="*/ 180 w 942"/>
                  <a:gd name="T51" fmla="*/ 186 h 988"/>
                  <a:gd name="T52" fmla="*/ 198 w 942"/>
                  <a:gd name="T53" fmla="*/ 94 h 988"/>
                  <a:gd name="T54" fmla="*/ 280 w 942"/>
                  <a:gd name="T55" fmla="*/ 0 h 9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2"/>
                  <a:gd name="T85" fmla="*/ 0 h 988"/>
                  <a:gd name="T86" fmla="*/ 942 w 942"/>
                  <a:gd name="T87" fmla="*/ 988 h 9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2" h="988">
                    <a:moveTo>
                      <a:pt x="280" y="0"/>
                    </a:moveTo>
                    <a:lnTo>
                      <a:pt x="361" y="186"/>
                    </a:lnTo>
                    <a:lnTo>
                      <a:pt x="581" y="343"/>
                    </a:lnTo>
                    <a:lnTo>
                      <a:pt x="518" y="407"/>
                    </a:lnTo>
                    <a:lnTo>
                      <a:pt x="506" y="477"/>
                    </a:lnTo>
                    <a:lnTo>
                      <a:pt x="634" y="453"/>
                    </a:lnTo>
                    <a:lnTo>
                      <a:pt x="593" y="500"/>
                    </a:lnTo>
                    <a:lnTo>
                      <a:pt x="658" y="593"/>
                    </a:lnTo>
                    <a:lnTo>
                      <a:pt x="756" y="640"/>
                    </a:lnTo>
                    <a:lnTo>
                      <a:pt x="942" y="640"/>
                    </a:lnTo>
                    <a:lnTo>
                      <a:pt x="797" y="831"/>
                    </a:lnTo>
                    <a:lnTo>
                      <a:pt x="529" y="953"/>
                    </a:lnTo>
                    <a:lnTo>
                      <a:pt x="454" y="924"/>
                    </a:lnTo>
                    <a:lnTo>
                      <a:pt x="402" y="988"/>
                    </a:lnTo>
                    <a:lnTo>
                      <a:pt x="332" y="982"/>
                    </a:lnTo>
                    <a:lnTo>
                      <a:pt x="239" y="894"/>
                    </a:lnTo>
                    <a:lnTo>
                      <a:pt x="187" y="894"/>
                    </a:lnTo>
                    <a:lnTo>
                      <a:pt x="169" y="831"/>
                    </a:lnTo>
                    <a:lnTo>
                      <a:pt x="82" y="796"/>
                    </a:lnTo>
                    <a:lnTo>
                      <a:pt x="76" y="686"/>
                    </a:lnTo>
                    <a:lnTo>
                      <a:pt x="0" y="692"/>
                    </a:lnTo>
                    <a:lnTo>
                      <a:pt x="0" y="652"/>
                    </a:lnTo>
                    <a:lnTo>
                      <a:pt x="82" y="587"/>
                    </a:lnTo>
                    <a:lnTo>
                      <a:pt x="88" y="477"/>
                    </a:lnTo>
                    <a:lnTo>
                      <a:pt x="198" y="314"/>
                    </a:lnTo>
                    <a:lnTo>
                      <a:pt x="180" y="186"/>
                    </a:lnTo>
                    <a:lnTo>
                      <a:pt x="198" y="94"/>
                    </a:lnTo>
                    <a:lnTo>
                      <a:pt x="2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0" name="Freeform 139"/>
              <p:cNvSpPr>
                <a:spLocks/>
              </p:cNvSpPr>
              <p:nvPr/>
            </p:nvSpPr>
            <p:spPr bwMode="auto">
              <a:xfrm>
                <a:off x="1576" y="1176"/>
                <a:ext cx="15" cy="17"/>
              </a:xfrm>
              <a:custGeom>
                <a:avLst/>
                <a:gdLst>
                  <a:gd name="T0" fmla="*/ 64 w 122"/>
                  <a:gd name="T1" fmla="*/ 0 h 134"/>
                  <a:gd name="T2" fmla="*/ 6 w 122"/>
                  <a:gd name="T3" fmla="*/ 64 h 134"/>
                  <a:gd name="T4" fmla="*/ 0 w 122"/>
                  <a:gd name="T5" fmla="*/ 134 h 134"/>
                  <a:gd name="T6" fmla="*/ 122 w 122"/>
                  <a:gd name="T7" fmla="*/ 110 h 134"/>
                  <a:gd name="T8" fmla="*/ 64 w 122"/>
                  <a:gd name="T9" fmla="*/ 0 h 134"/>
                  <a:gd name="T10" fmla="*/ 0 60000 65536"/>
                  <a:gd name="T11" fmla="*/ 0 60000 65536"/>
                  <a:gd name="T12" fmla="*/ 0 60000 65536"/>
                  <a:gd name="T13" fmla="*/ 0 60000 65536"/>
                  <a:gd name="T14" fmla="*/ 0 60000 65536"/>
                  <a:gd name="T15" fmla="*/ 0 w 122"/>
                  <a:gd name="T16" fmla="*/ 0 h 134"/>
                  <a:gd name="T17" fmla="*/ 122 w 122"/>
                  <a:gd name="T18" fmla="*/ 134 h 134"/>
                </a:gdLst>
                <a:ahLst/>
                <a:cxnLst>
                  <a:cxn ang="T10">
                    <a:pos x="T0" y="T1"/>
                  </a:cxn>
                  <a:cxn ang="T11">
                    <a:pos x="T2" y="T3"/>
                  </a:cxn>
                  <a:cxn ang="T12">
                    <a:pos x="T4" y="T5"/>
                  </a:cxn>
                  <a:cxn ang="T13">
                    <a:pos x="T6" y="T7"/>
                  </a:cxn>
                  <a:cxn ang="T14">
                    <a:pos x="T8" y="T9"/>
                  </a:cxn>
                </a:cxnLst>
                <a:rect l="T15" t="T16" r="T17" b="T18"/>
                <a:pathLst>
                  <a:path w="122" h="134">
                    <a:moveTo>
                      <a:pt x="64" y="0"/>
                    </a:moveTo>
                    <a:lnTo>
                      <a:pt x="6" y="64"/>
                    </a:lnTo>
                    <a:lnTo>
                      <a:pt x="0" y="134"/>
                    </a:lnTo>
                    <a:lnTo>
                      <a:pt x="122" y="110"/>
                    </a:lnTo>
                    <a:lnTo>
                      <a:pt x="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1" name="Freeform 140"/>
              <p:cNvSpPr>
                <a:spLocks/>
              </p:cNvSpPr>
              <p:nvPr/>
            </p:nvSpPr>
            <p:spPr bwMode="auto">
              <a:xfrm>
                <a:off x="1573" y="1180"/>
                <a:ext cx="82" cy="116"/>
              </a:xfrm>
              <a:custGeom>
                <a:avLst/>
                <a:gdLst>
                  <a:gd name="T0" fmla="*/ 140 w 651"/>
                  <a:gd name="T1" fmla="*/ 75 h 929"/>
                  <a:gd name="T2" fmla="*/ 157 w 651"/>
                  <a:gd name="T3" fmla="*/ 117 h 929"/>
                  <a:gd name="T4" fmla="*/ 297 w 651"/>
                  <a:gd name="T5" fmla="*/ 105 h 929"/>
                  <a:gd name="T6" fmla="*/ 436 w 651"/>
                  <a:gd name="T7" fmla="*/ 87 h 929"/>
                  <a:gd name="T8" fmla="*/ 535 w 651"/>
                  <a:gd name="T9" fmla="*/ 58 h 929"/>
                  <a:gd name="T10" fmla="*/ 611 w 651"/>
                  <a:gd name="T11" fmla="*/ 0 h 929"/>
                  <a:gd name="T12" fmla="*/ 651 w 651"/>
                  <a:gd name="T13" fmla="*/ 82 h 929"/>
                  <a:gd name="T14" fmla="*/ 448 w 651"/>
                  <a:gd name="T15" fmla="*/ 540 h 929"/>
                  <a:gd name="T16" fmla="*/ 35 w 651"/>
                  <a:gd name="T17" fmla="*/ 929 h 929"/>
                  <a:gd name="T18" fmla="*/ 0 w 651"/>
                  <a:gd name="T19" fmla="*/ 848 h 929"/>
                  <a:gd name="T20" fmla="*/ 30 w 651"/>
                  <a:gd name="T21" fmla="*/ 575 h 929"/>
                  <a:gd name="T22" fmla="*/ 303 w 651"/>
                  <a:gd name="T23" fmla="*/ 453 h 929"/>
                  <a:gd name="T24" fmla="*/ 448 w 651"/>
                  <a:gd name="T25" fmla="*/ 262 h 929"/>
                  <a:gd name="T26" fmla="*/ 262 w 651"/>
                  <a:gd name="T27" fmla="*/ 262 h 929"/>
                  <a:gd name="T28" fmla="*/ 164 w 651"/>
                  <a:gd name="T29" fmla="*/ 215 h 929"/>
                  <a:gd name="T30" fmla="*/ 99 w 651"/>
                  <a:gd name="T31" fmla="*/ 122 h 929"/>
                  <a:gd name="T32" fmla="*/ 140 w 651"/>
                  <a:gd name="T33" fmla="*/ 75 h 9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929"/>
                  <a:gd name="T53" fmla="*/ 651 w 651"/>
                  <a:gd name="T54" fmla="*/ 929 h 9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929">
                    <a:moveTo>
                      <a:pt x="140" y="75"/>
                    </a:moveTo>
                    <a:lnTo>
                      <a:pt x="157" y="117"/>
                    </a:lnTo>
                    <a:lnTo>
                      <a:pt x="297" y="105"/>
                    </a:lnTo>
                    <a:lnTo>
                      <a:pt x="436" y="87"/>
                    </a:lnTo>
                    <a:lnTo>
                      <a:pt x="535" y="58"/>
                    </a:lnTo>
                    <a:lnTo>
                      <a:pt x="611" y="0"/>
                    </a:lnTo>
                    <a:lnTo>
                      <a:pt x="651" y="82"/>
                    </a:lnTo>
                    <a:lnTo>
                      <a:pt x="448" y="540"/>
                    </a:lnTo>
                    <a:lnTo>
                      <a:pt x="35" y="929"/>
                    </a:lnTo>
                    <a:lnTo>
                      <a:pt x="0" y="848"/>
                    </a:lnTo>
                    <a:lnTo>
                      <a:pt x="30" y="575"/>
                    </a:lnTo>
                    <a:lnTo>
                      <a:pt x="303" y="453"/>
                    </a:lnTo>
                    <a:lnTo>
                      <a:pt x="448" y="262"/>
                    </a:lnTo>
                    <a:lnTo>
                      <a:pt x="262" y="262"/>
                    </a:lnTo>
                    <a:lnTo>
                      <a:pt x="164" y="215"/>
                    </a:lnTo>
                    <a:lnTo>
                      <a:pt x="99" y="122"/>
                    </a:lnTo>
                    <a:lnTo>
                      <a:pt x="140"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2" name="Freeform 141"/>
              <p:cNvSpPr>
                <a:spLocks/>
              </p:cNvSpPr>
              <p:nvPr/>
            </p:nvSpPr>
            <p:spPr bwMode="auto">
              <a:xfrm>
                <a:off x="1315" y="1271"/>
                <a:ext cx="15" cy="10"/>
              </a:xfrm>
              <a:custGeom>
                <a:avLst/>
                <a:gdLst>
                  <a:gd name="T0" fmla="*/ 18 w 122"/>
                  <a:gd name="T1" fmla="*/ 0 h 81"/>
                  <a:gd name="T2" fmla="*/ 122 w 122"/>
                  <a:gd name="T3" fmla="*/ 6 h 81"/>
                  <a:gd name="T4" fmla="*/ 111 w 122"/>
                  <a:gd name="T5" fmla="*/ 81 h 81"/>
                  <a:gd name="T6" fmla="*/ 0 w 122"/>
                  <a:gd name="T7" fmla="*/ 76 h 81"/>
                  <a:gd name="T8" fmla="*/ 18 w 122"/>
                  <a:gd name="T9" fmla="*/ 0 h 81"/>
                  <a:gd name="T10" fmla="*/ 0 60000 65536"/>
                  <a:gd name="T11" fmla="*/ 0 60000 65536"/>
                  <a:gd name="T12" fmla="*/ 0 60000 65536"/>
                  <a:gd name="T13" fmla="*/ 0 60000 65536"/>
                  <a:gd name="T14" fmla="*/ 0 60000 65536"/>
                  <a:gd name="T15" fmla="*/ 0 w 122"/>
                  <a:gd name="T16" fmla="*/ 0 h 81"/>
                  <a:gd name="T17" fmla="*/ 122 w 122"/>
                  <a:gd name="T18" fmla="*/ 81 h 81"/>
                </a:gdLst>
                <a:ahLst/>
                <a:cxnLst>
                  <a:cxn ang="T10">
                    <a:pos x="T0" y="T1"/>
                  </a:cxn>
                  <a:cxn ang="T11">
                    <a:pos x="T2" y="T3"/>
                  </a:cxn>
                  <a:cxn ang="T12">
                    <a:pos x="T4" y="T5"/>
                  </a:cxn>
                  <a:cxn ang="T13">
                    <a:pos x="T6" y="T7"/>
                  </a:cxn>
                  <a:cxn ang="T14">
                    <a:pos x="T8" y="T9"/>
                  </a:cxn>
                </a:cxnLst>
                <a:rect l="T15" t="T16" r="T17" b="T18"/>
                <a:pathLst>
                  <a:path w="122" h="81">
                    <a:moveTo>
                      <a:pt x="18" y="0"/>
                    </a:moveTo>
                    <a:lnTo>
                      <a:pt x="122" y="6"/>
                    </a:lnTo>
                    <a:lnTo>
                      <a:pt x="111" y="81"/>
                    </a:lnTo>
                    <a:lnTo>
                      <a:pt x="0" y="76"/>
                    </a:lnTo>
                    <a:lnTo>
                      <a:pt x="18" y="0"/>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3" name="Freeform 142"/>
              <p:cNvSpPr>
                <a:spLocks/>
              </p:cNvSpPr>
              <p:nvPr/>
            </p:nvSpPr>
            <p:spPr bwMode="auto">
              <a:xfrm>
                <a:off x="1310" y="1272"/>
                <a:ext cx="47" cy="59"/>
              </a:xfrm>
              <a:custGeom>
                <a:avLst/>
                <a:gdLst>
                  <a:gd name="T0" fmla="*/ 156 w 371"/>
                  <a:gd name="T1" fmla="*/ 0 h 476"/>
                  <a:gd name="T2" fmla="*/ 308 w 371"/>
                  <a:gd name="T3" fmla="*/ 0 h 476"/>
                  <a:gd name="T4" fmla="*/ 313 w 371"/>
                  <a:gd name="T5" fmla="*/ 52 h 476"/>
                  <a:gd name="T6" fmla="*/ 354 w 371"/>
                  <a:gd name="T7" fmla="*/ 46 h 476"/>
                  <a:gd name="T8" fmla="*/ 371 w 371"/>
                  <a:gd name="T9" fmla="*/ 307 h 476"/>
                  <a:gd name="T10" fmla="*/ 191 w 371"/>
                  <a:gd name="T11" fmla="*/ 319 h 476"/>
                  <a:gd name="T12" fmla="*/ 203 w 371"/>
                  <a:gd name="T13" fmla="*/ 476 h 476"/>
                  <a:gd name="T14" fmla="*/ 151 w 371"/>
                  <a:gd name="T15" fmla="*/ 389 h 476"/>
                  <a:gd name="T16" fmla="*/ 46 w 371"/>
                  <a:gd name="T17" fmla="*/ 290 h 476"/>
                  <a:gd name="T18" fmla="*/ 0 w 371"/>
                  <a:gd name="T19" fmla="*/ 203 h 476"/>
                  <a:gd name="T20" fmla="*/ 34 w 371"/>
                  <a:gd name="T21" fmla="*/ 70 h 476"/>
                  <a:gd name="T22" fmla="*/ 145 w 371"/>
                  <a:gd name="T23" fmla="*/ 75 h 476"/>
                  <a:gd name="T24" fmla="*/ 156 w 371"/>
                  <a:gd name="T25" fmla="*/ 0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1"/>
                  <a:gd name="T40" fmla="*/ 0 h 476"/>
                  <a:gd name="T41" fmla="*/ 371 w 371"/>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1" h="476">
                    <a:moveTo>
                      <a:pt x="156" y="0"/>
                    </a:moveTo>
                    <a:lnTo>
                      <a:pt x="308" y="0"/>
                    </a:lnTo>
                    <a:lnTo>
                      <a:pt x="313" y="52"/>
                    </a:lnTo>
                    <a:lnTo>
                      <a:pt x="354" y="46"/>
                    </a:lnTo>
                    <a:lnTo>
                      <a:pt x="371" y="307"/>
                    </a:lnTo>
                    <a:lnTo>
                      <a:pt x="191" y="319"/>
                    </a:lnTo>
                    <a:lnTo>
                      <a:pt x="203" y="476"/>
                    </a:lnTo>
                    <a:lnTo>
                      <a:pt x="151" y="389"/>
                    </a:lnTo>
                    <a:lnTo>
                      <a:pt x="46" y="290"/>
                    </a:lnTo>
                    <a:lnTo>
                      <a:pt x="0" y="203"/>
                    </a:lnTo>
                    <a:lnTo>
                      <a:pt x="34" y="70"/>
                    </a:lnTo>
                    <a:lnTo>
                      <a:pt x="145" y="75"/>
                    </a:lnTo>
                    <a:lnTo>
                      <a:pt x="15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4" name="Freeform 143"/>
              <p:cNvSpPr>
                <a:spLocks/>
              </p:cNvSpPr>
              <p:nvPr/>
            </p:nvSpPr>
            <p:spPr bwMode="auto">
              <a:xfrm>
                <a:off x="1334" y="1256"/>
                <a:ext cx="57" cy="74"/>
              </a:xfrm>
              <a:custGeom>
                <a:avLst/>
                <a:gdLst>
                  <a:gd name="T0" fmla="*/ 0 w 454"/>
                  <a:gd name="T1" fmla="*/ 447 h 599"/>
                  <a:gd name="T2" fmla="*/ 12 w 454"/>
                  <a:gd name="T3" fmla="*/ 599 h 599"/>
                  <a:gd name="T4" fmla="*/ 82 w 454"/>
                  <a:gd name="T5" fmla="*/ 592 h 599"/>
                  <a:gd name="T6" fmla="*/ 122 w 454"/>
                  <a:gd name="T7" fmla="*/ 552 h 599"/>
                  <a:gd name="T8" fmla="*/ 204 w 454"/>
                  <a:gd name="T9" fmla="*/ 557 h 599"/>
                  <a:gd name="T10" fmla="*/ 285 w 454"/>
                  <a:gd name="T11" fmla="*/ 512 h 599"/>
                  <a:gd name="T12" fmla="*/ 291 w 454"/>
                  <a:gd name="T13" fmla="*/ 395 h 599"/>
                  <a:gd name="T14" fmla="*/ 413 w 454"/>
                  <a:gd name="T15" fmla="*/ 279 h 599"/>
                  <a:gd name="T16" fmla="*/ 454 w 454"/>
                  <a:gd name="T17" fmla="*/ 58 h 599"/>
                  <a:gd name="T18" fmla="*/ 332 w 454"/>
                  <a:gd name="T19" fmla="*/ 0 h 599"/>
                  <a:gd name="T20" fmla="*/ 267 w 454"/>
                  <a:gd name="T21" fmla="*/ 41 h 599"/>
                  <a:gd name="T22" fmla="*/ 274 w 454"/>
                  <a:gd name="T23" fmla="*/ 128 h 599"/>
                  <a:gd name="T24" fmla="*/ 117 w 454"/>
                  <a:gd name="T25" fmla="*/ 128 h 599"/>
                  <a:gd name="T26" fmla="*/ 122 w 454"/>
                  <a:gd name="T27" fmla="*/ 180 h 599"/>
                  <a:gd name="T28" fmla="*/ 169 w 454"/>
                  <a:gd name="T29" fmla="*/ 186 h 599"/>
                  <a:gd name="T30" fmla="*/ 180 w 454"/>
                  <a:gd name="T31" fmla="*/ 435 h 599"/>
                  <a:gd name="T32" fmla="*/ 0 w 454"/>
                  <a:gd name="T33" fmla="*/ 447 h 5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4"/>
                  <a:gd name="T52" fmla="*/ 0 h 599"/>
                  <a:gd name="T53" fmla="*/ 454 w 454"/>
                  <a:gd name="T54" fmla="*/ 599 h 5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4" h="599">
                    <a:moveTo>
                      <a:pt x="0" y="447"/>
                    </a:moveTo>
                    <a:lnTo>
                      <a:pt x="12" y="599"/>
                    </a:lnTo>
                    <a:lnTo>
                      <a:pt x="82" y="592"/>
                    </a:lnTo>
                    <a:lnTo>
                      <a:pt x="122" y="552"/>
                    </a:lnTo>
                    <a:lnTo>
                      <a:pt x="204" y="557"/>
                    </a:lnTo>
                    <a:lnTo>
                      <a:pt x="285" y="512"/>
                    </a:lnTo>
                    <a:lnTo>
                      <a:pt x="291" y="395"/>
                    </a:lnTo>
                    <a:lnTo>
                      <a:pt x="413" y="279"/>
                    </a:lnTo>
                    <a:lnTo>
                      <a:pt x="454" y="58"/>
                    </a:lnTo>
                    <a:lnTo>
                      <a:pt x="332" y="0"/>
                    </a:lnTo>
                    <a:lnTo>
                      <a:pt x="267" y="41"/>
                    </a:lnTo>
                    <a:lnTo>
                      <a:pt x="274" y="128"/>
                    </a:lnTo>
                    <a:lnTo>
                      <a:pt x="117" y="128"/>
                    </a:lnTo>
                    <a:lnTo>
                      <a:pt x="122" y="180"/>
                    </a:lnTo>
                    <a:lnTo>
                      <a:pt x="169" y="186"/>
                    </a:lnTo>
                    <a:lnTo>
                      <a:pt x="180" y="435"/>
                    </a:lnTo>
                    <a:lnTo>
                      <a:pt x="0" y="4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5" name="Freeform 144"/>
              <p:cNvSpPr>
                <a:spLocks/>
              </p:cNvSpPr>
              <p:nvPr/>
            </p:nvSpPr>
            <p:spPr bwMode="auto">
              <a:xfrm>
                <a:off x="1335" y="1329"/>
                <a:ext cx="10" cy="10"/>
              </a:xfrm>
              <a:custGeom>
                <a:avLst/>
                <a:gdLst>
                  <a:gd name="T0" fmla="*/ 76 w 76"/>
                  <a:gd name="T1" fmla="*/ 0 h 82"/>
                  <a:gd name="T2" fmla="*/ 0 w 76"/>
                  <a:gd name="T3" fmla="*/ 5 h 82"/>
                  <a:gd name="T4" fmla="*/ 41 w 76"/>
                  <a:gd name="T5" fmla="*/ 82 h 82"/>
                  <a:gd name="T6" fmla="*/ 76 w 76"/>
                  <a:gd name="T7" fmla="*/ 0 h 82"/>
                  <a:gd name="T8" fmla="*/ 0 60000 65536"/>
                  <a:gd name="T9" fmla="*/ 0 60000 65536"/>
                  <a:gd name="T10" fmla="*/ 0 60000 65536"/>
                  <a:gd name="T11" fmla="*/ 0 60000 65536"/>
                  <a:gd name="T12" fmla="*/ 0 w 76"/>
                  <a:gd name="T13" fmla="*/ 0 h 82"/>
                  <a:gd name="T14" fmla="*/ 76 w 76"/>
                  <a:gd name="T15" fmla="*/ 82 h 82"/>
                </a:gdLst>
                <a:ahLst/>
                <a:cxnLst>
                  <a:cxn ang="T8">
                    <a:pos x="T0" y="T1"/>
                  </a:cxn>
                  <a:cxn ang="T9">
                    <a:pos x="T2" y="T3"/>
                  </a:cxn>
                  <a:cxn ang="T10">
                    <a:pos x="T4" y="T5"/>
                  </a:cxn>
                  <a:cxn ang="T11">
                    <a:pos x="T6" y="T7"/>
                  </a:cxn>
                </a:cxnLst>
                <a:rect l="T12" t="T13" r="T14" b="T15"/>
                <a:pathLst>
                  <a:path w="76" h="82">
                    <a:moveTo>
                      <a:pt x="76" y="0"/>
                    </a:moveTo>
                    <a:lnTo>
                      <a:pt x="0" y="5"/>
                    </a:lnTo>
                    <a:lnTo>
                      <a:pt x="41" y="82"/>
                    </a:lnTo>
                    <a:lnTo>
                      <a:pt x="76" y="0"/>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6" name="Freeform 145"/>
              <p:cNvSpPr>
                <a:spLocks/>
              </p:cNvSpPr>
              <p:nvPr/>
            </p:nvSpPr>
            <p:spPr bwMode="auto">
              <a:xfrm>
                <a:off x="1340" y="1241"/>
                <a:ext cx="156" cy="158"/>
              </a:xfrm>
              <a:custGeom>
                <a:avLst/>
                <a:gdLst>
                  <a:gd name="T0" fmla="*/ 0 w 1244"/>
                  <a:gd name="T1" fmla="*/ 785 h 1266"/>
                  <a:gd name="T2" fmla="*/ 35 w 1244"/>
                  <a:gd name="T3" fmla="*/ 703 h 1266"/>
                  <a:gd name="T4" fmla="*/ 75 w 1244"/>
                  <a:gd name="T5" fmla="*/ 668 h 1266"/>
                  <a:gd name="T6" fmla="*/ 116 w 1244"/>
                  <a:gd name="T7" fmla="*/ 663 h 1266"/>
                  <a:gd name="T8" fmla="*/ 168 w 1244"/>
                  <a:gd name="T9" fmla="*/ 673 h 1266"/>
                  <a:gd name="T10" fmla="*/ 238 w 1244"/>
                  <a:gd name="T11" fmla="*/ 628 h 1266"/>
                  <a:gd name="T12" fmla="*/ 244 w 1244"/>
                  <a:gd name="T13" fmla="*/ 511 h 1266"/>
                  <a:gd name="T14" fmla="*/ 366 w 1244"/>
                  <a:gd name="T15" fmla="*/ 395 h 1266"/>
                  <a:gd name="T16" fmla="*/ 430 w 1244"/>
                  <a:gd name="T17" fmla="*/ 75 h 1266"/>
                  <a:gd name="T18" fmla="*/ 499 w 1244"/>
                  <a:gd name="T19" fmla="*/ 40 h 1266"/>
                  <a:gd name="T20" fmla="*/ 656 w 1244"/>
                  <a:gd name="T21" fmla="*/ 87 h 1266"/>
                  <a:gd name="T22" fmla="*/ 773 w 1244"/>
                  <a:gd name="T23" fmla="*/ 18 h 1266"/>
                  <a:gd name="T24" fmla="*/ 831 w 1244"/>
                  <a:gd name="T25" fmla="*/ 28 h 1266"/>
                  <a:gd name="T26" fmla="*/ 889 w 1244"/>
                  <a:gd name="T27" fmla="*/ 0 h 1266"/>
                  <a:gd name="T28" fmla="*/ 976 w 1244"/>
                  <a:gd name="T29" fmla="*/ 23 h 1266"/>
                  <a:gd name="T30" fmla="*/ 1040 w 1244"/>
                  <a:gd name="T31" fmla="*/ 58 h 1266"/>
                  <a:gd name="T32" fmla="*/ 1098 w 1244"/>
                  <a:gd name="T33" fmla="*/ 58 h 1266"/>
                  <a:gd name="T34" fmla="*/ 1127 w 1244"/>
                  <a:gd name="T35" fmla="*/ 81 h 1266"/>
                  <a:gd name="T36" fmla="*/ 1150 w 1244"/>
                  <a:gd name="T37" fmla="*/ 52 h 1266"/>
                  <a:gd name="T38" fmla="*/ 1215 w 1244"/>
                  <a:gd name="T39" fmla="*/ 128 h 1266"/>
                  <a:gd name="T40" fmla="*/ 1220 w 1244"/>
                  <a:gd name="T41" fmla="*/ 185 h 1266"/>
                  <a:gd name="T42" fmla="*/ 1244 w 1244"/>
                  <a:gd name="T43" fmla="*/ 227 h 1266"/>
                  <a:gd name="T44" fmla="*/ 1168 w 1244"/>
                  <a:gd name="T45" fmla="*/ 296 h 1266"/>
                  <a:gd name="T46" fmla="*/ 1139 w 1244"/>
                  <a:gd name="T47" fmla="*/ 453 h 1266"/>
                  <a:gd name="T48" fmla="*/ 1115 w 1244"/>
                  <a:gd name="T49" fmla="*/ 511 h 1266"/>
                  <a:gd name="T50" fmla="*/ 1115 w 1244"/>
                  <a:gd name="T51" fmla="*/ 761 h 1266"/>
                  <a:gd name="T52" fmla="*/ 1197 w 1244"/>
                  <a:gd name="T53" fmla="*/ 842 h 1266"/>
                  <a:gd name="T54" fmla="*/ 1197 w 1244"/>
                  <a:gd name="T55" fmla="*/ 883 h 1266"/>
                  <a:gd name="T56" fmla="*/ 1070 w 1244"/>
                  <a:gd name="T57" fmla="*/ 900 h 1266"/>
                  <a:gd name="T58" fmla="*/ 1035 w 1244"/>
                  <a:gd name="T59" fmla="*/ 1022 h 1266"/>
                  <a:gd name="T60" fmla="*/ 1092 w 1244"/>
                  <a:gd name="T61" fmla="*/ 1029 h 1266"/>
                  <a:gd name="T62" fmla="*/ 1058 w 1244"/>
                  <a:gd name="T63" fmla="*/ 1144 h 1266"/>
                  <a:gd name="T64" fmla="*/ 1133 w 1244"/>
                  <a:gd name="T65" fmla="*/ 1179 h 1266"/>
                  <a:gd name="T66" fmla="*/ 1162 w 1244"/>
                  <a:gd name="T67" fmla="*/ 1156 h 1266"/>
                  <a:gd name="T68" fmla="*/ 1168 w 1244"/>
                  <a:gd name="T69" fmla="*/ 1266 h 1266"/>
                  <a:gd name="T70" fmla="*/ 1110 w 1244"/>
                  <a:gd name="T71" fmla="*/ 1266 h 1266"/>
                  <a:gd name="T72" fmla="*/ 965 w 1244"/>
                  <a:gd name="T73" fmla="*/ 1156 h 1266"/>
                  <a:gd name="T74" fmla="*/ 965 w 1244"/>
                  <a:gd name="T75" fmla="*/ 1179 h 1266"/>
                  <a:gd name="T76" fmla="*/ 923 w 1244"/>
                  <a:gd name="T77" fmla="*/ 1179 h 1266"/>
                  <a:gd name="T78" fmla="*/ 837 w 1244"/>
                  <a:gd name="T79" fmla="*/ 1116 h 1266"/>
                  <a:gd name="T80" fmla="*/ 785 w 1244"/>
                  <a:gd name="T81" fmla="*/ 1121 h 1266"/>
                  <a:gd name="T82" fmla="*/ 779 w 1244"/>
                  <a:gd name="T83" fmla="*/ 1092 h 1266"/>
                  <a:gd name="T84" fmla="*/ 651 w 1244"/>
                  <a:gd name="T85" fmla="*/ 1104 h 1266"/>
                  <a:gd name="T86" fmla="*/ 599 w 1244"/>
                  <a:gd name="T87" fmla="*/ 854 h 1266"/>
                  <a:gd name="T88" fmla="*/ 564 w 1244"/>
                  <a:gd name="T89" fmla="*/ 854 h 1266"/>
                  <a:gd name="T90" fmla="*/ 552 w 1244"/>
                  <a:gd name="T91" fmla="*/ 813 h 1266"/>
                  <a:gd name="T92" fmla="*/ 494 w 1244"/>
                  <a:gd name="T93" fmla="*/ 819 h 1266"/>
                  <a:gd name="T94" fmla="*/ 489 w 1244"/>
                  <a:gd name="T95" fmla="*/ 889 h 1266"/>
                  <a:gd name="T96" fmla="*/ 343 w 1244"/>
                  <a:gd name="T97" fmla="*/ 900 h 1266"/>
                  <a:gd name="T98" fmla="*/ 337 w 1244"/>
                  <a:gd name="T99" fmla="*/ 872 h 1266"/>
                  <a:gd name="T100" fmla="*/ 314 w 1244"/>
                  <a:gd name="T101" fmla="*/ 872 h 1266"/>
                  <a:gd name="T102" fmla="*/ 273 w 1244"/>
                  <a:gd name="T103" fmla="*/ 750 h 1266"/>
                  <a:gd name="T104" fmla="*/ 0 w 1244"/>
                  <a:gd name="T105" fmla="*/ 785 h 1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266"/>
                  <a:gd name="T161" fmla="*/ 1244 w 1244"/>
                  <a:gd name="T162" fmla="*/ 1266 h 1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266">
                    <a:moveTo>
                      <a:pt x="0" y="785"/>
                    </a:moveTo>
                    <a:lnTo>
                      <a:pt x="35" y="703"/>
                    </a:lnTo>
                    <a:lnTo>
                      <a:pt x="75" y="668"/>
                    </a:lnTo>
                    <a:lnTo>
                      <a:pt x="116" y="663"/>
                    </a:lnTo>
                    <a:lnTo>
                      <a:pt x="168" y="673"/>
                    </a:lnTo>
                    <a:lnTo>
                      <a:pt x="238" y="628"/>
                    </a:lnTo>
                    <a:lnTo>
                      <a:pt x="244" y="511"/>
                    </a:lnTo>
                    <a:lnTo>
                      <a:pt x="366" y="395"/>
                    </a:lnTo>
                    <a:lnTo>
                      <a:pt x="430" y="75"/>
                    </a:lnTo>
                    <a:lnTo>
                      <a:pt x="499" y="40"/>
                    </a:lnTo>
                    <a:lnTo>
                      <a:pt x="656" y="87"/>
                    </a:lnTo>
                    <a:lnTo>
                      <a:pt x="773" y="18"/>
                    </a:lnTo>
                    <a:lnTo>
                      <a:pt x="831" y="28"/>
                    </a:lnTo>
                    <a:lnTo>
                      <a:pt x="889" y="0"/>
                    </a:lnTo>
                    <a:lnTo>
                      <a:pt x="976" y="23"/>
                    </a:lnTo>
                    <a:lnTo>
                      <a:pt x="1040" y="58"/>
                    </a:lnTo>
                    <a:lnTo>
                      <a:pt x="1098" y="58"/>
                    </a:lnTo>
                    <a:lnTo>
                      <a:pt x="1127" y="81"/>
                    </a:lnTo>
                    <a:lnTo>
                      <a:pt x="1150" y="52"/>
                    </a:lnTo>
                    <a:lnTo>
                      <a:pt x="1215" y="128"/>
                    </a:lnTo>
                    <a:lnTo>
                      <a:pt x="1220" y="185"/>
                    </a:lnTo>
                    <a:lnTo>
                      <a:pt x="1244" y="227"/>
                    </a:lnTo>
                    <a:lnTo>
                      <a:pt x="1168" y="296"/>
                    </a:lnTo>
                    <a:lnTo>
                      <a:pt x="1139" y="453"/>
                    </a:lnTo>
                    <a:lnTo>
                      <a:pt x="1115" y="511"/>
                    </a:lnTo>
                    <a:lnTo>
                      <a:pt x="1115" y="761"/>
                    </a:lnTo>
                    <a:lnTo>
                      <a:pt x="1197" y="842"/>
                    </a:lnTo>
                    <a:lnTo>
                      <a:pt x="1197" y="883"/>
                    </a:lnTo>
                    <a:lnTo>
                      <a:pt x="1070" y="900"/>
                    </a:lnTo>
                    <a:lnTo>
                      <a:pt x="1035" y="1022"/>
                    </a:lnTo>
                    <a:lnTo>
                      <a:pt x="1092" y="1029"/>
                    </a:lnTo>
                    <a:lnTo>
                      <a:pt x="1058" y="1144"/>
                    </a:lnTo>
                    <a:lnTo>
                      <a:pt x="1133" y="1179"/>
                    </a:lnTo>
                    <a:lnTo>
                      <a:pt x="1162" y="1156"/>
                    </a:lnTo>
                    <a:lnTo>
                      <a:pt x="1168" y="1266"/>
                    </a:lnTo>
                    <a:lnTo>
                      <a:pt x="1110" y="1266"/>
                    </a:lnTo>
                    <a:lnTo>
                      <a:pt x="965" y="1156"/>
                    </a:lnTo>
                    <a:lnTo>
                      <a:pt x="965" y="1179"/>
                    </a:lnTo>
                    <a:lnTo>
                      <a:pt x="923" y="1179"/>
                    </a:lnTo>
                    <a:lnTo>
                      <a:pt x="837" y="1116"/>
                    </a:lnTo>
                    <a:lnTo>
                      <a:pt x="785" y="1121"/>
                    </a:lnTo>
                    <a:lnTo>
                      <a:pt x="779" y="1092"/>
                    </a:lnTo>
                    <a:lnTo>
                      <a:pt x="651" y="1104"/>
                    </a:lnTo>
                    <a:lnTo>
                      <a:pt x="599" y="854"/>
                    </a:lnTo>
                    <a:lnTo>
                      <a:pt x="564" y="854"/>
                    </a:lnTo>
                    <a:lnTo>
                      <a:pt x="552" y="813"/>
                    </a:lnTo>
                    <a:lnTo>
                      <a:pt x="494" y="819"/>
                    </a:lnTo>
                    <a:lnTo>
                      <a:pt x="489" y="889"/>
                    </a:lnTo>
                    <a:lnTo>
                      <a:pt x="343" y="900"/>
                    </a:lnTo>
                    <a:lnTo>
                      <a:pt x="337" y="872"/>
                    </a:lnTo>
                    <a:lnTo>
                      <a:pt x="314" y="872"/>
                    </a:lnTo>
                    <a:lnTo>
                      <a:pt x="273" y="750"/>
                    </a:lnTo>
                    <a:lnTo>
                      <a:pt x="0" y="78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7" name="Freeform 146"/>
              <p:cNvSpPr>
                <a:spLocks/>
              </p:cNvSpPr>
              <p:nvPr/>
            </p:nvSpPr>
            <p:spPr bwMode="auto">
              <a:xfrm>
                <a:off x="1483" y="1248"/>
                <a:ext cx="43" cy="48"/>
              </a:xfrm>
              <a:custGeom>
                <a:avLst/>
                <a:gdLst>
                  <a:gd name="T0" fmla="*/ 291 w 343"/>
                  <a:gd name="T1" fmla="*/ 0 h 383"/>
                  <a:gd name="T2" fmla="*/ 343 w 343"/>
                  <a:gd name="T3" fmla="*/ 169 h 383"/>
                  <a:gd name="T4" fmla="*/ 291 w 343"/>
                  <a:gd name="T5" fmla="*/ 244 h 383"/>
                  <a:gd name="T6" fmla="*/ 267 w 343"/>
                  <a:gd name="T7" fmla="*/ 261 h 383"/>
                  <a:gd name="T8" fmla="*/ 256 w 343"/>
                  <a:gd name="T9" fmla="*/ 343 h 383"/>
                  <a:gd name="T10" fmla="*/ 0 w 343"/>
                  <a:gd name="T11" fmla="*/ 383 h 383"/>
                  <a:gd name="T12" fmla="*/ 23 w 343"/>
                  <a:gd name="T13" fmla="*/ 238 h 383"/>
                  <a:gd name="T14" fmla="*/ 99 w 343"/>
                  <a:gd name="T15" fmla="*/ 169 h 383"/>
                  <a:gd name="T16" fmla="*/ 75 w 343"/>
                  <a:gd name="T17" fmla="*/ 127 h 383"/>
                  <a:gd name="T18" fmla="*/ 70 w 343"/>
                  <a:gd name="T19" fmla="*/ 64 h 383"/>
                  <a:gd name="T20" fmla="*/ 214 w 343"/>
                  <a:gd name="T21" fmla="*/ 52 h 383"/>
                  <a:gd name="T22" fmla="*/ 291 w 34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83"/>
                  <a:gd name="T38" fmla="*/ 343 w 343"/>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83">
                    <a:moveTo>
                      <a:pt x="291" y="0"/>
                    </a:moveTo>
                    <a:lnTo>
                      <a:pt x="343" y="169"/>
                    </a:lnTo>
                    <a:lnTo>
                      <a:pt x="291" y="244"/>
                    </a:lnTo>
                    <a:lnTo>
                      <a:pt x="267" y="261"/>
                    </a:lnTo>
                    <a:lnTo>
                      <a:pt x="256" y="343"/>
                    </a:lnTo>
                    <a:lnTo>
                      <a:pt x="0" y="383"/>
                    </a:lnTo>
                    <a:lnTo>
                      <a:pt x="23" y="238"/>
                    </a:lnTo>
                    <a:lnTo>
                      <a:pt x="99" y="169"/>
                    </a:lnTo>
                    <a:lnTo>
                      <a:pt x="75" y="127"/>
                    </a:lnTo>
                    <a:lnTo>
                      <a:pt x="70" y="64"/>
                    </a:lnTo>
                    <a:lnTo>
                      <a:pt x="214" y="52"/>
                    </a:lnTo>
                    <a:lnTo>
                      <a:pt x="29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8" name="Freeform 147"/>
              <p:cNvSpPr>
                <a:spLocks/>
              </p:cNvSpPr>
              <p:nvPr/>
            </p:nvSpPr>
            <p:spPr bwMode="auto">
              <a:xfrm>
                <a:off x="1515" y="1245"/>
                <a:ext cx="64" cy="79"/>
              </a:xfrm>
              <a:custGeom>
                <a:avLst/>
                <a:gdLst>
                  <a:gd name="T0" fmla="*/ 0 w 506"/>
                  <a:gd name="T1" fmla="*/ 373 h 635"/>
                  <a:gd name="T2" fmla="*/ 145 w 506"/>
                  <a:gd name="T3" fmla="*/ 436 h 635"/>
                  <a:gd name="T4" fmla="*/ 232 w 506"/>
                  <a:gd name="T5" fmla="*/ 530 h 635"/>
                  <a:gd name="T6" fmla="*/ 296 w 506"/>
                  <a:gd name="T7" fmla="*/ 553 h 635"/>
                  <a:gd name="T8" fmla="*/ 337 w 506"/>
                  <a:gd name="T9" fmla="*/ 623 h 635"/>
                  <a:gd name="T10" fmla="*/ 384 w 506"/>
                  <a:gd name="T11" fmla="*/ 635 h 635"/>
                  <a:gd name="T12" fmla="*/ 506 w 506"/>
                  <a:gd name="T13" fmla="*/ 413 h 635"/>
                  <a:gd name="T14" fmla="*/ 459 w 506"/>
                  <a:gd name="T15" fmla="*/ 314 h 635"/>
                  <a:gd name="T16" fmla="*/ 499 w 506"/>
                  <a:gd name="T17" fmla="*/ 59 h 635"/>
                  <a:gd name="T18" fmla="*/ 424 w 506"/>
                  <a:gd name="T19" fmla="*/ 30 h 635"/>
                  <a:gd name="T20" fmla="*/ 372 w 506"/>
                  <a:gd name="T21" fmla="*/ 94 h 635"/>
                  <a:gd name="T22" fmla="*/ 302 w 506"/>
                  <a:gd name="T23" fmla="*/ 88 h 635"/>
                  <a:gd name="T24" fmla="*/ 215 w 506"/>
                  <a:gd name="T25" fmla="*/ 0 h 635"/>
                  <a:gd name="T26" fmla="*/ 70 w 506"/>
                  <a:gd name="T27" fmla="*/ 12 h 635"/>
                  <a:gd name="T28" fmla="*/ 40 w 506"/>
                  <a:gd name="T29" fmla="*/ 30 h 635"/>
                  <a:gd name="T30" fmla="*/ 87 w 506"/>
                  <a:gd name="T31" fmla="*/ 199 h 635"/>
                  <a:gd name="T32" fmla="*/ 35 w 506"/>
                  <a:gd name="T33" fmla="*/ 268 h 635"/>
                  <a:gd name="T34" fmla="*/ 11 w 506"/>
                  <a:gd name="T35" fmla="*/ 286 h 635"/>
                  <a:gd name="T36" fmla="*/ 0 w 506"/>
                  <a:gd name="T37" fmla="*/ 373 h 6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6"/>
                  <a:gd name="T58" fmla="*/ 0 h 635"/>
                  <a:gd name="T59" fmla="*/ 506 w 506"/>
                  <a:gd name="T60" fmla="*/ 635 h 6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6" h="635">
                    <a:moveTo>
                      <a:pt x="0" y="373"/>
                    </a:moveTo>
                    <a:lnTo>
                      <a:pt x="145" y="436"/>
                    </a:lnTo>
                    <a:lnTo>
                      <a:pt x="232" y="530"/>
                    </a:lnTo>
                    <a:lnTo>
                      <a:pt x="296" y="553"/>
                    </a:lnTo>
                    <a:lnTo>
                      <a:pt x="337" y="623"/>
                    </a:lnTo>
                    <a:lnTo>
                      <a:pt x="384" y="635"/>
                    </a:lnTo>
                    <a:lnTo>
                      <a:pt x="506" y="413"/>
                    </a:lnTo>
                    <a:lnTo>
                      <a:pt x="459" y="314"/>
                    </a:lnTo>
                    <a:lnTo>
                      <a:pt x="499" y="59"/>
                    </a:lnTo>
                    <a:lnTo>
                      <a:pt x="424" y="30"/>
                    </a:lnTo>
                    <a:lnTo>
                      <a:pt x="372" y="94"/>
                    </a:lnTo>
                    <a:lnTo>
                      <a:pt x="302" y="88"/>
                    </a:lnTo>
                    <a:lnTo>
                      <a:pt x="215" y="0"/>
                    </a:lnTo>
                    <a:lnTo>
                      <a:pt x="70" y="12"/>
                    </a:lnTo>
                    <a:lnTo>
                      <a:pt x="40" y="30"/>
                    </a:lnTo>
                    <a:lnTo>
                      <a:pt x="87" y="199"/>
                    </a:lnTo>
                    <a:lnTo>
                      <a:pt x="35" y="268"/>
                    </a:lnTo>
                    <a:lnTo>
                      <a:pt x="11" y="286"/>
                    </a:lnTo>
                    <a:lnTo>
                      <a:pt x="0" y="373"/>
                    </a:lnTo>
                    <a:close/>
                  </a:path>
                </a:pathLst>
              </a:custGeom>
              <a:gradFill>
                <a:gsLst>
                  <a:gs pos="0">
                    <a:srgbClr val="EBF1DE"/>
                  </a:gs>
                  <a:gs pos="20000">
                    <a:srgbClr val="EBF1DE"/>
                  </a:gs>
                  <a:gs pos="65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9" name="Freeform 148"/>
              <p:cNvSpPr>
                <a:spLocks/>
              </p:cNvSpPr>
              <p:nvPr/>
            </p:nvSpPr>
            <p:spPr bwMode="auto">
              <a:xfrm>
                <a:off x="1480" y="1291"/>
                <a:ext cx="91" cy="93"/>
              </a:xfrm>
              <a:custGeom>
                <a:avLst/>
                <a:gdLst>
                  <a:gd name="T0" fmla="*/ 122 w 727"/>
                  <a:gd name="T1" fmla="*/ 23 h 743"/>
                  <a:gd name="T2" fmla="*/ 94 w 727"/>
                  <a:gd name="T3" fmla="*/ 116 h 743"/>
                  <a:gd name="T4" fmla="*/ 129 w 727"/>
                  <a:gd name="T5" fmla="*/ 168 h 743"/>
                  <a:gd name="T6" fmla="*/ 0 w 727"/>
                  <a:gd name="T7" fmla="*/ 319 h 743"/>
                  <a:gd name="T8" fmla="*/ 0 w 727"/>
                  <a:gd name="T9" fmla="*/ 360 h 743"/>
                  <a:gd name="T10" fmla="*/ 82 w 727"/>
                  <a:gd name="T11" fmla="*/ 441 h 743"/>
                  <a:gd name="T12" fmla="*/ 82 w 727"/>
                  <a:gd name="T13" fmla="*/ 482 h 743"/>
                  <a:gd name="T14" fmla="*/ 256 w 727"/>
                  <a:gd name="T15" fmla="*/ 569 h 743"/>
                  <a:gd name="T16" fmla="*/ 321 w 727"/>
                  <a:gd name="T17" fmla="*/ 743 h 743"/>
                  <a:gd name="T18" fmla="*/ 367 w 727"/>
                  <a:gd name="T19" fmla="*/ 715 h 743"/>
                  <a:gd name="T20" fmla="*/ 518 w 727"/>
                  <a:gd name="T21" fmla="*/ 732 h 743"/>
                  <a:gd name="T22" fmla="*/ 547 w 727"/>
                  <a:gd name="T23" fmla="*/ 685 h 743"/>
                  <a:gd name="T24" fmla="*/ 727 w 727"/>
                  <a:gd name="T25" fmla="*/ 673 h 743"/>
                  <a:gd name="T26" fmla="*/ 692 w 727"/>
                  <a:gd name="T27" fmla="*/ 593 h 743"/>
                  <a:gd name="T28" fmla="*/ 692 w 727"/>
                  <a:gd name="T29" fmla="*/ 394 h 743"/>
                  <a:gd name="T30" fmla="*/ 663 w 727"/>
                  <a:gd name="T31" fmla="*/ 366 h 743"/>
                  <a:gd name="T32" fmla="*/ 670 w 727"/>
                  <a:gd name="T33" fmla="*/ 255 h 743"/>
                  <a:gd name="T34" fmla="*/ 623 w 727"/>
                  <a:gd name="T35" fmla="*/ 250 h 743"/>
                  <a:gd name="T36" fmla="*/ 582 w 727"/>
                  <a:gd name="T37" fmla="*/ 180 h 743"/>
                  <a:gd name="T38" fmla="*/ 518 w 727"/>
                  <a:gd name="T39" fmla="*/ 157 h 743"/>
                  <a:gd name="T40" fmla="*/ 431 w 727"/>
                  <a:gd name="T41" fmla="*/ 63 h 743"/>
                  <a:gd name="T42" fmla="*/ 286 w 727"/>
                  <a:gd name="T43" fmla="*/ 0 h 743"/>
                  <a:gd name="T44" fmla="*/ 122 w 727"/>
                  <a:gd name="T45" fmla="*/ 23 h 7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7"/>
                  <a:gd name="T70" fmla="*/ 0 h 743"/>
                  <a:gd name="T71" fmla="*/ 727 w 727"/>
                  <a:gd name="T72" fmla="*/ 743 h 7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7" h="743">
                    <a:moveTo>
                      <a:pt x="122" y="23"/>
                    </a:moveTo>
                    <a:lnTo>
                      <a:pt x="94" y="116"/>
                    </a:lnTo>
                    <a:lnTo>
                      <a:pt x="129" y="168"/>
                    </a:lnTo>
                    <a:lnTo>
                      <a:pt x="0" y="319"/>
                    </a:lnTo>
                    <a:lnTo>
                      <a:pt x="0" y="360"/>
                    </a:lnTo>
                    <a:lnTo>
                      <a:pt x="82" y="441"/>
                    </a:lnTo>
                    <a:lnTo>
                      <a:pt x="82" y="482"/>
                    </a:lnTo>
                    <a:lnTo>
                      <a:pt x="256" y="569"/>
                    </a:lnTo>
                    <a:lnTo>
                      <a:pt x="321" y="743"/>
                    </a:lnTo>
                    <a:lnTo>
                      <a:pt x="367" y="715"/>
                    </a:lnTo>
                    <a:lnTo>
                      <a:pt x="518" y="732"/>
                    </a:lnTo>
                    <a:lnTo>
                      <a:pt x="547" y="685"/>
                    </a:lnTo>
                    <a:lnTo>
                      <a:pt x="727" y="673"/>
                    </a:lnTo>
                    <a:lnTo>
                      <a:pt x="692" y="593"/>
                    </a:lnTo>
                    <a:lnTo>
                      <a:pt x="692" y="394"/>
                    </a:lnTo>
                    <a:lnTo>
                      <a:pt x="663" y="366"/>
                    </a:lnTo>
                    <a:lnTo>
                      <a:pt x="670" y="255"/>
                    </a:lnTo>
                    <a:lnTo>
                      <a:pt x="623" y="250"/>
                    </a:lnTo>
                    <a:lnTo>
                      <a:pt x="582" y="180"/>
                    </a:lnTo>
                    <a:lnTo>
                      <a:pt x="518" y="157"/>
                    </a:lnTo>
                    <a:lnTo>
                      <a:pt x="431" y="63"/>
                    </a:lnTo>
                    <a:lnTo>
                      <a:pt x="286" y="0"/>
                    </a:lnTo>
                    <a:lnTo>
                      <a:pt x="122" y="23"/>
                    </a:lnTo>
                    <a:close/>
                  </a:path>
                </a:pathLst>
              </a:custGeom>
              <a:gradFill>
                <a:gsLst>
                  <a:gs pos="0">
                    <a:srgbClr val="EBF1DE"/>
                  </a:gs>
                  <a:gs pos="20000">
                    <a:srgbClr val="EBF1DE"/>
                  </a:gs>
                  <a:gs pos="67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0" name="Freeform 149"/>
              <p:cNvSpPr>
                <a:spLocks/>
              </p:cNvSpPr>
              <p:nvPr/>
            </p:nvSpPr>
            <p:spPr bwMode="auto">
              <a:xfrm>
                <a:off x="1480" y="1308"/>
                <a:ext cx="16" cy="23"/>
              </a:xfrm>
              <a:custGeom>
                <a:avLst/>
                <a:gdLst>
                  <a:gd name="T0" fmla="*/ 0 w 129"/>
                  <a:gd name="T1" fmla="*/ 186 h 186"/>
                  <a:gd name="T2" fmla="*/ 129 w 129"/>
                  <a:gd name="T3" fmla="*/ 35 h 186"/>
                  <a:gd name="T4" fmla="*/ 117 w 129"/>
                  <a:gd name="T5" fmla="*/ 17 h 186"/>
                  <a:gd name="T6" fmla="*/ 65 w 129"/>
                  <a:gd name="T7" fmla="*/ 0 h 186"/>
                  <a:gd name="T8" fmla="*/ 0 w 129"/>
                  <a:gd name="T9" fmla="*/ 35 h 186"/>
                  <a:gd name="T10" fmla="*/ 0 w 129"/>
                  <a:gd name="T11" fmla="*/ 186 h 186"/>
                  <a:gd name="T12" fmla="*/ 0 60000 65536"/>
                  <a:gd name="T13" fmla="*/ 0 60000 65536"/>
                  <a:gd name="T14" fmla="*/ 0 60000 65536"/>
                  <a:gd name="T15" fmla="*/ 0 60000 65536"/>
                  <a:gd name="T16" fmla="*/ 0 60000 65536"/>
                  <a:gd name="T17" fmla="*/ 0 60000 65536"/>
                  <a:gd name="T18" fmla="*/ 0 w 129"/>
                  <a:gd name="T19" fmla="*/ 0 h 186"/>
                  <a:gd name="T20" fmla="*/ 129 w 129"/>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9" h="186">
                    <a:moveTo>
                      <a:pt x="0" y="186"/>
                    </a:moveTo>
                    <a:lnTo>
                      <a:pt x="129" y="35"/>
                    </a:lnTo>
                    <a:lnTo>
                      <a:pt x="117" y="17"/>
                    </a:lnTo>
                    <a:lnTo>
                      <a:pt x="65" y="0"/>
                    </a:lnTo>
                    <a:lnTo>
                      <a:pt x="0" y="35"/>
                    </a:lnTo>
                    <a:lnTo>
                      <a:pt x="0" y="18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1" name="Freeform 150"/>
              <p:cNvSpPr>
                <a:spLocks/>
              </p:cNvSpPr>
              <p:nvPr/>
            </p:nvSpPr>
            <p:spPr bwMode="auto">
              <a:xfrm>
                <a:off x="1480" y="1294"/>
                <a:ext cx="15" cy="18"/>
              </a:xfrm>
              <a:custGeom>
                <a:avLst/>
                <a:gdLst>
                  <a:gd name="T0" fmla="*/ 0 w 122"/>
                  <a:gd name="T1" fmla="*/ 87 h 145"/>
                  <a:gd name="T2" fmla="*/ 0 w 122"/>
                  <a:gd name="T3" fmla="*/ 145 h 145"/>
                  <a:gd name="T4" fmla="*/ 65 w 122"/>
                  <a:gd name="T5" fmla="*/ 110 h 145"/>
                  <a:gd name="T6" fmla="*/ 117 w 122"/>
                  <a:gd name="T7" fmla="*/ 127 h 145"/>
                  <a:gd name="T8" fmla="*/ 94 w 122"/>
                  <a:gd name="T9" fmla="*/ 87 h 145"/>
                  <a:gd name="T10" fmla="*/ 122 w 122"/>
                  <a:gd name="T11" fmla="*/ 0 h 145"/>
                  <a:gd name="T12" fmla="*/ 24 w 122"/>
                  <a:gd name="T13" fmla="*/ 17 h 145"/>
                  <a:gd name="T14" fmla="*/ 0 w 122"/>
                  <a:gd name="T15" fmla="*/ 87 h 14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45"/>
                  <a:gd name="T26" fmla="*/ 122 w 122"/>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45">
                    <a:moveTo>
                      <a:pt x="0" y="87"/>
                    </a:moveTo>
                    <a:lnTo>
                      <a:pt x="0" y="145"/>
                    </a:lnTo>
                    <a:lnTo>
                      <a:pt x="65" y="110"/>
                    </a:lnTo>
                    <a:lnTo>
                      <a:pt x="117" y="127"/>
                    </a:lnTo>
                    <a:lnTo>
                      <a:pt x="94" y="87"/>
                    </a:lnTo>
                    <a:lnTo>
                      <a:pt x="122" y="0"/>
                    </a:lnTo>
                    <a:lnTo>
                      <a:pt x="24" y="17"/>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2" name="Freeform 151"/>
              <p:cNvSpPr>
                <a:spLocks/>
              </p:cNvSpPr>
              <p:nvPr/>
            </p:nvSpPr>
            <p:spPr bwMode="auto">
              <a:xfrm>
                <a:off x="1338" y="1335"/>
                <a:ext cx="100" cy="107"/>
              </a:xfrm>
              <a:custGeom>
                <a:avLst/>
                <a:gdLst>
                  <a:gd name="T0" fmla="*/ 17 w 802"/>
                  <a:gd name="T1" fmla="*/ 35 h 859"/>
                  <a:gd name="T2" fmla="*/ 92 w 802"/>
                  <a:gd name="T3" fmla="*/ 157 h 859"/>
                  <a:gd name="T4" fmla="*/ 52 w 802"/>
                  <a:gd name="T5" fmla="*/ 244 h 859"/>
                  <a:gd name="T6" fmla="*/ 75 w 802"/>
                  <a:gd name="T7" fmla="*/ 331 h 859"/>
                  <a:gd name="T8" fmla="*/ 122 w 802"/>
                  <a:gd name="T9" fmla="*/ 354 h 859"/>
                  <a:gd name="T10" fmla="*/ 110 w 802"/>
                  <a:gd name="T11" fmla="*/ 453 h 859"/>
                  <a:gd name="T12" fmla="*/ 17 w 802"/>
                  <a:gd name="T13" fmla="*/ 568 h 859"/>
                  <a:gd name="T14" fmla="*/ 0 w 802"/>
                  <a:gd name="T15" fmla="*/ 696 h 859"/>
                  <a:gd name="T16" fmla="*/ 0 w 802"/>
                  <a:gd name="T17" fmla="*/ 835 h 859"/>
                  <a:gd name="T18" fmla="*/ 92 w 802"/>
                  <a:gd name="T19" fmla="*/ 772 h 859"/>
                  <a:gd name="T20" fmla="*/ 157 w 802"/>
                  <a:gd name="T21" fmla="*/ 824 h 859"/>
                  <a:gd name="T22" fmla="*/ 429 w 802"/>
                  <a:gd name="T23" fmla="*/ 778 h 859"/>
                  <a:gd name="T24" fmla="*/ 598 w 802"/>
                  <a:gd name="T25" fmla="*/ 859 h 859"/>
                  <a:gd name="T26" fmla="*/ 732 w 802"/>
                  <a:gd name="T27" fmla="*/ 824 h 859"/>
                  <a:gd name="T28" fmla="*/ 656 w 802"/>
                  <a:gd name="T29" fmla="*/ 760 h 859"/>
                  <a:gd name="T30" fmla="*/ 656 w 802"/>
                  <a:gd name="T31" fmla="*/ 505 h 859"/>
                  <a:gd name="T32" fmla="*/ 767 w 802"/>
                  <a:gd name="T33" fmla="*/ 493 h 859"/>
                  <a:gd name="T34" fmla="*/ 755 w 802"/>
                  <a:gd name="T35" fmla="*/ 418 h 859"/>
                  <a:gd name="T36" fmla="*/ 802 w 802"/>
                  <a:gd name="T37" fmla="*/ 418 h 859"/>
                  <a:gd name="T38" fmla="*/ 796 w 802"/>
                  <a:gd name="T39" fmla="*/ 342 h 859"/>
                  <a:gd name="T40" fmla="*/ 668 w 802"/>
                  <a:gd name="T41" fmla="*/ 354 h 859"/>
                  <a:gd name="T42" fmla="*/ 616 w 802"/>
                  <a:gd name="T43" fmla="*/ 104 h 859"/>
                  <a:gd name="T44" fmla="*/ 581 w 802"/>
                  <a:gd name="T45" fmla="*/ 104 h 859"/>
                  <a:gd name="T46" fmla="*/ 569 w 802"/>
                  <a:gd name="T47" fmla="*/ 63 h 859"/>
                  <a:gd name="T48" fmla="*/ 511 w 802"/>
                  <a:gd name="T49" fmla="*/ 69 h 859"/>
                  <a:gd name="T50" fmla="*/ 506 w 802"/>
                  <a:gd name="T51" fmla="*/ 139 h 859"/>
                  <a:gd name="T52" fmla="*/ 360 w 802"/>
                  <a:gd name="T53" fmla="*/ 150 h 859"/>
                  <a:gd name="T54" fmla="*/ 354 w 802"/>
                  <a:gd name="T55" fmla="*/ 122 h 859"/>
                  <a:gd name="T56" fmla="*/ 331 w 802"/>
                  <a:gd name="T57" fmla="*/ 122 h 859"/>
                  <a:gd name="T58" fmla="*/ 290 w 802"/>
                  <a:gd name="T59" fmla="*/ 0 h 859"/>
                  <a:gd name="T60" fmla="*/ 17 w 802"/>
                  <a:gd name="T61" fmla="*/ 35 h 8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2"/>
                  <a:gd name="T94" fmla="*/ 0 h 859"/>
                  <a:gd name="T95" fmla="*/ 802 w 802"/>
                  <a:gd name="T96" fmla="*/ 859 h 8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2" h="859">
                    <a:moveTo>
                      <a:pt x="17" y="35"/>
                    </a:moveTo>
                    <a:lnTo>
                      <a:pt x="92" y="157"/>
                    </a:lnTo>
                    <a:lnTo>
                      <a:pt x="52" y="244"/>
                    </a:lnTo>
                    <a:lnTo>
                      <a:pt x="75" y="331"/>
                    </a:lnTo>
                    <a:lnTo>
                      <a:pt x="122" y="354"/>
                    </a:lnTo>
                    <a:lnTo>
                      <a:pt x="110" y="453"/>
                    </a:lnTo>
                    <a:lnTo>
                      <a:pt x="17" y="568"/>
                    </a:lnTo>
                    <a:lnTo>
                      <a:pt x="0" y="696"/>
                    </a:lnTo>
                    <a:lnTo>
                      <a:pt x="0" y="835"/>
                    </a:lnTo>
                    <a:lnTo>
                      <a:pt x="92" y="772"/>
                    </a:lnTo>
                    <a:lnTo>
                      <a:pt x="157" y="824"/>
                    </a:lnTo>
                    <a:lnTo>
                      <a:pt x="429" y="778"/>
                    </a:lnTo>
                    <a:lnTo>
                      <a:pt x="598" y="859"/>
                    </a:lnTo>
                    <a:lnTo>
                      <a:pt x="732" y="824"/>
                    </a:lnTo>
                    <a:lnTo>
                      <a:pt x="656" y="760"/>
                    </a:lnTo>
                    <a:lnTo>
                      <a:pt x="656" y="505"/>
                    </a:lnTo>
                    <a:lnTo>
                      <a:pt x="767" y="493"/>
                    </a:lnTo>
                    <a:lnTo>
                      <a:pt x="755" y="418"/>
                    </a:lnTo>
                    <a:lnTo>
                      <a:pt x="802" y="418"/>
                    </a:lnTo>
                    <a:lnTo>
                      <a:pt x="796" y="342"/>
                    </a:lnTo>
                    <a:lnTo>
                      <a:pt x="668" y="354"/>
                    </a:lnTo>
                    <a:lnTo>
                      <a:pt x="616" y="104"/>
                    </a:lnTo>
                    <a:lnTo>
                      <a:pt x="581" y="104"/>
                    </a:lnTo>
                    <a:lnTo>
                      <a:pt x="569" y="63"/>
                    </a:lnTo>
                    <a:lnTo>
                      <a:pt x="511" y="69"/>
                    </a:lnTo>
                    <a:lnTo>
                      <a:pt x="506" y="139"/>
                    </a:lnTo>
                    <a:lnTo>
                      <a:pt x="360" y="150"/>
                    </a:lnTo>
                    <a:lnTo>
                      <a:pt x="354" y="122"/>
                    </a:lnTo>
                    <a:lnTo>
                      <a:pt x="331" y="122"/>
                    </a:lnTo>
                    <a:lnTo>
                      <a:pt x="290" y="0"/>
                    </a:lnTo>
                    <a:lnTo>
                      <a:pt x="17"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3" name="Freeform 152"/>
              <p:cNvSpPr>
                <a:spLocks/>
              </p:cNvSpPr>
              <p:nvPr/>
            </p:nvSpPr>
            <p:spPr bwMode="auto">
              <a:xfrm>
                <a:off x="1420" y="1351"/>
                <a:ext cx="98" cy="88"/>
              </a:xfrm>
              <a:custGeom>
                <a:avLst/>
                <a:gdLst>
                  <a:gd name="T0" fmla="*/ 779 w 779"/>
                  <a:gd name="T1" fmla="*/ 203 h 702"/>
                  <a:gd name="T2" fmla="*/ 720 w 779"/>
                  <a:gd name="T3" fmla="*/ 296 h 702"/>
                  <a:gd name="T4" fmla="*/ 680 w 779"/>
                  <a:gd name="T5" fmla="*/ 325 h 702"/>
                  <a:gd name="T6" fmla="*/ 686 w 779"/>
                  <a:gd name="T7" fmla="*/ 413 h 702"/>
                  <a:gd name="T8" fmla="*/ 523 w 779"/>
                  <a:gd name="T9" fmla="*/ 482 h 702"/>
                  <a:gd name="T10" fmla="*/ 553 w 779"/>
                  <a:gd name="T11" fmla="*/ 535 h 702"/>
                  <a:gd name="T12" fmla="*/ 483 w 779"/>
                  <a:gd name="T13" fmla="*/ 540 h 702"/>
                  <a:gd name="T14" fmla="*/ 337 w 779"/>
                  <a:gd name="T15" fmla="*/ 702 h 702"/>
                  <a:gd name="T16" fmla="*/ 221 w 779"/>
                  <a:gd name="T17" fmla="*/ 697 h 702"/>
                  <a:gd name="T18" fmla="*/ 157 w 779"/>
                  <a:gd name="T19" fmla="*/ 662 h 702"/>
                  <a:gd name="T20" fmla="*/ 76 w 779"/>
                  <a:gd name="T21" fmla="*/ 691 h 702"/>
                  <a:gd name="T22" fmla="*/ 0 w 779"/>
                  <a:gd name="T23" fmla="*/ 627 h 702"/>
                  <a:gd name="T24" fmla="*/ 0 w 779"/>
                  <a:gd name="T25" fmla="*/ 372 h 702"/>
                  <a:gd name="T26" fmla="*/ 105 w 779"/>
                  <a:gd name="T27" fmla="*/ 355 h 702"/>
                  <a:gd name="T28" fmla="*/ 99 w 779"/>
                  <a:gd name="T29" fmla="*/ 285 h 702"/>
                  <a:gd name="T30" fmla="*/ 146 w 779"/>
                  <a:gd name="T31" fmla="*/ 285 h 702"/>
                  <a:gd name="T32" fmla="*/ 146 w 779"/>
                  <a:gd name="T33" fmla="*/ 238 h 702"/>
                  <a:gd name="T34" fmla="*/ 204 w 779"/>
                  <a:gd name="T35" fmla="*/ 233 h 702"/>
                  <a:gd name="T36" fmla="*/ 284 w 779"/>
                  <a:gd name="T37" fmla="*/ 303 h 702"/>
                  <a:gd name="T38" fmla="*/ 326 w 779"/>
                  <a:gd name="T39" fmla="*/ 296 h 702"/>
                  <a:gd name="T40" fmla="*/ 326 w 779"/>
                  <a:gd name="T41" fmla="*/ 273 h 702"/>
                  <a:gd name="T42" fmla="*/ 476 w 779"/>
                  <a:gd name="T43" fmla="*/ 383 h 702"/>
                  <a:gd name="T44" fmla="*/ 529 w 779"/>
                  <a:gd name="T45" fmla="*/ 383 h 702"/>
                  <a:gd name="T46" fmla="*/ 523 w 779"/>
                  <a:gd name="T47" fmla="*/ 273 h 702"/>
                  <a:gd name="T48" fmla="*/ 494 w 779"/>
                  <a:gd name="T49" fmla="*/ 296 h 702"/>
                  <a:gd name="T50" fmla="*/ 419 w 779"/>
                  <a:gd name="T51" fmla="*/ 261 h 702"/>
                  <a:gd name="T52" fmla="*/ 453 w 779"/>
                  <a:gd name="T53" fmla="*/ 146 h 702"/>
                  <a:gd name="T54" fmla="*/ 396 w 779"/>
                  <a:gd name="T55" fmla="*/ 139 h 702"/>
                  <a:gd name="T56" fmla="*/ 431 w 779"/>
                  <a:gd name="T57" fmla="*/ 17 h 702"/>
                  <a:gd name="T58" fmla="*/ 558 w 779"/>
                  <a:gd name="T59" fmla="*/ 0 h 702"/>
                  <a:gd name="T60" fmla="*/ 732 w 779"/>
                  <a:gd name="T61" fmla="*/ 87 h 702"/>
                  <a:gd name="T62" fmla="*/ 779 w 779"/>
                  <a:gd name="T63" fmla="*/ 203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9"/>
                  <a:gd name="T97" fmla="*/ 0 h 702"/>
                  <a:gd name="T98" fmla="*/ 779 w 779"/>
                  <a:gd name="T99" fmla="*/ 702 h 7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9" h="702">
                    <a:moveTo>
                      <a:pt x="779" y="203"/>
                    </a:moveTo>
                    <a:lnTo>
                      <a:pt x="720" y="296"/>
                    </a:lnTo>
                    <a:lnTo>
                      <a:pt x="680" y="325"/>
                    </a:lnTo>
                    <a:lnTo>
                      <a:pt x="686" y="413"/>
                    </a:lnTo>
                    <a:lnTo>
                      <a:pt x="523" y="482"/>
                    </a:lnTo>
                    <a:lnTo>
                      <a:pt x="553" y="535"/>
                    </a:lnTo>
                    <a:lnTo>
                      <a:pt x="483" y="540"/>
                    </a:lnTo>
                    <a:lnTo>
                      <a:pt x="337" y="702"/>
                    </a:lnTo>
                    <a:lnTo>
                      <a:pt x="221" y="697"/>
                    </a:lnTo>
                    <a:lnTo>
                      <a:pt x="157" y="662"/>
                    </a:lnTo>
                    <a:lnTo>
                      <a:pt x="76" y="691"/>
                    </a:lnTo>
                    <a:lnTo>
                      <a:pt x="0" y="627"/>
                    </a:lnTo>
                    <a:lnTo>
                      <a:pt x="0" y="372"/>
                    </a:lnTo>
                    <a:lnTo>
                      <a:pt x="105" y="355"/>
                    </a:lnTo>
                    <a:lnTo>
                      <a:pt x="99" y="285"/>
                    </a:lnTo>
                    <a:lnTo>
                      <a:pt x="146" y="285"/>
                    </a:lnTo>
                    <a:lnTo>
                      <a:pt x="146" y="238"/>
                    </a:lnTo>
                    <a:lnTo>
                      <a:pt x="204" y="233"/>
                    </a:lnTo>
                    <a:lnTo>
                      <a:pt x="284" y="303"/>
                    </a:lnTo>
                    <a:lnTo>
                      <a:pt x="326" y="296"/>
                    </a:lnTo>
                    <a:lnTo>
                      <a:pt x="326" y="273"/>
                    </a:lnTo>
                    <a:lnTo>
                      <a:pt x="476" y="383"/>
                    </a:lnTo>
                    <a:lnTo>
                      <a:pt x="529" y="383"/>
                    </a:lnTo>
                    <a:lnTo>
                      <a:pt x="523" y="273"/>
                    </a:lnTo>
                    <a:lnTo>
                      <a:pt x="494" y="296"/>
                    </a:lnTo>
                    <a:lnTo>
                      <a:pt x="419" y="261"/>
                    </a:lnTo>
                    <a:lnTo>
                      <a:pt x="453" y="146"/>
                    </a:lnTo>
                    <a:lnTo>
                      <a:pt x="396" y="139"/>
                    </a:lnTo>
                    <a:lnTo>
                      <a:pt x="431" y="17"/>
                    </a:lnTo>
                    <a:lnTo>
                      <a:pt x="558" y="0"/>
                    </a:lnTo>
                    <a:lnTo>
                      <a:pt x="732" y="87"/>
                    </a:lnTo>
                    <a:lnTo>
                      <a:pt x="779" y="20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4" name="Freeform 153"/>
              <p:cNvSpPr>
                <a:spLocks/>
              </p:cNvSpPr>
              <p:nvPr/>
            </p:nvSpPr>
            <p:spPr bwMode="auto">
              <a:xfrm>
                <a:off x="1505" y="1376"/>
                <a:ext cx="24" cy="58"/>
              </a:xfrm>
              <a:custGeom>
                <a:avLst/>
                <a:gdLst>
                  <a:gd name="T0" fmla="*/ 6 w 192"/>
                  <a:gd name="T1" fmla="*/ 215 h 459"/>
                  <a:gd name="T2" fmla="*/ 105 w 192"/>
                  <a:gd name="T3" fmla="*/ 249 h 459"/>
                  <a:gd name="T4" fmla="*/ 145 w 192"/>
                  <a:gd name="T5" fmla="*/ 459 h 459"/>
                  <a:gd name="T6" fmla="*/ 187 w 192"/>
                  <a:gd name="T7" fmla="*/ 371 h 459"/>
                  <a:gd name="T8" fmla="*/ 192 w 192"/>
                  <a:gd name="T9" fmla="*/ 225 h 459"/>
                  <a:gd name="T10" fmla="*/ 99 w 192"/>
                  <a:gd name="T11" fmla="*/ 0 h 459"/>
                  <a:gd name="T12" fmla="*/ 40 w 192"/>
                  <a:gd name="T13" fmla="*/ 93 h 459"/>
                  <a:gd name="T14" fmla="*/ 0 w 192"/>
                  <a:gd name="T15" fmla="*/ 127 h 459"/>
                  <a:gd name="T16" fmla="*/ 6 w 192"/>
                  <a:gd name="T17" fmla="*/ 215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59"/>
                  <a:gd name="T29" fmla="*/ 192 w 192"/>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59">
                    <a:moveTo>
                      <a:pt x="6" y="215"/>
                    </a:moveTo>
                    <a:lnTo>
                      <a:pt x="105" y="249"/>
                    </a:lnTo>
                    <a:lnTo>
                      <a:pt x="145" y="459"/>
                    </a:lnTo>
                    <a:lnTo>
                      <a:pt x="187" y="371"/>
                    </a:lnTo>
                    <a:lnTo>
                      <a:pt x="192" y="225"/>
                    </a:lnTo>
                    <a:lnTo>
                      <a:pt x="99" y="0"/>
                    </a:lnTo>
                    <a:lnTo>
                      <a:pt x="40" y="93"/>
                    </a:lnTo>
                    <a:lnTo>
                      <a:pt x="0" y="127"/>
                    </a:lnTo>
                    <a:lnTo>
                      <a:pt x="6" y="21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5" name="Freeform 154"/>
              <p:cNvSpPr>
                <a:spLocks/>
              </p:cNvSpPr>
              <p:nvPr/>
            </p:nvSpPr>
            <p:spPr bwMode="auto">
              <a:xfrm>
                <a:off x="1338" y="1431"/>
                <a:ext cx="76" cy="108"/>
              </a:xfrm>
              <a:custGeom>
                <a:avLst/>
                <a:gdLst>
                  <a:gd name="T0" fmla="*/ 610 w 610"/>
                  <a:gd name="T1" fmla="*/ 87 h 860"/>
                  <a:gd name="T2" fmla="*/ 598 w 610"/>
                  <a:gd name="T3" fmla="*/ 314 h 860"/>
                  <a:gd name="T4" fmla="*/ 516 w 610"/>
                  <a:gd name="T5" fmla="*/ 366 h 860"/>
                  <a:gd name="T6" fmla="*/ 516 w 610"/>
                  <a:gd name="T7" fmla="*/ 796 h 860"/>
                  <a:gd name="T8" fmla="*/ 464 w 610"/>
                  <a:gd name="T9" fmla="*/ 860 h 860"/>
                  <a:gd name="T10" fmla="*/ 389 w 610"/>
                  <a:gd name="T11" fmla="*/ 837 h 860"/>
                  <a:gd name="T12" fmla="*/ 383 w 610"/>
                  <a:gd name="T13" fmla="*/ 755 h 860"/>
                  <a:gd name="T14" fmla="*/ 337 w 610"/>
                  <a:gd name="T15" fmla="*/ 825 h 860"/>
                  <a:gd name="T16" fmla="*/ 237 w 610"/>
                  <a:gd name="T17" fmla="*/ 703 h 860"/>
                  <a:gd name="T18" fmla="*/ 174 w 610"/>
                  <a:gd name="T19" fmla="*/ 349 h 860"/>
                  <a:gd name="T20" fmla="*/ 110 w 610"/>
                  <a:gd name="T21" fmla="*/ 290 h 860"/>
                  <a:gd name="T22" fmla="*/ 0 w 610"/>
                  <a:gd name="T23" fmla="*/ 63 h 860"/>
                  <a:gd name="T24" fmla="*/ 92 w 610"/>
                  <a:gd name="T25" fmla="*/ 0 h 860"/>
                  <a:gd name="T26" fmla="*/ 157 w 610"/>
                  <a:gd name="T27" fmla="*/ 52 h 860"/>
                  <a:gd name="T28" fmla="*/ 429 w 610"/>
                  <a:gd name="T29" fmla="*/ 6 h 860"/>
                  <a:gd name="T30" fmla="*/ 610 w 610"/>
                  <a:gd name="T31" fmla="*/ 87 h 8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0"/>
                  <a:gd name="T49" fmla="*/ 0 h 860"/>
                  <a:gd name="T50" fmla="*/ 610 w 610"/>
                  <a:gd name="T51" fmla="*/ 860 h 8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0" h="860">
                    <a:moveTo>
                      <a:pt x="610" y="87"/>
                    </a:moveTo>
                    <a:lnTo>
                      <a:pt x="598" y="314"/>
                    </a:lnTo>
                    <a:lnTo>
                      <a:pt x="516" y="366"/>
                    </a:lnTo>
                    <a:lnTo>
                      <a:pt x="516" y="796"/>
                    </a:lnTo>
                    <a:lnTo>
                      <a:pt x="464" y="860"/>
                    </a:lnTo>
                    <a:lnTo>
                      <a:pt x="389" y="837"/>
                    </a:lnTo>
                    <a:lnTo>
                      <a:pt x="383" y="755"/>
                    </a:lnTo>
                    <a:lnTo>
                      <a:pt x="337" y="825"/>
                    </a:lnTo>
                    <a:lnTo>
                      <a:pt x="237" y="703"/>
                    </a:lnTo>
                    <a:lnTo>
                      <a:pt x="174" y="349"/>
                    </a:lnTo>
                    <a:lnTo>
                      <a:pt x="110" y="290"/>
                    </a:lnTo>
                    <a:lnTo>
                      <a:pt x="0" y="63"/>
                    </a:lnTo>
                    <a:lnTo>
                      <a:pt x="92" y="0"/>
                    </a:lnTo>
                    <a:lnTo>
                      <a:pt x="157" y="52"/>
                    </a:lnTo>
                    <a:lnTo>
                      <a:pt x="429" y="6"/>
                    </a:lnTo>
                    <a:lnTo>
                      <a:pt x="610" y="87"/>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6" name="Freeform 155"/>
              <p:cNvSpPr>
                <a:spLocks/>
              </p:cNvSpPr>
              <p:nvPr/>
            </p:nvSpPr>
            <p:spPr bwMode="auto">
              <a:xfrm>
                <a:off x="1486" y="1374"/>
                <a:ext cx="85" cy="143"/>
              </a:xfrm>
              <a:custGeom>
                <a:avLst/>
                <a:gdLst>
                  <a:gd name="T0" fmla="*/ 30 w 680"/>
                  <a:gd name="T1" fmla="*/ 355 h 1144"/>
                  <a:gd name="T2" fmla="*/ 175 w 680"/>
                  <a:gd name="T3" fmla="*/ 453 h 1144"/>
                  <a:gd name="T4" fmla="*/ 187 w 680"/>
                  <a:gd name="T5" fmla="*/ 564 h 1144"/>
                  <a:gd name="T6" fmla="*/ 128 w 680"/>
                  <a:gd name="T7" fmla="*/ 569 h 1144"/>
                  <a:gd name="T8" fmla="*/ 163 w 680"/>
                  <a:gd name="T9" fmla="*/ 662 h 1144"/>
                  <a:gd name="T10" fmla="*/ 47 w 680"/>
                  <a:gd name="T11" fmla="*/ 831 h 1144"/>
                  <a:gd name="T12" fmla="*/ 82 w 680"/>
                  <a:gd name="T13" fmla="*/ 1132 h 1144"/>
                  <a:gd name="T14" fmla="*/ 145 w 680"/>
                  <a:gd name="T15" fmla="*/ 1144 h 1144"/>
                  <a:gd name="T16" fmla="*/ 175 w 680"/>
                  <a:gd name="T17" fmla="*/ 1028 h 1144"/>
                  <a:gd name="T18" fmla="*/ 320 w 680"/>
                  <a:gd name="T19" fmla="*/ 923 h 1144"/>
                  <a:gd name="T20" fmla="*/ 309 w 680"/>
                  <a:gd name="T21" fmla="*/ 709 h 1144"/>
                  <a:gd name="T22" fmla="*/ 267 w 680"/>
                  <a:gd name="T23" fmla="*/ 686 h 1144"/>
                  <a:gd name="T24" fmla="*/ 291 w 680"/>
                  <a:gd name="T25" fmla="*/ 627 h 1144"/>
                  <a:gd name="T26" fmla="*/ 378 w 680"/>
                  <a:gd name="T27" fmla="*/ 569 h 1144"/>
                  <a:gd name="T28" fmla="*/ 407 w 680"/>
                  <a:gd name="T29" fmla="*/ 517 h 1144"/>
                  <a:gd name="T30" fmla="*/ 640 w 680"/>
                  <a:gd name="T31" fmla="*/ 343 h 1144"/>
                  <a:gd name="T32" fmla="*/ 680 w 680"/>
                  <a:gd name="T33" fmla="*/ 0 h 1144"/>
                  <a:gd name="T34" fmla="*/ 500 w 680"/>
                  <a:gd name="T35" fmla="*/ 23 h 1144"/>
                  <a:gd name="T36" fmla="*/ 471 w 680"/>
                  <a:gd name="T37" fmla="*/ 70 h 1144"/>
                  <a:gd name="T38" fmla="*/ 332 w 680"/>
                  <a:gd name="T39" fmla="*/ 53 h 1144"/>
                  <a:gd name="T40" fmla="*/ 274 w 680"/>
                  <a:gd name="T41" fmla="*/ 81 h 1144"/>
                  <a:gd name="T42" fmla="*/ 344 w 680"/>
                  <a:gd name="T43" fmla="*/ 233 h 1144"/>
                  <a:gd name="T44" fmla="*/ 344 w 680"/>
                  <a:gd name="T45" fmla="*/ 400 h 1144"/>
                  <a:gd name="T46" fmla="*/ 302 w 680"/>
                  <a:gd name="T47" fmla="*/ 477 h 1144"/>
                  <a:gd name="T48" fmla="*/ 262 w 680"/>
                  <a:gd name="T49" fmla="*/ 267 h 1144"/>
                  <a:gd name="T50" fmla="*/ 163 w 680"/>
                  <a:gd name="T51" fmla="*/ 233 h 1144"/>
                  <a:gd name="T52" fmla="*/ 0 w 680"/>
                  <a:gd name="T53" fmla="*/ 302 h 1144"/>
                  <a:gd name="T54" fmla="*/ 30 w 680"/>
                  <a:gd name="T55" fmla="*/ 355 h 1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0"/>
                  <a:gd name="T85" fmla="*/ 0 h 1144"/>
                  <a:gd name="T86" fmla="*/ 680 w 680"/>
                  <a:gd name="T87" fmla="*/ 1144 h 1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0" h="1144">
                    <a:moveTo>
                      <a:pt x="30" y="355"/>
                    </a:moveTo>
                    <a:lnTo>
                      <a:pt x="175" y="453"/>
                    </a:lnTo>
                    <a:lnTo>
                      <a:pt x="187" y="564"/>
                    </a:lnTo>
                    <a:lnTo>
                      <a:pt x="128" y="569"/>
                    </a:lnTo>
                    <a:lnTo>
                      <a:pt x="163" y="662"/>
                    </a:lnTo>
                    <a:lnTo>
                      <a:pt x="47" y="831"/>
                    </a:lnTo>
                    <a:lnTo>
                      <a:pt x="82" y="1132"/>
                    </a:lnTo>
                    <a:lnTo>
                      <a:pt x="145" y="1144"/>
                    </a:lnTo>
                    <a:lnTo>
                      <a:pt x="175" y="1028"/>
                    </a:lnTo>
                    <a:lnTo>
                      <a:pt x="320" y="923"/>
                    </a:lnTo>
                    <a:lnTo>
                      <a:pt x="309" y="709"/>
                    </a:lnTo>
                    <a:lnTo>
                      <a:pt x="267" y="686"/>
                    </a:lnTo>
                    <a:lnTo>
                      <a:pt x="291" y="627"/>
                    </a:lnTo>
                    <a:lnTo>
                      <a:pt x="378" y="569"/>
                    </a:lnTo>
                    <a:lnTo>
                      <a:pt x="407" y="517"/>
                    </a:lnTo>
                    <a:lnTo>
                      <a:pt x="640" y="343"/>
                    </a:lnTo>
                    <a:lnTo>
                      <a:pt x="680" y="0"/>
                    </a:lnTo>
                    <a:lnTo>
                      <a:pt x="500" y="23"/>
                    </a:lnTo>
                    <a:lnTo>
                      <a:pt x="471" y="70"/>
                    </a:lnTo>
                    <a:lnTo>
                      <a:pt x="332" y="53"/>
                    </a:lnTo>
                    <a:lnTo>
                      <a:pt x="274" y="81"/>
                    </a:lnTo>
                    <a:lnTo>
                      <a:pt x="344" y="233"/>
                    </a:lnTo>
                    <a:lnTo>
                      <a:pt x="344" y="400"/>
                    </a:lnTo>
                    <a:lnTo>
                      <a:pt x="302" y="477"/>
                    </a:lnTo>
                    <a:lnTo>
                      <a:pt x="262" y="267"/>
                    </a:lnTo>
                    <a:lnTo>
                      <a:pt x="163" y="233"/>
                    </a:lnTo>
                    <a:lnTo>
                      <a:pt x="0" y="302"/>
                    </a:lnTo>
                    <a:lnTo>
                      <a:pt x="30" y="355"/>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7" name="Freeform 156"/>
              <p:cNvSpPr>
                <a:spLocks/>
              </p:cNvSpPr>
              <p:nvPr/>
            </p:nvSpPr>
            <p:spPr bwMode="auto">
              <a:xfrm>
                <a:off x="1448" y="1418"/>
                <a:ext cx="61" cy="60"/>
              </a:xfrm>
              <a:custGeom>
                <a:avLst/>
                <a:gdLst>
                  <a:gd name="T0" fmla="*/ 0 w 489"/>
                  <a:gd name="T1" fmla="*/ 162 h 476"/>
                  <a:gd name="T2" fmla="*/ 63 w 489"/>
                  <a:gd name="T3" fmla="*/ 336 h 476"/>
                  <a:gd name="T4" fmla="*/ 116 w 489"/>
                  <a:gd name="T5" fmla="*/ 336 h 476"/>
                  <a:gd name="T6" fmla="*/ 133 w 489"/>
                  <a:gd name="T7" fmla="*/ 389 h 476"/>
                  <a:gd name="T8" fmla="*/ 349 w 489"/>
                  <a:gd name="T9" fmla="*/ 476 h 476"/>
                  <a:gd name="T10" fmla="*/ 465 w 489"/>
                  <a:gd name="T11" fmla="*/ 307 h 476"/>
                  <a:gd name="T12" fmla="*/ 430 w 489"/>
                  <a:gd name="T13" fmla="*/ 214 h 476"/>
                  <a:gd name="T14" fmla="*/ 489 w 489"/>
                  <a:gd name="T15" fmla="*/ 209 h 476"/>
                  <a:gd name="T16" fmla="*/ 477 w 489"/>
                  <a:gd name="T17" fmla="*/ 98 h 476"/>
                  <a:gd name="T18" fmla="*/ 332 w 489"/>
                  <a:gd name="T19" fmla="*/ 0 h 476"/>
                  <a:gd name="T20" fmla="*/ 262 w 489"/>
                  <a:gd name="T21" fmla="*/ 5 h 476"/>
                  <a:gd name="T22" fmla="*/ 116 w 489"/>
                  <a:gd name="T23" fmla="*/ 167 h 476"/>
                  <a:gd name="T24" fmla="*/ 0 w 489"/>
                  <a:gd name="T25" fmla="*/ 162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9"/>
                  <a:gd name="T40" fmla="*/ 0 h 476"/>
                  <a:gd name="T41" fmla="*/ 489 w 489"/>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9" h="476">
                    <a:moveTo>
                      <a:pt x="0" y="162"/>
                    </a:moveTo>
                    <a:lnTo>
                      <a:pt x="63" y="336"/>
                    </a:lnTo>
                    <a:lnTo>
                      <a:pt x="116" y="336"/>
                    </a:lnTo>
                    <a:lnTo>
                      <a:pt x="133" y="389"/>
                    </a:lnTo>
                    <a:lnTo>
                      <a:pt x="349" y="476"/>
                    </a:lnTo>
                    <a:lnTo>
                      <a:pt x="465" y="307"/>
                    </a:lnTo>
                    <a:lnTo>
                      <a:pt x="430" y="214"/>
                    </a:lnTo>
                    <a:lnTo>
                      <a:pt x="489" y="209"/>
                    </a:lnTo>
                    <a:lnTo>
                      <a:pt x="477" y="98"/>
                    </a:lnTo>
                    <a:lnTo>
                      <a:pt x="332" y="0"/>
                    </a:lnTo>
                    <a:lnTo>
                      <a:pt x="262" y="5"/>
                    </a:lnTo>
                    <a:lnTo>
                      <a:pt x="116" y="167"/>
                    </a:lnTo>
                    <a:lnTo>
                      <a:pt x="0" y="16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8" name="Freeform 157"/>
              <p:cNvSpPr>
                <a:spLocks/>
              </p:cNvSpPr>
              <p:nvPr/>
            </p:nvSpPr>
            <p:spPr bwMode="auto">
              <a:xfrm>
                <a:off x="1403" y="1434"/>
                <a:ext cx="74" cy="85"/>
              </a:xfrm>
              <a:custGeom>
                <a:avLst/>
                <a:gdLst>
                  <a:gd name="T0" fmla="*/ 0 w 593"/>
                  <a:gd name="T1" fmla="*/ 622 h 674"/>
                  <a:gd name="T2" fmla="*/ 53 w 593"/>
                  <a:gd name="T3" fmla="*/ 674 h 674"/>
                  <a:gd name="T4" fmla="*/ 135 w 593"/>
                  <a:gd name="T5" fmla="*/ 640 h 674"/>
                  <a:gd name="T6" fmla="*/ 216 w 593"/>
                  <a:gd name="T7" fmla="*/ 552 h 674"/>
                  <a:gd name="T8" fmla="*/ 338 w 593"/>
                  <a:gd name="T9" fmla="*/ 581 h 674"/>
                  <a:gd name="T10" fmla="*/ 379 w 593"/>
                  <a:gd name="T11" fmla="*/ 552 h 674"/>
                  <a:gd name="T12" fmla="*/ 361 w 593"/>
                  <a:gd name="T13" fmla="*/ 488 h 674"/>
                  <a:gd name="T14" fmla="*/ 593 w 593"/>
                  <a:gd name="T15" fmla="*/ 296 h 674"/>
                  <a:gd name="T16" fmla="*/ 501 w 593"/>
                  <a:gd name="T17" fmla="*/ 262 h 674"/>
                  <a:gd name="T18" fmla="*/ 477 w 593"/>
                  <a:gd name="T19" fmla="*/ 209 h 674"/>
                  <a:gd name="T20" fmla="*/ 424 w 593"/>
                  <a:gd name="T21" fmla="*/ 209 h 674"/>
                  <a:gd name="T22" fmla="*/ 361 w 593"/>
                  <a:gd name="T23" fmla="*/ 35 h 674"/>
                  <a:gd name="T24" fmla="*/ 297 w 593"/>
                  <a:gd name="T25" fmla="*/ 0 h 674"/>
                  <a:gd name="T26" fmla="*/ 94 w 593"/>
                  <a:gd name="T27" fmla="*/ 64 h 674"/>
                  <a:gd name="T28" fmla="*/ 82 w 593"/>
                  <a:gd name="T29" fmla="*/ 291 h 674"/>
                  <a:gd name="T30" fmla="*/ 0 w 593"/>
                  <a:gd name="T31" fmla="*/ 337 h 674"/>
                  <a:gd name="T32" fmla="*/ 0 w 593"/>
                  <a:gd name="T33" fmla="*/ 622 h 6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3"/>
                  <a:gd name="T52" fmla="*/ 0 h 674"/>
                  <a:gd name="T53" fmla="*/ 593 w 593"/>
                  <a:gd name="T54" fmla="*/ 674 h 6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3" h="674">
                    <a:moveTo>
                      <a:pt x="0" y="622"/>
                    </a:moveTo>
                    <a:lnTo>
                      <a:pt x="53" y="674"/>
                    </a:lnTo>
                    <a:lnTo>
                      <a:pt x="135" y="640"/>
                    </a:lnTo>
                    <a:lnTo>
                      <a:pt x="216" y="552"/>
                    </a:lnTo>
                    <a:lnTo>
                      <a:pt x="338" y="581"/>
                    </a:lnTo>
                    <a:lnTo>
                      <a:pt x="379" y="552"/>
                    </a:lnTo>
                    <a:lnTo>
                      <a:pt x="361" y="488"/>
                    </a:lnTo>
                    <a:lnTo>
                      <a:pt x="593" y="296"/>
                    </a:lnTo>
                    <a:lnTo>
                      <a:pt x="501" y="262"/>
                    </a:lnTo>
                    <a:lnTo>
                      <a:pt x="477" y="209"/>
                    </a:lnTo>
                    <a:lnTo>
                      <a:pt x="424" y="209"/>
                    </a:lnTo>
                    <a:lnTo>
                      <a:pt x="361" y="35"/>
                    </a:lnTo>
                    <a:lnTo>
                      <a:pt x="297" y="0"/>
                    </a:lnTo>
                    <a:lnTo>
                      <a:pt x="94" y="64"/>
                    </a:lnTo>
                    <a:lnTo>
                      <a:pt x="82" y="291"/>
                    </a:lnTo>
                    <a:lnTo>
                      <a:pt x="0" y="337"/>
                    </a:lnTo>
                    <a:lnTo>
                      <a:pt x="0" y="622"/>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9" name="Freeform 158"/>
              <p:cNvSpPr>
                <a:spLocks/>
              </p:cNvSpPr>
              <p:nvPr/>
            </p:nvSpPr>
            <p:spPr bwMode="auto">
              <a:xfrm>
                <a:off x="1380" y="1471"/>
                <a:ext cx="123" cy="122"/>
              </a:xfrm>
              <a:custGeom>
                <a:avLst/>
                <a:gdLst>
                  <a:gd name="T0" fmla="*/ 0 w 982"/>
                  <a:gd name="T1" fmla="*/ 500 h 970"/>
                  <a:gd name="T2" fmla="*/ 110 w 982"/>
                  <a:gd name="T3" fmla="*/ 710 h 970"/>
                  <a:gd name="T4" fmla="*/ 87 w 982"/>
                  <a:gd name="T5" fmla="*/ 831 h 970"/>
                  <a:gd name="T6" fmla="*/ 127 w 982"/>
                  <a:gd name="T7" fmla="*/ 942 h 970"/>
                  <a:gd name="T8" fmla="*/ 203 w 982"/>
                  <a:gd name="T9" fmla="*/ 970 h 970"/>
                  <a:gd name="T10" fmla="*/ 296 w 982"/>
                  <a:gd name="T11" fmla="*/ 907 h 970"/>
                  <a:gd name="T12" fmla="*/ 418 w 982"/>
                  <a:gd name="T13" fmla="*/ 895 h 970"/>
                  <a:gd name="T14" fmla="*/ 593 w 982"/>
                  <a:gd name="T15" fmla="*/ 814 h 970"/>
                  <a:gd name="T16" fmla="*/ 755 w 982"/>
                  <a:gd name="T17" fmla="*/ 721 h 970"/>
                  <a:gd name="T18" fmla="*/ 964 w 982"/>
                  <a:gd name="T19" fmla="*/ 431 h 970"/>
                  <a:gd name="T20" fmla="*/ 982 w 982"/>
                  <a:gd name="T21" fmla="*/ 366 h 970"/>
                  <a:gd name="T22" fmla="*/ 924 w 982"/>
                  <a:gd name="T23" fmla="*/ 354 h 970"/>
                  <a:gd name="T24" fmla="*/ 860 w 982"/>
                  <a:gd name="T25" fmla="*/ 413 h 970"/>
                  <a:gd name="T26" fmla="*/ 819 w 982"/>
                  <a:gd name="T27" fmla="*/ 407 h 970"/>
                  <a:gd name="T28" fmla="*/ 842 w 982"/>
                  <a:gd name="T29" fmla="*/ 332 h 970"/>
                  <a:gd name="T30" fmla="*/ 848 w 982"/>
                  <a:gd name="T31" fmla="*/ 302 h 970"/>
                  <a:gd name="T32" fmla="*/ 924 w 982"/>
                  <a:gd name="T33" fmla="*/ 302 h 970"/>
                  <a:gd name="T34" fmla="*/ 889 w 982"/>
                  <a:gd name="T35" fmla="*/ 53 h 970"/>
                  <a:gd name="T36" fmla="*/ 760 w 982"/>
                  <a:gd name="T37" fmla="*/ 0 h 970"/>
                  <a:gd name="T38" fmla="*/ 540 w 982"/>
                  <a:gd name="T39" fmla="*/ 175 h 970"/>
                  <a:gd name="T40" fmla="*/ 558 w 982"/>
                  <a:gd name="T41" fmla="*/ 256 h 970"/>
                  <a:gd name="T42" fmla="*/ 517 w 982"/>
                  <a:gd name="T43" fmla="*/ 285 h 970"/>
                  <a:gd name="T44" fmla="*/ 395 w 982"/>
                  <a:gd name="T45" fmla="*/ 256 h 970"/>
                  <a:gd name="T46" fmla="*/ 326 w 982"/>
                  <a:gd name="T47" fmla="*/ 332 h 970"/>
                  <a:gd name="T48" fmla="*/ 232 w 982"/>
                  <a:gd name="T49" fmla="*/ 378 h 970"/>
                  <a:gd name="T50" fmla="*/ 179 w 982"/>
                  <a:gd name="T51" fmla="*/ 326 h 970"/>
                  <a:gd name="T52" fmla="*/ 179 w 982"/>
                  <a:gd name="T53" fmla="*/ 477 h 970"/>
                  <a:gd name="T54" fmla="*/ 127 w 982"/>
                  <a:gd name="T55" fmla="*/ 541 h 970"/>
                  <a:gd name="T56" fmla="*/ 64 w 982"/>
                  <a:gd name="T57" fmla="*/ 518 h 970"/>
                  <a:gd name="T58" fmla="*/ 46 w 982"/>
                  <a:gd name="T59" fmla="*/ 436 h 970"/>
                  <a:gd name="T60" fmla="*/ 0 w 982"/>
                  <a:gd name="T61" fmla="*/ 500 h 9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2"/>
                  <a:gd name="T94" fmla="*/ 0 h 970"/>
                  <a:gd name="T95" fmla="*/ 982 w 982"/>
                  <a:gd name="T96" fmla="*/ 970 h 9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2" h="970">
                    <a:moveTo>
                      <a:pt x="0" y="500"/>
                    </a:moveTo>
                    <a:lnTo>
                      <a:pt x="110" y="710"/>
                    </a:lnTo>
                    <a:lnTo>
                      <a:pt x="87" y="831"/>
                    </a:lnTo>
                    <a:lnTo>
                      <a:pt x="127" y="942"/>
                    </a:lnTo>
                    <a:lnTo>
                      <a:pt x="203" y="970"/>
                    </a:lnTo>
                    <a:lnTo>
                      <a:pt x="296" y="907"/>
                    </a:lnTo>
                    <a:lnTo>
                      <a:pt x="418" y="895"/>
                    </a:lnTo>
                    <a:lnTo>
                      <a:pt x="593" y="814"/>
                    </a:lnTo>
                    <a:lnTo>
                      <a:pt x="755" y="721"/>
                    </a:lnTo>
                    <a:lnTo>
                      <a:pt x="964" y="431"/>
                    </a:lnTo>
                    <a:lnTo>
                      <a:pt x="982" y="366"/>
                    </a:lnTo>
                    <a:lnTo>
                      <a:pt x="924" y="354"/>
                    </a:lnTo>
                    <a:lnTo>
                      <a:pt x="860" y="413"/>
                    </a:lnTo>
                    <a:lnTo>
                      <a:pt x="819" y="407"/>
                    </a:lnTo>
                    <a:lnTo>
                      <a:pt x="842" y="332"/>
                    </a:lnTo>
                    <a:lnTo>
                      <a:pt x="848" y="302"/>
                    </a:lnTo>
                    <a:lnTo>
                      <a:pt x="924" y="302"/>
                    </a:lnTo>
                    <a:lnTo>
                      <a:pt x="889" y="53"/>
                    </a:lnTo>
                    <a:lnTo>
                      <a:pt x="760" y="0"/>
                    </a:lnTo>
                    <a:lnTo>
                      <a:pt x="540" y="175"/>
                    </a:lnTo>
                    <a:lnTo>
                      <a:pt x="558" y="256"/>
                    </a:lnTo>
                    <a:lnTo>
                      <a:pt x="517" y="285"/>
                    </a:lnTo>
                    <a:lnTo>
                      <a:pt x="395" y="256"/>
                    </a:lnTo>
                    <a:lnTo>
                      <a:pt x="326" y="332"/>
                    </a:lnTo>
                    <a:lnTo>
                      <a:pt x="232" y="378"/>
                    </a:lnTo>
                    <a:lnTo>
                      <a:pt x="179" y="326"/>
                    </a:lnTo>
                    <a:lnTo>
                      <a:pt x="179" y="477"/>
                    </a:lnTo>
                    <a:lnTo>
                      <a:pt x="127" y="541"/>
                    </a:lnTo>
                    <a:lnTo>
                      <a:pt x="64" y="518"/>
                    </a:lnTo>
                    <a:lnTo>
                      <a:pt x="46" y="436"/>
                    </a:lnTo>
                    <a:lnTo>
                      <a:pt x="0" y="50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0" name="Freeform 159"/>
              <p:cNvSpPr>
                <a:spLocks/>
              </p:cNvSpPr>
              <p:nvPr/>
            </p:nvSpPr>
            <p:spPr bwMode="auto">
              <a:xfrm>
                <a:off x="1482" y="1509"/>
                <a:ext cx="14" cy="14"/>
              </a:xfrm>
              <a:custGeom>
                <a:avLst/>
                <a:gdLst>
                  <a:gd name="T0" fmla="*/ 104 w 116"/>
                  <a:gd name="T1" fmla="*/ 0 h 111"/>
                  <a:gd name="T2" fmla="*/ 41 w 116"/>
                  <a:gd name="T3" fmla="*/ 0 h 111"/>
                  <a:gd name="T4" fmla="*/ 0 w 116"/>
                  <a:gd name="T5" fmla="*/ 99 h 111"/>
                  <a:gd name="T6" fmla="*/ 47 w 116"/>
                  <a:gd name="T7" fmla="*/ 111 h 111"/>
                  <a:gd name="T8" fmla="*/ 116 w 116"/>
                  <a:gd name="T9" fmla="*/ 52 h 111"/>
                  <a:gd name="T10" fmla="*/ 104 w 116"/>
                  <a:gd name="T11" fmla="*/ 0 h 111"/>
                  <a:gd name="T12" fmla="*/ 0 60000 65536"/>
                  <a:gd name="T13" fmla="*/ 0 60000 65536"/>
                  <a:gd name="T14" fmla="*/ 0 60000 65536"/>
                  <a:gd name="T15" fmla="*/ 0 60000 65536"/>
                  <a:gd name="T16" fmla="*/ 0 60000 65536"/>
                  <a:gd name="T17" fmla="*/ 0 60000 65536"/>
                  <a:gd name="T18" fmla="*/ 0 w 116"/>
                  <a:gd name="T19" fmla="*/ 0 h 111"/>
                  <a:gd name="T20" fmla="*/ 116 w 11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16" h="111">
                    <a:moveTo>
                      <a:pt x="104" y="0"/>
                    </a:moveTo>
                    <a:lnTo>
                      <a:pt x="41" y="0"/>
                    </a:lnTo>
                    <a:lnTo>
                      <a:pt x="0" y="99"/>
                    </a:lnTo>
                    <a:lnTo>
                      <a:pt x="47" y="111"/>
                    </a:lnTo>
                    <a:lnTo>
                      <a:pt x="116" y="52"/>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1" name="Freeform 160"/>
              <p:cNvSpPr>
                <a:spLocks/>
              </p:cNvSpPr>
              <p:nvPr/>
            </p:nvSpPr>
            <p:spPr bwMode="auto">
              <a:xfrm>
                <a:off x="1457" y="1532"/>
                <a:ext cx="16" cy="18"/>
              </a:xfrm>
              <a:custGeom>
                <a:avLst/>
                <a:gdLst>
                  <a:gd name="T0" fmla="*/ 98 w 133"/>
                  <a:gd name="T1" fmla="*/ 0 h 145"/>
                  <a:gd name="T2" fmla="*/ 17 w 133"/>
                  <a:gd name="T3" fmla="*/ 23 h 145"/>
                  <a:gd name="T4" fmla="*/ 0 w 133"/>
                  <a:gd name="T5" fmla="*/ 81 h 145"/>
                  <a:gd name="T6" fmla="*/ 28 w 133"/>
                  <a:gd name="T7" fmla="*/ 145 h 145"/>
                  <a:gd name="T8" fmla="*/ 81 w 133"/>
                  <a:gd name="T9" fmla="*/ 145 h 145"/>
                  <a:gd name="T10" fmla="*/ 133 w 133"/>
                  <a:gd name="T11" fmla="*/ 70 h 145"/>
                  <a:gd name="T12" fmla="*/ 133 w 133"/>
                  <a:gd name="T13" fmla="*/ 40 h 145"/>
                  <a:gd name="T14" fmla="*/ 128 w 133"/>
                  <a:gd name="T15" fmla="*/ 17 h 145"/>
                  <a:gd name="T16" fmla="*/ 98 w 133"/>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
                  <a:gd name="T28" fmla="*/ 0 h 145"/>
                  <a:gd name="T29" fmla="*/ 133 w 133"/>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 h="145">
                    <a:moveTo>
                      <a:pt x="98" y="0"/>
                    </a:moveTo>
                    <a:lnTo>
                      <a:pt x="17" y="23"/>
                    </a:lnTo>
                    <a:lnTo>
                      <a:pt x="0" y="81"/>
                    </a:lnTo>
                    <a:lnTo>
                      <a:pt x="28" y="145"/>
                    </a:lnTo>
                    <a:lnTo>
                      <a:pt x="81" y="145"/>
                    </a:lnTo>
                    <a:lnTo>
                      <a:pt x="133" y="70"/>
                    </a:lnTo>
                    <a:lnTo>
                      <a:pt x="133" y="40"/>
                    </a:lnTo>
                    <a:lnTo>
                      <a:pt x="128" y="17"/>
                    </a:lnTo>
                    <a:lnTo>
                      <a:pt x="9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2" name="Freeform 161"/>
              <p:cNvSpPr>
                <a:spLocks/>
              </p:cNvSpPr>
              <p:nvPr/>
            </p:nvSpPr>
            <p:spPr bwMode="auto">
              <a:xfrm>
                <a:off x="1585" y="1382"/>
                <a:ext cx="65" cy="118"/>
              </a:xfrm>
              <a:custGeom>
                <a:avLst/>
                <a:gdLst>
                  <a:gd name="T0" fmla="*/ 93 w 517"/>
                  <a:gd name="T1" fmla="*/ 378 h 941"/>
                  <a:gd name="T2" fmla="*/ 98 w 517"/>
                  <a:gd name="T3" fmla="*/ 528 h 941"/>
                  <a:gd name="T4" fmla="*/ 0 w 517"/>
                  <a:gd name="T5" fmla="*/ 692 h 941"/>
                  <a:gd name="T6" fmla="*/ 17 w 517"/>
                  <a:gd name="T7" fmla="*/ 720 h 941"/>
                  <a:gd name="T8" fmla="*/ 23 w 517"/>
                  <a:gd name="T9" fmla="*/ 901 h 941"/>
                  <a:gd name="T10" fmla="*/ 105 w 517"/>
                  <a:gd name="T11" fmla="*/ 941 h 941"/>
                  <a:gd name="T12" fmla="*/ 157 w 517"/>
                  <a:gd name="T13" fmla="*/ 906 h 941"/>
                  <a:gd name="T14" fmla="*/ 227 w 517"/>
                  <a:gd name="T15" fmla="*/ 918 h 941"/>
                  <a:gd name="T16" fmla="*/ 290 w 517"/>
                  <a:gd name="T17" fmla="*/ 814 h 941"/>
                  <a:gd name="T18" fmla="*/ 296 w 517"/>
                  <a:gd name="T19" fmla="*/ 744 h 941"/>
                  <a:gd name="T20" fmla="*/ 429 w 517"/>
                  <a:gd name="T21" fmla="*/ 435 h 941"/>
                  <a:gd name="T22" fmla="*/ 429 w 517"/>
                  <a:gd name="T23" fmla="*/ 371 h 941"/>
                  <a:gd name="T24" fmla="*/ 452 w 517"/>
                  <a:gd name="T25" fmla="*/ 354 h 941"/>
                  <a:gd name="T26" fmla="*/ 441 w 517"/>
                  <a:gd name="T27" fmla="*/ 214 h 941"/>
                  <a:gd name="T28" fmla="*/ 476 w 517"/>
                  <a:gd name="T29" fmla="*/ 249 h 941"/>
                  <a:gd name="T30" fmla="*/ 494 w 517"/>
                  <a:gd name="T31" fmla="*/ 325 h 941"/>
                  <a:gd name="T32" fmla="*/ 505 w 517"/>
                  <a:gd name="T33" fmla="*/ 308 h 941"/>
                  <a:gd name="T34" fmla="*/ 517 w 517"/>
                  <a:gd name="T35" fmla="*/ 197 h 941"/>
                  <a:gd name="T36" fmla="*/ 494 w 517"/>
                  <a:gd name="T37" fmla="*/ 116 h 941"/>
                  <a:gd name="T38" fmla="*/ 459 w 517"/>
                  <a:gd name="T39" fmla="*/ 47 h 941"/>
                  <a:gd name="T40" fmla="*/ 429 w 517"/>
                  <a:gd name="T41" fmla="*/ 0 h 941"/>
                  <a:gd name="T42" fmla="*/ 302 w 517"/>
                  <a:gd name="T43" fmla="*/ 249 h 941"/>
                  <a:gd name="T44" fmla="*/ 250 w 517"/>
                  <a:gd name="T45" fmla="*/ 244 h 941"/>
                  <a:gd name="T46" fmla="*/ 238 w 517"/>
                  <a:gd name="T47" fmla="*/ 296 h 941"/>
                  <a:gd name="T48" fmla="*/ 197 w 517"/>
                  <a:gd name="T49" fmla="*/ 291 h 941"/>
                  <a:gd name="T50" fmla="*/ 116 w 517"/>
                  <a:gd name="T51" fmla="*/ 348 h 941"/>
                  <a:gd name="T52" fmla="*/ 93 w 517"/>
                  <a:gd name="T53" fmla="*/ 378 h 9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7"/>
                  <a:gd name="T82" fmla="*/ 0 h 941"/>
                  <a:gd name="T83" fmla="*/ 517 w 517"/>
                  <a:gd name="T84" fmla="*/ 941 h 9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7" h="941">
                    <a:moveTo>
                      <a:pt x="93" y="378"/>
                    </a:moveTo>
                    <a:lnTo>
                      <a:pt x="98" y="528"/>
                    </a:lnTo>
                    <a:lnTo>
                      <a:pt x="0" y="692"/>
                    </a:lnTo>
                    <a:lnTo>
                      <a:pt x="17" y="720"/>
                    </a:lnTo>
                    <a:lnTo>
                      <a:pt x="23" y="901"/>
                    </a:lnTo>
                    <a:lnTo>
                      <a:pt x="105" y="941"/>
                    </a:lnTo>
                    <a:lnTo>
                      <a:pt x="157" y="906"/>
                    </a:lnTo>
                    <a:lnTo>
                      <a:pt x="227" y="918"/>
                    </a:lnTo>
                    <a:lnTo>
                      <a:pt x="290" y="814"/>
                    </a:lnTo>
                    <a:lnTo>
                      <a:pt x="296" y="744"/>
                    </a:lnTo>
                    <a:lnTo>
                      <a:pt x="429" y="435"/>
                    </a:lnTo>
                    <a:lnTo>
                      <a:pt x="429" y="371"/>
                    </a:lnTo>
                    <a:lnTo>
                      <a:pt x="452" y="354"/>
                    </a:lnTo>
                    <a:lnTo>
                      <a:pt x="441" y="214"/>
                    </a:lnTo>
                    <a:lnTo>
                      <a:pt x="476" y="249"/>
                    </a:lnTo>
                    <a:lnTo>
                      <a:pt x="494" y="325"/>
                    </a:lnTo>
                    <a:lnTo>
                      <a:pt x="505" y="308"/>
                    </a:lnTo>
                    <a:lnTo>
                      <a:pt x="517" y="197"/>
                    </a:lnTo>
                    <a:lnTo>
                      <a:pt x="494" y="116"/>
                    </a:lnTo>
                    <a:lnTo>
                      <a:pt x="459" y="47"/>
                    </a:lnTo>
                    <a:lnTo>
                      <a:pt x="429" y="0"/>
                    </a:lnTo>
                    <a:lnTo>
                      <a:pt x="302" y="249"/>
                    </a:lnTo>
                    <a:lnTo>
                      <a:pt x="250" y="244"/>
                    </a:lnTo>
                    <a:lnTo>
                      <a:pt x="238" y="296"/>
                    </a:lnTo>
                    <a:lnTo>
                      <a:pt x="197" y="291"/>
                    </a:lnTo>
                    <a:lnTo>
                      <a:pt x="116" y="348"/>
                    </a:lnTo>
                    <a:lnTo>
                      <a:pt x="93" y="37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3" name="Freeform 162"/>
              <p:cNvSpPr>
                <a:spLocks/>
              </p:cNvSpPr>
              <p:nvPr/>
            </p:nvSpPr>
            <p:spPr bwMode="auto">
              <a:xfrm>
                <a:off x="1252" y="734"/>
                <a:ext cx="3" cy="7"/>
              </a:xfrm>
              <a:custGeom>
                <a:avLst/>
                <a:gdLst>
                  <a:gd name="T0" fmla="*/ 12 w 24"/>
                  <a:gd name="T1" fmla="*/ 0 h 58"/>
                  <a:gd name="T2" fmla="*/ 24 w 24"/>
                  <a:gd name="T3" fmla="*/ 35 h 58"/>
                  <a:gd name="T4" fmla="*/ 6 w 24"/>
                  <a:gd name="T5" fmla="*/ 58 h 58"/>
                  <a:gd name="T6" fmla="*/ 6 w 24"/>
                  <a:gd name="T7" fmla="*/ 52 h 58"/>
                  <a:gd name="T8" fmla="*/ 6 w 24"/>
                  <a:gd name="T9" fmla="*/ 40 h 58"/>
                  <a:gd name="T10" fmla="*/ 0 w 24"/>
                  <a:gd name="T11" fmla="*/ 12 h 58"/>
                  <a:gd name="T12" fmla="*/ 12 w 24"/>
                  <a:gd name="T13" fmla="*/ 0 h 58"/>
                  <a:gd name="T14" fmla="*/ 0 60000 65536"/>
                  <a:gd name="T15" fmla="*/ 0 60000 65536"/>
                  <a:gd name="T16" fmla="*/ 0 60000 65536"/>
                  <a:gd name="T17" fmla="*/ 0 60000 65536"/>
                  <a:gd name="T18" fmla="*/ 0 60000 65536"/>
                  <a:gd name="T19" fmla="*/ 0 60000 65536"/>
                  <a:gd name="T20" fmla="*/ 0 60000 65536"/>
                  <a:gd name="T21" fmla="*/ 0 w 24"/>
                  <a:gd name="T22" fmla="*/ 0 h 58"/>
                  <a:gd name="T23" fmla="*/ 24 w 2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8">
                    <a:moveTo>
                      <a:pt x="12" y="0"/>
                    </a:moveTo>
                    <a:lnTo>
                      <a:pt x="24" y="35"/>
                    </a:lnTo>
                    <a:lnTo>
                      <a:pt x="6" y="58"/>
                    </a:lnTo>
                    <a:lnTo>
                      <a:pt x="6" y="52"/>
                    </a:lnTo>
                    <a:lnTo>
                      <a:pt x="6" y="40"/>
                    </a:lnTo>
                    <a:lnTo>
                      <a:pt x="0" y="12"/>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4" name="Freeform 163"/>
              <p:cNvSpPr>
                <a:spLocks/>
              </p:cNvSpPr>
              <p:nvPr/>
            </p:nvSpPr>
            <p:spPr bwMode="auto">
              <a:xfrm>
                <a:off x="1248" y="735"/>
                <a:ext cx="2" cy="4"/>
              </a:xfrm>
              <a:custGeom>
                <a:avLst/>
                <a:gdLst>
                  <a:gd name="T0" fmla="*/ 6 w 18"/>
                  <a:gd name="T1" fmla="*/ 0 h 35"/>
                  <a:gd name="T2" fmla="*/ 0 w 18"/>
                  <a:gd name="T3" fmla="*/ 24 h 35"/>
                  <a:gd name="T4" fmla="*/ 11 w 18"/>
                  <a:gd name="T5" fmla="*/ 35 h 35"/>
                  <a:gd name="T6" fmla="*/ 18 w 18"/>
                  <a:gd name="T7" fmla="*/ 18 h 35"/>
                  <a:gd name="T8" fmla="*/ 18 w 18"/>
                  <a:gd name="T9" fmla="*/ 7 h 35"/>
                  <a:gd name="T10" fmla="*/ 6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6" y="0"/>
                    </a:moveTo>
                    <a:lnTo>
                      <a:pt x="0" y="24"/>
                    </a:lnTo>
                    <a:lnTo>
                      <a:pt x="11" y="35"/>
                    </a:lnTo>
                    <a:lnTo>
                      <a:pt x="18" y="18"/>
                    </a:lnTo>
                    <a:lnTo>
                      <a:pt x="18" y="7"/>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5" name="Freeform 164"/>
              <p:cNvSpPr>
                <a:spLocks/>
              </p:cNvSpPr>
              <p:nvPr/>
            </p:nvSpPr>
            <p:spPr bwMode="auto">
              <a:xfrm>
                <a:off x="1249" y="726"/>
                <a:ext cx="7" cy="5"/>
              </a:xfrm>
              <a:custGeom>
                <a:avLst/>
                <a:gdLst>
                  <a:gd name="T0" fmla="*/ 7 w 53"/>
                  <a:gd name="T1" fmla="*/ 18 h 47"/>
                  <a:gd name="T2" fmla="*/ 0 w 53"/>
                  <a:gd name="T3" fmla="*/ 30 h 47"/>
                  <a:gd name="T4" fmla="*/ 18 w 53"/>
                  <a:gd name="T5" fmla="*/ 47 h 47"/>
                  <a:gd name="T6" fmla="*/ 42 w 53"/>
                  <a:gd name="T7" fmla="*/ 41 h 47"/>
                  <a:gd name="T8" fmla="*/ 53 w 53"/>
                  <a:gd name="T9" fmla="*/ 18 h 47"/>
                  <a:gd name="T10" fmla="*/ 30 w 53"/>
                  <a:gd name="T11" fmla="*/ 0 h 47"/>
                  <a:gd name="T12" fmla="*/ 7 w 53"/>
                  <a:gd name="T13" fmla="*/ 0 h 47"/>
                  <a:gd name="T14" fmla="*/ 7 w 53"/>
                  <a:gd name="T15" fmla="*/ 18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7" y="18"/>
                    </a:moveTo>
                    <a:lnTo>
                      <a:pt x="0" y="30"/>
                    </a:lnTo>
                    <a:lnTo>
                      <a:pt x="18" y="47"/>
                    </a:lnTo>
                    <a:lnTo>
                      <a:pt x="42" y="41"/>
                    </a:lnTo>
                    <a:lnTo>
                      <a:pt x="53" y="18"/>
                    </a:lnTo>
                    <a:lnTo>
                      <a:pt x="30" y="0"/>
                    </a:lnTo>
                    <a:lnTo>
                      <a:pt x="7" y="0"/>
                    </a:lnTo>
                    <a:lnTo>
                      <a:pt x="7"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6" name="Freeform 165"/>
              <p:cNvSpPr>
                <a:spLocks/>
              </p:cNvSpPr>
              <p:nvPr/>
            </p:nvSpPr>
            <p:spPr bwMode="auto">
              <a:xfrm>
                <a:off x="1272" y="723"/>
                <a:ext cx="4" cy="3"/>
              </a:xfrm>
              <a:custGeom>
                <a:avLst/>
                <a:gdLst>
                  <a:gd name="T0" fmla="*/ 11 w 28"/>
                  <a:gd name="T1" fmla="*/ 6 h 23"/>
                  <a:gd name="T2" fmla="*/ 0 w 28"/>
                  <a:gd name="T3" fmla="*/ 18 h 23"/>
                  <a:gd name="T4" fmla="*/ 11 w 28"/>
                  <a:gd name="T5" fmla="*/ 23 h 23"/>
                  <a:gd name="T6" fmla="*/ 28 w 28"/>
                  <a:gd name="T7" fmla="*/ 23 h 23"/>
                  <a:gd name="T8" fmla="*/ 23 w 28"/>
                  <a:gd name="T9" fmla="*/ 6 h 23"/>
                  <a:gd name="T10" fmla="*/ 17 w 28"/>
                  <a:gd name="T11" fmla="*/ 0 h 23"/>
                  <a:gd name="T12" fmla="*/ 11 w 28"/>
                  <a:gd name="T13" fmla="*/ 6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11" y="6"/>
                    </a:moveTo>
                    <a:lnTo>
                      <a:pt x="0" y="18"/>
                    </a:lnTo>
                    <a:lnTo>
                      <a:pt x="11" y="23"/>
                    </a:lnTo>
                    <a:lnTo>
                      <a:pt x="28" y="23"/>
                    </a:lnTo>
                    <a:lnTo>
                      <a:pt x="23" y="6"/>
                    </a:lnTo>
                    <a:lnTo>
                      <a:pt x="17" y="0"/>
                    </a:lnTo>
                    <a:lnTo>
                      <a:pt x="11"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7" name="Freeform 166"/>
              <p:cNvSpPr>
                <a:spLocks/>
              </p:cNvSpPr>
              <p:nvPr/>
            </p:nvSpPr>
            <p:spPr bwMode="auto">
              <a:xfrm>
                <a:off x="1242" y="760"/>
                <a:ext cx="15" cy="16"/>
              </a:xfrm>
              <a:custGeom>
                <a:avLst/>
                <a:gdLst>
                  <a:gd name="T0" fmla="*/ 53 w 123"/>
                  <a:gd name="T1" fmla="*/ 0 h 127"/>
                  <a:gd name="T2" fmla="*/ 12 w 123"/>
                  <a:gd name="T3" fmla="*/ 35 h 127"/>
                  <a:gd name="T4" fmla="*/ 0 w 123"/>
                  <a:gd name="T5" fmla="*/ 80 h 127"/>
                  <a:gd name="T6" fmla="*/ 12 w 123"/>
                  <a:gd name="T7" fmla="*/ 104 h 127"/>
                  <a:gd name="T8" fmla="*/ 30 w 123"/>
                  <a:gd name="T9" fmla="*/ 98 h 127"/>
                  <a:gd name="T10" fmla="*/ 82 w 123"/>
                  <a:gd name="T11" fmla="*/ 127 h 127"/>
                  <a:gd name="T12" fmla="*/ 88 w 123"/>
                  <a:gd name="T13" fmla="*/ 122 h 127"/>
                  <a:gd name="T14" fmla="*/ 123 w 123"/>
                  <a:gd name="T15" fmla="*/ 80 h 127"/>
                  <a:gd name="T16" fmla="*/ 111 w 123"/>
                  <a:gd name="T17" fmla="*/ 23 h 127"/>
                  <a:gd name="T18" fmla="*/ 70 w 123"/>
                  <a:gd name="T19" fmla="*/ 11 h 127"/>
                  <a:gd name="T20" fmla="*/ 53 w 123"/>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27"/>
                  <a:gd name="T35" fmla="*/ 123 w 123"/>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27">
                    <a:moveTo>
                      <a:pt x="53" y="0"/>
                    </a:moveTo>
                    <a:lnTo>
                      <a:pt x="12" y="35"/>
                    </a:lnTo>
                    <a:lnTo>
                      <a:pt x="0" y="80"/>
                    </a:lnTo>
                    <a:lnTo>
                      <a:pt x="12" y="104"/>
                    </a:lnTo>
                    <a:lnTo>
                      <a:pt x="30" y="98"/>
                    </a:lnTo>
                    <a:lnTo>
                      <a:pt x="82" y="127"/>
                    </a:lnTo>
                    <a:lnTo>
                      <a:pt x="88" y="122"/>
                    </a:lnTo>
                    <a:lnTo>
                      <a:pt x="123" y="80"/>
                    </a:lnTo>
                    <a:lnTo>
                      <a:pt x="111" y="23"/>
                    </a:lnTo>
                    <a:lnTo>
                      <a:pt x="70" y="11"/>
                    </a:lnTo>
                    <a:lnTo>
                      <a:pt x="53" y="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8" name="Freeform 167"/>
              <p:cNvSpPr>
                <a:spLocks/>
              </p:cNvSpPr>
              <p:nvPr/>
            </p:nvSpPr>
            <p:spPr bwMode="auto">
              <a:xfrm>
                <a:off x="1224" y="758"/>
                <a:ext cx="29" cy="38"/>
              </a:xfrm>
              <a:custGeom>
                <a:avLst/>
                <a:gdLst>
                  <a:gd name="T0" fmla="*/ 198 w 233"/>
                  <a:gd name="T1" fmla="*/ 18 h 308"/>
                  <a:gd name="T2" fmla="*/ 192 w 233"/>
                  <a:gd name="T3" fmla="*/ 0 h 308"/>
                  <a:gd name="T4" fmla="*/ 157 w 233"/>
                  <a:gd name="T5" fmla="*/ 29 h 308"/>
                  <a:gd name="T6" fmla="*/ 123 w 233"/>
                  <a:gd name="T7" fmla="*/ 35 h 308"/>
                  <a:gd name="T8" fmla="*/ 88 w 233"/>
                  <a:gd name="T9" fmla="*/ 46 h 308"/>
                  <a:gd name="T10" fmla="*/ 116 w 233"/>
                  <a:gd name="T11" fmla="*/ 81 h 308"/>
                  <a:gd name="T12" fmla="*/ 70 w 233"/>
                  <a:gd name="T13" fmla="*/ 70 h 308"/>
                  <a:gd name="T14" fmla="*/ 53 w 233"/>
                  <a:gd name="T15" fmla="*/ 87 h 308"/>
                  <a:gd name="T16" fmla="*/ 64 w 233"/>
                  <a:gd name="T17" fmla="*/ 133 h 308"/>
                  <a:gd name="T18" fmla="*/ 41 w 233"/>
                  <a:gd name="T19" fmla="*/ 140 h 308"/>
                  <a:gd name="T20" fmla="*/ 41 w 233"/>
                  <a:gd name="T21" fmla="*/ 151 h 308"/>
                  <a:gd name="T22" fmla="*/ 64 w 233"/>
                  <a:gd name="T23" fmla="*/ 180 h 308"/>
                  <a:gd name="T24" fmla="*/ 0 w 233"/>
                  <a:gd name="T25" fmla="*/ 244 h 308"/>
                  <a:gd name="T26" fmla="*/ 46 w 233"/>
                  <a:gd name="T27" fmla="*/ 290 h 308"/>
                  <a:gd name="T28" fmla="*/ 116 w 233"/>
                  <a:gd name="T29" fmla="*/ 308 h 308"/>
                  <a:gd name="T30" fmla="*/ 163 w 233"/>
                  <a:gd name="T31" fmla="*/ 255 h 308"/>
                  <a:gd name="T32" fmla="*/ 198 w 233"/>
                  <a:gd name="T33" fmla="*/ 297 h 308"/>
                  <a:gd name="T34" fmla="*/ 221 w 233"/>
                  <a:gd name="T35" fmla="*/ 273 h 308"/>
                  <a:gd name="T36" fmla="*/ 210 w 233"/>
                  <a:gd name="T37" fmla="*/ 209 h 308"/>
                  <a:gd name="T38" fmla="*/ 227 w 233"/>
                  <a:gd name="T39" fmla="*/ 186 h 308"/>
                  <a:gd name="T40" fmla="*/ 233 w 233"/>
                  <a:gd name="T41" fmla="*/ 140 h 308"/>
                  <a:gd name="T42" fmla="*/ 227 w 233"/>
                  <a:gd name="T43" fmla="*/ 145 h 308"/>
                  <a:gd name="T44" fmla="*/ 175 w 233"/>
                  <a:gd name="T45" fmla="*/ 116 h 308"/>
                  <a:gd name="T46" fmla="*/ 157 w 233"/>
                  <a:gd name="T47" fmla="*/ 122 h 308"/>
                  <a:gd name="T48" fmla="*/ 145 w 233"/>
                  <a:gd name="T49" fmla="*/ 98 h 308"/>
                  <a:gd name="T50" fmla="*/ 157 w 233"/>
                  <a:gd name="T51" fmla="*/ 53 h 308"/>
                  <a:gd name="T52" fmla="*/ 198 w 233"/>
                  <a:gd name="T53" fmla="*/ 18 h 3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308"/>
                  <a:gd name="T83" fmla="*/ 233 w 233"/>
                  <a:gd name="T84" fmla="*/ 308 h 3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308">
                    <a:moveTo>
                      <a:pt x="198" y="18"/>
                    </a:moveTo>
                    <a:lnTo>
                      <a:pt x="192" y="0"/>
                    </a:lnTo>
                    <a:lnTo>
                      <a:pt x="157" y="29"/>
                    </a:lnTo>
                    <a:lnTo>
                      <a:pt x="123" y="35"/>
                    </a:lnTo>
                    <a:lnTo>
                      <a:pt x="88" y="46"/>
                    </a:lnTo>
                    <a:lnTo>
                      <a:pt x="116" y="81"/>
                    </a:lnTo>
                    <a:lnTo>
                      <a:pt x="70" y="70"/>
                    </a:lnTo>
                    <a:lnTo>
                      <a:pt x="53" y="87"/>
                    </a:lnTo>
                    <a:lnTo>
                      <a:pt x="64" y="133"/>
                    </a:lnTo>
                    <a:lnTo>
                      <a:pt x="41" y="140"/>
                    </a:lnTo>
                    <a:lnTo>
                      <a:pt x="41" y="151"/>
                    </a:lnTo>
                    <a:lnTo>
                      <a:pt x="64" y="180"/>
                    </a:lnTo>
                    <a:lnTo>
                      <a:pt x="0" y="244"/>
                    </a:lnTo>
                    <a:lnTo>
                      <a:pt x="46" y="290"/>
                    </a:lnTo>
                    <a:lnTo>
                      <a:pt x="116" y="308"/>
                    </a:lnTo>
                    <a:lnTo>
                      <a:pt x="163" y="255"/>
                    </a:lnTo>
                    <a:lnTo>
                      <a:pt x="198" y="297"/>
                    </a:lnTo>
                    <a:lnTo>
                      <a:pt x="221" y="273"/>
                    </a:lnTo>
                    <a:lnTo>
                      <a:pt x="210" y="209"/>
                    </a:lnTo>
                    <a:lnTo>
                      <a:pt x="227" y="186"/>
                    </a:lnTo>
                    <a:lnTo>
                      <a:pt x="233" y="140"/>
                    </a:lnTo>
                    <a:lnTo>
                      <a:pt x="227" y="145"/>
                    </a:lnTo>
                    <a:lnTo>
                      <a:pt x="175" y="116"/>
                    </a:lnTo>
                    <a:lnTo>
                      <a:pt x="157" y="122"/>
                    </a:lnTo>
                    <a:lnTo>
                      <a:pt x="145" y="98"/>
                    </a:lnTo>
                    <a:lnTo>
                      <a:pt x="157" y="53"/>
                    </a:lnTo>
                    <a:lnTo>
                      <a:pt x="198"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9" name="Freeform 168"/>
              <p:cNvSpPr>
                <a:spLocks/>
              </p:cNvSpPr>
              <p:nvPr/>
            </p:nvSpPr>
            <p:spPr bwMode="auto">
              <a:xfrm>
                <a:off x="1257" y="781"/>
                <a:ext cx="15" cy="20"/>
              </a:xfrm>
              <a:custGeom>
                <a:avLst/>
                <a:gdLst>
                  <a:gd name="T0" fmla="*/ 98 w 122"/>
                  <a:gd name="T1" fmla="*/ 6 h 163"/>
                  <a:gd name="T2" fmla="*/ 122 w 122"/>
                  <a:gd name="T3" fmla="*/ 46 h 163"/>
                  <a:gd name="T4" fmla="*/ 98 w 122"/>
                  <a:gd name="T5" fmla="*/ 52 h 163"/>
                  <a:gd name="T6" fmla="*/ 110 w 122"/>
                  <a:gd name="T7" fmla="*/ 76 h 163"/>
                  <a:gd name="T8" fmla="*/ 93 w 122"/>
                  <a:gd name="T9" fmla="*/ 111 h 163"/>
                  <a:gd name="T10" fmla="*/ 98 w 122"/>
                  <a:gd name="T11" fmla="*/ 122 h 163"/>
                  <a:gd name="T12" fmla="*/ 63 w 122"/>
                  <a:gd name="T13" fmla="*/ 163 h 163"/>
                  <a:gd name="T14" fmla="*/ 0 w 122"/>
                  <a:gd name="T15" fmla="*/ 146 h 163"/>
                  <a:gd name="T16" fmla="*/ 6 w 122"/>
                  <a:gd name="T17" fmla="*/ 104 h 163"/>
                  <a:gd name="T18" fmla="*/ 35 w 122"/>
                  <a:gd name="T19" fmla="*/ 99 h 163"/>
                  <a:gd name="T20" fmla="*/ 40 w 122"/>
                  <a:gd name="T21" fmla="*/ 34 h 163"/>
                  <a:gd name="T22" fmla="*/ 35 w 122"/>
                  <a:gd name="T23" fmla="*/ 6 h 163"/>
                  <a:gd name="T24" fmla="*/ 46 w 122"/>
                  <a:gd name="T25" fmla="*/ 0 h 163"/>
                  <a:gd name="T26" fmla="*/ 70 w 122"/>
                  <a:gd name="T27" fmla="*/ 12 h 163"/>
                  <a:gd name="T28" fmla="*/ 98 w 122"/>
                  <a:gd name="T29" fmla="*/ 6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63"/>
                  <a:gd name="T47" fmla="*/ 122 w 122"/>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63">
                    <a:moveTo>
                      <a:pt x="98" y="6"/>
                    </a:moveTo>
                    <a:lnTo>
                      <a:pt x="122" y="46"/>
                    </a:lnTo>
                    <a:lnTo>
                      <a:pt x="98" y="52"/>
                    </a:lnTo>
                    <a:lnTo>
                      <a:pt x="110" y="76"/>
                    </a:lnTo>
                    <a:lnTo>
                      <a:pt x="93" y="111"/>
                    </a:lnTo>
                    <a:lnTo>
                      <a:pt x="98" y="122"/>
                    </a:lnTo>
                    <a:lnTo>
                      <a:pt x="63" y="163"/>
                    </a:lnTo>
                    <a:lnTo>
                      <a:pt x="0" y="146"/>
                    </a:lnTo>
                    <a:lnTo>
                      <a:pt x="6" y="104"/>
                    </a:lnTo>
                    <a:lnTo>
                      <a:pt x="35" y="99"/>
                    </a:lnTo>
                    <a:lnTo>
                      <a:pt x="40" y="34"/>
                    </a:lnTo>
                    <a:lnTo>
                      <a:pt x="35" y="6"/>
                    </a:lnTo>
                    <a:lnTo>
                      <a:pt x="46" y="0"/>
                    </a:lnTo>
                    <a:lnTo>
                      <a:pt x="70" y="12"/>
                    </a:lnTo>
                    <a:lnTo>
                      <a:pt x="98"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0" name="Freeform 169"/>
              <p:cNvSpPr>
                <a:spLocks/>
              </p:cNvSpPr>
              <p:nvPr/>
            </p:nvSpPr>
            <p:spPr bwMode="auto">
              <a:xfrm>
                <a:off x="1252" y="761"/>
                <a:ext cx="45" cy="52"/>
              </a:xfrm>
              <a:custGeom>
                <a:avLst/>
                <a:gdLst>
                  <a:gd name="T0" fmla="*/ 128 w 360"/>
                  <a:gd name="T1" fmla="*/ 116 h 413"/>
                  <a:gd name="T2" fmla="*/ 157 w 360"/>
                  <a:gd name="T3" fmla="*/ 104 h 413"/>
                  <a:gd name="T4" fmla="*/ 163 w 360"/>
                  <a:gd name="T5" fmla="*/ 69 h 413"/>
                  <a:gd name="T6" fmla="*/ 203 w 360"/>
                  <a:gd name="T7" fmla="*/ 29 h 413"/>
                  <a:gd name="T8" fmla="*/ 208 w 360"/>
                  <a:gd name="T9" fmla="*/ 6 h 413"/>
                  <a:gd name="T10" fmla="*/ 215 w 360"/>
                  <a:gd name="T11" fmla="*/ 0 h 413"/>
                  <a:gd name="T12" fmla="*/ 226 w 360"/>
                  <a:gd name="T13" fmla="*/ 24 h 413"/>
                  <a:gd name="T14" fmla="*/ 215 w 360"/>
                  <a:gd name="T15" fmla="*/ 69 h 413"/>
                  <a:gd name="T16" fmla="*/ 243 w 360"/>
                  <a:gd name="T17" fmla="*/ 69 h 413"/>
                  <a:gd name="T18" fmla="*/ 267 w 360"/>
                  <a:gd name="T19" fmla="*/ 93 h 413"/>
                  <a:gd name="T20" fmla="*/ 261 w 360"/>
                  <a:gd name="T21" fmla="*/ 139 h 413"/>
                  <a:gd name="T22" fmla="*/ 278 w 360"/>
                  <a:gd name="T23" fmla="*/ 191 h 413"/>
                  <a:gd name="T24" fmla="*/ 313 w 360"/>
                  <a:gd name="T25" fmla="*/ 198 h 413"/>
                  <a:gd name="T26" fmla="*/ 360 w 360"/>
                  <a:gd name="T27" fmla="*/ 256 h 413"/>
                  <a:gd name="T28" fmla="*/ 348 w 360"/>
                  <a:gd name="T29" fmla="*/ 296 h 413"/>
                  <a:gd name="T30" fmla="*/ 296 w 360"/>
                  <a:gd name="T31" fmla="*/ 325 h 413"/>
                  <a:gd name="T32" fmla="*/ 337 w 360"/>
                  <a:gd name="T33" fmla="*/ 366 h 413"/>
                  <a:gd name="T34" fmla="*/ 313 w 360"/>
                  <a:gd name="T35" fmla="*/ 383 h 413"/>
                  <a:gd name="T36" fmla="*/ 267 w 360"/>
                  <a:gd name="T37" fmla="*/ 390 h 413"/>
                  <a:gd name="T38" fmla="*/ 250 w 360"/>
                  <a:gd name="T39" fmla="*/ 383 h 413"/>
                  <a:gd name="T40" fmla="*/ 232 w 360"/>
                  <a:gd name="T41" fmla="*/ 395 h 413"/>
                  <a:gd name="T42" fmla="*/ 163 w 360"/>
                  <a:gd name="T43" fmla="*/ 401 h 413"/>
                  <a:gd name="T44" fmla="*/ 133 w 360"/>
                  <a:gd name="T45" fmla="*/ 383 h 413"/>
                  <a:gd name="T46" fmla="*/ 58 w 360"/>
                  <a:gd name="T47" fmla="*/ 413 h 413"/>
                  <a:gd name="T48" fmla="*/ 6 w 360"/>
                  <a:gd name="T49" fmla="*/ 395 h 413"/>
                  <a:gd name="T50" fmla="*/ 0 w 360"/>
                  <a:gd name="T51" fmla="*/ 383 h 413"/>
                  <a:gd name="T52" fmla="*/ 29 w 360"/>
                  <a:gd name="T53" fmla="*/ 378 h 413"/>
                  <a:gd name="T54" fmla="*/ 53 w 360"/>
                  <a:gd name="T55" fmla="*/ 337 h 413"/>
                  <a:gd name="T56" fmla="*/ 98 w 360"/>
                  <a:gd name="T57" fmla="*/ 320 h 413"/>
                  <a:gd name="T58" fmla="*/ 128 w 360"/>
                  <a:gd name="T59" fmla="*/ 279 h 413"/>
                  <a:gd name="T60" fmla="*/ 128 w 360"/>
                  <a:gd name="T61" fmla="*/ 268 h 413"/>
                  <a:gd name="T62" fmla="*/ 145 w 360"/>
                  <a:gd name="T63" fmla="*/ 233 h 413"/>
                  <a:gd name="T64" fmla="*/ 140 w 360"/>
                  <a:gd name="T65" fmla="*/ 203 h 413"/>
                  <a:gd name="T66" fmla="*/ 157 w 360"/>
                  <a:gd name="T67" fmla="*/ 198 h 413"/>
                  <a:gd name="T68" fmla="*/ 133 w 360"/>
                  <a:gd name="T69" fmla="*/ 163 h 413"/>
                  <a:gd name="T70" fmla="*/ 128 w 360"/>
                  <a:gd name="T71" fmla="*/ 116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413"/>
                  <a:gd name="T110" fmla="*/ 360 w 360"/>
                  <a:gd name="T111" fmla="*/ 413 h 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413">
                    <a:moveTo>
                      <a:pt x="128" y="116"/>
                    </a:moveTo>
                    <a:lnTo>
                      <a:pt x="157" y="104"/>
                    </a:lnTo>
                    <a:lnTo>
                      <a:pt x="163" y="69"/>
                    </a:lnTo>
                    <a:lnTo>
                      <a:pt x="203" y="29"/>
                    </a:lnTo>
                    <a:lnTo>
                      <a:pt x="208" y="6"/>
                    </a:lnTo>
                    <a:lnTo>
                      <a:pt x="215" y="0"/>
                    </a:lnTo>
                    <a:lnTo>
                      <a:pt x="226" y="24"/>
                    </a:lnTo>
                    <a:lnTo>
                      <a:pt x="215" y="69"/>
                    </a:lnTo>
                    <a:lnTo>
                      <a:pt x="243" y="69"/>
                    </a:lnTo>
                    <a:lnTo>
                      <a:pt x="267" y="93"/>
                    </a:lnTo>
                    <a:lnTo>
                      <a:pt x="261" y="139"/>
                    </a:lnTo>
                    <a:lnTo>
                      <a:pt x="278" y="191"/>
                    </a:lnTo>
                    <a:lnTo>
                      <a:pt x="313" y="198"/>
                    </a:lnTo>
                    <a:lnTo>
                      <a:pt x="360" y="256"/>
                    </a:lnTo>
                    <a:lnTo>
                      <a:pt x="348" y="296"/>
                    </a:lnTo>
                    <a:lnTo>
                      <a:pt x="296" y="325"/>
                    </a:lnTo>
                    <a:lnTo>
                      <a:pt x="337" y="366"/>
                    </a:lnTo>
                    <a:lnTo>
                      <a:pt x="313" y="383"/>
                    </a:lnTo>
                    <a:lnTo>
                      <a:pt x="267" y="390"/>
                    </a:lnTo>
                    <a:lnTo>
                      <a:pt x="250" y="383"/>
                    </a:lnTo>
                    <a:lnTo>
                      <a:pt x="232" y="395"/>
                    </a:lnTo>
                    <a:lnTo>
                      <a:pt x="163" y="401"/>
                    </a:lnTo>
                    <a:lnTo>
                      <a:pt x="133" y="383"/>
                    </a:lnTo>
                    <a:lnTo>
                      <a:pt x="58" y="413"/>
                    </a:lnTo>
                    <a:lnTo>
                      <a:pt x="6" y="395"/>
                    </a:lnTo>
                    <a:lnTo>
                      <a:pt x="0" y="383"/>
                    </a:lnTo>
                    <a:lnTo>
                      <a:pt x="29" y="378"/>
                    </a:lnTo>
                    <a:lnTo>
                      <a:pt x="53" y="337"/>
                    </a:lnTo>
                    <a:lnTo>
                      <a:pt x="98" y="320"/>
                    </a:lnTo>
                    <a:lnTo>
                      <a:pt x="128" y="279"/>
                    </a:lnTo>
                    <a:lnTo>
                      <a:pt x="128" y="268"/>
                    </a:lnTo>
                    <a:lnTo>
                      <a:pt x="145" y="233"/>
                    </a:lnTo>
                    <a:lnTo>
                      <a:pt x="140" y="203"/>
                    </a:lnTo>
                    <a:lnTo>
                      <a:pt x="157" y="198"/>
                    </a:lnTo>
                    <a:lnTo>
                      <a:pt x="133" y="163"/>
                    </a:lnTo>
                    <a:lnTo>
                      <a:pt x="128" y="11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1" name="Freeform 170"/>
              <p:cNvSpPr>
                <a:spLocks/>
              </p:cNvSpPr>
              <p:nvPr/>
            </p:nvSpPr>
            <p:spPr bwMode="auto">
              <a:xfrm>
                <a:off x="1255" y="726"/>
                <a:ext cx="24" cy="50"/>
              </a:xfrm>
              <a:custGeom>
                <a:avLst/>
                <a:gdLst>
                  <a:gd name="T0" fmla="*/ 115 w 197"/>
                  <a:gd name="T1" fmla="*/ 401 h 401"/>
                  <a:gd name="T2" fmla="*/ 98 w 197"/>
                  <a:gd name="T3" fmla="*/ 354 h 401"/>
                  <a:gd name="T4" fmla="*/ 104 w 197"/>
                  <a:gd name="T5" fmla="*/ 314 h 401"/>
                  <a:gd name="T6" fmla="*/ 69 w 197"/>
                  <a:gd name="T7" fmla="*/ 337 h 401"/>
                  <a:gd name="T8" fmla="*/ 40 w 197"/>
                  <a:gd name="T9" fmla="*/ 309 h 401"/>
                  <a:gd name="T10" fmla="*/ 35 w 197"/>
                  <a:gd name="T11" fmla="*/ 250 h 401"/>
                  <a:gd name="T12" fmla="*/ 17 w 197"/>
                  <a:gd name="T13" fmla="*/ 204 h 401"/>
                  <a:gd name="T14" fmla="*/ 0 w 197"/>
                  <a:gd name="T15" fmla="*/ 209 h 401"/>
                  <a:gd name="T16" fmla="*/ 0 w 197"/>
                  <a:gd name="T17" fmla="*/ 175 h 401"/>
                  <a:gd name="T18" fmla="*/ 23 w 197"/>
                  <a:gd name="T19" fmla="*/ 140 h 401"/>
                  <a:gd name="T20" fmla="*/ 17 w 197"/>
                  <a:gd name="T21" fmla="*/ 122 h 401"/>
                  <a:gd name="T22" fmla="*/ 23 w 197"/>
                  <a:gd name="T23" fmla="*/ 75 h 401"/>
                  <a:gd name="T24" fmla="*/ 40 w 197"/>
                  <a:gd name="T25" fmla="*/ 65 h 401"/>
                  <a:gd name="T26" fmla="*/ 28 w 197"/>
                  <a:gd name="T27" fmla="*/ 47 h 401"/>
                  <a:gd name="T28" fmla="*/ 40 w 197"/>
                  <a:gd name="T29" fmla="*/ 6 h 401"/>
                  <a:gd name="T30" fmla="*/ 45 w 197"/>
                  <a:gd name="T31" fmla="*/ 0 h 401"/>
                  <a:gd name="T32" fmla="*/ 127 w 197"/>
                  <a:gd name="T33" fmla="*/ 18 h 401"/>
                  <a:gd name="T34" fmla="*/ 127 w 197"/>
                  <a:gd name="T35" fmla="*/ 41 h 401"/>
                  <a:gd name="T36" fmla="*/ 98 w 197"/>
                  <a:gd name="T37" fmla="*/ 47 h 401"/>
                  <a:gd name="T38" fmla="*/ 87 w 197"/>
                  <a:gd name="T39" fmla="*/ 87 h 401"/>
                  <a:gd name="T40" fmla="*/ 110 w 197"/>
                  <a:gd name="T41" fmla="*/ 82 h 401"/>
                  <a:gd name="T42" fmla="*/ 115 w 197"/>
                  <a:gd name="T43" fmla="*/ 99 h 401"/>
                  <a:gd name="T44" fmla="*/ 145 w 197"/>
                  <a:gd name="T45" fmla="*/ 99 h 401"/>
                  <a:gd name="T46" fmla="*/ 173 w 197"/>
                  <a:gd name="T47" fmla="*/ 128 h 401"/>
                  <a:gd name="T48" fmla="*/ 127 w 197"/>
                  <a:gd name="T49" fmla="*/ 232 h 401"/>
                  <a:gd name="T50" fmla="*/ 179 w 197"/>
                  <a:gd name="T51" fmla="*/ 244 h 401"/>
                  <a:gd name="T52" fmla="*/ 197 w 197"/>
                  <a:gd name="T53" fmla="*/ 285 h 401"/>
                  <a:gd name="T54" fmla="*/ 190 w 197"/>
                  <a:gd name="T55" fmla="*/ 291 h 401"/>
                  <a:gd name="T56" fmla="*/ 185 w 197"/>
                  <a:gd name="T57" fmla="*/ 314 h 401"/>
                  <a:gd name="T58" fmla="*/ 145 w 197"/>
                  <a:gd name="T59" fmla="*/ 354 h 401"/>
                  <a:gd name="T60" fmla="*/ 139 w 197"/>
                  <a:gd name="T61" fmla="*/ 389 h 401"/>
                  <a:gd name="T62" fmla="*/ 115 w 197"/>
                  <a:gd name="T63" fmla="*/ 401 h 4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401"/>
                  <a:gd name="T98" fmla="*/ 197 w 197"/>
                  <a:gd name="T99" fmla="*/ 401 h 4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401">
                    <a:moveTo>
                      <a:pt x="115" y="401"/>
                    </a:moveTo>
                    <a:lnTo>
                      <a:pt x="98" y="354"/>
                    </a:lnTo>
                    <a:lnTo>
                      <a:pt x="104" y="314"/>
                    </a:lnTo>
                    <a:lnTo>
                      <a:pt x="69" y="337"/>
                    </a:lnTo>
                    <a:lnTo>
                      <a:pt x="40" y="309"/>
                    </a:lnTo>
                    <a:lnTo>
                      <a:pt x="35" y="250"/>
                    </a:lnTo>
                    <a:lnTo>
                      <a:pt x="17" y="204"/>
                    </a:lnTo>
                    <a:lnTo>
                      <a:pt x="0" y="209"/>
                    </a:lnTo>
                    <a:lnTo>
                      <a:pt x="0" y="175"/>
                    </a:lnTo>
                    <a:lnTo>
                      <a:pt x="23" y="140"/>
                    </a:lnTo>
                    <a:lnTo>
                      <a:pt x="17" y="122"/>
                    </a:lnTo>
                    <a:lnTo>
                      <a:pt x="23" y="75"/>
                    </a:lnTo>
                    <a:lnTo>
                      <a:pt x="40" y="65"/>
                    </a:lnTo>
                    <a:lnTo>
                      <a:pt x="28" y="47"/>
                    </a:lnTo>
                    <a:lnTo>
                      <a:pt x="40" y="6"/>
                    </a:lnTo>
                    <a:lnTo>
                      <a:pt x="45" y="0"/>
                    </a:lnTo>
                    <a:lnTo>
                      <a:pt x="127" y="18"/>
                    </a:lnTo>
                    <a:lnTo>
                      <a:pt x="127" y="41"/>
                    </a:lnTo>
                    <a:lnTo>
                      <a:pt x="98" y="47"/>
                    </a:lnTo>
                    <a:lnTo>
                      <a:pt x="87" y="87"/>
                    </a:lnTo>
                    <a:lnTo>
                      <a:pt x="110" y="82"/>
                    </a:lnTo>
                    <a:lnTo>
                      <a:pt x="115" y="99"/>
                    </a:lnTo>
                    <a:lnTo>
                      <a:pt x="145" y="99"/>
                    </a:lnTo>
                    <a:lnTo>
                      <a:pt x="173" y="128"/>
                    </a:lnTo>
                    <a:lnTo>
                      <a:pt x="127" y="232"/>
                    </a:lnTo>
                    <a:lnTo>
                      <a:pt x="179" y="244"/>
                    </a:lnTo>
                    <a:lnTo>
                      <a:pt x="197" y="285"/>
                    </a:lnTo>
                    <a:lnTo>
                      <a:pt x="190" y="291"/>
                    </a:lnTo>
                    <a:lnTo>
                      <a:pt x="185" y="314"/>
                    </a:lnTo>
                    <a:lnTo>
                      <a:pt x="145" y="354"/>
                    </a:lnTo>
                    <a:lnTo>
                      <a:pt x="139" y="389"/>
                    </a:lnTo>
                    <a:lnTo>
                      <a:pt x="115" y="401"/>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2" name="Freeform 171"/>
              <p:cNvSpPr>
                <a:spLocks/>
              </p:cNvSpPr>
              <p:nvPr/>
            </p:nvSpPr>
            <p:spPr bwMode="auto">
              <a:xfrm>
                <a:off x="1784" y="784"/>
                <a:ext cx="404" cy="329"/>
              </a:xfrm>
              <a:custGeom>
                <a:avLst/>
                <a:gdLst>
                  <a:gd name="T0" fmla="*/ 256 w 3231"/>
                  <a:gd name="T1" fmla="*/ 1598 h 2637"/>
                  <a:gd name="T2" fmla="*/ 273 w 3231"/>
                  <a:gd name="T3" fmla="*/ 1767 h 2637"/>
                  <a:gd name="T4" fmla="*/ 343 w 3231"/>
                  <a:gd name="T5" fmla="*/ 1946 h 2637"/>
                  <a:gd name="T6" fmla="*/ 651 w 3231"/>
                  <a:gd name="T7" fmla="*/ 2103 h 2637"/>
                  <a:gd name="T8" fmla="*/ 901 w 3231"/>
                  <a:gd name="T9" fmla="*/ 2150 h 2637"/>
                  <a:gd name="T10" fmla="*/ 1220 w 3231"/>
                  <a:gd name="T11" fmla="*/ 2056 h 2637"/>
                  <a:gd name="T12" fmla="*/ 1471 w 3231"/>
                  <a:gd name="T13" fmla="*/ 2150 h 2637"/>
                  <a:gd name="T14" fmla="*/ 1581 w 3231"/>
                  <a:gd name="T15" fmla="*/ 2405 h 2637"/>
                  <a:gd name="T16" fmla="*/ 1743 w 3231"/>
                  <a:gd name="T17" fmla="*/ 2544 h 2637"/>
                  <a:gd name="T18" fmla="*/ 1941 w 3231"/>
                  <a:gd name="T19" fmla="*/ 2527 h 2637"/>
                  <a:gd name="T20" fmla="*/ 2104 w 3231"/>
                  <a:gd name="T21" fmla="*/ 2637 h 2637"/>
                  <a:gd name="T22" fmla="*/ 2279 w 3231"/>
                  <a:gd name="T23" fmla="*/ 2550 h 2637"/>
                  <a:gd name="T24" fmla="*/ 2505 w 3231"/>
                  <a:gd name="T25" fmla="*/ 2434 h 2637"/>
                  <a:gd name="T26" fmla="*/ 2685 w 3231"/>
                  <a:gd name="T27" fmla="*/ 2213 h 2637"/>
                  <a:gd name="T28" fmla="*/ 2755 w 3231"/>
                  <a:gd name="T29" fmla="*/ 1987 h 2637"/>
                  <a:gd name="T30" fmla="*/ 2668 w 3231"/>
                  <a:gd name="T31" fmla="*/ 1899 h 2637"/>
                  <a:gd name="T32" fmla="*/ 2685 w 3231"/>
                  <a:gd name="T33" fmla="*/ 1767 h 2637"/>
                  <a:gd name="T34" fmla="*/ 2551 w 3231"/>
                  <a:gd name="T35" fmla="*/ 1563 h 2637"/>
                  <a:gd name="T36" fmla="*/ 2575 w 3231"/>
                  <a:gd name="T37" fmla="*/ 1383 h 2637"/>
                  <a:gd name="T38" fmla="*/ 2418 w 3231"/>
                  <a:gd name="T39" fmla="*/ 1359 h 2637"/>
                  <a:gd name="T40" fmla="*/ 2598 w 3231"/>
                  <a:gd name="T41" fmla="*/ 1132 h 2637"/>
                  <a:gd name="T42" fmla="*/ 2621 w 3231"/>
                  <a:gd name="T43" fmla="*/ 1266 h 2637"/>
                  <a:gd name="T44" fmla="*/ 2848 w 3231"/>
                  <a:gd name="T45" fmla="*/ 1110 h 2637"/>
                  <a:gd name="T46" fmla="*/ 2982 w 3231"/>
                  <a:gd name="T47" fmla="*/ 953 h 2637"/>
                  <a:gd name="T48" fmla="*/ 3069 w 3231"/>
                  <a:gd name="T49" fmla="*/ 796 h 2637"/>
                  <a:gd name="T50" fmla="*/ 3231 w 3231"/>
                  <a:gd name="T51" fmla="*/ 546 h 2637"/>
                  <a:gd name="T52" fmla="*/ 2959 w 3231"/>
                  <a:gd name="T53" fmla="*/ 454 h 2637"/>
                  <a:gd name="T54" fmla="*/ 2778 w 3231"/>
                  <a:gd name="T55" fmla="*/ 360 h 2637"/>
                  <a:gd name="T56" fmla="*/ 2528 w 3231"/>
                  <a:gd name="T57" fmla="*/ 0 h 2637"/>
                  <a:gd name="T58" fmla="*/ 2324 w 3231"/>
                  <a:gd name="T59" fmla="*/ 163 h 2637"/>
                  <a:gd name="T60" fmla="*/ 2167 w 3231"/>
                  <a:gd name="T61" fmla="*/ 436 h 2637"/>
                  <a:gd name="T62" fmla="*/ 2324 w 3231"/>
                  <a:gd name="T63" fmla="*/ 523 h 2637"/>
                  <a:gd name="T64" fmla="*/ 2371 w 3231"/>
                  <a:gd name="T65" fmla="*/ 680 h 2637"/>
                  <a:gd name="T66" fmla="*/ 2010 w 3231"/>
                  <a:gd name="T67" fmla="*/ 860 h 2637"/>
                  <a:gd name="T68" fmla="*/ 1674 w 3231"/>
                  <a:gd name="T69" fmla="*/ 1110 h 2637"/>
                  <a:gd name="T70" fmla="*/ 1377 w 3231"/>
                  <a:gd name="T71" fmla="*/ 1045 h 2637"/>
                  <a:gd name="T72" fmla="*/ 948 w 3231"/>
                  <a:gd name="T73" fmla="*/ 906 h 2637"/>
                  <a:gd name="T74" fmla="*/ 791 w 3231"/>
                  <a:gd name="T75" fmla="*/ 656 h 2637"/>
                  <a:gd name="T76" fmla="*/ 587 w 3231"/>
                  <a:gd name="T77" fmla="*/ 680 h 2637"/>
                  <a:gd name="T78" fmla="*/ 430 w 3231"/>
                  <a:gd name="T79" fmla="*/ 883 h 2637"/>
                  <a:gd name="T80" fmla="*/ 360 w 3231"/>
                  <a:gd name="T81" fmla="*/ 1063 h 2637"/>
                  <a:gd name="T82" fmla="*/ 116 w 3231"/>
                  <a:gd name="T83" fmla="*/ 1226 h 26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31"/>
                  <a:gd name="T127" fmla="*/ 0 h 2637"/>
                  <a:gd name="T128" fmla="*/ 3231 w 3231"/>
                  <a:gd name="T129" fmla="*/ 2637 h 26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31" h="2637">
                    <a:moveTo>
                      <a:pt x="81" y="1458"/>
                    </a:moveTo>
                    <a:lnTo>
                      <a:pt x="133" y="1580"/>
                    </a:lnTo>
                    <a:lnTo>
                      <a:pt x="256" y="1598"/>
                    </a:lnTo>
                    <a:lnTo>
                      <a:pt x="337" y="1545"/>
                    </a:lnTo>
                    <a:lnTo>
                      <a:pt x="337" y="1638"/>
                    </a:lnTo>
                    <a:lnTo>
                      <a:pt x="273" y="1767"/>
                    </a:lnTo>
                    <a:lnTo>
                      <a:pt x="261" y="1807"/>
                    </a:lnTo>
                    <a:lnTo>
                      <a:pt x="302" y="1911"/>
                    </a:lnTo>
                    <a:lnTo>
                      <a:pt x="343" y="1946"/>
                    </a:lnTo>
                    <a:lnTo>
                      <a:pt x="400" y="1958"/>
                    </a:lnTo>
                    <a:lnTo>
                      <a:pt x="540" y="2011"/>
                    </a:lnTo>
                    <a:lnTo>
                      <a:pt x="651" y="2103"/>
                    </a:lnTo>
                    <a:lnTo>
                      <a:pt x="767" y="2080"/>
                    </a:lnTo>
                    <a:lnTo>
                      <a:pt x="791" y="2150"/>
                    </a:lnTo>
                    <a:lnTo>
                      <a:pt x="901" y="2150"/>
                    </a:lnTo>
                    <a:lnTo>
                      <a:pt x="1017" y="2150"/>
                    </a:lnTo>
                    <a:lnTo>
                      <a:pt x="1133" y="2126"/>
                    </a:lnTo>
                    <a:lnTo>
                      <a:pt x="1220" y="2056"/>
                    </a:lnTo>
                    <a:lnTo>
                      <a:pt x="1307" y="2056"/>
                    </a:lnTo>
                    <a:lnTo>
                      <a:pt x="1307" y="2103"/>
                    </a:lnTo>
                    <a:lnTo>
                      <a:pt x="1471" y="2150"/>
                    </a:lnTo>
                    <a:lnTo>
                      <a:pt x="1517" y="2260"/>
                    </a:lnTo>
                    <a:lnTo>
                      <a:pt x="1517" y="2341"/>
                    </a:lnTo>
                    <a:lnTo>
                      <a:pt x="1581" y="2405"/>
                    </a:lnTo>
                    <a:lnTo>
                      <a:pt x="1668" y="2422"/>
                    </a:lnTo>
                    <a:lnTo>
                      <a:pt x="1691" y="2527"/>
                    </a:lnTo>
                    <a:lnTo>
                      <a:pt x="1743" y="2544"/>
                    </a:lnTo>
                    <a:lnTo>
                      <a:pt x="1865" y="2475"/>
                    </a:lnTo>
                    <a:lnTo>
                      <a:pt x="1935" y="2480"/>
                    </a:lnTo>
                    <a:lnTo>
                      <a:pt x="1941" y="2527"/>
                    </a:lnTo>
                    <a:lnTo>
                      <a:pt x="1988" y="2567"/>
                    </a:lnTo>
                    <a:lnTo>
                      <a:pt x="2075" y="2550"/>
                    </a:lnTo>
                    <a:lnTo>
                      <a:pt x="2104" y="2637"/>
                    </a:lnTo>
                    <a:lnTo>
                      <a:pt x="2167" y="2637"/>
                    </a:lnTo>
                    <a:lnTo>
                      <a:pt x="2167" y="2567"/>
                    </a:lnTo>
                    <a:lnTo>
                      <a:pt x="2279" y="2550"/>
                    </a:lnTo>
                    <a:lnTo>
                      <a:pt x="2324" y="2480"/>
                    </a:lnTo>
                    <a:lnTo>
                      <a:pt x="2394" y="2504"/>
                    </a:lnTo>
                    <a:lnTo>
                      <a:pt x="2505" y="2434"/>
                    </a:lnTo>
                    <a:lnTo>
                      <a:pt x="2638" y="2283"/>
                    </a:lnTo>
                    <a:lnTo>
                      <a:pt x="2638" y="2236"/>
                    </a:lnTo>
                    <a:lnTo>
                      <a:pt x="2685" y="2213"/>
                    </a:lnTo>
                    <a:lnTo>
                      <a:pt x="2715" y="2126"/>
                    </a:lnTo>
                    <a:lnTo>
                      <a:pt x="2755" y="2011"/>
                    </a:lnTo>
                    <a:lnTo>
                      <a:pt x="2755" y="1987"/>
                    </a:lnTo>
                    <a:lnTo>
                      <a:pt x="2685" y="2011"/>
                    </a:lnTo>
                    <a:lnTo>
                      <a:pt x="2638" y="1946"/>
                    </a:lnTo>
                    <a:lnTo>
                      <a:pt x="2668" y="1899"/>
                    </a:lnTo>
                    <a:lnTo>
                      <a:pt x="2621" y="1830"/>
                    </a:lnTo>
                    <a:lnTo>
                      <a:pt x="2715" y="1830"/>
                    </a:lnTo>
                    <a:lnTo>
                      <a:pt x="2685" y="1767"/>
                    </a:lnTo>
                    <a:lnTo>
                      <a:pt x="2621" y="1650"/>
                    </a:lnTo>
                    <a:lnTo>
                      <a:pt x="2551" y="1603"/>
                    </a:lnTo>
                    <a:lnTo>
                      <a:pt x="2551" y="1563"/>
                    </a:lnTo>
                    <a:lnTo>
                      <a:pt x="2668" y="1446"/>
                    </a:lnTo>
                    <a:lnTo>
                      <a:pt x="2598" y="1401"/>
                    </a:lnTo>
                    <a:lnTo>
                      <a:pt x="2575" y="1383"/>
                    </a:lnTo>
                    <a:lnTo>
                      <a:pt x="2528" y="1446"/>
                    </a:lnTo>
                    <a:lnTo>
                      <a:pt x="2464" y="1401"/>
                    </a:lnTo>
                    <a:lnTo>
                      <a:pt x="2418" y="1359"/>
                    </a:lnTo>
                    <a:lnTo>
                      <a:pt x="2418" y="1289"/>
                    </a:lnTo>
                    <a:lnTo>
                      <a:pt x="2528" y="1226"/>
                    </a:lnTo>
                    <a:lnTo>
                      <a:pt x="2598" y="1132"/>
                    </a:lnTo>
                    <a:lnTo>
                      <a:pt x="2621" y="1156"/>
                    </a:lnTo>
                    <a:lnTo>
                      <a:pt x="2621" y="1226"/>
                    </a:lnTo>
                    <a:lnTo>
                      <a:pt x="2621" y="1266"/>
                    </a:lnTo>
                    <a:lnTo>
                      <a:pt x="2715" y="1226"/>
                    </a:lnTo>
                    <a:lnTo>
                      <a:pt x="2778" y="1202"/>
                    </a:lnTo>
                    <a:lnTo>
                      <a:pt x="2848" y="1110"/>
                    </a:lnTo>
                    <a:lnTo>
                      <a:pt x="2889" y="1063"/>
                    </a:lnTo>
                    <a:lnTo>
                      <a:pt x="2959" y="1017"/>
                    </a:lnTo>
                    <a:lnTo>
                      <a:pt x="2982" y="953"/>
                    </a:lnTo>
                    <a:lnTo>
                      <a:pt x="3045" y="883"/>
                    </a:lnTo>
                    <a:lnTo>
                      <a:pt x="3045" y="836"/>
                    </a:lnTo>
                    <a:lnTo>
                      <a:pt x="3069" y="796"/>
                    </a:lnTo>
                    <a:lnTo>
                      <a:pt x="3092" y="703"/>
                    </a:lnTo>
                    <a:lnTo>
                      <a:pt x="3161" y="726"/>
                    </a:lnTo>
                    <a:lnTo>
                      <a:pt x="3231" y="546"/>
                    </a:lnTo>
                    <a:lnTo>
                      <a:pt x="3184" y="436"/>
                    </a:lnTo>
                    <a:lnTo>
                      <a:pt x="3080" y="494"/>
                    </a:lnTo>
                    <a:lnTo>
                      <a:pt x="2959" y="454"/>
                    </a:lnTo>
                    <a:lnTo>
                      <a:pt x="2959" y="407"/>
                    </a:lnTo>
                    <a:lnTo>
                      <a:pt x="2889" y="360"/>
                    </a:lnTo>
                    <a:lnTo>
                      <a:pt x="2778" y="360"/>
                    </a:lnTo>
                    <a:lnTo>
                      <a:pt x="2638" y="203"/>
                    </a:lnTo>
                    <a:lnTo>
                      <a:pt x="2621" y="70"/>
                    </a:lnTo>
                    <a:lnTo>
                      <a:pt x="2528" y="0"/>
                    </a:lnTo>
                    <a:lnTo>
                      <a:pt x="2279" y="93"/>
                    </a:lnTo>
                    <a:lnTo>
                      <a:pt x="2348" y="116"/>
                    </a:lnTo>
                    <a:lnTo>
                      <a:pt x="2324" y="163"/>
                    </a:lnTo>
                    <a:lnTo>
                      <a:pt x="2324" y="320"/>
                    </a:lnTo>
                    <a:lnTo>
                      <a:pt x="2214" y="389"/>
                    </a:lnTo>
                    <a:lnTo>
                      <a:pt x="2167" y="436"/>
                    </a:lnTo>
                    <a:lnTo>
                      <a:pt x="2167" y="546"/>
                    </a:lnTo>
                    <a:lnTo>
                      <a:pt x="2279" y="546"/>
                    </a:lnTo>
                    <a:lnTo>
                      <a:pt x="2324" y="523"/>
                    </a:lnTo>
                    <a:lnTo>
                      <a:pt x="2371" y="593"/>
                    </a:lnTo>
                    <a:lnTo>
                      <a:pt x="2371" y="639"/>
                    </a:lnTo>
                    <a:lnTo>
                      <a:pt x="2371" y="680"/>
                    </a:lnTo>
                    <a:lnTo>
                      <a:pt x="2301" y="680"/>
                    </a:lnTo>
                    <a:lnTo>
                      <a:pt x="2167" y="813"/>
                    </a:lnTo>
                    <a:lnTo>
                      <a:pt x="2010" y="860"/>
                    </a:lnTo>
                    <a:lnTo>
                      <a:pt x="2010" y="953"/>
                    </a:lnTo>
                    <a:lnTo>
                      <a:pt x="1900" y="1045"/>
                    </a:lnTo>
                    <a:lnTo>
                      <a:pt x="1674" y="1110"/>
                    </a:lnTo>
                    <a:lnTo>
                      <a:pt x="1627" y="1132"/>
                    </a:lnTo>
                    <a:lnTo>
                      <a:pt x="1424" y="1063"/>
                    </a:lnTo>
                    <a:lnTo>
                      <a:pt x="1377" y="1045"/>
                    </a:lnTo>
                    <a:lnTo>
                      <a:pt x="1220" y="1045"/>
                    </a:lnTo>
                    <a:lnTo>
                      <a:pt x="1063" y="906"/>
                    </a:lnTo>
                    <a:lnTo>
                      <a:pt x="948" y="906"/>
                    </a:lnTo>
                    <a:lnTo>
                      <a:pt x="836" y="860"/>
                    </a:lnTo>
                    <a:lnTo>
                      <a:pt x="836" y="726"/>
                    </a:lnTo>
                    <a:lnTo>
                      <a:pt x="791" y="656"/>
                    </a:lnTo>
                    <a:lnTo>
                      <a:pt x="680" y="639"/>
                    </a:lnTo>
                    <a:lnTo>
                      <a:pt x="634" y="593"/>
                    </a:lnTo>
                    <a:lnTo>
                      <a:pt x="587" y="680"/>
                    </a:lnTo>
                    <a:lnTo>
                      <a:pt x="447" y="726"/>
                    </a:lnTo>
                    <a:lnTo>
                      <a:pt x="383" y="813"/>
                    </a:lnTo>
                    <a:lnTo>
                      <a:pt x="430" y="883"/>
                    </a:lnTo>
                    <a:lnTo>
                      <a:pt x="290" y="906"/>
                    </a:lnTo>
                    <a:lnTo>
                      <a:pt x="360" y="1000"/>
                    </a:lnTo>
                    <a:lnTo>
                      <a:pt x="360" y="1063"/>
                    </a:lnTo>
                    <a:lnTo>
                      <a:pt x="273" y="1156"/>
                    </a:lnTo>
                    <a:lnTo>
                      <a:pt x="203" y="1226"/>
                    </a:lnTo>
                    <a:lnTo>
                      <a:pt x="116" y="1226"/>
                    </a:lnTo>
                    <a:lnTo>
                      <a:pt x="0" y="1313"/>
                    </a:lnTo>
                    <a:lnTo>
                      <a:pt x="81" y="1458"/>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3" name="Freeform 172"/>
              <p:cNvSpPr>
                <a:spLocks/>
              </p:cNvSpPr>
              <p:nvPr/>
            </p:nvSpPr>
            <p:spPr bwMode="auto">
              <a:xfrm>
                <a:off x="1863" y="821"/>
                <a:ext cx="218" cy="104"/>
              </a:xfrm>
              <a:custGeom>
                <a:avLst/>
                <a:gdLst>
                  <a:gd name="T0" fmla="*/ 0 w 1744"/>
                  <a:gd name="T1" fmla="*/ 267 h 835"/>
                  <a:gd name="T2" fmla="*/ 99 w 1744"/>
                  <a:gd name="T3" fmla="*/ 202 h 835"/>
                  <a:gd name="T4" fmla="*/ 268 w 1744"/>
                  <a:gd name="T5" fmla="*/ 98 h 835"/>
                  <a:gd name="T6" fmla="*/ 326 w 1744"/>
                  <a:gd name="T7" fmla="*/ 92 h 835"/>
                  <a:gd name="T8" fmla="*/ 454 w 1744"/>
                  <a:gd name="T9" fmla="*/ 174 h 835"/>
                  <a:gd name="T10" fmla="*/ 530 w 1744"/>
                  <a:gd name="T11" fmla="*/ 157 h 835"/>
                  <a:gd name="T12" fmla="*/ 617 w 1744"/>
                  <a:gd name="T13" fmla="*/ 0 h 835"/>
                  <a:gd name="T14" fmla="*/ 710 w 1744"/>
                  <a:gd name="T15" fmla="*/ 0 h 835"/>
                  <a:gd name="T16" fmla="*/ 797 w 1744"/>
                  <a:gd name="T17" fmla="*/ 139 h 835"/>
                  <a:gd name="T18" fmla="*/ 867 w 1744"/>
                  <a:gd name="T19" fmla="*/ 139 h 835"/>
                  <a:gd name="T20" fmla="*/ 994 w 1744"/>
                  <a:gd name="T21" fmla="*/ 75 h 835"/>
                  <a:gd name="T22" fmla="*/ 1111 w 1744"/>
                  <a:gd name="T23" fmla="*/ 157 h 835"/>
                  <a:gd name="T24" fmla="*/ 1338 w 1744"/>
                  <a:gd name="T25" fmla="*/ 139 h 835"/>
                  <a:gd name="T26" fmla="*/ 1407 w 1744"/>
                  <a:gd name="T27" fmla="*/ 46 h 835"/>
                  <a:gd name="T28" fmla="*/ 1488 w 1744"/>
                  <a:gd name="T29" fmla="*/ 87 h 835"/>
                  <a:gd name="T30" fmla="*/ 1582 w 1744"/>
                  <a:gd name="T31" fmla="*/ 92 h 835"/>
                  <a:gd name="T32" fmla="*/ 1540 w 1744"/>
                  <a:gd name="T33" fmla="*/ 127 h 835"/>
                  <a:gd name="T34" fmla="*/ 1540 w 1744"/>
                  <a:gd name="T35" fmla="*/ 249 h 835"/>
                  <a:gd name="T36" fmla="*/ 1652 w 1744"/>
                  <a:gd name="T37" fmla="*/ 244 h 835"/>
                  <a:gd name="T38" fmla="*/ 1704 w 1744"/>
                  <a:gd name="T39" fmla="*/ 232 h 835"/>
                  <a:gd name="T40" fmla="*/ 1744 w 1744"/>
                  <a:gd name="T41" fmla="*/ 302 h 835"/>
                  <a:gd name="T42" fmla="*/ 1744 w 1744"/>
                  <a:gd name="T43" fmla="*/ 383 h 835"/>
                  <a:gd name="T44" fmla="*/ 1674 w 1744"/>
                  <a:gd name="T45" fmla="*/ 383 h 835"/>
                  <a:gd name="T46" fmla="*/ 1535 w 1744"/>
                  <a:gd name="T47" fmla="*/ 528 h 835"/>
                  <a:gd name="T48" fmla="*/ 1383 w 1744"/>
                  <a:gd name="T49" fmla="*/ 557 h 835"/>
                  <a:gd name="T50" fmla="*/ 1383 w 1744"/>
                  <a:gd name="T51" fmla="*/ 650 h 835"/>
                  <a:gd name="T52" fmla="*/ 1268 w 1744"/>
                  <a:gd name="T53" fmla="*/ 743 h 835"/>
                  <a:gd name="T54" fmla="*/ 1000 w 1744"/>
                  <a:gd name="T55" fmla="*/ 835 h 835"/>
                  <a:gd name="T56" fmla="*/ 785 w 1744"/>
                  <a:gd name="T57" fmla="*/ 766 h 835"/>
                  <a:gd name="T58" fmla="*/ 750 w 1744"/>
                  <a:gd name="T59" fmla="*/ 748 h 835"/>
                  <a:gd name="T60" fmla="*/ 593 w 1744"/>
                  <a:gd name="T61" fmla="*/ 748 h 835"/>
                  <a:gd name="T62" fmla="*/ 436 w 1744"/>
                  <a:gd name="T63" fmla="*/ 609 h 835"/>
                  <a:gd name="T64" fmla="*/ 303 w 1744"/>
                  <a:gd name="T65" fmla="*/ 609 h 835"/>
                  <a:gd name="T66" fmla="*/ 209 w 1744"/>
                  <a:gd name="T67" fmla="*/ 563 h 835"/>
                  <a:gd name="T68" fmla="*/ 209 w 1744"/>
                  <a:gd name="T69" fmla="*/ 429 h 835"/>
                  <a:gd name="T70" fmla="*/ 140 w 1744"/>
                  <a:gd name="T71" fmla="*/ 359 h 835"/>
                  <a:gd name="T72" fmla="*/ 59 w 1744"/>
                  <a:gd name="T73" fmla="*/ 342 h 835"/>
                  <a:gd name="T74" fmla="*/ 0 w 1744"/>
                  <a:gd name="T75" fmla="*/ 307 h 835"/>
                  <a:gd name="T76" fmla="*/ 0 w 1744"/>
                  <a:gd name="T77" fmla="*/ 267 h 8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4"/>
                  <a:gd name="T118" fmla="*/ 0 h 835"/>
                  <a:gd name="T119" fmla="*/ 1744 w 1744"/>
                  <a:gd name="T120" fmla="*/ 835 h 8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4" h="835">
                    <a:moveTo>
                      <a:pt x="0" y="267"/>
                    </a:moveTo>
                    <a:lnTo>
                      <a:pt x="99" y="202"/>
                    </a:lnTo>
                    <a:lnTo>
                      <a:pt x="268" y="98"/>
                    </a:lnTo>
                    <a:lnTo>
                      <a:pt x="326" y="92"/>
                    </a:lnTo>
                    <a:lnTo>
                      <a:pt x="454" y="174"/>
                    </a:lnTo>
                    <a:lnTo>
                      <a:pt x="530" y="157"/>
                    </a:lnTo>
                    <a:lnTo>
                      <a:pt x="617" y="0"/>
                    </a:lnTo>
                    <a:lnTo>
                      <a:pt x="710" y="0"/>
                    </a:lnTo>
                    <a:lnTo>
                      <a:pt x="797" y="139"/>
                    </a:lnTo>
                    <a:lnTo>
                      <a:pt x="867" y="139"/>
                    </a:lnTo>
                    <a:lnTo>
                      <a:pt x="994" y="75"/>
                    </a:lnTo>
                    <a:lnTo>
                      <a:pt x="1111" y="157"/>
                    </a:lnTo>
                    <a:lnTo>
                      <a:pt x="1338" y="139"/>
                    </a:lnTo>
                    <a:lnTo>
                      <a:pt x="1407" y="46"/>
                    </a:lnTo>
                    <a:lnTo>
                      <a:pt x="1488" y="87"/>
                    </a:lnTo>
                    <a:lnTo>
                      <a:pt x="1582" y="92"/>
                    </a:lnTo>
                    <a:lnTo>
                      <a:pt x="1540" y="127"/>
                    </a:lnTo>
                    <a:lnTo>
                      <a:pt x="1540" y="249"/>
                    </a:lnTo>
                    <a:lnTo>
                      <a:pt x="1652" y="244"/>
                    </a:lnTo>
                    <a:lnTo>
                      <a:pt x="1704" y="232"/>
                    </a:lnTo>
                    <a:lnTo>
                      <a:pt x="1744" y="302"/>
                    </a:lnTo>
                    <a:lnTo>
                      <a:pt x="1744" y="383"/>
                    </a:lnTo>
                    <a:lnTo>
                      <a:pt x="1674" y="383"/>
                    </a:lnTo>
                    <a:lnTo>
                      <a:pt x="1535" y="528"/>
                    </a:lnTo>
                    <a:lnTo>
                      <a:pt x="1383" y="557"/>
                    </a:lnTo>
                    <a:lnTo>
                      <a:pt x="1383" y="650"/>
                    </a:lnTo>
                    <a:lnTo>
                      <a:pt x="1268" y="743"/>
                    </a:lnTo>
                    <a:lnTo>
                      <a:pt x="1000" y="835"/>
                    </a:lnTo>
                    <a:lnTo>
                      <a:pt x="785" y="766"/>
                    </a:lnTo>
                    <a:lnTo>
                      <a:pt x="750" y="748"/>
                    </a:lnTo>
                    <a:lnTo>
                      <a:pt x="593" y="748"/>
                    </a:lnTo>
                    <a:lnTo>
                      <a:pt x="436" y="609"/>
                    </a:lnTo>
                    <a:lnTo>
                      <a:pt x="303" y="609"/>
                    </a:lnTo>
                    <a:lnTo>
                      <a:pt x="209" y="563"/>
                    </a:lnTo>
                    <a:lnTo>
                      <a:pt x="209" y="429"/>
                    </a:lnTo>
                    <a:lnTo>
                      <a:pt x="140" y="359"/>
                    </a:lnTo>
                    <a:lnTo>
                      <a:pt x="59" y="342"/>
                    </a:lnTo>
                    <a:lnTo>
                      <a:pt x="0" y="307"/>
                    </a:lnTo>
                    <a:lnTo>
                      <a:pt x="0" y="26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4" name="Freeform 173"/>
              <p:cNvSpPr>
                <a:spLocks/>
              </p:cNvSpPr>
              <p:nvPr/>
            </p:nvSpPr>
            <p:spPr bwMode="auto">
              <a:xfrm>
                <a:off x="2134" y="883"/>
                <a:ext cx="42" cy="71"/>
              </a:xfrm>
              <a:custGeom>
                <a:avLst/>
                <a:gdLst>
                  <a:gd name="T0" fmla="*/ 267 w 337"/>
                  <a:gd name="T1" fmla="*/ 0 h 563"/>
                  <a:gd name="T2" fmla="*/ 337 w 337"/>
                  <a:gd name="T3" fmla="*/ 64 h 563"/>
                  <a:gd name="T4" fmla="*/ 290 w 337"/>
                  <a:gd name="T5" fmla="*/ 134 h 563"/>
                  <a:gd name="T6" fmla="*/ 267 w 337"/>
                  <a:gd name="T7" fmla="*/ 221 h 563"/>
                  <a:gd name="T8" fmla="*/ 267 w 337"/>
                  <a:gd name="T9" fmla="*/ 291 h 563"/>
                  <a:gd name="T10" fmla="*/ 180 w 337"/>
                  <a:gd name="T11" fmla="*/ 383 h 563"/>
                  <a:gd name="T12" fmla="*/ 157 w 337"/>
                  <a:gd name="T13" fmla="*/ 448 h 563"/>
                  <a:gd name="T14" fmla="*/ 225 w 337"/>
                  <a:gd name="T15" fmla="*/ 517 h 563"/>
                  <a:gd name="T16" fmla="*/ 203 w 337"/>
                  <a:gd name="T17" fmla="*/ 540 h 563"/>
                  <a:gd name="T18" fmla="*/ 133 w 337"/>
                  <a:gd name="T19" fmla="*/ 563 h 563"/>
                  <a:gd name="T20" fmla="*/ 70 w 337"/>
                  <a:gd name="T21" fmla="*/ 563 h 563"/>
                  <a:gd name="T22" fmla="*/ 70 w 337"/>
                  <a:gd name="T23" fmla="*/ 470 h 563"/>
                  <a:gd name="T24" fmla="*/ 46 w 337"/>
                  <a:gd name="T25" fmla="*/ 430 h 563"/>
                  <a:gd name="T26" fmla="*/ 0 w 337"/>
                  <a:gd name="T27" fmla="*/ 383 h 563"/>
                  <a:gd name="T28" fmla="*/ 80 w 337"/>
                  <a:gd name="T29" fmla="*/ 273 h 563"/>
                  <a:gd name="T30" fmla="*/ 133 w 337"/>
                  <a:gd name="T31" fmla="*/ 249 h 563"/>
                  <a:gd name="T32" fmla="*/ 180 w 337"/>
                  <a:gd name="T33" fmla="*/ 157 h 563"/>
                  <a:gd name="T34" fmla="*/ 243 w 337"/>
                  <a:gd name="T35" fmla="*/ 87 h 563"/>
                  <a:gd name="T36" fmla="*/ 243 w 337"/>
                  <a:gd name="T37" fmla="*/ 17 h 563"/>
                  <a:gd name="T38" fmla="*/ 267 w 337"/>
                  <a:gd name="T39" fmla="*/ 0 h 5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7"/>
                  <a:gd name="T61" fmla="*/ 0 h 563"/>
                  <a:gd name="T62" fmla="*/ 337 w 337"/>
                  <a:gd name="T63" fmla="*/ 563 h 5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7" h="563">
                    <a:moveTo>
                      <a:pt x="267" y="0"/>
                    </a:moveTo>
                    <a:lnTo>
                      <a:pt x="337" y="64"/>
                    </a:lnTo>
                    <a:lnTo>
                      <a:pt x="290" y="134"/>
                    </a:lnTo>
                    <a:lnTo>
                      <a:pt x="267" y="221"/>
                    </a:lnTo>
                    <a:lnTo>
                      <a:pt x="267" y="291"/>
                    </a:lnTo>
                    <a:lnTo>
                      <a:pt x="180" y="383"/>
                    </a:lnTo>
                    <a:lnTo>
                      <a:pt x="157" y="448"/>
                    </a:lnTo>
                    <a:lnTo>
                      <a:pt x="225" y="517"/>
                    </a:lnTo>
                    <a:lnTo>
                      <a:pt x="203" y="540"/>
                    </a:lnTo>
                    <a:lnTo>
                      <a:pt x="133" y="563"/>
                    </a:lnTo>
                    <a:lnTo>
                      <a:pt x="70" y="563"/>
                    </a:lnTo>
                    <a:lnTo>
                      <a:pt x="70" y="470"/>
                    </a:lnTo>
                    <a:lnTo>
                      <a:pt x="46" y="430"/>
                    </a:lnTo>
                    <a:lnTo>
                      <a:pt x="0" y="383"/>
                    </a:lnTo>
                    <a:lnTo>
                      <a:pt x="80" y="273"/>
                    </a:lnTo>
                    <a:lnTo>
                      <a:pt x="133" y="249"/>
                    </a:lnTo>
                    <a:lnTo>
                      <a:pt x="180" y="157"/>
                    </a:lnTo>
                    <a:lnTo>
                      <a:pt x="243" y="87"/>
                    </a:lnTo>
                    <a:lnTo>
                      <a:pt x="243" y="17"/>
                    </a:lnTo>
                    <a:lnTo>
                      <a:pt x="26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5" name="Freeform 174"/>
              <p:cNvSpPr>
                <a:spLocks/>
              </p:cNvSpPr>
              <p:nvPr/>
            </p:nvSpPr>
            <p:spPr bwMode="auto">
              <a:xfrm>
                <a:off x="2148" y="948"/>
                <a:ext cx="25" cy="33"/>
              </a:xfrm>
              <a:custGeom>
                <a:avLst/>
                <a:gdLst>
                  <a:gd name="T0" fmla="*/ 0 w 203"/>
                  <a:gd name="T1" fmla="*/ 46 h 267"/>
                  <a:gd name="T2" fmla="*/ 47 w 203"/>
                  <a:gd name="T3" fmla="*/ 88 h 267"/>
                  <a:gd name="T4" fmla="*/ 70 w 203"/>
                  <a:gd name="T5" fmla="*/ 180 h 267"/>
                  <a:gd name="T6" fmla="*/ 70 w 203"/>
                  <a:gd name="T7" fmla="*/ 267 h 267"/>
                  <a:gd name="T8" fmla="*/ 115 w 203"/>
                  <a:gd name="T9" fmla="*/ 267 h 267"/>
                  <a:gd name="T10" fmla="*/ 203 w 203"/>
                  <a:gd name="T11" fmla="*/ 250 h 267"/>
                  <a:gd name="T12" fmla="*/ 203 w 203"/>
                  <a:gd name="T13" fmla="*/ 180 h 267"/>
                  <a:gd name="T14" fmla="*/ 157 w 203"/>
                  <a:gd name="T15" fmla="*/ 88 h 267"/>
                  <a:gd name="T16" fmla="*/ 115 w 203"/>
                  <a:gd name="T17" fmla="*/ 0 h 267"/>
                  <a:gd name="T18" fmla="*/ 70 w 203"/>
                  <a:gd name="T19" fmla="*/ 23 h 267"/>
                  <a:gd name="T20" fmla="*/ 0 w 203"/>
                  <a:gd name="T21" fmla="*/ 46 h 2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67"/>
                  <a:gd name="T35" fmla="*/ 203 w 203"/>
                  <a:gd name="T36" fmla="*/ 267 h 2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67">
                    <a:moveTo>
                      <a:pt x="0" y="46"/>
                    </a:moveTo>
                    <a:lnTo>
                      <a:pt x="47" y="88"/>
                    </a:lnTo>
                    <a:lnTo>
                      <a:pt x="70" y="180"/>
                    </a:lnTo>
                    <a:lnTo>
                      <a:pt x="70" y="267"/>
                    </a:lnTo>
                    <a:lnTo>
                      <a:pt x="115" y="267"/>
                    </a:lnTo>
                    <a:lnTo>
                      <a:pt x="203" y="250"/>
                    </a:lnTo>
                    <a:lnTo>
                      <a:pt x="203" y="180"/>
                    </a:lnTo>
                    <a:lnTo>
                      <a:pt x="157" y="88"/>
                    </a:lnTo>
                    <a:lnTo>
                      <a:pt x="115" y="0"/>
                    </a:lnTo>
                    <a:lnTo>
                      <a:pt x="70" y="23"/>
                    </a:lnTo>
                    <a:lnTo>
                      <a:pt x="0" y="46"/>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6" name="Freeform 175"/>
              <p:cNvSpPr>
                <a:spLocks/>
              </p:cNvSpPr>
              <p:nvPr/>
            </p:nvSpPr>
            <p:spPr bwMode="auto">
              <a:xfrm>
                <a:off x="2213" y="759"/>
                <a:ext cx="34" cy="99"/>
              </a:xfrm>
              <a:custGeom>
                <a:avLst/>
                <a:gdLst>
                  <a:gd name="T0" fmla="*/ 0 w 273"/>
                  <a:gd name="T1" fmla="*/ 0 h 791"/>
                  <a:gd name="T2" fmla="*/ 46 w 273"/>
                  <a:gd name="T3" fmla="*/ 87 h 791"/>
                  <a:gd name="T4" fmla="*/ 69 w 273"/>
                  <a:gd name="T5" fmla="*/ 251 h 791"/>
                  <a:gd name="T6" fmla="*/ 116 w 273"/>
                  <a:gd name="T7" fmla="*/ 587 h 791"/>
                  <a:gd name="T8" fmla="*/ 139 w 273"/>
                  <a:gd name="T9" fmla="*/ 767 h 791"/>
                  <a:gd name="T10" fmla="*/ 139 w 273"/>
                  <a:gd name="T11" fmla="*/ 791 h 791"/>
                  <a:gd name="T12" fmla="*/ 203 w 273"/>
                  <a:gd name="T13" fmla="*/ 744 h 791"/>
                  <a:gd name="T14" fmla="*/ 250 w 273"/>
                  <a:gd name="T15" fmla="*/ 791 h 791"/>
                  <a:gd name="T16" fmla="*/ 273 w 273"/>
                  <a:gd name="T17" fmla="*/ 744 h 791"/>
                  <a:gd name="T18" fmla="*/ 203 w 273"/>
                  <a:gd name="T19" fmla="*/ 697 h 791"/>
                  <a:gd name="T20" fmla="*/ 163 w 273"/>
                  <a:gd name="T21" fmla="*/ 495 h 791"/>
                  <a:gd name="T22" fmla="*/ 203 w 273"/>
                  <a:gd name="T23" fmla="*/ 495 h 791"/>
                  <a:gd name="T24" fmla="*/ 203 w 273"/>
                  <a:gd name="T25" fmla="*/ 425 h 791"/>
                  <a:gd name="T26" fmla="*/ 116 w 273"/>
                  <a:gd name="T27" fmla="*/ 314 h 791"/>
                  <a:gd name="T28" fmla="*/ 116 w 273"/>
                  <a:gd name="T29" fmla="*/ 157 h 791"/>
                  <a:gd name="T30" fmla="*/ 69 w 273"/>
                  <a:gd name="T31" fmla="*/ 24 h 791"/>
                  <a:gd name="T32" fmla="*/ 23 w 273"/>
                  <a:gd name="T33" fmla="*/ 0 h 791"/>
                  <a:gd name="T34" fmla="*/ 0 w 273"/>
                  <a:gd name="T35" fmla="*/ 0 h 7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3"/>
                  <a:gd name="T55" fmla="*/ 0 h 791"/>
                  <a:gd name="T56" fmla="*/ 273 w 273"/>
                  <a:gd name="T57" fmla="*/ 791 h 7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3" h="791">
                    <a:moveTo>
                      <a:pt x="0" y="0"/>
                    </a:moveTo>
                    <a:lnTo>
                      <a:pt x="46" y="87"/>
                    </a:lnTo>
                    <a:lnTo>
                      <a:pt x="69" y="251"/>
                    </a:lnTo>
                    <a:lnTo>
                      <a:pt x="116" y="587"/>
                    </a:lnTo>
                    <a:lnTo>
                      <a:pt x="139" y="767"/>
                    </a:lnTo>
                    <a:lnTo>
                      <a:pt x="139" y="791"/>
                    </a:lnTo>
                    <a:lnTo>
                      <a:pt x="203" y="744"/>
                    </a:lnTo>
                    <a:lnTo>
                      <a:pt x="250" y="791"/>
                    </a:lnTo>
                    <a:lnTo>
                      <a:pt x="273" y="744"/>
                    </a:lnTo>
                    <a:lnTo>
                      <a:pt x="203" y="697"/>
                    </a:lnTo>
                    <a:lnTo>
                      <a:pt x="163" y="495"/>
                    </a:lnTo>
                    <a:lnTo>
                      <a:pt x="203" y="495"/>
                    </a:lnTo>
                    <a:lnTo>
                      <a:pt x="203" y="425"/>
                    </a:lnTo>
                    <a:lnTo>
                      <a:pt x="116" y="314"/>
                    </a:lnTo>
                    <a:lnTo>
                      <a:pt x="116" y="157"/>
                    </a:lnTo>
                    <a:lnTo>
                      <a:pt x="69" y="24"/>
                    </a:lnTo>
                    <a:lnTo>
                      <a:pt x="23"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7" name="Freeform 176"/>
              <p:cNvSpPr>
                <a:spLocks/>
              </p:cNvSpPr>
              <p:nvPr/>
            </p:nvSpPr>
            <p:spPr bwMode="auto">
              <a:xfrm>
                <a:off x="2236" y="863"/>
                <a:ext cx="36" cy="42"/>
              </a:xfrm>
              <a:custGeom>
                <a:avLst/>
                <a:gdLst>
                  <a:gd name="T0" fmla="*/ 0 w 291"/>
                  <a:gd name="T1" fmla="*/ 0 h 331"/>
                  <a:gd name="T2" fmla="*/ 17 w 291"/>
                  <a:gd name="T3" fmla="*/ 134 h 331"/>
                  <a:gd name="T4" fmla="*/ 0 w 291"/>
                  <a:gd name="T5" fmla="*/ 314 h 331"/>
                  <a:gd name="T6" fmla="*/ 87 w 291"/>
                  <a:gd name="T7" fmla="*/ 291 h 331"/>
                  <a:gd name="T8" fmla="*/ 151 w 291"/>
                  <a:gd name="T9" fmla="*/ 331 h 331"/>
                  <a:gd name="T10" fmla="*/ 180 w 291"/>
                  <a:gd name="T11" fmla="*/ 314 h 331"/>
                  <a:gd name="T12" fmla="*/ 180 w 291"/>
                  <a:gd name="T13" fmla="*/ 267 h 331"/>
                  <a:gd name="T14" fmla="*/ 291 w 291"/>
                  <a:gd name="T15" fmla="*/ 174 h 331"/>
                  <a:gd name="T16" fmla="*/ 244 w 291"/>
                  <a:gd name="T17" fmla="*/ 134 h 331"/>
                  <a:gd name="T18" fmla="*/ 151 w 291"/>
                  <a:gd name="T19" fmla="*/ 111 h 331"/>
                  <a:gd name="T20" fmla="*/ 40 w 291"/>
                  <a:gd name="T21" fmla="*/ 17 h 331"/>
                  <a:gd name="T22" fmla="*/ 0 w 291"/>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331"/>
                  <a:gd name="T38" fmla="*/ 291 w 291"/>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331">
                    <a:moveTo>
                      <a:pt x="0" y="0"/>
                    </a:moveTo>
                    <a:lnTo>
                      <a:pt x="17" y="134"/>
                    </a:lnTo>
                    <a:lnTo>
                      <a:pt x="0" y="314"/>
                    </a:lnTo>
                    <a:lnTo>
                      <a:pt x="87" y="291"/>
                    </a:lnTo>
                    <a:lnTo>
                      <a:pt x="151" y="331"/>
                    </a:lnTo>
                    <a:lnTo>
                      <a:pt x="180" y="314"/>
                    </a:lnTo>
                    <a:lnTo>
                      <a:pt x="180" y="267"/>
                    </a:lnTo>
                    <a:lnTo>
                      <a:pt x="291" y="174"/>
                    </a:lnTo>
                    <a:lnTo>
                      <a:pt x="244" y="134"/>
                    </a:lnTo>
                    <a:lnTo>
                      <a:pt x="151" y="111"/>
                    </a:lnTo>
                    <a:lnTo>
                      <a:pt x="40" y="17"/>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8" name="Freeform 177"/>
              <p:cNvSpPr>
                <a:spLocks/>
              </p:cNvSpPr>
              <p:nvPr/>
            </p:nvSpPr>
            <p:spPr bwMode="auto">
              <a:xfrm>
                <a:off x="2188" y="911"/>
                <a:ext cx="65" cy="79"/>
              </a:xfrm>
              <a:custGeom>
                <a:avLst/>
                <a:gdLst>
                  <a:gd name="T0" fmla="*/ 384 w 518"/>
                  <a:gd name="T1" fmla="*/ 0 h 633"/>
                  <a:gd name="T2" fmla="*/ 361 w 518"/>
                  <a:gd name="T3" fmla="*/ 209 h 633"/>
                  <a:gd name="T4" fmla="*/ 361 w 518"/>
                  <a:gd name="T5" fmla="*/ 296 h 633"/>
                  <a:gd name="T6" fmla="*/ 198 w 518"/>
                  <a:gd name="T7" fmla="*/ 429 h 633"/>
                  <a:gd name="T8" fmla="*/ 198 w 518"/>
                  <a:gd name="T9" fmla="*/ 476 h 633"/>
                  <a:gd name="T10" fmla="*/ 47 w 518"/>
                  <a:gd name="T11" fmla="*/ 523 h 633"/>
                  <a:gd name="T12" fmla="*/ 0 w 518"/>
                  <a:gd name="T13" fmla="*/ 586 h 633"/>
                  <a:gd name="T14" fmla="*/ 65 w 518"/>
                  <a:gd name="T15" fmla="*/ 610 h 633"/>
                  <a:gd name="T16" fmla="*/ 110 w 518"/>
                  <a:gd name="T17" fmla="*/ 586 h 633"/>
                  <a:gd name="T18" fmla="*/ 157 w 518"/>
                  <a:gd name="T19" fmla="*/ 586 h 633"/>
                  <a:gd name="T20" fmla="*/ 221 w 518"/>
                  <a:gd name="T21" fmla="*/ 563 h 633"/>
                  <a:gd name="T22" fmla="*/ 244 w 518"/>
                  <a:gd name="T23" fmla="*/ 633 h 633"/>
                  <a:gd name="T24" fmla="*/ 314 w 518"/>
                  <a:gd name="T25" fmla="*/ 610 h 633"/>
                  <a:gd name="T26" fmla="*/ 314 w 518"/>
                  <a:gd name="T27" fmla="*/ 546 h 633"/>
                  <a:gd name="T28" fmla="*/ 337 w 518"/>
                  <a:gd name="T29" fmla="*/ 546 h 633"/>
                  <a:gd name="T30" fmla="*/ 361 w 518"/>
                  <a:gd name="T31" fmla="*/ 523 h 633"/>
                  <a:gd name="T32" fmla="*/ 448 w 518"/>
                  <a:gd name="T33" fmla="*/ 523 h 633"/>
                  <a:gd name="T34" fmla="*/ 448 w 518"/>
                  <a:gd name="T35" fmla="*/ 476 h 633"/>
                  <a:gd name="T36" fmla="*/ 518 w 518"/>
                  <a:gd name="T37" fmla="*/ 499 h 633"/>
                  <a:gd name="T38" fmla="*/ 494 w 518"/>
                  <a:gd name="T39" fmla="*/ 366 h 633"/>
                  <a:gd name="T40" fmla="*/ 471 w 518"/>
                  <a:gd name="T41" fmla="*/ 296 h 633"/>
                  <a:gd name="T42" fmla="*/ 494 w 518"/>
                  <a:gd name="T43" fmla="*/ 227 h 633"/>
                  <a:gd name="T44" fmla="*/ 494 w 518"/>
                  <a:gd name="T45" fmla="*/ 185 h 633"/>
                  <a:gd name="T46" fmla="*/ 518 w 518"/>
                  <a:gd name="T47" fmla="*/ 115 h 633"/>
                  <a:gd name="T48" fmla="*/ 471 w 518"/>
                  <a:gd name="T49" fmla="*/ 28 h 633"/>
                  <a:gd name="T50" fmla="*/ 448 w 518"/>
                  <a:gd name="T51" fmla="*/ 28 h 633"/>
                  <a:gd name="T52" fmla="*/ 384 w 518"/>
                  <a:gd name="T53" fmla="*/ 0 h 6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8"/>
                  <a:gd name="T82" fmla="*/ 0 h 633"/>
                  <a:gd name="T83" fmla="*/ 518 w 518"/>
                  <a:gd name="T84" fmla="*/ 633 h 6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8" h="633">
                    <a:moveTo>
                      <a:pt x="384" y="0"/>
                    </a:moveTo>
                    <a:lnTo>
                      <a:pt x="361" y="209"/>
                    </a:lnTo>
                    <a:lnTo>
                      <a:pt x="361" y="296"/>
                    </a:lnTo>
                    <a:lnTo>
                      <a:pt x="198" y="429"/>
                    </a:lnTo>
                    <a:lnTo>
                      <a:pt x="198" y="476"/>
                    </a:lnTo>
                    <a:lnTo>
                      <a:pt x="47" y="523"/>
                    </a:lnTo>
                    <a:lnTo>
                      <a:pt x="0" y="586"/>
                    </a:lnTo>
                    <a:lnTo>
                      <a:pt x="65" y="610"/>
                    </a:lnTo>
                    <a:lnTo>
                      <a:pt x="110" y="586"/>
                    </a:lnTo>
                    <a:lnTo>
                      <a:pt x="157" y="586"/>
                    </a:lnTo>
                    <a:lnTo>
                      <a:pt x="221" y="563"/>
                    </a:lnTo>
                    <a:lnTo>
                      <a:pt x="244" y="633"/>
                    </a:lnTo>
                    <a:lnTo>
                      <a:pt x="314" y="610"/>
                    </a:lnTo>
                    <a:lnTo>
                      <a:pt x="314" y="546"/>
                    </a:lnTo>
                    <a:lnTo>
                      <a:pt x="337" y="546"/>
                    </a:lnTo>
                    <a:lnTo>
                      <a:pt x="361" y="523"/>
                    </a:lnTo>
                    <a:lnTo>
                      <a:pt x="448" y="523"/>
                    </a:lnTo>
                    <a:lnTo>
                      <a:pt x="448" y="476"/>
                    </a:lnTo>
                    <a:lnTo>
                      <a:pt x="518" y="499"/>
                    </a:lnTo>
                    <a:lnTo>
                      <a:pt x="494" y="366"/>
                    </a:lnTo>
                    <a:lnTo>
                      <a:pt x="471" y="296"/>
                    </a:lnTo>
                    <a:lnTo>
                      <a:pt x="494" y="227"/>
                    </a:lnTo>
                    <a:lnTo>
                      <a:pt x="494" y="185"/>
                    </a:lnTo>
                    <a:lnTo>
                      <a:pt x="518" y="115"/>
                    </a:lnTo>
                    <a:lnTo>
                      <a:pt x="471" y="28"/>
                    </a:lnTo>
                    <a:lnTo>
                      <a:pt x="448" y="28"/>
                    </a:lnTo>
                    <a:lnTo>
                      <a:pt x="38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9" name="Freeform 178"/>
              <p:cNvSpPr>
                <a:spLocks/>
              </p:cNvSpPr>
              <p:nvPr/>
            </p:nvSpPr>
            <p:spPr bwMode="auto">
              <a:xfrm>
                <a:off x="2202" y="990"/>
                <a:ext cx="11" cy="9"/>
              </a:xfrm>
              <a:custGeom>
                <a:avLst/>
                <a:gdLst>
                  <a:gd name="T0" fmla="*/ 47 w 88"/>
                  <a:gd name="T1" fmla="*/ 0 h 70"/>
                  <a:gd name="T2" fmla="*/ 0 w 88"/>
                  <a:gd name="T3" fmla="*/ 23 h 70"/>
                  <a:gd name="T4" fmla="*/ 0 w 88"/>
                  <a:gd name="T5" fmla="*/ 70 h 70"/>
                  <a:gd name="T6" fmla="*/ 88 w 88"/>
                  <a:gd name="T7" fmla="*/ 70 h 70"/>
                  <a:gd name="T8" fmla="*/ 88 w 88"/>
                  <a:gd name="T9" fmla="*/ 23 h 70"/>
                  <a:gd name="T10" fmla="*/ 47 w 88"/>
                  <a:gd name="T11" fmla="*/ 0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47" y="0"/>
                    </a:moveTo>
                    <a:lnTo>
                      <a:pt x="0" y="23"/>
                    </a:lnTo>
                    <a:lnTo>
                      <a:pt x="0" y="70"/>
                    </a:lnTo>
                    <a:lnTo>
                      <a:pt x="88" y="70"/>
                    </a:lnTo>
                    <a:lnTo>
                      <a:pt x="88" y="23"/>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0" name="Freeform 179"/>
              <p:cNvSpPr>
                <a:spLocks/>
              </p:cNvSpPr>
              <p:nvPr/>
            </p:nvSpPr>
            <p:spPr bwMode="auto">
              <a:xfrm>
                <a:off x="2185" y="993"/>
                <a:ext cx="11" cy="25"/>
              </a:xfrm>
              <a:custGeom>
                <a:avLst/>
                <a:gdLst>
                  <a:gd name="T0" fmla="*/ 88 w 88"/>
                  <a:gd name="T1" fmla="*/ 47 h 204"/>
                  <a:gd name="T2" fmla="*/ 41 w 88"/>
                  <a:gd name="T3" fmla="*/ 0 h 204"/>
                  <a:gd name="T4" fmla="*/ 0 w 88"/>
                  <a:gd name="T5" fmla="*/ 47 h 204"/>
                  <a:gd name="T6" fmla="*/ 0 w 88"/>
                  <a:gd name="T7" fmla="*/ 157 h 204"/>
                  <a:gd name="T8" fmla="*/ 41 w 88"/>
                  <a:gd name="T9" fmla="*/ 204 h 204"/>
                  <a:gd name="T10" fmla="*/ 70 w 88"/>
                  <a:gd name="T11" fmla="*/ 157 h 204"/>
                  <a:gd name="T12" fmla="*/ 70 w 88"/>
                  <a:gd name="T13" fmla="*/ 94 h 204"/>
                  <a:gd name="T14" fmla="*/ 88 w 88"/>
                  <a:gd name="T15" fmla="*/ 47 h 204"/>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204"/>
                  <a:gd name="T26" fmla="*/ 88 w 8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204">
                    <a:moveTo>
                      <a:pt x="88" y="47"/>
                    </a:moveTo>
                    <a:lnTo>
                      <a:pt x="41" y="0"/>
                    </a:lnTo>
                    <a:lnTo>
                      <a:pt x="0" y="47"/>
                    </a:lnTo>
                    <a:lnTo>
                      <a:pt x="0" y="157"/>
                    </a:lnTo>
                    <a:lnTo>
                      <a:pt x="41" y="204"/>
                    </a:lnTo>
                    <a:lnTo>
                      <a:pt x="70" y="157"/>
                    </a:lnTo>
                    <a:lnTo>
                      <a:pt x="70" y="94"/>
                    </a:lnTo>
                    <a:lnTo>
                      <a:pt x="88" y="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1" name="Freeform 180"/>
              <p:cNvSpPr>
                <a:spLocks/>
              </p:cNvSpPr>
              <p:nvPr/>
            </p:nvSpPr>
            <p:spPr bwMode="auto">
              <a:xfrm>
                <a:off x="2126" y="1060"/>
                <a:ext cx="8" cy="22"/>
              </a:xfrm>
              <a:custGeom>
                <a:avLst/>
                <a:gdLst>
                  <a:gd name="T0" fmla="*/ 23 w 70"/>
                  <a:gd name="T1" fmla="*/ 0 h 175"/>
                  <a:gd name="T2" fmla="*/ 0 w 70"/>
                  <a:gd name="T3" fmla="*/ 47 h 175"/>
                  <a:gd name="T4" fmla="*/ 0 w 70"/>
                  <a:gd name="T5" fmla="*/ 87 h 175"/>
                  <a:gd name="T6" fmla="*/ 23 w 70"/>
                  <a:gd name="T7" fmla="*/ 152 h 175"/>
                  <a:gd name="T8" fmla="*/ 23 w 70"/>
                  <a:gd name="T9" fmla="*/ 175 h 175"/>
                  <a:gd name="T10" fmla="*/ 70 w 70"/>
                  <a:gd name="T11" fmla="*/ 134 h 175"/>
                  <a:gd name="T12" fmla="*/ 70 w 70"/>
                  <a:gd name="T13" fmla="*/ 87 h 175"/>
                  <a:gd name="T14" fmla="*/ 23 w 70"/>
                  <a:gd name="T15" fmla="*/ 0 h 1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75"/>
                  <a:gd name="T26" fmla="*/ 70 w 70"/>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75">
                    <a:moveTo>
                      <a:pt x="23" y="0"/>
                    </a:moveTo>
                    <a:lnTo>
                      <a:pt x="0" y="47"/>
                    </a:lnTo>
                    <a:lnTo>
                      <a:pt x="0" y="87"/>
                    </a:lnTo>
                    <a:lnTo>
                      <a:pt x="23" y="152"/>
                    </a:lnTo>
                    <a:lnTo>
                      <a:pt x="23" y="175"/>
                    </a:lnTo>
                    <a:lnTo>
                      <a:pt x="70" y="134"/>
                    </a:lnTo>
                    <a:lnTo>
                      <a:pt x="70" y="87"/>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2" name="Freeform 181"/>
              <p:cNvSpPr>
                <a:spLocks/>
              </p:cNvSpPr>
              <p:nvPr/>
            </p:nvSpPr>
            <p:spPr bwMode="auto">
              <a:xfrm>
                <a:off x="2041" y="1119"/>
                <a:ext cx="17" cy="12"/>
              </a:xfrm>
              <a:custGeom>
                <a:avLst/>
                <a:gdLst>
                  <a:gd name="T0" fmla="*/ 110 w 134"/>
                  <a:gd name="T1" fmla="*/ 0 h 93"/>
                  <a:gd name="T2" fmla="*/ 47 w 134"/>
                  <a:gd name="T3" fmla="*/ 0 h 93"/>
                  <a:gd name="T4" fmla="*/ 0 w 134"/>
                  <a:gd name="T5" fmla="*/ 47 h 93"/>
                  <a:gd name="T6" fmla="*/ 47 w 134"/>
                  <a:gd name="T7" fmla="*/ 93 h 93"/>
                  <a:gd name="T8" fmla="*/ 134 w 134"/>
                  <a:gd name="T9" fmla="*/ 47 h 93"/>
                  <a:gd name="T10" fmla="*/ 110 w 134"/>
                  <a:gd name="T11" fmla="*/ 0 h 93"/>
                  <a:gd name="T12" fmla="*/ 0 60000 65536"/>
                  <a:gd name="T13" fmla="*/ 0 60000 65536"/>
                  <a:gd name="T14" fmla="*/ 0 60000 65536"/>
                  <a:gd name="T15" fmla="*/ 0 60000 65536"/>
                  <a:gd name="T16" fmla="*/ 0 60000 65536"/>
                  <a:gd name="T17" fmla="*/ 0 60000 65536"/>
                  <a:gd name="T18" fmla="*/ 0 w 134"/>
                  <a:gd name="T19" fmla="*/ 0 h 93"/>
                  <a:gd name="T20" fmla="*/ 134 w 13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34" h="93">
                    <a:moveTo>
                      <a:pt x="110" y="0"/>
                    </a:moveTo>
                    <a:lnTo>
                      <a:pt x="47" y="0"/>
                    </a:lnTo>
                    <a:lnTo>
                      <a:pt x="0" y="47"/>
                    </a:lnTo>
                    <a:lnTo>
                      <a:pt x="47" y="93"/>
                    </a:lnTo>
                    <a:lnTo>
                      <a:pt x="134" y="47"/>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3" name="Freeform 182"/>
              <p:cNvSpPr>
                <a:spLocks/>
              </p:cNvSpPr>
              <p:nvPr/>
            </p:nvSpPr>
            <p:spPr bwMode="auto">
              <a:xfrm>
                <a:off x="1999" y="1094"/>
                <a:ext cx="53" cy="112"/>
              </a:xfrm>
              <a:custGeom>
                <a:avLst/>
                <a:gdLst>
                  <a:gd name="T0" fmla="*/ 0 w 424"/>
                  <a:gd name="T1" fmla="*/ 47 h 901"/>
                  <a:gd name="T2" fmla="*/ 18 w 424"/>
                  <a:gd name="T3" fmla="*/ 111 h 901"/>
                  <a:gd name="T4" fmla="*/ 88 w 424"/>
                  <a:gd name="T5" fmla="*/ 111 h 901"/>
                  <a:gd name="T6" fmla="*/ 133 w 424"/>
                  <a:gd name="T7" fmla="*/ 181 h 901"/>
                  <a:gd name="T8" fmla="*/ 111 w 424"/>
                  <a:gd name="T9" fmla="*/ 251 h 901"/>
                  <a:gd name="T10" fmla="*/ 221 w 424"/>
                  <a:gd name="T11" fmla="*/ 384 h 901"/>
                  <a:gd name="T12" fmla="*/ 314 w 424"/>
                  <a:gd name="T13" fmla="*/ 518 h 901"/>
                  <a:gd name="T14" fmla="*/ 268 w 424"/>
                  <a:gd name="T15" fmla="*/ 587 h 901"/>
                  <a:gd name="T16" fmla="*/ 314 w 424"/>
                  <a:gd name="T17" fmla="*/ 704 h 901"/>
                  <a:gd name="T18" fmla="*/ 221 w 424"/>
                  <a:gd name="T19" fmla="*/ 744 h 901"/>
                  <a:gd name="T20" fmla="*/ 221 w 424"/>
                  <a:gd name="T21" fmla="*/ 791 h 901"/>
                  <a:gd name="T22" fmla="*/ 157 w 424"/>
                  <a:gd name="T23" fmla="*/ 814 h 901"/>
                  <a:gd name="T24" fmla="*/ 157 w 424"/>
                  <a:gd name="T25" fmla="*/ 861 h 901"/>
                  <a:gd name="T26" fmla="*/ 180 w 424"/>
                  <a:gd name="T27" fmla="*/ 901 h 901"/>
                  <a:gd name="T28" fmla="*/ 221 w 424"/>
                  <a:gd name="T29" fmla="*/ 878 h 901"/>
                  <a:gd name="T30" fmla="*/ 355 w 424"/>
                  <a:gd name="T31" fmla="*/ 767 h 901"/>
                  <a:gd name="T32" fmla="*/ 402 w 424"/>
                  <a:gd name="T33" fmla="*/ 721 h 901"/>
                  <a:gd name="T34" fmla="*/ 424 w 424"/>
                  <a:gd name="T35" fmla="*/ 634 h 901"/>
                  <a:gd name="T36" fmla="*/ 402 w 424"/>
                  <a:gd name="T37" fmla="*/ 518 h 901"/>
                  <a:gd name="T38" fmla="*/ 355 w 424"/>
                  <a:gd name="T39" fmla="*/ 453 h 901"/>
                  <a:gd name="T40" fmla="*/ 355 w 424"/>
                  <a:gd name="T41" fmla="*/ 408 h 901"/>
                  <a:gd name="T42" fmla="*/ 290 w 424"/>
                  <a:gd name="T43" fmla="*/ 408 h 901"/>
                  <a:gd name="T44" fmla="*/ 245 w 424"/>
                  <a:gd name="T45" fmla="*/ 338 h 901"/>
                  <a:gd name="T46" fmla="*/ 198 w 424"/>
                  <a:gd name="T47" fmla="*/ 251 h 901"/>
                  <a:gd name="T48" fmla="*/ 198 w 424"/>
                  <a:gd name="T49" fmla="*/ 181 h 901"/>
                  <a:gd name="T50" fmla="*/ 268 w 424"/>
                  <a:gd name="T51" fmla="*/ 111 h 901"/>
                  <a:gd name="T52" fmla="*/ 290 w 424"/>
                  <a:gd name="T53" fmla="*/ 87 h 901"/>
                  <a:gd name="T54" fmla="*/ 268 w 424"/>
                  <a:gd name="T55" fmla="*/ 87 h 901"/>
                  <a:gd name="T56" fmla="*/ 221 w 424"/>
                  <a:gd name="T57" fmla="*/ 47 h 901"/>
                  <a:gd name="T58" fmla="*/ 221 w 424"/>
                  <a:gd name="T59" fmla="*/ 0 h 901"/>
                  <a:gd name="T60" fmla="*/ 198 w 424"/>
                  <a:gd name="T61" fmla="*/ 0 h 901"/>
                  <a:gd name="T62" fmla="*/ 133 w 424"/>
                  <a:gd name="T63" fmla="*/ 0 h 901"/>
                  <a:gd name="T64" fmla="*/ 18 w 424"/>
                  <a:gd name="T65" fmla="*/ 70 h 901"/>
                  <a:gd name="T66" fmla="*/ 0 w 424"/>
                  <a:gd name="T67" fmla="*/ 47 h 9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4"/>
                  <a:gd name="T103" fmla="*/ 0 h 901"/>
                  <a:gd name="T104" fmla="*/ 424 w 424"/>
                  <a:gd name="T105" fmla="*/ 901 h 9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4" h="901">
                    <a:moveTo>
                      <a:pt x="0" y="47"/>
                    </a:moveTo>
                    <a:lnTo>
                      <a:pt x="18" y="111"/>
                    </a:lnTo>
                    <a:lnTo>
                      <a:pt x="88" y="111"/>
                    </a:lnTo>
                    <a:lnTo>
                      <a:pt x="133" y="181"/>
                    </a:lnTo>
                    <a:lnTo>
                      <a:pt x="111" y="251"/>
                    </a:lnTo>
                    <a:lnTo>
                      <a:pt x="221" y="384"/>
                    </a:lnTo>
                    <a:lnTo>
                      <a:pt x="314" y="518"/>
                    </a:lnTo>
                    <a:lnTo>
                      <a:pt x="268" y="587"/>
                    </a:lnTo>
                    <a:lnTo>
                      <a:pt x="314" y="704"/>
                    </a:lnTo>
                    <a:lnTo>
                      <a:pt x="221" y="744"/>
                    </a:lnTo>
                    <a:lnTo>
                      <a:pt x="221" y="791"/>
                    </a:lnTo>
                    <a:lnTo>
                      <a:pt x="157" y="814"/>
                    </a:lnTo>
                    <a:lnTo>
                      <a:pt x="157" y="861"/>
                    </a:lnTo>
                    <a:lnTo>
                      <a:pt x="180" y="901"/>
                    </a:lnTo>
                    <a:lnTo>
                      <a:pt x="221" y="878"/>
                    </a:lnTo>
                    <a:lnTo>
                      <a:pt x="355" y="767"/>
                    </a:lnTo>
                    <a:lnTo>
                      <a:pt x="402" y="721"/>
                    </a:lnTo>
                    <a:lnTo>
                      <a:pt x="424" y="634"/>
                    </a:lnTo>
                    <a:lnTo>
                      <a:pt x="402" y="518"/>
                    </a:lnTo>
                    <a:lnTo>
                      <a:pt x="355" y="453"/>
                    </a:lnTo>
                    <a:lnTo>
                      <a:pt x="355" y="408"/>
                    </a:lnTo>
                    <a:lnTo>
                      <a:pt x="290" y="408"/>
                    </a:lnTo>
                    <a:lnTo>
                      <a:pt x="245" y="338"/>
                    </a:lnTo>
                    <a:lnTo>
                      <a:pt x="198" y="251"/>
                    </a:lnTo>
                    <a:lnTo>
                      <a:pt x="198" y="181"/>
                    </a:lnTo>
                    <a:lnTo>
                      <a:pt x="268" y="111"/>
                    </a:lnTo>
                    <a:lnTo>
                      <a:pt x="290" y="87"/>
                    </a:lnTo>
                    <a:lnTo>
                      <a:pt x="268" y="87"/>
                    </a:lnTo>
                    <a:lnTo>
                      <a:pt x="221" y="47"/>
                    </a:lnTo>
                    <a:lnTo>
                      <a:pt x="221" y="0"/>
                    </a:lnTo>
                    <a:lnTo>
                      <a:pt x="198" y="0"/>
                    </a:lnTo>
                    <a:lnTo>
                      <a:pt x="133" y="0"/>
                    </a:lnTo>
                    <a:lnTo>
                      <a:pt x="18" y="70"/>
                    </a:lnTo>
                    <a:lnTo>
                      <a:pt x="0" y="47"/>
                    </a:lnTo>
                    <a:close/>
                  </a:path>
                </a:pathLst>
              </a:custGeom>
              <a:gradFill>
                <a:gsLst>
                  <a:gs pos="0">
                    <a:srgbClr val="EBF1DE"/>
                  </a:gs>
                  <a:gs pos="37000">
                    <a:srgbClr val="EBF1DE"/>
                  </a:gs>
                  <a:gs pos="59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4" name="Freeform 183"/>
              <p:cNvSpPr>
                <a:spLocks/>
              </p:cNvSpPr>
              <p:nvPr/>
            </p:nvSpPr>
            <p:spPr bwMode="auto">
              <a:xfrm>
                <a:off x="1982" y="1100"/>
                <a:ext cx="56" cy="101"/>
              </a:xfrm>
              <a:custGeom>
                <a:avLst/>
                <a:gdLst>
                  <a:gd name="T0" fmla="*/ 110 w 453"/>
                  <a:gd name="T1" fmla="*/ 0 h 814"/>
                  <a:gd name="T2" fmla="*/ 52 w 453"/>
                  <a:gd name="T3" fmla="*/ 52 h 814"/>
                  <a:gd name="T4" fmla="*/ 0 w 453"/>
                  <a:gd name="T5" fmla="*/ 134 h 814"/>
                  <a:gd name="T6" fmla="*/ 70 w 453"/>
                  <a:gd name="T7" fmla="*/ 180 h 814"/>
                  <a:gd name="T8" fmla="*/ 70 w 453"/>
                  <a:gd name="T9" fmla="*/ 291 h 814"/>
                  <a:gd name="T10" fmla="*/ 110 w 453"/>
                  <a:gd name="T11" fmla="*/ 314 h 814"/>
                  <a:gd name="T12" fmla="*/ 180 w 453"/>
                  <a:gd name="T13" fmla="*/ 267 h 814"/>
                  <a:gd name="T14" fmla="*/ 227 w 453"/>
                  <a:gd name="T15" fmla="*/ 267 h 814"/>
                  <a:gd name="T16" fmla="*/ 337 w 453"/>
                  <a:gd name="T17" fmla="*/ 406 h 814"/>
                  <a:gd name="T18" fmla="*/ 337 w 453"/>
                  <a:gd name="T19" fmla="*/ 453 h 814"/>
                  <a:gd name="T20" fmla="*/ 360 w 453"/>
                  <a:gd name="T21" fmla="*/ 494 h 814"/>
                  <a:gd name="T22" fmla="*/ 360 w 453"/>
                  <a:gd name="T23" fmla="*/ 563 h 814"/>
                  <a:gd name="T24" fmla="*/ 337 w 453"/>
                  <a:gd name="T25" fmla="*/ 587 h 814"/>
                  <a:gd name="T26" fmla="*/ 272 w 453"/>
                  <a:gd name="T27" fmla="*/ 563 h 814"/>
                  <a:gd name="T28" fmla="*/ 227 w 453"/>
                  <a:gd name="T29" fmla="*/ 518 h 814"/>
                  <a:gd name="T30" fmla="*/ 174 w 453"/>
                  <a:gd name="T31" fmla="*/ 570 h 814"/>
                  <a:gd name="T32" fmla="*/ 157 w 453"/>
                  <a:gd name="T33" fmla="*/ 610 h 814"/>
                  <a:gd name="T34" fmla="*/ 180 w 453"/>
                  <a:gd name="T35" fmla="*/ 697 h 814"/>
                  <a:gd name="T36" fmla="*/ 227 w 453"/>
                  <a:gd name="T37" fmla="*/ 744 h 814"/>
                  <a:gd name="T38" fmla="*/ 296 w 453"/>
                  <a:gd name="T39" fmla="*/ 814 h 814"/>
                  <a:gd name="T40" fmla="*/ 319 w 453"/>
                  <a:gd name="T41" fmla="*/ 790 h 814"/>
                  <a:gd name="T42" fmla="*/ 360 w 453"/>
                  <a:gd name="T43" fmla="*/ 744 h 814"/>
                  <a:gd name="T44" fmla="*/ 360 w 453"/>
                  <a:gd name="T45" fmla="*/ 697 h 814"/>
                  <a:gd name="T46" fmla="*/ 407 w 453"/>
                  <a:gd name="T47" fmla="*/ 674 h 814"/>
                  <a:gd name="T48" fmla="*/ 447 w 453"/>
                  <a:gd name="T49" fmla="*/ 650 h 814"/>
                  <a:gd name="T50" fmla="*/ 453 w 453"/>
                  <a:gd name="T51" fmla="*/ 610 h 814"/>
                  <a:gd name="T52" fmla="*/ 407 w 453"/>
                  <a:gd name="T53" fmla="*/ 563 h 814"/>
                  <a:gd name="T54" fmla="*/ 436 w 453"/>
                  <a:gd name="T55" fmla="*/ 494 h 814"/>
                  <a:gd name="T56" fmla="*/ 447 w 453"/>
                  <a:gd name="T57" fmla="*/ 471 h 814"/>
                  <a:gd name="T58" fmla="*/ 424 w 453"/>
                  <a:gd name="T59" fmla="*/ 424 h 814"/>
                  <a:gd name="T60" fmla="*/ 319 w 453"/>
                  <a:gd name="T61" fmla="*/ 267 h 814"/>
                  <a:gd name="T62" fmla="*/ 250 w 453"/>
                  <a:gd name="T63" fmla="*/ 204 h 814"/>
                  <a:gd name="T64" fmla="*/ 272 w 453"/>
                  <a:gd name="T65" fmla="*/ 134 h 814"/>
                  <a:gd name="T66" fmla="*/ 250 w 453"/>
                  <a:gd name="T67" fmla="*/ 87 h 814"/>
                  <a:gd name="T68" fmla="*/ 227 w 453"/>
                  <a:gd name="T69" fmla="*/ 64 h 814"/>
                  <a:gd name="T70" fmla="*/ 157 w 453"/>
                  <a:gd name="T71" fmla="*/ 64 h 814"/>
                  <a:gd name="T72" fmla="*/ 157 w 453"/>
                  <a:gd name="T73" fmla="*/ 23 h 814"/>
                  <a:gd name="T74" fmla="*/ 110 w 453"/>
                  <a:gd name="T75" fmla="*/ 0 h 8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3"/>
                  <a:gd name="T115" fmla="*/ 0 h 814"/>
                  <a:gd name="T116" fmla="*/ 453 w 453"/>
                  <a:gd name="T117" fmla="*/ 814 h 8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3" h="814">
                    <a:moveTo>
                      <a:pt x="110" y="0"/>
                    </a:moveTo>
                    <a:lnTo>
                      <a:pt x="52" y="52"/>
                    </a:lnTo>
                    <a:lnTo>
                      <a:pt x="0" y="134"/>
                    </a:lnTo>
                    <a:lnTo>
                      <a:pt x="70" y="180"/>
                    </a:lnTo>
                    <a:lnTo>
                      <a:pt x="70" y="291"/>
                    </a:lnTo>
                    <a:lnTo>
                      <a:pt x="110" y="314"/>
                    </a:lnTo>
                    <a:lnTo>
                      <a:pt x="180" y="267"/>
                    </a:lnTo>
                    <a:lnTo>
                      <a:pt x="227" y="267"/>
                    </a:lnTo>
                    <a:lnTo>
                      <a:pt x="337" y="406"/>
                    </a:lnTo>
                    <a:lnTo>
                      <a:pt x="337" y="453"/>
                    </a:lnTo>
                    <a:lnTo>
                      <a:pt x="360" y="494"/>
                    </a:lnTo>
                    <a:lnTo>
                      <a:pt x="360" y="563"/>
                    </a:lnTo>
                    <a:lnTo>
                      <a:pt x="337" y="587"/>
                    </a:lnTo>
                    <a:lnTo>
                      <a:pt x="272" y="563"/>
                    </a:lnTo>
                    <a:lnTo>
                      <a:pt x="227" y="518"/>
                    </a:lnTo>
                    <a:lnTo>
                      <a:pt x="174" y="570"/>
                    </a:lnTo>
                    <a:lnTo>
                      <a:pt x="157" y="610"/>
                    </a:lnTo>
                    <a:lnTo>
                      <a:pt x="180" y="697"/>
                    </a:lnTo>
                    <a:lnTo>
                      <a:pt x="227" y="744"/>
                    </a:lnTo>
                    <a:lnTo>
                      <a:pt x="296" y="814"/>
                    </a:lnTo>
                    <a:lnTo>
                      <a:pt x="319" y="790"/>
                    </a:lnTo>
                    <a:lnTo>
                      <a:pt x="360" y="744"/>
                    </a:lnTo>
                    <a:lnTo>
                      <a:pt x="360" y="697"/>
                    </a:lnTo>
                    <a:lnTo>
                      <a:pt x="407" y="674"/>
                    </a:lnTo>
                    <a:lnTo>
                      <a:pt x="447" y="650"/>
                    </a:lnTo>
                    <a:lnTo>
                      <a:pt x="453" y="610"/>
                    </a:lnTo>
                    <a:lnTo>
                      <a:pt x="407" y="563"/>
                    </a:lnTo>
                    <a:lnTo>
                      <a:pt x="436" y="494"/>
                    </a:lnTo>
                    <a:lnTo>
                      <a:pt x="447" y="471"/>
                    </a:lnTo>
                    <a:lnTo>
                      <a:pt x="424" y="424"/>
                    </a:lnTo>
                    <a:lnTo>
                      <a:pt x="319" y="267"/>
                    </a:lnTo>
                    <a:lnTo>
                      <a:pt x="250" y="204"/>
                    </a:lnTo>
                    <a:lnTo>
                      <a:pt x="272" y="134"/>
                    </a:lnTo>
                    <a:lnTo>
                      <a:pt x="250" y="87"/>
                    </a:lnTo>
                    <a:lnTo>
                      <a:pt x="227" y="64"/>
                    </a:lnTo>
                    <a:lnTo>
                      <a:pt x="157" y="64"/>
                    </a:lnTo>
                    <a:lnTo>
                      <a:pt x="157" y="23"/>
                    </a:lnTo>
                    <a:lnTo>
                      <a:pt x="110" y="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5" name="Freeform 184"/>
              <p:cNvSpPr>
                <a:spLocks/>
              </p:cNvSpPr>
              <p:nvPr/>
            </p:nvSpPr>
            <p:spPr bwMode="auto">
              <a:xfrm>
                <a:off x="1966" y="1116"/>
                <a:ext cx="61" cy="107"/>
              </a:xfrm>
              <a:custGeom>
                <a:avLst/>
                <a:gdLst>
                  <a:gd name="T0" fmla="*/ 122 w 482"/>
                  <a:gd name="T1" fmla="*/ 0 h 854"/>
                  <a:gd name="T2" fmla="*/ 99 w 482"/>
                  <a:gd name="T3" fmla="*/ 28 h 854"/>
                  <a:gd name="T4" fmla="*/ 58 w 482"/>
                  <a:gd name="T5" fmla="*/ 75 h 854"/>
                  <a:gd name="T6" fmla="*/ 0 w 482"/>
                  <a:gd name="T7" fmla="*/ 140 h 854"/>
                  <a:gd name="T8" fmla="*/ 75 w 482"/>
                  <a:gd name="T9" fmla="*/ 272 h 854"/>
                  <a:gd name="T10" fmla="*/ 75 w 482"/>
                  <a:gd name="T11" fmla="*/ 360 h 854"/>
                  <a:gd name="T12" fmla="*/ 75 w 482"/>
                  <a:gd name="T13" fmla="*/ 406 h 854"/>
                  <a:gd name="T14" fmla="*/ 99 w 482"/>
                  <a:gd name="T15" fmla="*/ 476 h 854"/>
                  <a:gd name="T16" fmla="*/ 75 w 482"/>
                  <a:gd name="T17" fmla="*/ 656 h 854"/>
                  <a:gd name="T18" fmla="*/ 75 w 482"/>
                  <a:gd name="T19" fmla="*/ 720 h 854"/>
                  <a:gd name="T20" fmla="*/ 145 w 482"/>
                  <a:gd name="T21" fmla="*/ 767 h 854"/>
                  <a:gd name="T22" fmla="*/ 168 w 482"/>
                  <a:gd name="T23" fmla="*/ 848 h 854"/>
                  <a:gd name="T24" fmla="*/ 232 w 482"/>
                  <a:gd name="T25" fmla="*/ 854 h 854"/>
                  <a:gd name="T26" fmla="*/ 192 w 482"/>
                  <a:gd name="T27" fmla="*/ 743 h 854"/>
                  <a:gd name="T28" fmla="*/ 145 w 482"/>
                  <a:gd name="T29" fmla="*/ 697 h 854"/>
                  <a:gd name="T30" fmla="*/ 168 w 482"/>
                  <a:gd name="T31" fmla="*/ 540 h 854"/>
                  <a:gd name="T32" fmla="*/ 168 w 482"/>
                  <a:gd name="T33" fmla="*/ 453 h 854"/>
                  <a:gd name="T34" fmla="*/ 232 w 482"/>
                  <a:gd name="T35" fmla="*/ 476 h 854"/>
                  <a:gd name="T36" fmla="*/ 279 w 482"/>
                  <a:gd name="T37" fmla="*/ 476 h 854"/>
                  <a:gd name="T38" fmla="*/ 302 w 482"/>
                  <a:gd name="T39" fmla="*/ 429 h 854"/>
                  <a:gd name="T40" fmla="*/ 349 w 482"/>
                  <a:gd name="T41" fmla="*/ 384 h 854"/>
                  <a:gd name="T42" fmla="*/ 394 w 482"/>
                  <a:gd name="T43" fmla="*/ 429 h 854"/>
                  <a:gd name="T44" fmla="*/ 476 w 482"/>
                  <a:gd name="T45" fmla="*/ 453 h 854"/>
                  <a:gd name="T46" fmla="*/ 482 w 482"/>
                  <a:gd name="T47" fmla="*/ 406 h 854"/>
                  <a:gd name="T48" fmla="*/ 482 w 482"/>
                  <a:gd name="T49" fmla="*/ 337 h 854"/>
                  <a:gd name="T50" fmla="*/ 459 w 482"/>
                  <a:gd name="T51" fmla="*/ 272 h 854"/>
                  <a:gd name="T52" fmla="*/ 394 w 482"/>
                  <a:gd name="T53" fmla="*/ 180 h 854"/>
                  <a:gd name="T54" fmla="*/ 349 w 482"/>
                  <a:gd name="T55" fmla="*/ 133 h 854"/>
                  <a:gd name="T56" fmla="*/ 296 w 482"/>
                  <a:gd name="T57" fmla="*/ 140 h 854"/>
                  <a:gd name="T58" fmla="*/ 232 w 482"/>
                  <a:gd name="T59" fmla="*/ 180 h 854"/>
                  <a:gd name="T60" fmla="*/ 192 w 482"/>
                  <a:gd name="T61" fmla="*/ 133 h 854"/>
                  <a:gd name="T62" fmla="*/ 185 w 482"/>
                  <a:gd name="T63" fmla="*/ 58 h 854"/>
                  <a:gd name="T64" fmla="*/ 168 w 482"/>
                  <a:gd name="T65" fmla="*/ 23 h 854"/>
                  <a:gd name="T66" fmla="*/ 122 w 482"/>
                  <a:gd name="T67" fmla="*/ 0 h 8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854"/>
                  <a:gd name="T104" fmla="*/ 482 w 482"/>
                  <a:gd name="T105" fmla="*/ 854 h 8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854">
                    <a:moveTo>
                      <a:pt x="122" y="0"/>
                    </a:moveTo>
                    <a:lnTo>
                      <a:pt x="99" y="28"/>
                    </a:lnTo>
                    <a:lnTo>
                      <a:pt x="58" y="75"/>
                    </a:lnTo>
                    <a:lnTo>
                      <a:pt x="0" y="140"/>
                    </a:lnTo>
                    <a:lnTo>
                      <a:pt x="75" y="272"/>
                    </a:lnTo>
                    <a:lnTo>
                      <a:pt x="75" y="360"/>
                    </a:lnTo>
                    <a:lnTo>
                      <a:pt x="75" y="406"/>
                    </a:lnTo>
                    <a:lnTo>
                      <a:pt x="99" y="476"/>
                    </a:lnTo>
                    <a:lnTo>
                      <a:pt x="75" y="656"/>
                    </a:lnTo>
                    <a:lnTo>
                      <a:pt x="75" y="720"/>
                    </a:lnTo>
                    <a:lnTo>
                      <a:pt x="145" y="767"/>
                    </a:lnTo>
                    <a:lnTo>
                      <a:pt x="168" y="848"/>
                    </a:lnTo>
                    <a:lnTo>
                      <a:pt x="232" y="854"/>
                    </a:lnTo>
                    <a:lnTo>
                      <a:pt x="192" y="743"/>
                    </a:lnTo>
                    <a:lnTo>
                      <a:pt x="145" y="697"/>
                    </a:lnTo>
                    <a:lnTo>
                      <a:pt x="168" y="540"/>
                    </a:lnTo>
                    <a:lnTo>
                      <a:pt x="168" y="453"/>
                    </a:lnTo>
                    <a:lnTo>
                      <a:pt x="232" y="476"/>
                    </a:lnTo>
                    <a:lnTo>
                      <a:pt x="279" y="476"/>
                    </a:lnTo>
                    <a:lnTo>
                      <a:pt x="302" y="429"/>
                    </a:lnTo>
                    <a:lnTo>
                      <a:pt x="349" y="384"/>
                    </a:lnTo>
                    <a:lnTo>
                      <a:pt x="394" y="429"/>
                    </a:lnTo>
                    <a:lnTo>
                      <a:pt x="476" y="453"/>
                    </a:lnTo>
                    <a:lnTo>
                      <a:pt x="482" y="406"/>
                    </a:lnTo>
                    <a:lnTo>
                      <a:pt x="482" y="337"/>
                    </a:lnTo>
                    <a:lnTo>
                      <a:pt x="459" y="272"/>
                    </a:lnTo>
                    <a:lnTo>
                      <a:pt x="394" y="180"/>
                    </a:lnTo>
                    <a:lnTo>
                      <a:pt x="349" y="133"/>
                    </a:lnTo>
                    <a:lnTo>
                      <a:pt x="296" y="140"/>
                    </a:lnTo>
                    <a:lnTo>
                      <a:pt x="232" y="180"/>
                    </a:lnTo>
                    <a:lnTo>
                      <a:pt x="192" y="133"/>
                    </a:lnTo>
                    <a:lnTo>
                      <a:pt x="185" y="58"/>
                    </a:lnTo>
                    <a:lnTo>
                      <a:pt x="168" y="23"/>
                    </a:lnTo>
                    <a:lnTo>
                      <a:pt x="122" y="0"/>
                    </a:lnTo>
                    <a:close/>
                  </a:path>
                </a:pathLst>
              </a:custGeom>
              <a:gradFill>
                <a:gsLst>
                  <a:gs pos="0">
                    <a:srgbClr val="EBF1DE"/>
                  </a:gs>
                  <a:gs pos="18000">
                    <a:srgbClr val="EBF1DE"/>
                  </a:gs>
                  <a:gs pos="51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6" name="Freeform 185"/>
              <p:cNvSpPr>
                <a:spLocks/>
              </p:cNvSpPr>
              <p:nvPr/>
            </p:nvSpPr>
            <p:spPr bwMode="auto">
              <a:xfrm>
                <a:off x="1929" y="1049"/>
                <a:ext cx="67" cy="135"/>
              </a:xfrm>
              <a:custGeom>
                <a:avLst/>
                <a:gdLst>
                  <a:gd name="T0" fmla="*/ 244 w 534"/>
                  <a:gd name="T1" fmla="*/ 0 h 1075"/>
                  <a:gd name="T2" fmla="*/ 203 w 534"/>
                  <a:gd name="T3" fmla="*/ 47 h 1075"/>
                  <a:gd name="T4" fmla="*/ 133 w 534"/>
                  <a:gd name="T5" fmla="*/ 110 h 1075"/>
                  <a:gd name="T6" fmla="*/ 93 w 534"/>
                  <a:gd name="T7" fmla="*/ 204 h 1075"/>
                  <a:gd name="T8" fmla="*/ 93 w 534"/>
                  <a:gd name="T9" fmla="*/ 308 h 1075"/>
                  <a:gd name="T10" fmla="*/ 35 w 534"/>
                  <a:gd name="T11" fmla="*/ 308 h 1075"/>
                  <a:gd name="T12" fmla="*/ 23 w 534"/>
                  <a:gd name="T13" fmla="*/ 354 h 1075"/>
                  <a:gd name="T14" fmla="*/ 17 w 534"/>
                  <a:gd name="T15" fmla="*/ 459 h 1075"/>
                  <a:gd name="T16" fmla="*/ 0 w 534"/>
                  <a:gd name="T17" fmla="*/ 511 h 1075"/>
                  <a:gd name="T18" fmla="*/ 63 w 534"/>
                  <a:gd name="T19" fmla="*/ 558 h 1075"/>
                  <a:gd name="T20" fmla="*/ 110 w 534"/>
                  <a:gd name="T21" fmla="*/ 715 h 1075"/>
                  <a:gd name="T22" fmla="*/ 150 w 534"/>
                  <a:gd name="T23" fmla="*/ 785 h 1075"/>
                  <a:gd name="T24" fmla="*/ 180 w 534"/>
                  <a:gd name="T25" fmla="*/ 807 h 1075"/>
                  <a:gd name="T26" fmla="*/ 220 w 534"/>
                  <a:gd name="T27" fmla="*/ 807 h 1075"/>
                  <a:gd name="T28" fmla="*/ 244 w 534"/>
                  <a:gd name="T29" fmla="*/ 715 h 1075"/>
                  <a:gd name="T30" fmla="*/ 290 w 534"/>
                  <a:gd name="T31" fmla="*/ 762 h 1075"/>
                  <a:gd name="T32" fmla="*/ 290 w 534"/>
                  <a:gd name="T33" fmla="*/ 825 h 1075"/>
                  <a:gd name="T34" fmla="*/ 337 w 534"/>
                  <a:gd name="T35" fmla="*/ 895 h 1075"/>
                  <a:gd name="T36" fmla="*/ 354 w 534"/>
                  <a:gd name="T37" fmla="*/ 919 h 1075"/>
                  <a:gd name="T38" fmla="*/ 354 w 534"/>
                  <a:gd name="T39" fmla="*/ 1011 h 1075"/>
                  <a:gd name="T40" fmla="*/ 401 w 534"/>
                  <a:gd name="T41" fmla="*/ 1075 h 1075"/>
                  <a:gd name="T42" fmla="*/ 401 w 534"/>
                  <a:gd name="T43" fmla="*/ 988 h 1075"/>
                  <a:gd name="T44" fmla="*/ 377 w 534"/>
                  <a:gd name="T45" fmla="*/ 941 h 1075"/>
                  <a:gd name="T46" fmla="*/ 377 w 534"/>
                  <a:gd name="T47" fmla="*/ 825 h 1075"/>
                  <a:gd name="T48" fmla="*/ 337 w 534"/>
                  <a:gd name="T49" fmla="*/ 738 h 1075"/>
                  <a:gd name="T50" fmla="*/ 302 w 534"/>
                  <a:gd name="T51" fmla="*/ 663 h 1075"/>
                  <a:gd name="T52" fmla="*/ 349 w 534"/>
                  <a:gd name="T53" fmla="*/ 610 h 1075"/>
                  <a:gd name="T54" fmla="*/ 384 w 534"/>
                  <a:gd name="T55" fmla="*/ 575 h 1075"/>
                  <a:gd name="T56" fmla="*/ 424 w 534"/>
                  <a:gd name="T57" fmla="*/ 535 h 1075"/>
                  <a:gd name="T58" fmla="*/ 470 w 534"/>
                  <a:gd name="T59" fmla="*/ 465 h 1075"/>
                  <a:gd name="T60" fmla="*/ 534 w 534"/>
                  <a:gd name="T61" fmla="*/ 406 h 1075"/>
                  <a:gd name="T62" fmla="*/ 505 w 534"/>
                  <a:gd name="T63" fmla="*/ 291 h 1075"/>
                  <a:gd name="T64" fmla="*/ 424 w 534"/>
                  <a:gd name="T65" fmla="*/ 284 h 1075"/>
                  <a:gd name="T66" fmla="*/ 354 w 534"/>
                  <a:gd name="T67" fmla="*/ 221 h 1075"/>
                  <a:gd name="T68" fmla="*/ 354 w 534"/>
                  <a:gd name="T69" fmla="*/ 134 h 1075"/>
                  <a:gd name="T70" fmla="*/ 314 w 534"/>
                  <a:gd name="T71" fmla="*/ 30 h 1075"/>
                  <a:gd name="T72" fmla="*/ 290 w 534"/>
                  <a:gd name="T73" fmla="*/ 24 h 1075"/>
                  <a:gd name="T74" fmla="*/ 244 w 534"/>
                  <a:gd name="T75" fmla="*/ 0 h 10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4"/>
                  <a:gd name="T115" fmla="*/ 0 h 1075"/>
                  <a:gd name="T116" fmla="*/ 534 w 534"/>
                  <a:gd name="T117" fmla="*/ 1075 h 10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4" h="1075">
                    <a:moveTo>
                      <a:pt x="244" y="0"/>
                    </a:moveTo>
                    <a:lnTo>
                      <a:pt x="203" y="47"/>
                    </a:lnTo>
                    <a:lnTo>
                      <a:pt x="133" y="110"/>
                    </a:lnTo>
                    <a:lnTo>
                      <a:pt x="93" y="204"/>
                    </a:lnTo>
                    <a:lnTo>
                      <a:pt x="93" y="308"/>
                    </a:lnTo>
                    <a:lnTo>
                      <a:pt x="35" y="308"/>
                    </a:lnTo>
                    <a:lnTo>
                      <a:pt x="23" y="354"/>
                    </a:lnTo>
                    <a:lnTo>
                      <a:pt x="17" y="459"/>
                    </a:lnTo>
                    <a:lnTo>
                      <a:pt x="0" y="511"/>
                    </a:lnTo>
                    <a:lnTo>
                      <a:pt x="63" y="558"/>
                    </a:lnTo>
                    <a:lnTo>
                      <a:pt x="110" y="715"/>
                    </a:lnTo>
                    <a:lnTo>
                      <a:pt x="150" y="785"/>
                    </a:lnTo>
                    <a:lnTo>
                      <a:pt x="180" y="807"/>
                    </a:lnTo>
                    <a:lnTo>
                      <a:pt x="220" y="807"/>
                    </a:lnTo>
                    <a:lnTo>
                      <a:pt x="244" y="715"/>
                    </a:lnTo>
                    <a:lnTo>
                      <a:pt x="290" y="762"/>
                    </a:lnTo>
                    <a:lnTo>
                      <a:pt x="290" y="825"/>
                    </a:lnTo>
                    <a:lnTo>
                      <a:pt x="337" y="895"/>
                    </a:lnTo>
                    <a:lnTo>
                      <a:pt x="354" y="919"/>
                    </a:lnTo>
                    <a:lnTo>
                      <a:pt x="354" y="1011"/>
                    </a:lnTo>
                    <a:lnTo>
                      <a:pt x="401" y="1075"/>
                    </a:lnTo>
                    <a:lnTo>
                      <a:pt x="401" y="988"/>
                    </a:lnTo>
                    <a:lnTo>
                      <a:pt x="377" y="941"/>
                    </a:lnTo>
                    <a:lnTo>
                      <a:pt x="377" y="825"/>
                    </a:lnTo>
                    <a:lnTo>
                      <a:pt x="337" y="738"/>
                    </a:lnTo>
                    <a:lnTo>
                      <a:pt x="302" y="663"/>
                    </a:lnTo>
                    <a:lnTo>
                      <a:pt x="349" y="610"/>
                    </a:lnTo>
                    <a:lnTo>
                      <a:pt x="384" y="575"/>
                    </a:lnTo>
                    <a:lnTo>
                      <a:pt x="424" y="535"/>
                    </a:lnTo>
                    <a:lnTo>
                      <a:pt x="470" y="465"/>
                    </a:lnTo>
                    <a:lnTo>
                      <a:pt x="534" y="406"/>
                    </a:lnTo>
                    <a:lnTo>
                      <a:pt x="505" y="291"/>
                    </a:lnTo>
                    <a:lnTo>
                      <a:pt x="424" y="284"/>
                    </a:lnTo>
                    <a:lnTo>
                      <a:pt x="354" y="221"/>
                    </a:lnTo>
                    <a:lnTo>
                      <a:pt x="354" y="134"/>
                    </a:lnTo>
                    <a:lnTo>
                      <a:pt x="314" y="30"/>
                    </a:lnTo>
                    <a:lnTo>
                      <a:pt x="290" y="24"/>
                    </a:lnTo>
                    <a:lnTo>
                      <a:pt x="24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7" name="Freeform 186"/>
              <p:cNvSpPr>
                <a:spLocks/>
              </p:cNvSpPr>
              <p:nvPr/>
            </p:nvSpPr>
            <p:spPr bwMode="auto">
              <a:xfrm>
                <a:off x="1895" y="1068"/>
                <a:ext cx="36" cy="46"/>
              </a:xfrm>
              <a:custGeom>
                <a:avLst/>
                <a:gdLst>
                  <a:gd name="T0" fmla="*/ 274 w 291"/>
                  <a:gd name="T1" fmla="*/ 366 h 366"/>
                  <a:gd name="T2" fmla="*/ 245 w 291"/>
                  <a:gd name="T3" fmla="*/ 289 h 366"/>
                  <a:gd name="T4" fmla="*/ 175 w 291"/>
                  <a:gd name="T5" fmla="*/ 202 h 366"/>
                  <a:gd name="T6" fmla="*/ 134 w 291"/>
                  <a:gd name="T7" fmla="*/ 156 h 366"/>
                  <a:gd name="T8" fmla="*/ 88 w 291"/>
                  <a:gd name="T9" fmla="*/ 92 h 366"/>
                  <a:gd name="T10" fmla="*/ 65 w 291"/>
                  <a:gd name="T11" fmla="*/ 110 h 366"/>
                  <a:gd name="T12" fmla="*/ 65 w 291"/>
                  <a:gd name="T13" fmla="*/ 179 h 366"/>
                  <a:gd name="T14" fmla="*/ 18 w 291"/>
                  <a:gd name="T15" fmla="*/ 249 h 366"/>
                  <a:gd name="T16" fmla="*/ 18 w 291"/>
                  <a:gd name="T17" fmla="*/ 179 h 366"/>
                  <a:gd name="T18" fmla="*/ 18 w 291"/>
                  <a:gd name="T19" fmla="*/ 69 h 366"/>
                  <a:gd name="T20" fmla="*/ 0 w 291"/>
                  <a:gd name="T21" fmla="*/ 45 h 366"/>
                  <a:gd name="T22" fmla="*/ 0 w 291"/>
                  <a:gd name="T23" fmla="*/ 5 h 366"/>
                  <a:gd name="T24" fmla="*/ 30 w 291"/>
                  <a:gd name="T25" fmla="*/ 0 h 366"/>
                  <a:gd name="T26" fmla="*/ 140 w 291"/>
                  <a:gd name="T27" fmla="*/ 22 h 366"/>
                  <a:gd name="T28" fmla="*/ 152 w 291"/>
                  <a:gd name="T29" fmla="*/ 63 h 366"/>
                  <a:gd name="T30" fmla="*/ 204 w 291"/>
                  <a:gd name="T31" fmla="*/ 57 h 366"/>
                  <a:gd name="T32" fmla="*/ 227 w 291"/>
                  <a:gd name="T33" fmla="*/ 98 h 366"/>
                  <a:gd name="T34" fmla="*/ 233 w 291"/>
                  <a:gd name="T35" fmla="*/ 162 h 366"/>
                  <a:gd name="T36" fmla="*/ 279 w 291"/>
                  <a:gd name="T37" fmla="*/ 226 h 366"/>
                  <a:gd name="T38" fmla="*/ 291 w 291"/>
                  <a:gd name="T39" fmla="*/ 249 h 366"/>
                  <a:gd name="T40" fmla="*/ 285 w 291"/>
                  <a:gd name="T41" fmla="*/ 313 h 366"/>
                  <a:gd name="T42" fmla="*/ 274 w 291"/>
                  <a:gd name="T43" fmla="*/ 366 h 3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366"/>
                  <a:gd name="T68" fmla="*/ 291 w 291"/>
                  <a:gd name="T69" fmla="*/ 366 h 3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366">
                    <a:moveTo>
                      <a:pt x="274" y="366"/>
                    </a:moveTo>
                    <a:lnTo>
                      <a:pt x="245" y="289"/>
                    </a:lnTo>
                    <a:lnTo>
                      <a:pt x="175" y="202"/>
                    </a:lnTo>
                    <a:lnTo>
                      <a:pt x="134" y="156"/>
                    </a:lnTo>
                    <a:lnTo>
                      <a:pt x="88" y="92"/>
                    </a:lnTo>
                    <a:lnTo>
                      <a:pt x="65" y="110"/>
                    </a:lnTo>
                    <a:lnTo>
                      <a:pt x="65" y="179"/>
                    </a:lnTo>
                    <a:lnTo>
                      <a:pt x="18" y="249"/>
                    </a:lnTo>
                    <a:lnTo>
                      <a:pt x="18" y="179"/>
                    </a:lnTo>
                    <a:lnTo>
                      <a:pt x="18" y="69"/>
                    </a:lnTo>
                    <a:lnTo>
                      <a:pt x="0" y="45"/>
                    </a:lnTo>
                    <a:lnTo>
                      <a:pt x="0" y="5"/>
                    </a:lnTo>
                    <a:lnTo>
                      <a:pt x="30" y="0"/>
                    </a:lnTo>
                    <a:lnTo>
                      <a:pt x="140" y="22"/>
                    </a:lnTo>
                    <a:lnTo>
                      <a:pt x="152" y="63"/>
                    </a:lnTo>
                    <a:lnTo>
                      <a:pt x="204" y="57"/>
                    </a:lnTo>
                    <a:lnTo>
                      <a:pt x="227" y="98"/>
                    </a:lnTo>
                    <a:lnTo>
                      <a:pt x="233" y="162"/>
                    </a:lnTo>
                    <a:lnTo>
                      <a:pt x="279" y="226"/>
                    </a:lnTo>
                    <a:lnTo>
                      <a:pt x="291" y="249"/>
                    </a:lnTo>
                    <a:lnTo>
                      <a:pt x="285" y="313"/>
                    </a:lnTo>
                    <a:lnTo>
                      <a:pt x="274" y="36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8" name="Freeform 187"/>
              <p:cNvSpPr>
                <a:spLocks/>
              </p:cNvSpPr>
              <p:nvPr/>
            </p:nvSpPr>
            <p:spPr bwMode="auto">
              <a:xfrm>
                <a:off x="1892" y="1041"/>
                <a:ext cx="66" cy="67"/>
              </a:xfrm>
              <a:custGeom>
                <a:avLst/>
                <a:gdLst>
                  <a:gd name="T0" fmla="*/ 314 w 535"/>
                  <a:gd name="T1" fmla="*/ 535 h 535"/>
                  <a:gd name="T2" fmla="*/ 314 w 535"/>
                  <a:gd name="T3" fmla="*/ 471 h 535"/>
                  <a:gd name="T4" fmla="*/ 250 w 535"/>
                  <a:gd name="T5" fmla="*/ 378 h 535"/>
                  <a:gd name="T6" fmla="*/ 250 w 535"/>
                  <a:gd name="T7" fmla="*/ 332 h 535"/>
                  <a:gd name="T8" fmla="*/ 250 w 535"/>
                  <a:gd name="T9" fmla="*/ 309 h 535"/>
                  <a:gd name="T10" fmla="*/ 238 w 535"/>
                  <a:gd name="T11" fmla="*/ 285 h 535"/>
                  <a:gd name="T12" fmla="*/ 175 w 535"/>
                  <a:gd name="T13" fmla="*/ 291 h 535"/>
                  <a:gd name="T14" fmla="*/ 163 w 535"/>
                  <a:gd name="T15" fmla="*/ 250 h 535"/>
                  <a:gd name="T16" fmla="*/ 41 w 535"/>
                  <a:gd name="T17" fmla="*/ 222 h 535"/>
                  <a:gd name="T18" fmla="*/ 6 w 535"/>
                  <a:gd name="T19" fmla="*/ 222 h 535"/>
                  <a:gd name="T20" fmla="*/ 0 w 535"/>
                  <a:gd name="T21" fmla="*/ 198 h 535"/>
                  <a:gd name="T22" fmla="*/ 35 w 535"/>
                  <a:gd name="T23" fmla="*/ 94 h 535"/>
                  <a:gd name="T24" fmla="*/ 70 w 535"/>
                  <a:gd name="T25" fmla="*/ 94 h 535"/>
                  <a:gd name="T26" fmla="*/ 70 w 535"/>
                  <a:gd name="T27" fmla="*/ 157 h 535"/>
                  <a:gd name="T28" fmla="*/ 111 w 535"/>
                  <a:gd name="T29" fmla="*/ 204 h 535"/>
                  <a:gd name="T30" fmla="*/ 227 w 535"/>
                  <a:gd name="T31" fmla="*/ 180 h 535"/>
                  <a:gd name="T32" fmla="*/ 227 w 535"/>
                  <a:gd name="T33" fmla="*/ 77 h 535"/>
                  <a:gd name="T34" fmla="*/ 273 w 535"/>
                  <a:gd name="T35" fmla="*/ 65 h 535"/>
                  <a:gd name="T36" fmla="*/ 325 w 535"/>
                  <a:gd name="T37" fmla="*/ 30 h 535"/>
                  <a:gd name="T38" fmla="*/ 367 w 535"/>
                  <a:gd name="T39" fmla="*/ 0 h 535"/>
                  <a:gd name="T40" fmla="*/ 424 w 535"/>
                  <a:gd name="T41" fmla="*/ 0 h 535"/>
                  <a:gd name="T42" fmla="*/ 442 w 535"/>
                  <a:gd name="T43" fmla="*/ 0 h 535"/>
                  <a:gd name="T44" fmla="*/ 459 w 535"/>
                  <a:gd name="T45" fmla="*/ 42 h 535"/>
                  <a:gd name="T46" fmla="*/ 535 w 535"/>
                  <a:gd name="T47" fmla="*/ 70 h 535"/>
                  <a:gd name="T48" fmla="*/ 506 w 535"/>
                  <a:gd name="T49" fmla="*/ 105 h 535"/>
                  <a:gd name="T50" fmla="*/ 424 w 535"/>
                  <a:gd name="T51" fmla="*/ 192 h 535"/>
                  <a:gd name="T52" fmla="*/ 395 w 535"/>
                  <a:gd name="T53" fmla="*/ 250 h 535"/>
                  <a:gd name="T54" fmla="*/ 384 w 535"/>
                  <a:gd name="T55" fmla="*/ 332 h 535"/>
                  <a:gd name="T56" fmla="*/ 384 w 535"/>
                  <a:gd name="T57" fmla="*/ 378 h 535"/>
                  <a:gd name="T58" fmla="*/ 337 w 535"/>
                  <a:gd name="T59" fmla="*/ 378 h 535"/>
                  <a:gd name="T60" fmla="*/ 314 w 535"/>
                  <a:gd name="T61" fmla="*/ 448 h 535"/>
                  <a:gd name="T62" fmla="*/ 314 w 535"/>
                  <a:gd name="T63" fmla="*/ 535 h 5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5"/>
                  <a:gd name="T97" fmla="*/ 0 h 535"/>
                  <a:gd name="T98" fmla="*/ 535 w 535"/>
                  <a:gd name="T99" fmla="*/ 535 h 5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5" h="535">
                    <a:moveTo>
                      <a:pt x="314" y="535"/>
                    </a:moveTo>
                    <a:lnTo>
                      <a:pt x="314" y="471"/>
                    </a:lnTo>
                    <a:lnTo>
                      <a:pt x="250" y="378"/>
                    </a:lnTo>
                    <a:lnTo>
                      <a:pt x="250" y="332"/>
                    </a:lnTo>
                    <a:lnTo>
                      <a:pt x="250" y="309"/>
                    </a:lnTo>
                    <a:lnTo>
                      <a:pt x="238" y="285"/>
                    </a:lnTo>
                    <a:lnTo>
                      <a:pt x="175" y="291"/>
                    </a:lnTo>
                    <a:lnTo>
                      <a:pt x="163" y="250"/>
                    </a:lnTo>
                    <a:lnTo>
                      <a:pt x="41" y="222"/>
                    </a:lnTo>
                    <a:lnTo>
                      <a:pt x="6" y="222"/>
                    </a:lnTo>
                    <a:lnTo>
                      <a:pt x="0" y="198"/>
                    </a:lnTo>
                    <a:lnTo>
                      <a:pt x="35" y="94"/>
                    </a:lnTo>
                    <a:lnTo>
                      <a:pt x="70" y="94"/>
                    </a:lnTo>
                    <a:lnTo>
                      <a:pt x="70" y="157"/>
                    </a:lnTo>
                    <a:lnTo>
                      <a:pt x="111" y="204"/>
                    </a:lnTo>
                    <a:lnTo>
                      <a:pt x="227" y="180"/>
                    </a:lnTo>
                    <a:lnTo>
                      <a:pt x="227" y="77"/>
                    </a:lnTo>
                    <a:lnTo>
                      <a:pt x="273" y="65"/>
                    </a:lnTo>
                    <a:lnTo>
                      <a:pt x="325" y="30"/>
                    </a:lnTo>
                    <a:lnTo>
                      <a:pt x="367" y="0"/>
                    </a:lnTo>
                    <a:lnTo>
                      <a:pt x="424" y="0"/>
                    </a:lnTo>
                    <a:lnTo>
                      <a:pt x="442" y="0"/>
                    </a:lnTo>
                    <a:lnTo>
                      <a:pt x="459" y="42"/>
                    </a:lnTo>
                    <a:lnTo>
                      <a:pt x="535" y="70"/>
                    </a:lnTo>
                    <a:lnTo>
                      <a:pt x="506" y="105"/>
                    </a:lnTo>
                    <a:lnTo>
                      <a:pt x="424" y="192"/>
                    </a:lnTo>
                    <a:lnTo>
                      <a:pt x="395" y="250"/>
                    </a:lnTo>
                    <a:lnTo>
                      <a:pt x="384" y="332"/>
                    </a:lnTo>
                    <a:lnTo>
                      <a:pt x="384" y="378"/>
                    </a:lnTo>
                    <a:lnTo>
                      <a:pt x="337" y="378"/>
                    </a:lnTo>
                    <a:lnTo>
                      <a:pt x="314" y="448"/>
                    </a:lnTo>
                    <a:lnTo>
                      <a:pt x="314" y="5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9" name="Freeform 188"/>
              <p:cNvSpPr>
                <a:spLocks/>
              </p:cNvSpPr>
              <p:nvPr/>
            </p:nvSpPr>
            <p:spPr bwMode="auto">
              <a:xfrm>
                <a:off x="1900" y="1050"/>
                <a:ext cx="21" cy="16"/>
              </a:xfrm>
              <a:custGeom>
                <a:avLst/>
                <a:gdLst>
                  <a:gd name="T0" fmla="*/ 0 w 168"/>
                  <a:gd name="T1" fmla="*/ 17 h 127"/>
                  <a:gd name="T2" fmla="*/ 0 w 168"/>
                  <a:gd name="T3" fmla="*/ 75 h 127"/>
                  <a:gd name="T4" fmla="*/ 18 w 168"/>
                  <a:gd name="T5" fmla="*/ 103 h 127"/>
                  <a:gd name="T6" fmla="*/ 46 w 168"/>
                  <a:gd name="T7" fmla="*/ 127 h 127"/>
                  <a:gd name="T8" fmla="*/ 116 w 168"/>
                  <a:gd name="T9" fmla="*/ 110 h 127"/>
                  <a:gd name="T10" fmla="*/ 168 w 168"/>
                  <a:gd name="T11" fmla="*/ 98 h 127"/>
                  <a:gd name="T12" fmla="*/ 163 w 168"/>
                  <a:gd name="T13" fmla="*/ 33 h 127"/>
                  <a:gd name="T14" fmla="*/ 168 w 168"/>
                  <a:gd name="T15" fmla="*/ 0 h 127"/>
                  <a:gd name="T16" fmla="*/ 98 w 168"/>
                  <a:gd name="T17" fmla="*/ 17 h 127"/>
                  <a:gd name="T18" fmla="*/ 29 w 168"/>
                  <a:gd name="T19" fmla="*/ 17 h 127"/>
                  <a:gd name="T20" fmla="*/ 0 w 168"/>
                  <a:gd name="T21" fmla="*/ 17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8"/>
                  <a:gd name="T34" fmla="*/ 0 h 127"/>
                  <a:gd name="T35" fmla="*/ 168 w 168"/>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8" h="127">
                    <a:moveTo>
                      <a:pt x="0" y="17"/>
                    </a:moveTo>
                    <a:lnTo>
                      <a:pt x="0" y="75"/>
                    </a:lnTo>
                    <a:lnTo>
                      <a:pt x="18" y="103"/>
                    </a:lnTo>
                    <a:lnTo>
                      <a:pt x="46" y="127"/>
                    </a:lnTo>
                    <a:lnTo>
                      <a:pt x="116" y="110"/>
                    </a:lnTo>
                    <a:lnTo>
                      <a:pt x="168" y="98"/>
                    </a:lnTo>
                    <a:lnTo>
                      <a:pt x="163" y="33"/>
                    </a:lnTo>
                    <a:lnTo>
                      <a:pt x="168" y="0"/>
                    </a:lnTo>
                    <a:lnTo>
                      <a:pt x="98" y="17"/>
                    </a:lnTo>
                    <a:lnTo>
                      <a:pt x="29" y="17"/>
                    </a:lnTo>
                    <a:lnTo>
                      <a:pt x="0"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0" name="Freeform 189"/>
              <p:cNvSpPr>
                <a:spLocks/>
              </p:cNvSpPr>
              <p:nvPr/>
            </p:nvSpPr>
            <p:spPr bwMode="auto">
              <a:xfrm>
                <a:off x="1751" y="970"/>
                <a:ext cx="146" cy="231"/>
              </a:xfrm>
              <a:custGeom>
                <a:avLst/>
                <a:gdLst>
                  <a:gd name="T0" fmla="*/ 356 w 1169"/>
                  <a:gd name="T1" fmla="*/ 0 h 1848"/>
                  <a:gd name="T2" fmla="*/ 222 w 1169"/>
                  <a:gd name="T3" fmla="*/ 47 h 1848"/>
                  <a:gd name="T4" fmla="*/ 199 w 1169"/>
                  <a:gd name="T5" fmla="*/ 70 h 1848"/>
                  <a:gd name="T6" fmla="*/ 199 w 1169"/>
                  <a:gd name="T7" fmla="*/ 110 h 1848"/>
                  <a:gd name="T8" fmla="*/ 268 w 1169"/>
                  <a:gd name="T9" fmla="*/ 180 h 1848"/>
                  <a:gd name="T10" fmla="*/ 222 w 1169"/>
                  <a:gd name="T11" fmla="*/ 250 h 1848"/>
                  <a:gd name="T12" fmla="*/ 244 w 1169"/>
                  <a:gd name="T13" fmla="*/ 314 h 1848"/>
                  <a:gd name="T14" fmla="*/ 384 w 1169"/>
                  <a:gd name="T15" fmla="*/ 337 h 1848"/>
                  <a:gd name="T16" fmla="*/ 384 w 1169"/>
                  <a:gd name="T17" fmla="*/ 361 h 1848"/>
                  <a:gd name="T18" fmla="*/ 338 w 1169"/>
                  <a:gd name="T19" fmla="*/ 406 h 1848"/>
                  <a:gd name="T20" fmla="*/ 268 w 1169"/>
                  <a:gd name="T21" fmla="*/ 587 h 1848"/>
                  <a:gd name="T22" fmla="*/ 222 w 1169"/>
                  <a:gd name="T23" fmla="*/ 657 h 1848"/>
                  <a:gd name="T24" fmla="*/ 88 w 1169"/>
                  <a:gd name="T25" fmla="*/ 697 h 1848"/>
                  <a:gd name="T26" fmla="*/ 112 w 1169"/>
                  <a:gd name="T27" fmla="*/ 767 h 1848"/>
                  <a:gd name="T28" fmla="*/ 175 w 1169"/>
                  <a:gd name="T29" fmla="*/ 854 h 1848"/>
                  <a:gd name="T30" fmla="*/ 112 w 1169"/>
                  <a:gd name="T31" fmla="*/ 895 h 1848"/>
                  <a:gd name="T32" fmla="*/ 65 w 1169"/>
                  <a:gd name="T33" fmla="*/ 872 h 1848"/>
                  <a:gd name="T34" fmla="*/ 0 w 1169"/>
                  <a:gd name="T35" fmla="*/ 854 h 1848"/>
                  <a:gd name="T36" fmla="*/ 0 w 1169"/>
                  <a:gd name="T37" fmla="*/ 895 h 1848"/>
                  <a:gd name="T38" fmla="*/ 24 w 1169"/>
                  <a:gd name="T39" fmla="*/ 941 h 1848"/>
                  <a:gd name="T40" fmla="*/ 134 w 1169"/>
                  <a:gd name="T41" fmla="*/ 941 h 1848"/>
                  <a:gd name="T42" fmla="*/ 134 w 1169"/>
                  <a:gd name="T43" fmla="*/ 964 h 1848"/>
                  <a:gd name="T44" fmla="*/ 65 w 1169"/>
                  <a:gd name="T45" fmla="*/ 987 h 1848"/>
                  <a:gd name="T46" fmla="*/ 134 w 1169"/>
                  <a:gd name="T47" fmla="*/ 1074 h 1848"/>
                  <a:gd name="T48" fmla="*/ 199 w 1169"/>
                  <a:gd name="T49" fmla="*/ 1074 h 1848"/>
                  <a:gd name="T50" fmla="*/ 244 w 1169"/>
                  <a:gd name="T51" fmla="*/ 964 h 1848"/>
                  <a:gd name="T52" fmla="*/ 268 w 1169"/>
                  <a:gd name="T53" fmla="*/ 1034 h 1848"/>
                  <a:gd name="T54" fmla="*/ 291 w 1169"/>
                  <a:gd name="T55" fmla="*/ 1261 h 1848"/>
                  <a:gd name="T56" fmla="*/ 401 w 1169"/>
                  <a:gd name="T57" fmla="*/ 1552 h 1848"/>
                  <a:gd name="T58" fmla="*/ 471 w 1169"/>
                  <a:gd name="T59" fmla="*/ 1708 h 1848"/>
                  <a:gd name="T60" fmla="*/ 541 w 1169"/>
                  <a:gd name="T61" fmla="*/ 1824 h 1848"/>
                  <a:gd name="T62" fmla="*/ 558 w 1169"/>
                  <a:gd name="T63" fmla="*/ 1848 h 1848"/>
                  <a:gd name="T64" fmla="*/ 675 w 1169"/>
                  <a:gd name="T65" fmla="*/ 1778 h 1848"/>
                  <a:gd name="T66" fmla="*/ 785 w 1169"/>
                  <a:gd name="T67" fmla="*/ 1552 h 1848"/>
                  <a:gd name="T68" fmla="*/ 832 w 1169"/>
                  <a:gd name="T69" fmla="*/ 1325 h 1848"/>
                  <a:gd name="T70" fmla="*/ 902 w 1169"/>
                  <a:gd name="T71" fmla="*/ 1284 h 1848"/>
                  <a:gd name="T72" fmla="*/ 1082 w 1169"/>
                  <a:gd name="T73" fmla="*/ 1168 h 1848"/>
                  <a:gd name="T74" fmla="*/ 1151 w 1169"/>
                  <a:gd name="T75" fmla="*/ 1057 h 1848"/>
                  <a:gd name="T76" fmla="*/ 1169 w 1169"/>
                  <a:gd name="T77" fmla="*/ 1034 h 1848"/>
                  <a:gd name="T78" fmla="*/ 1169 w 1169"/>
                  <a:gd name="T79" fmla="*/ 854 h 1848"/>
                  <a:gd name="T80" fmla="*/ 1151 w 1169"/>
                  <a:gd name="T81" fmla="*/ 807 h 1848"/>
                  <a:gd name="T82" fmla="*/ 1128 w 1169"/>
                  <a:gd name="T83" fmla="*/ 767 h 1848"/>
                  <a:gd name="T84" fmla="*/ 1128 w 1169"/>
                  <a:gd name="T85" fmla="*/ 743 h 1848"/>
                  <a:gd name="T86" fmla="*/ 994 w 1169"/>
                  <a:gd name="T87" fmla="*/ 743 h 1848"/>
                  <a:gd name="T88" fmla="*/ 948 w 1169"/>
                  <a:gd name="T89" fmla="*/ 720 h 1848"/>
                  <a:gd name="T90" fmla="*/ 878 w 1169"/>
                  <a:gd name="T91" fmla="*/ 680 h 1848"/>
                  <a:gd name="T92" fmla="*/ 785 w 1169"/>
                  <a:gd name="T93" fmla="*/ 680 h 1848"/>
                  <a:gd name="T94" fmla="*/ 675 w 1169"/>
                  <a:gd name="T95" fmla="*/ 563 h 1848"/>
                  <a:gd name="T96" fmla="*/ 675 w 1169"/>
                  <a:gd name="T97" fmla="*/ 541 h 1848"/>
                  <a:gd name="T98" fmla="*/ 675 w 1169"/>
                  <a:gd name="T99" fmla="*/ 471 h 1848"/>
                  <a:gd name="T100" fmla="*/ 605 w 1169"/>
                  <a:gd name="T101" fmla="*/ 453 h 1848"/>
                  <a:gd name="T102" fmla="*/ 558 w 1169"/>
                  <a:gd name="T103" fmla="*/ 406 h 1848"/>
                  <a:gd name="T104" fmla="*/ 541 w 1169"/>
                  <a:gd name="T105" fmla="*/ 314 h 1848"/>
                  <a:gd name="T106" fmla="*/ 541 w 1169"/>
                  <a:gd name="T107" fmla="*/ 274 h 1848"/>
                  <a:gd name="T108" fmla="*/ 581 w 1169"/>
                  <a:gd name="T109" fmla="*/ 180 h 1848"/>
                  <a:gd name="T110" fmla="*/ 605 w 1169"/>
                  <a:gd name="T111" fmla="*/ 134 h 1848"/>
                  <a:gd name="T112" fmla="*/ 605 w 1169"/>
                  <a:gd name="T113" fmla="*/ 47 h 1848"/>
                  <a:gd name="T114" fmla="*/ 541 w 1169"/>
                  <a:gd name="T115" fmla="*/ 99 h 1848"/>
                  <a:gd name="T116" fmla="*/ 506 w 1169"/>
                  <a:gd name="T117" fmla="*/ 105 h 1848"/>
                  <a:gd name="T118" fmla="*/ 401 w 1169"/>
                  <a:gd name="T119" fmla="*/ 93 h 1848"/>
                  <a:gd name="T120" fmla="*/ 373 w 1169"/>
                  <a:gd name="T121" fmla="*/ 23 h 1848"/>
                  <a:gd name="T122" fmla="*/ 356 w 1169"/>
                  <a:gd name="T123" fmla="*/ 0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9"/>
                  <a:gd name="T187" fmla="*/ 0 h 1848"/>
                  <a:gd name="T188" fmla="*/ 1169 w 1169"/>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9" h="1848">
                    <a:moveTo>
                      <a:pt x="356" y="0"/>
                    </a:moveTo>
                    <a:lnTo>
                      <a:pt x="222" y="47"/>
                    </a:lnTo>
                    <a:lnTo>
                      <a:pt x="199" y="70"/>
                    </a:lnTo>
                    <a:lnTo>
                      <a:pt x="199" y="110"/>
                    </a:lnTo>
                    <a:lnTo>
                      <a:pt x="268" y="180"/>
                    </a:lnTo>
                    <a:lnTo>
                      <a:pt x="222" y="250"/>
                    </a:lnTo>
                    <a:lnTo>
                      <a:pt x="244" y="314"/>
                    </a:lnTo>
                    <a:lnTo>
                      <a:pt x="384" y="337"/>
                    </a:lnTo>
                    <a:lnTo>
                      <a:pt x="384" y="361"/>
                    </a:lnTo>
                    <a:lnTo>
                      <a:pt x="338" y="406"/>
                    </a:lnTo>
                    <a:lnTo>
                      <a:pt x="268" y="587"/>
                    </a:lnTo>
                    <a:lnTo>
                      <a:pt x="222" y="657"/>
                    </a:lnTo>
                    <a:lnTo>
                      <a:pt x="88" y="697"/>
                    </a:lnTo>
                    <a:lnTo>
                      <a:pt x="112" y="767"/>
                    </a:lnTo>
                    <a:lnTo>
                      <a:pt x="175" y="854"/>
                    </a:lnTo>
                    <a:lnTo>
                      <a:pt x="112" y="895"/>
                    </a:lnTo>
                    <a:lnTo>
                      <a:pt x="65" y="872"/>
                    </a:lnTo>
                    <a:lnTo>
                      <a:pt x="0" y="854"/>
                    </a:lnTo>
                    <a:lnTo>
                      <a:pt x="0" y="895"/>
                    </a:lnTo>
                    <a:lnTo>
                      <a:pt x="24" y="941"/>
                    </a:lnTo>
                    <a:lnTo>
                      <a:pt x="134" y="941"/>
                    </a:lnTo>
                    <a:lnTo>
                      <a:pt x="134" y="964"/>
                    </a:lnTo>
                    <a:lnTo>
                      <a:pt x="65" y="987"/>
                    </a:lnTo>
                    <a:lnTo>
                      <a:pt x="134" y="1074"/>
                    </a:lnTo>
                    <a:lnTo>
                      <a:pt x="199" y="1074"/>
                    </a:lnTo>
                    <a:lnTo>
                      <a:pt x="244" y="964"/>
                    </a:lnTo>
                    <a:lnTo>
                      <a:pt x="268" y="1034"/>
                    </a:lnTo>
                    <a:lnTo>
                      <a:pt x="291" y="1261"/>
                    </a:lnTo>
                    <a:lnTo>
                      <a:pt x="401" y="1552"/>
                    </a:lnTo>
                    <a:lnTo>
                      <a:pt x="471" y="1708"/>
                    </a:lnTo>
                    <a:lnTo>
                      <a:pt x="541" y="1824"/>
                    </a:lnTo>
                    <a:lnTo>
                      <a:pt x="558" y="1848"/>
                    </a:lnTo>
                    <a:lnTo>
                      <a:pt x="675" y="1778"/>
                    </a:lnTo>
                    <a:lnTo>
                      <a:pt x="785" y="1552"/>
                    </a:lnTo>
                    <a:lnTo>
                      <a:pt x="832" y="1325"/>
                    </a:lnTo>
                    <a:lnTo>
                      <a:pt x="902" y="1284"/>
                    </a:lnTo>
                    <a:lnTo>
                      <a:pt x="1082" y="1168"/>
                    </a:lnTo>
                    <a:lnTo>
                      <a:pt x="1151" y="1057"/>
                    </a:lnTo>
                    <a:lnTo>
                      <a:pt x="1169" y="1034"/>
                    </a:lnTo>
                    <a:lnTo>
                      <a:pt x="1169" y="854"/>
                    </a:lnTo>
                    <a:lnTo>
                      <a:pt x="1151" y="807"/>
                    </a:lnTo>
                    <a:lnTo>
                      <a:pt x="1128" y="767"/>
                    </a:lnTo>
                    <a:lnTo>
                      <a:pt x="1128" y="743"/>
                    </a:lnTo>
                    <a:lnTo>
                      <a:pt x="994" y="743"/>
                    </a:lnTo>
                    <a:lnTo>
                      <a:pt x="948" y="720"/>
                    </a:lnTo>
                    <a:lnTo>
                      <a:pt x="878" y="680"/>
                    </a:lnTo>
                    <a:lnTo>
                      <a:pt x="785" y="680"/>
                    </a:lnTo>
                    <a:lnTo>
                      <a:pt x="675" y="563"/>
                    </a:lnTo>
                    <a:lnTo>
                      <a:pt x="675" y="541"/>
                    </a:lnTo>
                    <a:lnTo>
                      <a:pt x="675" y="471"/>
                    </a:lnTo>
                    <a:lnTo>
                      <a:pt x="605" y="453"/>
                    </a:lnTo>
                    <a:lnTo>
                      <a:pt x="558" y="406"/>
                    </a:lnTo>
                    <a:lnTo>
                      <a:pt x="541" y="314"/>
                    </a:lnTo>
                    <a:lnTo>
                      <a:pt x="541" y="274"/>
                    </a:lnTo>
                    <a:lnTo>
                      <a:pt x="581" y="180"/>
                    </a:lnTo>
                    <a:lnTo>
                      <a:pt x="605" y="134"/>
                    </a:lnTo>
                    <a:lnTo>
                      <a:pt x="605" y="47"/>
                    </a:lnTo>
                    <a:lnTo>
                      <a:pt x="541" y="99"/>
                    </a:lnTo>
                    <a:lnTo>
                      <a:pt x="506" y="105"/>
                    </a:lnTo>
                    <a:lnTo>
                      <a:pt x="401" y="93"/>
                    </a:lnTo>
                    <a:lnTo>
                      <a:pt x="373" y="23"/>
                    </a:lnTo>
                    <a:lnTo>
                      <a:pt x="356"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1" name="Freeform 190"/>
              <p:cNvSpPr>
                <a:spLocks/>
              </p:cNvSpPr>
              <p:nvPr/>
            </p:nvSpPr>
            <p:spPr bwMode="auto">
              <a:xfrm>
                <a:off x="1835" y="1029"/>
                <a:ext cx="61" cy="34"/>
              </a:xfrm>
              <a:custGeom>
                <a:avLst/>
                <a:gdLst>
                  <a:gd name="T0" fmla="*/ 0 w 488"/>
                  <a:gd name="T1" fmla="*/ 0 h 272"/>
                  <a:gd name="T2" fmla="*/ 0 w 488"/>
                  <a:gd name="T3" fmla="*/ 47 h 272"/>
                  <a:gd name="T4" fmla="*/ 0 w 488"/>
                  <a:gd name="T5" fmla="*/ 92 h 272"/>
                  <a:gd name="T6" fmla="*/ 93 w 488"/>
                  <a:gd name="T7" fmla="*/ 186 h 272"/>
                  <a:gd name="T8" fmla="*/ 116 w 488"/>
                  <a:gd name="T9" fmla="*/ 209 h 272"/>
                  <a:gd name="T10" fmla="*/ 203 w 488"/>
                  <a:gd name="T11" fmla="*/ 209 h 272"/>
                  <a:gd name="T12" fmla="*/ 273 w 488"/>
                  <a:gd name="T13" fmla="*/ 249 h 272"/>
                  <a:gd name="T14" fmla="*/ 314 w 488"/>
                  <a:gd name="T15" fmla="*/ 272 h 272"/>
                  <a:gd name="T16" fmla="*/ 337 w 488"/>
                  <a:gd name="T17" fmla="*/ 272 h 272"/>
                  <a:gd name="T18" fmla="*/ 429 w 488"/>
                  <a:gd name="T19" fmla="*/ 272 h 272"/>
                  <a:gd name="T20" fmla="*/ 459 w 488"/>
                  <a:gd name="T21" fmla="*/ 272 h 272"/>
                  <a:gd name="T22" fmla="*/ 488 w 488"/>
                  <a:gd name="T23" fmla="*/ 226 h 272"/>
                  <a:gd name="T24" fmla="*/ 488 w 488"/>
                  <a:gd name="T25" fmla="*/ 186 h 272"/>
                  <a:gd name="T26" fmla="*/ 407 w 488"/>
                  <a:gd name="T27" fmla="*/ 186 h 272"/>
                  <a:gd name="T28" fmla="*/ 384 w 488"/>
                  <a:gd name="T29" fmla="*/ 162 h 272"/>
                  <a:gd name="T30" fmla="*/ 360 w 488"/>
                  <a:gd name="T31" fmla="*/ 122 h 272"/>
                  <a:gd name="T32" fmla="*/ 319 w 488"/>
                  <a:gd name="T33" fmla="*/ 122 h 272"/>
                  <a:gd name="T34" fmla="*/ 279 w 488"/>
                  <a:gd name="T35" fmla="*/ 134 h 272"/>
                  <a:gd name="T36" fmla="*/ 192 w 488"/>
                  <a:gd name="T37" fmla="*/ 92 h 272"/>
                  <a:gd name="T38" fmla="*/ 128 w 488"/>
                  <a:gd name="T39" fmla="*/ 47 h 272"/>
                  <a:gd name="T40" fmla="*/ 63 w 488"/>
                  <a:gd name="T41" fmla="*/ 23 h 272"/>
                  <a:gd name="T42" fmla="*/ 0 w 488"/>
                  <a:gd name="T43" fmla="*/ 0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8"/>
                  <a:gd name="T67" fmla="*/ 0 h 272"/>
                  <a:gd name="T68" fmla="*/ 488 w 488"/>
                  <a:gd name="T69" fmla="*/ 272 h 2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8" h="272">
                    <a:moveTo>
                      <a:pt x="0" y="0"/>
                    </a:moveTo>
                    <a:lnTo>
                      <a:pt x="0" y="47"/>
                    </a:lnTo>
                    <a:lnTo>
                      <a:pt x="0" y="92"/>
                    </a:lnTo>
                    <a:lnTo>
                      <a:pt x="93" y="186"/>
                    </a:lnTo>
                    <a:lnTo>
                      <a:pt x="116" y="209"/>
                    </a:lnTo>
                    <a:lnTo>
                      <a:pt x="203" y="209"/>
                    </a:lnTo>
                    <a:lnTo>
                      <a:pt x="273" y="249"/>
                    </a:lnTo>
                    <a:lnTo>
                      <a:pt x="314" y="272"/>
                    </a:lnTo>
                    <a:lnTo>
                      <a:pt x="337" y="272"/>
                    </a:lnTo>
                    <a:lnTo>
                      <a:pt x="429" y="272"/>
                    </a:lnTo>
                    <a:lnTo>
                      <a:pt x="459" y="272"/>
                    </a:lnTo>
                    <a:lnTo>
                      <a:pt x="488" y="226"/>
                    </a:lnTo>
                    <a:lnTo>
                      <a:pt x="488" y="186"/>
                    </a:lnTo>
                    <a:lnTo>
                      <a:pt x="407" y="186"/>
                    </a:lnTo>
                    <a:lnTo>
                      <a:pt x="384" y="162"/>
                    </a:lnTo>
                    <a:lnTo>
                      <a:pt x="360" y="122"/>
                    </a:lnTo>
                    <a:lnTo>
                      <a:pt x="319" y="122"/>
                    </a:lnTo>
                    <a:lnTo>
                      <a:pt x="279" y="134"/>
                    </a:lnTo>
                    <a:lnTo>
                      <a:pt x="192" y="92"/>
                    </a:lnTo>
                    <a:lnTo>
                      <a:pt x="128" y="47"/>
                    </a:lnTo>
                    <a:lnTo>
                      <a:pt x="63"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2" name="Freeform 191"/>
              <p:cNvSpPr>
                <a:spLocks/>
              </p:cNvSpPr>
              <p:nvPr/>
            </p:nvSpPr>
            <p:spPr bwMode="auto">
              <a:xfrm>
                <a:off x="1838" y="1201"/>
                <a:ext cx="17" cy="22"/>
              </a:xfrm>
              <a:custGeom>
                <a:avLst/>
                <a:gdLst>
                  <a:gd name="T0" fmla="*/ 64 w 134"/>
                  <a:gd name="T1" fmla="*/ 0 h 174"/>
                  <a:gd name="T2" fmla="*/ 47 w 134"/>
                  <a:gd name="T3" fmla="*/ 40 h 174"/>
                  <a:gd name="T4" fmla="*/ 0 w 134"/>
                  <a:gd name="T5" fmla="*/ 87 h 174"/>
                  <a:gd name="T6" fmla="*/ 0 w 134"/>
                  <a:gd name="T7" fmla="*/ 133 h 174"/>
                  <a:gd name="T8" fmla="*/ 47 w 134"/>
                  <a:gd name="T9" fmla="*/ 157 h 174"/>
                  <a:gd name="T10" fmla="*/ 110 w 134"/>
                  <a:gd name="T11" fmla="*/ 174 h 174"/>
                  <a:gd name="T12" fmla="*/ 134 w 134"/>
                  <a:gd name="T13" fmla="*/ 133 h 174"/>
                  <a:gd name="T14" fmla="*/ 110 w 134"/>
                  <a:gd name="T15" fmla="*/ 87 h 174"/>
                  <a:gd name="T16" fmla="*/ 110 w 134"/>
                  <a:gd name="T17" fmla="*/ 63 h 174"/>
                  <a:gd name="T18" fmla="*/ 64 w 134"/>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74"/>
                  <a:gd name="T32" fmla="*/ 134 w 134"/>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74">
                    <a:moveTo>
                      <a:pt x="64" y="0"/>
                    </a:moveTo>
                    <a:lnTo>
                      <a:pt x="47" y="40"/>
                    </a:lnTo>
                    <a:lnTo>
                      <a:pt x="0" y="87"/>
                    </a:lnTo>
                    <a:lnTo>
                      <a:pt x="0" y="133"/>
                    </a:lnTo>
                    <a:lnTo>
                      <a:pt x="47" y="157"/>
                    </a:lnTo>
                    <a:lnTo>
                      <a:pt x="110" y="174"/>
                    </a:lnTo>
                    <a:lnTo>
                      <a:pt x="134" y="133"/>
                    </a:lnTo>
                    <a:lnTo>
                      <a:pt x="110" y="87"/>
                    </a:lnTo>
                    <a:lnTo>
                      <a:pt x="110" y="63"/>
                    </a:lnTo>
                    <a:lnTo>
                      <a:pt x="64"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3" name="Freeform 192"/>
              <p:cNvSpPr>
                <a:spLocks/>
              </p:cNvSpPr>
              <p:nvPr/>
            </p:nvSpPr>
            <p:spPr bwMode="auto">
              <a:xfrm>
                <a:off x="1699" y="979"/>
                <a:ext cx="100" cy="103"/>
              </a:xfrm>
              <a:custGeom>
                <a:avLst/>
                <a:gdLst>
                  <a:gd name="T0" fmla="*/ 611 w 796"/>
                  <a:gd name="T1" fmla="*/ 0 h 825"/>
                  <a:gd name="T2" fmla="*/ 546 w 796"/>
                  <a:gd name="T3" fmla="*/ 17 h 825"/>
                  <a:gd name="T4" fmla="*/ 524 w 796"/>
                  <a:gd name="T5" fmla="*/ 17 h 825"/>
                  <a:gd name="T6" fmla="*/ 517 w 796"/>
                  <a:gd name="T7" fmla="*/ 92 h 825"/>
                  <a:gd name="T8" fmla="*/ 500 w 796"/>
                  <a:gd name="T9" fmla="*/ 157 h 825"/>
                  <a:gd name="T10" fmla="*/ 477 w 796"/>
                  <a:gd name="T11" fmla="*/ 157 h 825"/>
                  <a:gd name="T12" fmla="*/ 436 w 796"/>
                  <a:gd name="T13" fmla="*/ 267 h 825"/>
                  <a:gd name="T14" fmla="*/ 389 w 796"/>
                  <a:gd name="T15" fmla="*/ 296 h 825"/>
                  <a:gd name="T16" fmla="*/ 360 w 796"/>
                  <a:gd name="T17" fmla="*/ 354 h 825"/>
                  <a:gd name="T18" fmla="*/ 250 w 796"/>
                  <a:gd name="T19" fmla="*/ 360 h 825"/>
                  <a:gd name="T20" fmla="*/ 250 w 796"/>
                  <a:gd name="T21" fmla="*/ 448 h 825"/>
                  <a:gd name="T22" fmla="*/ 163 w 796"/>
                  <a:gd name="T23" fmla="*/ 471 h 825"/>
                  <a:gd name="T24" fmla="*/ 93 w 796"/>
                  <a:gd name="T25" fmla="*/ 448 h 825"/>
                  <a:gd name="T26" fmla="*/ 0 w 796"/>
                  <a:gd name="T27" fmla="*/ 424 h 825"/>
                  <a:gd name="T28" fmla="*/ 0 w 796"/>
                  <a:gd name="T29" fmla="*/ 493 h 825"/>
                  <a:gd name="T30" fmla="*/ 93 w 796"/>
                  <a:gd name="T31" fmla="*/ 563 h 825"/>
                  <a:gd name="T32" fmla="*/ 93 w 796"/>
                  <a:gd name="T33" fmla="*/ 627 h 825"/>
                  <a:gd name="T34" fmla="*/ 46 w 796"/>
                  <a:gd name="T35" fmla="*/ 627 h 825"/>
                  <a:gd name="T36" fmla="*/ 23 w 796"/>
                  <a:gd name="T37" fmla="*/ 720 h 825"/>
                  <a:gd name="T38" fmla="*/ 116 w 796"/>
                  <a:gd name="T39" fmla="*/ 720 h 825"/>
                  <a:gd name="T40" fmla="*/ 297 w 796"/>
                  <a:gd name="T41" fmla="*/ 720 h 825"/>
                  <a:gd name="T42" fmla="*/ 343 w 796"/>
                  <a:gd name="T43" fmla="*/ 760 h 825"/>
                  <a:gd name="T44" fmla="*/ 412 w 796"/>
                  <a:gd name="T45" fmla="*/ 825 h 825"/>
                  <a:gd name="T46" fmla="*/ 412 w 796"/>
                  <a:gd name="T47" fmla="*/ 784 h 825"/>
                  <a:gd name="T48" fmla="*/ 454 w 796"/>
                  <a:gd name="T49" fmla="*/ 802 h 825"/>
                  <a:gd name="T50" fmla="*/ 517 w 796"/>
                  <a:gd name="T51" fmla="*/ 825 h 825"/>
                  <a:gd name="T52" fmla="*/ 587 w 796"/>
                  <a:gd name="T53" fmla="*/ 784 h 825"/>
                  <a:gd name="T54" fmla="*/ 500 w 796"/>
                  <a:gd name="T55" fmla="*/ 627 h 825"/>
                  <a:gd name="T56" fmla="*/ 564 w 796"/>
                  <a:gd name="T57" fmla="*/ 610 h 825"/>
                  <a:gd name="T58" fmla="*/ 634 w 796"/>
                  <a:gd name="T59" fmla="*/ 587 h 825"/>
                  <a:gd name="T60" fmla="*/ 750 w 796"/>
                  <a:gd name="T61" fmla="*/ 401 h 825"/>
                  <a:gd name="T62" fmla="*/ 750 w 796"/>
                  <a:gd name="T63" fmla="*/ 360 h 825"/>
                  <a:gd name="T64" fmla="*/ 796 w 796"/>
                  <a:gd name="T65" fmla="*/ 267 h 825"/>
                  <a:gd name="T66" fmla="*/ 703 w 796"/>
                  <a:gd name="T67" fmla="*/ 244 h 825"/>
                  <a:gd name="T68" fmla="*/ 663 w 796"/>
                  <a:gd name="T69" fmla="*/ 244 h 825"/>
                  <a:gd name="T70" fmla="*/ 634 w 796"/>
                  <a:gd name="T71" fmla="*/ 169 h 825"/>
                  <a:gd name="T72" fmla="*/ 680 w 796"/>
                  <a:gd name="T73" fmla="*/ 110 h 825"/>
                  <a:gd name="T74" fmla="*/ 622 w 796"/>
                  <a:gd name="T75" fmla="*/ 52 h 825"/>
                  <a:gd name="T76" fmla="*/ 611 w 796"/>
                  <a:gd name="T77" fmla="*/ 17 h 825"/>
                  <a:gd name="T78" fmla="*/ 611 w 796"/>
                  <a:gd name="T79" fmla="*/ 0 h 8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6"/>
                  <a:gd name="T121" fmla="*/ 0 h 825"/>
                  <a:gd name="T122" fmla="*/ 796 w 796"/>
                  <a:gd name="T123" fmla="*/ 825 h 8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6" h="825">
                    <a:moveTo>
                      <a:pt x="611" y="0"/>
                    </a:moveTo>
                    <a:lnTo>
                      <a:pt x="546" y="17"/>
                    </a:lnTo>
                    <a:lnTo>
                      <a:pt x="524" y="17"/>
                    </a:lnTo>
                    <a:lnTo>
                      <a:pt x="517" y="92"/>
                    </a:lnTo>
                    <a:lnTo>
                      <a:pt x="500" y="157"/>
                    </a:lnTo>
                    <a:lnTo>
                      <a:pt x="477" y="157"/>
                    </a:lnTo>
                    <a:lnTo>
                      <a:pt x="436" y="267"/>
                    </a:lnTo>
                    <a:lnTo>
                      <a:pt x="389" y="296"/>
                    </a:lnTo>
                    <a:lnTo>
                      <a:pt x="360" y="354"/>
                    </a:lnTo>
                    <a:lnTo>
                      <a:pt x="250" y="360"/>
                    </a:lnTo>
                    <a:lnTo>
                      <a:pt x="250" y="448"/>
                    </a:lnTo>
                    <a:lnTo>
                      <a:pt x="163" y="471"/>
                    </a:lnTo>
                    <a:lnTo>
                      <a:pt x="93" y="448"/>
                    </a:lnTo>
                    <a:lnTo>
                      <a:pt x="0" y="424"/>
                    </a:lnTo>
                    <a:lnTo>
                      <a:pt x="0" y="493"/>
                    </a:lnTo>
                    <a:lnTo>
                      <a:pt x="93" y="563"/>
                    </a:lnTo>
                    <a:lnTo>
                      <a:pt x="93" y="627"/>
                    </a:lnTo>
                    <a:lnTo>
                      <a:pt x="46" y="627"/>
                    </a:lnTo>
                    <a:lnTo>
                      <a:pt x="23" y="720"/>
                    </a:lnTo>
                    <a:lnTo>
                      <a:pt x="116" y="720"/>
                    </a:lnTo>
                    <a:lnTo>
                      <a:pt x="297" y="720"/>
                    </a:lnTo>
                    <a:lnTo>
                      <a:pt x="343" y="760"/>
                    </a:lnTo>
                    <a:lnTo>
                      <a:pt x="412" y="825"/>
                    </a:lnTo>
                    <a:lnTo>
                      <a:pt x="412" y="784"/>
                    </a:lnTo>
                    <a:lnTo>
                      <a:pt x="454" y="802"/>
                    </a:lnTo>
                    <a:lnTo>
                      <a:pt x="517" y="825"/>
                    </a:lnTo>
                    <a:lnTo>
                      <a:pt x="587" y="784"/>
                    </a:lnTo>
                    <a:lnTo>
                      <a:pt x="500" y="627"/>
                    </a:lnTo>
                    <a:lnTo>
                      <a:pt x="564" y="610"/>
                    </a:lnTo>
                    <a:lnTo>
                      <a:pt x="634" y="587"/>
                    </a:lnTo>
                    <a:lnTo>
                      <a:pt x="750" y="401"/>
                    </a:lnTo>
                    <a:lnTo>
                      <a:pt x="750" y="360"/>
                    </a:lnTo>
                    <a:lnTo>
                      <a:pt x="796" y="267"/>
                    </a:lnTo>
                    <a:lnTo>
                      <a:pt x="703" y="244"/>
                    </a:lnTo>
                    <a:lnTo>
                      <a:pt x="663" y="244"/>
                    </a:lnTo>
                    <a:lnTo>
                      <a:pt x="634" y="169"/>
                    </a:lnTo>
                    <a:lnTo>
                      <a:pt x="680" y="110"/>
                    </a:lnTo>
                    <a:lnTo>
                      <a:pt x="622" y="52"/>
                    </a:lnTo>
                    <a:lnTo>
                      <a:pt x="611" y="17"/>
                    </a:lnTo>
                    <a:lnTo>
                      <a:pt x="61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4" name="Freeform 193"/>
              <p:cNvSpPr>
                <a:spLocks/>
              </p:cNvSpPr>
              <p:nvPr/>
            </p:nvSpPr>
            <p:spPr bwMode="auto">
              <a:xfrm>
                <a:off x="1688" y="962"/>
                <a:ext cx="107" cy="76"/>
              </a:xfrm>
              <a:custGeom>
                <a:avLst/>
                <a:gdLst>
                  <a:gd name="T0" fmla="*/ 63 w 855"/>
                  <a:gd name="T1" fmla="*/ 169 h 611"/>
                  <a:gd name="T2" fmla="*/ 18 w 855"/>
                  <a:gd name="T3" fmla="*/ 274 h 611"/>
                  <a:gd name="T4" fmla="*/ 46 w 855"/>
                  <a:gd name="T5" fmla="*/ 344 h 611"/>
                  <a:gd name="T6" fmla="*/ 0 w 855"/>
                  <a:gd name="T7" fmla="*/ 431 h 611"/>
                  <a:gd name="T8" fmla="*/ 46 w 855"/>
                  <a:gd name="T9" fmla="*/ 476 h 611"/>
                  <a:gd name="T10" fmla="*/ 110 w 855"/>
                  <a:gd name="T11" fmla="*/ 476 h 611"/>
                  <a:gd name="T12" fmla="*/ 110 w 855"/>
                  <a:gd name="T13" fmla="*/ 541 h 611"/>
                  <a:gd name="T14" fmla="*/ 87 w 855"/>
                  <a:gd name="T15" fmla="*/ 564 h 611"/>
                  <a:gd name="T16" fmla="*/ 250 w 855"/>
                  <a:gd name="T17" fmla="*/ 611 h 611"/>
                  <a:gd name="T18" fmla="*/ 337 w 855"/>
                  <a:gd name="T19" fmla="*/ 588 h 611"/>
                  <a:gd name="T20" fmla="*/ 337 w 855"/>
                  <a:gd name="T21" fmla="*/ 500 h 611"/>
                  <a:gd name="T22" fmla="*/ 454 w 855"/>
                  <a:gd name="T23" fmla="*/ 500 h 611"/>
                  <a:gd name="T24" fmla="*/ 476 w 855"/>
                  <a:gd name="T25" fmla="*/ 431 h 611"/>
                  <a:gd name="T26" fmla="*/ 523 w 855"/>
                  <a:gd name="T27" fmla="*/ 407 h 611"/>
                  <a:gd name="T28" fmla="*/ 564 w 855"/>
                  <a:gd name="T29" fmla="*/ 297 h 611"/>
                  <a:gd name="T30" fmla="*/ 587 w 855"/>
                  <a:gd name="T31" fmla="*/ 297 h 611"/>
                  <a:gd name="T32" fmla="*/ 611 w 855"/>
                  <a:gd name="T33" fmla="*/ 227 h 611"/>
                  <a:gd name="T34" fmla="*/ 611 w 855"/>
                  <a:gd name="T35" fmla="*/ 157 h 611"/>
                  <a:gd name="T36" fmla="*/ 633 w 855"/>
                  <a:gd name="T37" fmla="*/ 157 h 611"/>
                  <a:gd name="T38" fmla="*/ 698 w 855"/>
                  <a:gd name="T39" fmla="*/ 140 h 611"/>
                  <a:gd name="T40" fmla="*/ 721 w 855"/>
                  <a:gd name="T41" fmla="*/ 117 h 611"/>
                  <a:gd name="T42" fmla="*/ 855 w 855"/>
                  <a:gd name="T43" fmla="*/ 70 h 611"/>
                  <a:gd name="T44" fmla="*/ 825 w 855"/>
                  <a:gd name="T45" fmla="*/ 0 h 611"/>
                  <a:gd name="T46" fmla="*/ 715 w 855"/>
                  <a:gd name="T47" fmla="*/ 30 h 611"/>
                  <a:gd name="T48" fmla="*/ 651 w 855"/>
                  <a:gd name="T49" fmla="*/ 41 h 611"/>
                  <a:gd name="T50" fmla="*/ 611 w 855"/>
                  <a:gd name="T51" fmla="*/ 6 h 611"/>
                  <a:gd name="T52" fmla="*/ 499 w 855"/>
                  <a:gd name="T53" fmla="*/ 47 h 611"/>
                  <a:gd name="T54" fmla="*/ 389 w 855"/>
                  <a:gd name="T55" fmla="*/ 30 h 611"/>
                  <a:gd name="T56" fmla="*/ 279 w 855"/>
                  <a:gd name="T57" fmla="*/ 105 h 611"/>
                  <a:gd name="T58" fmla="*/ 227 w 855"/>
                  <a:gd name="T59" fmla="*/ 145 h 611"/>
                  <a:gd name="T60" fmla="*/ 140 w 855"/>
                  <a:gd name="T61" fmla="*/ 204 h 611"/>
                  <a:gd name="T62" fmla="*/ 93 w 855"/>
                  <a:gd name="T63" fmla="*/ 180 h 611"/>
                  <a:gd name="T64" fmla="*/ 63 w 855"/>
                  <a:gd name="T65" fmla="*/ 169 h 6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5"/>
                  <a:gd name="T100" fmla="*/ 0 h 611"/>
                  <a:gd name="T101" fmla="*/ 855 w 855"/>
                  <a:gd name="T102" fmla="*/ 611 h 6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5" h="611">
                    <a:moveTo>
                      <a:pt x="63" y="169"/>
                    </a:moveTo>
                    <a:lnTo>
                      <a:pt x="18" y="274"/>
                    </a:lnTo>
                    <a:lnTo>
                      <a:pt x="46" y="344"/>
                    </a:lnTo>
                    <a:lnTo>
                      <a:pt x="0" y="431"/>
                    </a:lnTo>
                    <a:lnTo>
                      <a:pt x="46" y="476"/>
                    </a:lnTo>
                    <a:lnTo>
                      <a:pt x="110" y="476"/>
                    </a:lnTo>
                    <a:lnTo>
                      <a:pt x="110" y="541"/>
                    </a:lnTo>
                    <a:lnTo>
                      <a:pt x="87" y="564"/>
                    </a:lnTo>
                    <a:lnTo>
                      <a:pt x="250" y="611"/>
                    </a:lnTo>
                    <a:lnTo>
                      <a:pt x="337" y="588"/>
                    </a:lnTo>
                    <a:lnTo>
                      <a:pt x="337" y="500"/>
                    </a:lnTo>
                    <a:lnTo>
                      <a:pt x="454" y="500"/>
                    </a:lnTo>
                    <a:lnTo>
                      <a:pt x="476" y="431"/>
                    </a:lnTo>
                    <a:lnTo>
                      <a:pt x="523" y="407"/>
                    </a:lnTo>
                    <a:lnTo>
                      <a:pt x="564" y="297"/>
                    </a:lnTo>
                    <a:lnTo>
                      <a:pt x="587" y="297"/>
                    </a:lnTo>
                    <a:lnTo>
                      <a:pt x="611" y="227"/>
                    </a:lnTo>
                    <a:lnTo>
                      <a:pt x="611" y="157"/>
                    </a:lnTo>
                    <a:lnTo>
                      <a:pt x="633" y="157"/>
                    </a:lnTo>
                    <a:lnTo>
                      <a:pt x="698" y="140"/>
                    </a:lnTo>
                    <a:lnTo>
                      <a:pt x="721" y="117"/>
                    </a:lnTo>
                    <a:lnTo>
                      <a:pt x="855" y="70"/>
                    </a:lnTo>
                    <a:lnTo>
                      <a:pt x="825" y="0"/>
                    </a:lnTo>
                    <a:lnTo>
                      <a:pt x="715" y="30"/>
                    </a:lnTo>
                    <a:lnTo>
                      <a:pt x="651" y="41"/>
                    </a:lnTo>
                    <a:lnTo>
                      <a:pt x="611" y="6"/>
                    </a:lnTo>
                    <a:lnTo>
                      <a:pt x="499" y="47"/>
                    </a:lnTo>
                    <a:lnTo>
                      <a:pt x="389" y="30"/>
                    </a:lnTo>
                    <a:lnTo>
                      <a:pt x="279" y="105"/>
                    </a:lnTo>
                    <a:lnTo>
                      <a:pt x="227" y="145"/>
                    </a:lnTo>
                    <a:lnTo>
                      <a:pt x="140" y="204"/>
                    </a:lnTo>
                    <a:lnTo>
                      <a:pt x="93" y="180"/>
                    </a:lnTo>
                    <a:lnTo>
                      <a:pt x="63" y="1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5" name="Freeform 194"/>
              <p:cNvSpPr>
                <a:spLocks/>
              </p:cNvSpPr>
              <p:nvPr/>
            </p:nvSpPr>
            <p:spPr bwMode="auto">
              <a:xfrm>
                <a:off x="1573" y="946"/>
                <a:ext cx="138" cy="123"/>
              </a:xfrm>
              <a:custGeom>
                <a:avLst/>
                <a:gdLst>
                  <a:gd name="T0" fmla="*/ 17 w 1104"/>
                  <a:gd name="T1" fmla="*/ 0 h 982"/>
                  <a:gd name="T2" fmla="*/ 0 w 1104"/>
                  <a:gd name="T3" fmla="*/ 100 h 982"/>
                  <a:gd name="T4" fmla="*/ 0 w 1104"/>
                  <a:gd name="T5" fmla="*/ 145 h 982"/>
                  <a:gd name="T6" fmla="*/ 70 w 1104"/>
                  <a:gd name="T7" fmla="*/ 262 h 982"/>
                  <a:gd name="T8" fmla="*/ 157 w 1104"/>
                  <a:gd name="T9" fmla="*/ 279 h 982"/>
                  <a:gd name="T10" fmla="*/ 110 w 1104"/>
                  <a:gd name="T11" fmla="*/ 372 h 982"/>
                  <a:gd name="T12" fmla="*/ 134 w 1104"/>
                  <a:gd name="T13" fmla="*/ 442 h 982"/>
                  <a:gd name="T14" fmla="*/ 227 w 1104"/>
                  <a:gd name="T15" fmla="*/ 466 h 982"/>
                  <a:gd name="T16" fmla="*/ 249 w 1104"/>
                  <a:gd name="T17" fmla="*/ 576 h 982"/>
                  <a:gd name="T18" fmla="*/ 314 w 1104"/>
                  <a:gd name="T19" fmla="*/ 663 h 982"/>
                  <a:gd name="T20" fmla="*/ 383 w 1104"/>
                  <a:gd name="T21" fmla="*/ 686 h 982"/>
                  <a:gd name="T22" fmla="*/ 430 w 1104"/>
                  <a:gd name="T23" fmla="*/ 779 h 982"/>
                  <a:gd name="T24" fmla="*/ 471 w 1104"/>
                  <a:gd name="T25" fmla="*/ 802 h 982"/>
                  <a:gd name="T26" fmla="*/ 586 w 1104"/>
                  <a:gd name="T27" fmla="*/ 872 h 982"/>
                  <a:gd name="T28" fmla="*/ 651 w 1104"/>
                  <a:gd name="T29" fmla="*/ 889 h 982"/>
                  <a:gd name="T30" fmla="*/ 767 w 1104"/>
                  <a:gd name="T31" fmla="*/ 872 h 982"/>
                  <a:gd name="T32" fmla="*/ 790 w 1104"/>
                  <a:gd name="T33" fmla="*/ 935 h 982"/>
                  <a:gd name="T34" fmla="*/ 947 w 1104"/>
                  <a:gd name="T35" fmla="*/ 959 h 982"/>
                  <a:gd name="T36" fmla="*/ 1052 w 1104"/>
                  <a:gd name="T37" fmla="*/ 982 h 982"/>
                  <a:gd name="T38" fmla="*/ 1057 w 1104"/>
                  <a:gd name="T39" fmla="*/ 907 h 982"/>
                  <a:gd name="T40" fmla="*/ 1104 w 1104"/>
                  <a:gd name="T41" fmla="*/ 883 h 982"/>
                  <a:gd name="T42" fmla="*/ 1104 w 1104"/>
                  <a:gd name="T43" fmla="*/ 825 h 982"/>
                  <a:gd name="T44" fmla="*/ 1011 w 1104"/>
                  <a:gd name="T45" fmla="*/ 755 h 982"/>
                  <a:gd name="T46" fmla="*/ 1011 w 1104"/>
                  <a:gd name="T47" fmla="*/ 686 h 982"/>
                  <a:gd name="T48" fmla="*/ 1034 w 1104"/>
                  <a:gd name="T49" fmla="*/ 663 h 982"/>
                  <a:gd name="T50" fmla="*/ 1034 w 1104"/>
                  <a:gd name="T51" fmla="*/ 598 h 982"/>
                  <a:gd name="T52" fmla="*/ 970 w 1104"/>
                  <a:gd name="T53" fmla="*/ 598 h 982"/>
                  <a:gd name="T54" fmla="*/ 924 w 1104"/>
                  <a:gd name="T55" fmla="*/ 553 h 982"/>
                  <a:gd name="T56" fmla="*/ 970 w 1104"/>
                  <a:gd name="T57" fmla="*/ 471 h 982"/>
                  <a:gd name="T58" fmla="*/ 947 w 1104"/>
                  <a:gd name="T59" fmla="*/ 396 h 982"/>
                  <a:gd name="T60" fmla="*/ 987 w 1104"/>
                  <a:gd name="T61" fmla="*/ 279 h 982"/>
                  <a:gd name="T62" fmla="*/ 970 w 1104"/>
                  <a:gd name="T63" fmla="*/ 215 h 982"/>
                  <a:gd name="T64" fmla="*/ 900 w 1104"/>
                  <a:gd name="T65" fmla="*/ 145 h 982"/>
                  <a:gd name="T66" fmla="*/ 767 w 1104"/>
                  <a:gd name="T67" fmla="*/ 128 h 982"/>
                  <a:gd name="T68" fmla="*/ 685 w 1104"/>
                  <a:gd name="T69" fmla="*/ 122 h 982"/>
                  <a:gd name="T70" fmla="*/ 639 w 1104"/>
                  <a:gd name="T71" fmla="*/ 128 h 982"/>
                  <a:gd name="T72" fmla="*/ 586 w 1104"/>
                  <a:gd name="T73" fmla="*/ 145 h 982"/>
                  <a:gd name="T74" fmla="*/ 581 w 1104"/>
                  <a:gd name="T75" fmla="*/ 192 h 982"/>
                  <a:gd name="T76" fmla="*/ 453 w 1104"/>
                  <a:gd name="T77" fmla="*/ 215 h 982"/>
                  <a:gd name="T78" fmla="*/ 361 w 1104"/>
                  <a:gd name="T79" fmla="*/ 169 h 982"/>
                  <a:gd name="T80" fmla="*/ 267 w 1104"/>
                  <a:gd name="T81" fmla="*/ 58 h 982"/>
                  <a:gd name="T82" fmla="*/ 244 w 1104"/>
                  <a:gd name="T83" fmla="*/ 35 h 982"/>
                  <a:gd name="T84" fmla="*/ 122 w 1104"/>
                  <a:gd name="T85" fmla="*/ 82 h 982"/>
                  <a:gd name="T86" fmla="*/ 64 w 1104"/>
                  <a:gd name="T87" fmla="*/ 0 h 982"/>
                  <a:gd name="T88" fmla="*/ 40 w 1104"/>
                  <a:gd name="T89" fmla="*/ 0 h 982"/>
                  <a:gd name="T90" fmla="*/ 17 w 1104"/>
                  <a:gd name="T91" fmla="*/ 0 h 9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4"/>
                  <a:gd name="T139" fmla="*/ 0 h 982"/>
                  <a:gd name="T140" fmla="*/ 1104 w 1104"/>
                  <a:gd name="T141" fmla="*/ 982 h 9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4" h="982">
                    <a:moveTo>
                      <a:pt x="17" y="0"/>
                    </a:moveTo>
                    <a:lnTo>
                      <a:pt x="0" y="100"/>
                    </a:lnTo>
                    <a:lnTo>
                      <a:pt x="0" y="145"/>
                    </a:lnTo>
                    <a:lnTo>
                      <a:pt x="70" y="262"/>
                    </a:lnTo>
                    <a:lnTo>
                      <a:pt x="157" y="279"/>
                    </a:lnTo>
                    <a:lnTo>
                      <a:pt x="110" y="372"/>
                    </a:lnTo>
                    <a:lnTo>
                      <a:pt x="134" y="442"/>
                    </a:lnTo>
                    <a:lnTo>
                      <a:pt x="227" y="466"/>
                    </a:lnTo>
                    <a:lnTo>
                      <a:pt x="249" y="576"/>
                    </a:lnTo>
                    <a:lnTo>
                      <a:pt x="314" y="663"/>
                    </a:lnTo>
                    <a:lnTo>
                      <a:pt x="383" y="686"/>
                    </a:lnTo>
                    <a:lnTo>
                      <a:pt x="430" y="779"/>
                    </a:lnTo>
                    <a:lnTo>
                      <a:pt x="471" y="802"/>
                    </a:lnTo>
                    <a:lnTo>
                      <a:pt x="586" y="872"/>
                    </a:lnTo>
                    <a:lnTo>
                      <a:pt x="651" y="889"/>
                    </a:lnTo>
                    <a:lnTo>
                      <a:pt x="767" y="872"/>
                    </a:lnTo>
                    <a:lnTo>
                      <a:pt x="790" y="935"/>
                    </a:lnTo>
                    <a:lnTo>
                      <a:pt x="947" y="959"/>
                    </a:lnTo>
                    <a:lnTo>
                      <a:pt x="1052" y="982"/>
                    </a:lnTo>
                    <a:lnTo>
                      <a:pt x="1057" y="907"/>
                    </a:lnTo>
                    <a:lnTo>
                      <a:pt x="1104" y="883"/>
                    </a:lnTo>
                    <a:lnTo>
                      <a:pt x="1104" y="825"/>
                    </a:lnTo>
                    <a:lnTo>
                      <a:pt x="1011" y="755"/>
                    </a:lnTo>
                    <a:lnTo>
                      <a:pt x="1011" y="686"/>
                    </a:lnTo>
                    <a:lnTo>
                      <a:pt x="1034" y="663"/>
                    </a:lnTo>
                    <a:lnTo>
                      <a:pt x="1034" y="598"/>
                    </a:lnTo>
                    <a:lnTo>
                      <a:pt x="970" y="598"/>
                    </a:lnTo>
                    <a:lnTo>
                      <a:pt x="924" y="553"/>
                    </a:lnTo>
                    <a:lnTo>
                      <a:pt x="970" y="471"/>
                    </a:lnTo>
                    <a:lnTo>
                      <a:pt x="947" y="396"/>
                    </a:lnTo>
                    <a:lnTo>
                      <a:pt x="987" y="279"/>
                    </a:lnTo>
                    <a:lnTo>
                      <a:pt x="970" y="215"/>
                    </a:lnTo>
                    <a:lnTo>
                      <a:pt x="900" y="145"/>
                    </a:lnTo>
                    <a:lnTo>
                      <a:pt x="767" y="128"/>
                    </a:lnTo>
                    <a:lnTo>
                      <a:pt x="685" y="122"/>
                    </a:lnTo>
                    <a:lnTo>
                      <a:pt x="639" y="128"/>
                    </a:lnTo>
                    <a:lnTo>
                      <a:pt x="586" y="145"/>
                    </a:lnTo>
                    <a:lnTo>
                      <a:pt x="581" y="192"/>
                    </a:lnTo>
                    <a:lnTo>
                      <a:pt x="453" y="215"/>
                    </a:lnTo>
                    <a:lnTo>
                      <a:pt x="361" y="169"/>
                    </a:lnTo>
                    <a:lnTo>
                      <a:pt x="267" y="58"/>
                    </a:lnTo>
                    <a:lnTo>
                      <a:pt x="244" y="35"/>
                    </a:lnTo>
                    <a:lnTo>
                      <a:pt x="122" y="82"/>
                    </a:lnTo>
                    <a:lnTo>
                      <a:pt x="64" y="0"/>
                    </a:lnTo>
                    <a:lnTo>
                      <a:pt x="40"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6" name="Freeform 195"/>
              <p:cNvSpPr>
                <a:spLocks/>
              </p:cNvSpPr>
              <p:nvPr/>
            </p:nvSpPr>
            <p:spPr bwMode="auto">
              <a:xfrm>
                <a:off x="1627" y="1055"/>
                <a:ext cx="5" cy="8"/>
              </a:xfrm>
              <a:custGeom>
                <a:avLst/>
                <a:gdLst>
                  <a:gd name="T0" fmla="*/ 41 w 41"/>
                  <a:gd name="T1" fmla="*/ 40 h 63"/>
                  <a:gd name="T2" fmla="*/ 23 w 41"/>
                  <a:gd name="T3" fmla="*/ 0 h 63"/>
                  <a:gd name="T4" fmla="*/ 0 w 41"/>
                  <a:gd name="T5" fmla="*/ 0 h 63"/>
                  <a:gd name="T6" fmla="*/ 0 w 41"/>
                  <a:gd name="T7" fmla="*/ 40 h 63"/>
                  <a:gd name="T8" fmla="*/ 41 w 41"/>
                  <a:gd name="T9" fmla="*/ 63 h 63"/>
                  <a:gd name="T10" fmla="*/ 41 w 41"/>
                  <a:gd name="T11" fmla="*/ 40 h 63"/>
                  <a:gd name="T12" fmla="*/ 0 60000 65536"/>
                  <a:gd name="T13" fmla="*/ 0 60000 65536"/>
                  <a:gd name="T14" fmla="*/ 0 60000 65536"/>
                  <a:gd name="T15" fmla="*/ 0 60000 65536"/>
                  <a:gd name="T16" fmla="*/ 0 60000 65536"/>
                  <a:gd name="T17" fmla="*/ 0 60000 65536"/>
                  <a:gd name="T18" fmla="*/ 0 w 41"/>
                  <a:gd name="T19" fmla="*/ 0 h 63"/>
                  <a:gd name="T20" fmla="*/ 41 w 41"/>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1" h="63">
                    <a:moveTo>
                      <a:pt x="41" y="40"/>
                    </a:moveTo>
                    <a:lnTo>
                      <a:pt x="23" y="0"/>
                    </a:lnTo>
                    <a:lnTo>
                      <a:pt x="0" y="0"/>
                    </a:lnTo>
                    <a:lnTo>
                      <a:pt x="0" y="40"/>
                    </a:lnTo>
                    <a:lnTo>
                      <a:pt x="41" y="63"/>
                    </a:lnTo>
                    <a:lnTo>
                      <a:pt x="41" y="4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7" name="Freeform 196"/>
              <p:cNvSpPr>
                <a:spLocks/>
              </p:cNvSpPr>
              <p:nvPr/>
            </p:nvSpPr>
            <p:spPr bwMode="auto">
              <a:xfrm>
                <a:off x="1507" y="1015"/>
                <a:ext cx="150" cy="127"/>
              </a:xfrm>
              <a:custGeom>
                <a:avLst/>
                <a:gdLst>
                  <a:gd name="T0" fmla="*/ 0 w 1196"/>
                  <a:gd name="T1" fmla="*/ 157 h 1010"/>
                  <a:gd name="T2" fmla="*/ 0 w 1196"/>
                  <a:gd name="T3" fmla="*/ 226 h 1010"/>
                  <a:gd name="T4" fmla="*/ 46 w 1196"/>
                  <a:gd name="T5" fmla="*/ 272 h 1010"/>
                  <a:gd name="T6" fmla="*/ 162 w 1196"/>
                  <a:gd name="T7" fmla="*/ 406 h 1010"/>
                  <a:gd name="T8" fmla="*/ 186 w 1196"/>
                  <a:gd name="T9" fmla="*/ 446 h 1010"/>
                  <a:gd name="T10" fmla="*/ 226 w 1196"/>
                  <a:gd name="T11" fmla="*/ 626 h 1010"/>
                  <a:gd name="T12" fmla="*/ 366 w 1196"/>
                  <a:gd name="T13" fmla="*/ 807 h 1010"/>
                  <a:gd name="T14" fmla="*/ 453 w 1196"/>
                  <a:gd name="T15" fmla="*/ 1010 h 1010"/>
                  <a:gd name="T16" fmla="*/ 500 w 1196"/>
                  <a:gd name="T17" fmla="*/ 975 h 1010"/>
                  <a:gd name="T18" fmla="*/ 500 w 1196"/>
                  <a:gd name="T19" fmla="*/ 923 h 1010"/>
                  <a:gd name="T20" fmla="*/ 587 w 1196"/>
                  <a:gd name="T21" fmla="*/ 917 h 1010"/>
                  <a:gd name="T22" fmla="*/ 639 w 1196"/>
                  <a:gd name="T23" fmla="*/ 940 h 1010"/>
                  <a:gd name="T24" fmla="*/ 668 w 1196"/>
                  <a:gd name="T25" fmla="*/ 957 h 1010"/>
                  <a:gd name="T26" fmla="*/ 727 w 1196"/>
                  <a:gd name="T27" fmla="*/ 987 h 1010"/>
                  <a:gd name="T28" fmla="*/ 744 w 1196"/>
                  <a:gd name="T29" fmla="*/ 987 h 1010"/>
                  <a:gd name="T30" fmla="*/ 790 w 1196"/>
                  <a:gd name="T31" fmla="*/ 877 h 1010"/>
                  <a:gd name="T32" fmla="*/ 1133 w 1196"/>
                  <a:gd name="T33" fmla="*/ 783 h 1010"/>
                  <a:gd name="T34" fmla="*/ 1174 w 1196"/>
                  <a:gd name="T35" fmla="*/ 783 h 1010"/>
                  <a:gd name="T36" fmla="*/ 1196 w 1196"/>
                  <a:gd name="T37" fmla="*/ 673 h 1010"/>
                  <a:gd name="T38" fmla="*/ 1174 w 1196"/>
                  <a:gd name="T39" fmla="*/ 603 h 1010"/>
                  <a:gd name="T40" fmla="*/ 953 w 1196"/>
                  <a:gd name="T41" fmla="*/ 580 h 1010"/>
                  <a:gd name="T42" fmla="*/ 884 w 1196"/>
                  <a:gd name="T43" fmla="*/ 446 h 1010"/>
                  <a:gd name="T44" fmla="*/ 906 w 1196"/>
                  <a:gd name="T45" fmla="*/ 296 h 1010"/>
                  <a:gd name="T46" fmla="*/ 837 w 1196"/>
                  <a:gd name="T47" fmla="*/ 226 h 1010"/>
                  <a:gd name="T48" fmla="*/ 772 w 1196"/>
                  <a:gd name="T49" fmla="*/ 226 h 1010"/>
                  <a:gd name="T50" fmla="*/ 680 w 1196"/>
                  <a:gd name="T51" fmla="*/ 180 h 1010"/>
                  <a:gd name="T52" fmla="*/ 570 w 1196"/>
                  <a:gd name="T53" fmla="*/ 226 h 1010"/>
                  <a:gd name="T54" fmla="*/ 500 w 1196"/>
                  <a:gd name="T55" fmla="*/ 133 h 1010"/>
                  <a:gd name="T56" fmla="*/ 500 w 1196"/>
                  <a:gd name="T57" fmla="*/ 110 h 1010"/>
                  <a:gd name="T58" fmla="*/ 383 w 1196"/>
                  <a:gd name="T59" fmla="*/ 0 h 1010"/>
                  <a:gd name="T60" fmla="*/ 343 w 1196"/>
                  <a:gd name="T61" fmla="*/ 0 h 1010"/>
                  <a:gd name="T62" fmla="*/ 162 w 1196"/>
                  <a:gd name="T63" fmla="*/ 23 h 1010"/>
                  <a:gd name="T64" fmla="*/ 162 w 1196"/>
                  <a:gd name="T65" fmla="*/ 69 h 1010"/>
                  <a:gd name="T66" fmla="*/ 249 w 1196"/>
                  <a:gd name="T67" fmla="*/ 92 h 1010"/>
                  <a:gd name="T68" fmla="*/ 226 w 1196"/>
                  <a:gd name="T69" fmla="*/ 157 h 1010"/>
                  <a:gd name="T70" fmla="*/ 157 w 1196"/>
                  <a:gd name="T71" fmla="*/ 157 h 1010"/>
                  <a:gd name="T72" fmla="*/ 116 w 1196"/>
                  <a:gd name="T73" fmla="*/ 180 h 1010"/>
                  <a:gd name="T74" fmla="*/ 46 w 1196"/>
                  <a:gd name="T75" fmla="*/ 168 h 1010"/>
                  <a:gd name="T76" fmla="*/ 0 w 1196"/>
                  <a:gd name="T77" fmla="*/ 157 h 10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6"/>
                  <a:gd name="T118" fmla="*/ 0 h 1010"/>
                  <a:gd name="T119" fmla="*/ 1196 w 1196"/>
                  <a:gd name="T120" fmla="*/ 1010 h 10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6" h="1010">
                    <a:moveTo>
                      <a:pt x="0" y="157"/>
                    </a:moveTo>
                    <a:lnTo>
                      <a:pt x="0" y="226"/>
                    </a:lnTo>
                    <a:lnTo>
                      <a:pt x="46" y="272"/>
                    </a:lnTo>
                    <a:lnTo>
                      <a:pt x="162" y="406"/>
                    </a:lnTo>
                    <a:lnTo>
                      <a:pt x="186" y="446"/>
                    </a:lnTo>
                    <a:lnTo>
                      <a:pt x="226" y="626"/>
                    </a:lnTo>
                    <a:lnTo>
                      <a:pt x="366" y="807"/>
                    </a:lnTo>
                    <a:lnTo>
                      <a:pt x="453" y="1010"/>
                    </a:lnTo>
                    <a:lnTo>
                      <a:pt x="500" y="975"/>
                    </a:lnTo>
                    <a:lnTo>
                      <a:pt x="500" y="923"/>
                    </a:lnTo>
                    <a:lnTo>
                      <a:pt x="587" y="917"/>
                    </a:lnTo>
                    <a:lnTo>
                      <a:pt x="639" y="940"/>
                    </a:lnTo>
                    <a:lnTo>
                      <a:pt x="668" y="957"/>
                    </a:lnTo>
                    <a:lnTo>
                      <a:pt x="727" y="987"/>
                    </a:lnTo>
                    <a:lnTo>
                      <a:pt x="744" y="987"/>
                    </a:lnTo>
                    <a:lnTo>
                      <a:pt x="790" y="877"/>
                    </a:lnTo>
                    <a:lnTo>
                      <a:pt x="1133" y="783"/>
                    </a:lnTo>
                    <a:lnTo>
                      <a:pt x="1174" y="783"/>
                    </a:lnTo>
                    <a:lnTo>
                      <a:pt x="1196" y="673"/>
                    </a:lnTo>
                    <a:lnTo>
                      <a:pt x="1174" y="603"/>
                    </a:lnTo>
                    <a:lnTo>
                      <a:pt x="953" y="580"/>
                    </a:lnTo>
                    <a:lnTo>
                      <a:pt x="884" y="446"/>
                    </a:lnTo>
                    <a:lnTo>
                      <a:pt x="906" y="296"/>
                    </a:lnTo>
                    <a:lnTo>
                      <a:pt x="837" y="226"/>
                    </a:lnTo>
                    <a:lnTo>
                      <a:pt x="772" y="226"/>
                    </a:lnTo>
                    <a:lnTo>
                      <a:pt x="680" y="180"/>
                    </a:lnTo>
                    <a:lnTo>
                      <a:pt x="570" y="226"/>
                    </a:lnTo>
                    <a:lnTo>
                      <a:pt x="500" y="133"/>
                    </a:lnTo>
                    <a:lnTo>
                      <a:pt x="500" y="110"/>
                    </a:lnTo>
                    <a:lnTo>
                      <a:pt x="383" y="0"/>
                    </a:lnTo>
                    <a:lnTo>
                      <a:pt x="343" y="0"/>
                    </a:lnTo>
                    <a:lnTo>
                      <a:pt x="162" y="23"/>
                    </a:lnTo>
                    <a:lnTo>
                      <a:pt x="162" y="69"/>
                    </a:lnTo>
                    <a:lnTo>
                      <a:pt x="249" y="92"/>
                    </a:lnTo>
                    <a:lnTo>
                      <a:pt x="226" y="157"/>
                    </a:lnTo>
                    <a:lnTo>
                      <a:pt x="157" y="157"/>
                    </a:lnTo>
                    <a:lnTo>
                      <a:pt x="116" y="180"/>
                    </a:lnTo>
                    <a:lnTo>
                      <a:pt x="46" y="168"/>
                    </a:lnTo>
                    <a:lnTo>
                      <a:pt x="0" y="157"/>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8" name="Freeform 197"/>
              <p:cNvSpPr>
                <a:spLocks/>
              </p:cNvSpPr>
              <p:nvPr/>
            </p:nvSpPr>
            <p:spPr bwMode="auto">
              <a:xfrm>
                <a:off x="1564" y="1131"/>
                <a:ext cx="36" cy="30"/>
              </a:xfrm>
              <a:custGeom>
                <a:avLst/>
                <a:gdLst>
                  <a:gd name="T0" fmla="*/ 0 w 291"/>
                  <a:gd name="T1" fmla="*/ 87 h 244"/>
                  <a:gd name="T2" fmla="*/ 47 w 291"/>
                  <a:gd name="T3" fmla="*/ 203 h 244"/>
                  <a:gd name="T4" fmla="*/ 122 w 291"/>
                  <a:gd name="T5" fmla="*/ 244 h 244"/>
                  <a:gd name="T6" fmla="*/ 162 w 291"/>
                  <a:gd name="T7" fmla="*/ 191 h 244"/>
                  <a:gd name="T8" fmla="*/ 209 w 291"/>
                  <a:gd name="T9" fmla="*/ 168 h 244"/>
                  <a:gd name="T10" fmla="*/ 227 w 291"/>
                  <a:gd name="T11" fmla="*/ 128 h 244"/>
                  <a:gd name="T12" fmla="*/ 291 w 291"/>
                  <a:gd name="T13" fmla="*/ 69 h 244"/>
                  <a:gd name="T14" fmla="*/ 197 w 291"/>
                  <a:gd name="T15" fmla="*/ 17 h 244"/>
                  <a:gd name="T16" fmla="*/ 140 w 291"/>
                  <a:gd name="T17" fmla="*/ 0 h 244"/>
                  <a:gd name="T18" fmla="*/ 47 w 291"/>
                  <a:gd name="T19" fmla="*/ 0 h 244"/>
                  <a:gd name="T20" fmla="*/ 47 w 291"/>
                  <a:gd name="T21" fmla="*/ 52 h 244"/>
                  <a:gd name="T22" fmla="*/ 0 w 291"/>
                  <a:gd name="T23" fmla="*/ 87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44"/>
                  <a:gd name="T38" fmla="*/ 291 w 291"/>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44">
                    <a:moveTo>
                      <a:pt x="0" y="87"/>
                    </a:moveTo>
                    <a:lnTo>
                      <a:pt x="47" y="203"/>
                    </a:lnTo>
                    <a:lnTo>
                      <a:pt x="122" y="244"/>
                    </a:lnTo>
                    <a:lnTo>
                      <a:pt x="162" y="191"/>
                    </a:lnTo>
                    <a:lnTo>
                      <a:pt x="209" y="168"/>
                    </a:lnTo>
                    <a:lnTo>
                      <a:pt x="227" y="128"/>
                    </a:lnTo>
                    <a:lnTo>
                      <a:pt x="291" y="69"/>
                    </a:lnTo>
                    <a:lnTo>
                      <a:pt x="197" y="17"/>
                    </a:lnTo>
                    <a:lnTo>
                      <a:pt x="140" y="0"/>
                    </a:lnTo>
                    <a:lnTo>
                      <a:pt x="47" y="0"/>
                    </a:lnTo>
                    <a:lnTo>
                      <a:pt x="47" y="52"/>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9" name="Freeform 198"/>
              <p:cNvSpPr>
                <a:spLocks/>
              </p:cNvSpPr>
              <p:nvPr/>
            </p:nvSpPr>
            <p:spPr bwMode="auto">
              <a:xfrm>
                <a:off x="1580" y="1116"/>
                <a:ext cx="62" cy="45"/>
              </a:xfrm>
              <a:custGeom>
                <a:avLst/>
                <a:gdLst>
                  <a:gd name="T0" fmla="*/ 0 w 493"/>
                  <a:gd name="T1" fmla="*/ 360 h 360"/>
                  <a:gd name="T2" fmla="*/ 99 w 493"/>
                  <a:gd name="T3" fmla="*/ 337 h 360"/>
                  <a:gd name="T4" fmla="*/ 191 w 493"/>
                  <a:gd name="T5" fmla="*/ 290 h 360"/>
                  <a:gd name="T6" fmla="*/ 256 w 493"/>
                  <a:gd name="T7" fmla="*/ 272 h 360"/>
                  <a:gd name="T8" fmla="*/ 413 w 493"/>
                  <a:gd name="T9" fmla="*/ 227 h 360"/>
                  <a:gd name="T10" fmla="*/ 493 w 493"/>
                  <a:gd name="T11" fmla="*/ 168 h 360"/>
                  <a:gd name="T12" fmla="*/ 476 w 493"/>
                  <a:gd name="T13" fmla="*/ 122 h 360"/>
                  <a:gd name="T14" fmla="*/ 476 w 493"/>
                  <a:gd name="T15" fmla="*/ 87 h 360"/>
                  <a:gd name="T16" fmla="*/ 458 w 493"/>
                  <a:gd name="T17" fmla="*/ 0 h 360"/>
                  <a:gd name="T18" fmla="*/ 256 w 493"/>
                  <a:gd name="T19" fmla="*/ 46 h 360"/>
                  <a:gd name="T20" fmla="*/ 209 w 493"/>
                  <a:gd name="T21" fmla="*/ 70 h 360"/>
                  <a:gd name="T22" fmla="*/ 169 w 493"/>
                  <a:gd name="T23" fmla="*/ 180 h 360"/>
                  <a:gd name="T24" fmla="*/ 146 w 493"/>
                  <a:gd name="T25" fmla="*/ 203 h 360"/>
                  <a:gd name="T26" fmla="*/ 99 w 493"/>
                  <a:gd name="T27" fmla="*/ 250 h 360"/>
                  <a:gd name="T28" fmla="*/ 87 w 493"/>
                  <a:gd name="T29" fmla="*/ 284 h 360"/>
                  <a:gd name="T30" fmla="*/ 34 w 493"/>
                  <a:gd name="T31" fmla="*/ 314 h 360"/>
                  <a:gd name="T32" fmla="*/ 0 w 493"/>
                  <a:gd name="T33" fmla="*/ 360 h 3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3"/>
                  <a:gd name="T52" fmla="*/ 0 h 360"/>
                  <a:gd name="T53" fmla="*/ 493 w 493"/>
                  <a:gd name="T54" fmla="*/ 360 h 3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3" h="360">
                    <a:moveTo>
                      <a:pt x="0" y="360"/>
                    </a:moveTo>
                    <a:lnTo>
                      <a:pt x="99" y="337"/>
                    </a:lnTo>
                    <a:lnTo>
                      <a:pt x="191" y="290"/>
                    </a:lnTo>
                    <a:lnTo>
                      <a:pt x="256" y="272"/>
                    </a:lnTo>
                    <a:lnTo>
                      <a:pt x="413" y="227"/>
                    </a:lnTo>
                    <a:lnTo>
                      <a:pt x="493" y="168"/>
                    </a:lnTo>
                    <a:lnTo>
                      <a:pt x="476" y="122"/>
                    </a:lnTo>
                    <a:lnTo>
                      <a:pt x="476" y="87"/>
                    </a:lnTo>
                    <a:lnTo>
                      <a:pt x="458" y="0"/>
                    </a:lnTo>
                    <a:lnTo>
                      <a:pt x="256" y="46"/>
                    </a:lnTo>
                    <a:lnTo>
                      <a:pt x="209" y="70"/>
                    </a:lnTo>
                    <a:lnTo>
                      <a:pt x="169" y="180"/>
                    </a:lnTo>
                    <a:lnTo>
                      <a:pt x="146" y="203"/>
                    </a:lnTo>
                    <a:lnTo>
                      <a:pt x="99" y="250"/>
                    </a:lnTo>
                    <a:lnTo>
                      <a:pt x="87" y="284"/>
                    </a:lnTo>
                    <a:lnTo>
                      <a:pt x="34" y="314"/>
                    </a:lnTo>
                    <a:lnTo>
                      <a:pt x="0"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0" name="Freeform 199"/>
              <p:cNvSpPr>
                <a:spLocks/>
              </p:cNvSpPr>
              <p:nvPr/>
            </p:nvSpPr>
            <p:spPr bwMode="auto">
              <a:xfrm>
                <a:off x="1634" y="1071"/>
                <a:ext cx="51" cy="66"/>
              </a:xfrm>
              <a:custGeom>
                <a:avLst/>
                <a:gdLst>
                  <a:gd name="T0" fmla="*/ 0 w 406"/>
                  <a:gd name="T1" fmla="*/ 361 h 529"/>
                  <a:gd name="T2" fmla="*/ 139 w 406"/>
                  <a:gd name="T3" fmla="*/ 314 h 529"/>
                  <a:gd name="T4" fmla="*/ 174 w 406"/>
                  <a:gd name="T5" fmla="*/ 267 h 529"/>
                  <a:gd name="T6" fmla="*/ 162 w 406"/>
                  <a:gd name="T7" fmla="*/ 163 h 529"/>
                  <a:gd name="T8" fmla="*/ 197 w 406"/>
                  <a:gd name="T9" fmla="*/ 93 h 529"/>
                  <a:gd name="T10" fmla="*/ 214 w 406"/>
                  <a:gd name="T11" fmla="*/ 41 h 529"/>
                  <a:gd name="T12" fmla="*/ 209 w 406"/>
                  <a:gd name="T13" fmla="*/ 0 h 529"/>
                  <a:gd name="T14" fmla="*/ 256 w 406"/>
                  <a:gd name="T15" fmla="*/ 65 h 529"/>
                  <a:gd name="T16" fmla="*/ 325 w 406"/>
                  <a:gd name="T17" fmla="*/ 122 h 529"/>
                  <a:gd name="T18" fmla="*/ 383 w 406"/>
                  <a:gd name="T19" fmla="*/ 134 h 529"/>
                  <a:gd name="T20" fmla="*/ 389 w 406"/>
                  <a:gd name="T21" fmla="*/ 175 h 529"/>
                  <a:gd name="T22" fmla="*/ 406 w 406"/>
                  <a:gd name="T23" fmla="*/ 204 h 529"/>
                  <a:gd name="T24" fmla="*/ 406 w 406"/>
                  <a:gd name="T25" fmla="*/ 250 h 529"/>
                  <a:gd name="T26" fmla="*/ 336 w 406"/>
                  <a:gd name="T27" fmla="*/ 291 h 529"/>
                  <a:gd name="T28" fmla="*/ 296 w 406"/>
                  <a:gd name="T29" fmla="*/ 384 h 529"/>
                  <a:gd name="T30" fmla="*/ 226 w 406"/>
                  <a:gd name="T31" fmla="*/ 431 h 529"/>
                  <a:gd name="T32" fmla="*/ 116 w 406"/>
                  <a:gd name="T33" fmla="*/ 494 h 529"/>
                  <a:gd name="T34" fmla="*/ 57 w 406"/>
                  <a:gd name="T35" fmla="*/ 529 h 529"/>
                  <a:gd name="T36" fmla="*/ 40 w 406"/>
                  <a:gd name="T37" fmla="*/ 483 h 529"/>
                  <a:gd name="T38" fmla="*/ 34 w 406"/>
                  <a:gd name="T39" fmla="*/ 448 h 529"/>
                  <a:gd name="T40" fmla="*/ 0 w 406"/>
                  <a:gd name="T41" fmla="*/ 361 h 5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6"/>
                  <a:gd name="T64" fmla="*/ 0 h 529"/>
                  <a:gd name="T65" fmla="*/ 406 w 406"/>
                  <a:gd name="T66" fmla="*/ 529 h 5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6" h="529">
                    <a:moveTo>
                      <a:pt x="0" y="361"/>
                    </a:moveTo>
                    <a:lnTo>
                      <a:pt x="139" y="314"/>
                    </a:lnTo>
                    <a:lnTo>
                      <a:pt x="174" y="267"/>
                    </a:lnTo>
                    <a:lnTo>
                      <a:pt x="162" y="163"/>
                    </a:lnTo>
                    <a:lnTo>
                      <a:pt x="197" y="93"/>
                    </a:lnTo>
                    <a:lnTo>
                      <a:pt x="214" y="41"/>
                    </a:lnTo>
                    <a:lnTo>
                      <a:pt x="209" y="0"/>
                    </a:lnTo>
                    <a:lnTo>
                      <a:pt x="256" y="65"/>
                    </a:lnTo>
                    <a:lnTo>
                      <a:pt x="325" y="122"/>
                    </a:lnTo>
                    <a:lnTo>
                      <a:pt x="383" y="134"/>
                    </a:lnTo>
                    <a:lnTo>
                      <a:pt x="389" y="175"/>
                    </a:lnTo>
                    <a:lnTo>
                      <a:pt x="406" y="204"/>
                    </a:lnTo>
                    <a:lnTo>
                      <a:pt x="406" y="250"/>
                    </a:lnTo>
                    <a:lnTo>
                      <a:pt x="336" y="291"/>
                    </a:lnTo>
                    <a:lnTo>
                      <a:pt x="296" y="384"/>
                    </a:lnTo>
                    <a:lnTo>
                      <a:pt x="226" y="431"/>
                    </a:lnTo>
                    <a:lnTo>
                      <a:pt x="116" y="494"/>
                    </a:lnTo>
                    <a:lnTo>
                      <a:pt x="57" y="529"/>
                    </a:lnTo>
                    <a:lnTo>
                      <a:pt x="40" y="483"/>
                    </a:lnTo>
                    <a:lnTo>
                      <a:pt x="34" y="448"/>
                    </a:lnTo>
                    <a:lnTo>
                      <a:pt x="0" y="361"/>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1" name="Freeform 200"/>
              <p:cNvSpPr>
                <a:spLocks/>
              </p:cNvSpPr>
              <p:nvPr/>
            </p:nvSpPr>
            <p:spPr bwMode="auto">
              <a:xfrm>
                <a:off x="1618" y="1055"/>
                <a:ext cx="44" cy="36"/>
              </a:xfrm>
              <a:custGeom>
                <a:avLst/>
                <a:gdLst>
                  <a:gd name="T0" fmla="*/ 22 w 354"/>
                  <a:gd name="T1" fmla="*/ 0 h 284"/>
                  <a:gd name="T2" fmla="*/ 0 w 354"/>
                  <a:gd name="T3" fmla="*/ 105 h 284"/>
                  <a:gd name="T4" fmla="*/ 0 w 354"/>
                  <a:gd name="T5" fmla="*/ 122 h 284"/>
                  <a:gd name="T6" fmla="*/ 52 w 354"/>
                  <a:gd name="T7" fmla="*/ 232 h 284"/>
                  <a:gd name="T8" fmla="*/ 69 w 354"/>
                  <a:gd name="T9" fmla="*/ 261 h 284"/>
                  <a:gd name="T10" fmla="*/ 249 w 354"/>
                  <a:gd name="T11" fmla="*/ 284 h 284"/>
                  <a:gd name="T12" fmla="*/ 290 w 354"/>
                  <a:gd name="T13" fmla="*/ 284 h 284"/>
                  <a:gd name="T14" fmla="*/ 354 w 354"/>
                  <a:gd name="T15" fmla="*/ 168 h 284"/>
                  <a:gd name="T16" fmla="*/ 336 w 354"/>
                  <a:gd name="T17" fmla="*/ 110 h 284"/>
                  <a:gd name="T18" fmla="*/ 312 w 354"/>
                  <a:gd name="T19" fmla="*/ 110 h 284"/>
                  <a:gd name="T20" fmla="*/ 249 w 354"/>
                  <a:gd name="T21" fmla="*/ 150 h 284"/>
                  <a:gd name="T22" fmla="*/ 249 w 354"/>
                  <a:gd name="T23" fmla="*/ 174 h 284"/>
                  <a:gd name="T24" fmla="*/ 121 w 354"/>
                  <a:gd name="T25" fmla="*/ 157 h 284"/>
                  <a:gd name="T26" fmla="*/ 110 w 354"/>
                  <a:gd name="T27" fmla="*/ 127 h 284"/>
                  <a:gd name="T28" fmla="*/ 110 w 354"/>
                  <a:gd name="T29" fmla="*/ 110 h 284"/>
                  <a:gd name="T30" fmla="*/ 69 w 354"/>
                  <a:gd name="T31" fmla="*/ 127 h 284"/>
                  <a:gd name="T32" fmla="*/ 22 w 354"/>
                  <a:gd name="T33" fmla="*/ 17 h 284"/>
                  <a:gd name="T34" fmla="*/ 22 w 354"/>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84"/>
                  <a:gd name="T56" fmla="*/ 354 w 354"/>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84">
                    <a:moveTo>
                      <a:pt x="22" y="0"/>
                    </a:moveTo>
                    <a:lnTo>
                      <a:pt x="0" y="105"/>
                    </a:lnTo>
                    <a:lnTo>
                      <a:pt x="0" y="122"/>
                    </a:lnTo>
                    <a:lnTo>
                      <a:pt x="52" y="232"/>
                    </a:lnTo>
                    <a:lnTo>
                      <a:pt x="69" y="261"/>
                    </a:lnTo>
                    <a:lnTo>
                      <a:pt x="249" y="284"/>
                    </a:lnTo>
                    <a:lnTo>
                      <a:pt x="290" y="284"/>
                    </a:lnTo>
                    <a:lnTo>
                      <a:pt x="354" y="168"/>
                    </a:lnTo>
                    <a:lnTo>
                      <a:pt x="336" y="110"/>
                    </a:lnTo>
                    <a:lnTo>
                      <a:pt x="312" y="110"/>
                    </a:lnTo>
                    <a:lnTo>
                      <a:pt x="249" y="150"/>
                    </a:lnTo>
                    <a:lnTo>
                      <a:pt x="249" y="174"/>
                    </a:lnTo>
                    <a:lnTo>
                      <a:pt x="121" y="157"/>
                    </a:lnTo>
                    <a:lnTo>
                      <a:pt x="110" y="127"/>
                    </a:lnTo>
                    <a:lnTo>
                      <a:pt x="110" y="110"/>
                    </a:lnTo>
                    <a:lnTo>
                      <a:pt x="69" y="127"/>
                    </a:lnTo>
                    <a:lnTo>
                      <a:pt x="22" y="17"/>
                    </a:lnTo>
                    <a:lnTo>
                      <a:pt x="22" y="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2" name="Freeform 201"/>
              <p:cNvSpPr>
                <a:spLocks/>
              </p:cNvSpPr>
              <p:nvPr/>
            </p:nvSpPr>
            <p:spPr bwMode="auto">
              <a:xfrm>
                <a:off x="1595" y="1032"/>
                <a:ext cx="15" cy="12"/>
              </a:xfrm>
              <a:custGeom>
                <a:avLst/>
                <a:gdLst>
                  <a:gd name="T0" fmla="*/ 122 w 122"/>
                  <a:gd name="T1" fmla="*/ 93 h 93"/>
                  <a:gd name="T2" fmla="*/ 93 w 122"/>
                  <a:gd name="T3" fmla="*/ 0 h 93"/>
                  <a:gd name="T4" fmla="*/ 35 w 122"/>
                  <a:gd name="T5" fmla="*/ 6 h 93"/>
                  <a:gd name="T6" fmla="*/ 0 w 122"/>
                  <a:gd name="T7" fmla="*/ 52 h 93"/>
                  <a:gd name="T8" fmla="*/ 75 w 122"/>
                  <a:gd name="T9" fmla="*/ 93 h 93"/>
                  <a:gd name="T10" fmla="*/ 122 w 122"/>
                  <a:gd name="T11" fmla="*/ 93 h 93"/>
                  <a:gd name="T12" fmla="*/ 0 60000 65536"/>
                  <a:gd name="T13" fmla="*/ 0 60000 65536"/>
                  <a:gd name="T14" fmla="*/ 0 60000 65536"/>
                  <a:gd name="T15" fmla="*/ 0 60000 65536"/>
                  <a:gd name="T16" fmla="*/ 0 60000 65536"/>
                  <a:gd name="T17" fmla="*/ 0 60000 65536"/>
                  <a:gd name="T18" fmla="*/ 0 w 122"/>
                  <a:gd name="T19" fmla="*/ 0 h 93"/>
                  <a:gd name="T20" fmla="*/ 122 w 122"/>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22" h="93">
                    <a:moveTo>
                      <a:pt x="122" y="93"/>
                    </a:moveTo>
                    <a:lnTo>
                      <a:pt x="93" y="0"/>
                    </a:lnTo>
                    <a:lnTo>
                      <a:pt x="35" y="6"/>
                    </a:lnTo>
                    <a:lnTo>
                      <a:pt x="0" y="52"/>
                    </a:lnTo>
                    <a:lnTo>
                      <a:pt x="75" y="93"/>
                    </a:lnTo>
                    <a:lnTo>
                      <a:pt x="122" y="9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3" name="Freeform 202"/>
              <p:cNvSpPr>
                <a:spLocks/>
              </p:cNvSpPr>
              <p:nvPr/>
            </p:nvSpPr>
            <p:spPr bwMode="auto">
              <a:xfrm>
                <a:off x="1539" y="967"/>
                <a:ext cx="71" cy="77"/>
              </a:xfrm>
              <a:custGeom>
                <a:avLst/>
                <a:gdLst>
                  <a:gd name="T0" fmla="*/ 541 w 570"/>
                  <a:gd name="T1" fmla="*/ 517 h 610"/>
                  <a:gd name="T2" fmla="*/ 570 w 570"/>
                  <a:gd name="T3" fmla="*/ 476 h 610"/>
                  <a:gd name="T4" fmla="*/ 523 w 570"/>
                  <a:gd name="T5" fmla="*/ 384 h 610"/>
                  <a:gd name="T6" fmla="*/ 501 w 570"/>
                  <a:gd name="T7" fmla="*/ 297 h 610"/>
                  <a:gd name="T8" fmla="*/ 408 w 570"/>
                  <a:gd name="T9" fmla="*/ 273 h 610"/>
                  <a:gd name="T10" fmla="*/ 390 w 570"/>
                  <a:gd name="T11" fmla="*/ 209 h 610"/>
                  <a:gd name="T12" fmla="*/ 431 w 570"/>
                  <a:gd name="T13" fmla="*/ 110 h 610"/>
                  <a:gd name="T14" fmla="*/ 361 w 570"/>
                  <a:gd name="T15" fmla="*/ 93 h 610"/>
                  <a:gd name="T16" fmla="*/ 326 w 570"/>
                  <a:gd name="T17" fmla="*/ 70 h 610"/>
                  <a:gd name="T18" fmla="*/ 291 w 570"/>
                  <a:gd name="T19" fmla="*/ 0 h 610"/>
                  <a:gd name="T20" fmla="*/ 233 w 570"/>
                  <a:gd name="T21" fmla="*/ 0 h 610"/>
                  <a:gd name="T22" fmla="*/ 129 w 570"/>
                  <a:gd name="T23" fmla="*/ 41 h 610"/>
                  <a:gd name="T24" fmla="*/ 140 w 570"/>
                  <a:gd name="T25" fmla="*/ 87 h 610"/>
                  <a:gd name="T26" fmla="*/ 105 w 570"/>
                  <a:gd name="T27" fmla="*/ 185 h 610"/>
                  <a:gd name="T28" fmla="*/ 24 w 570"/>
                  <a:gd name="T29" fmla="*/ 250 h 610"/>
                  <a:gd name="T30" fmla="*/ 0 w 570"/>
                  <a:gd name="T31" fmla="*/ 314 h 610"/>
                  <a:gd name="T32" fmla="*/ 30 w 570"/>
                  <a:gd name="T33" fmla="*/ 389 h 610"/>
                  <a:gd name="T34" fmla="*/ 134 w 570"/>
                  <a:gd name="T35" fmla="*/ 384 h 610"/>
                  <a:gd name="T36" fmla="*/ 251 w 570"/>
                  <a:gd name="T37" fmla="*/ 494 h 610"/>
                  <a:gd name="T38" fmla="*/ 251 w 570"/>
                  <a:gd name="T39" fmla="*/ 523 h 610"/>
                  <a:gd name="T40" fmla="*/ 321 w 570"/>
                  <a:gd name="T41" fmla="*/ 610 h 610"/>
                  <a:gd name="T42" fmla="*/ 425 w 570"/>
                  <a:gd name="T43" fmla="*/ 564 h 610"/>
                  <a:gd name="T44" fmla="*/ 454 w 570"/>
                  <a:gd name="T45" fmla="*/ 564 h 610"/>
                  <a:gd name="T46" fmla="*/ 478 w 570"/>
                  <a:gd name="T47" fmla="*/ 523 h 610"/>
                  <a:gd name="T48" fmla="*/ 523 w 570"/>
                  <a:gd name="T49" fmla="*/ 517 h 610"/>
                  <a:gd name="T50" fmla="*/ 541 w 570"/>
                  <a:gd name="T51" fmla="*/ 517 h 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0"/>
                  <a:gd name="T79" fmla="*/ 0 h 610"/>
                  <a:gd name="T80" fmla="*/ 570 w 570"/>
                  <a:gd name="T81" fmla="*/ 610 h 6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0" h="610">
                    <a:moveTo>
                      <a:pt x="541" y="517"/>
                    </a:moveTo>
                    <a:lnTo>
                      <a:pt x="570" y="476"/>
                    </a:lnTo>
                    <a:lnTo>
                      <a:pt x="523" y="384"/>
                    </a:lnTo>
                    <a:lnTo>
                      <a:pt x="501" y="297"/>
                    </a:lnTo>
                    <a:lnTo>
                      <a:pt x="408" y="273"/>
                    </a:lnTo>
                    <a:lnTo>
                      <a:pt x="390" y="209"/>
                    </a:lnTo>
                    <a:lnTo>
                      <a:pt x="431" y="110"/>
                    </a:lnTo>
                    <a:lnTo>
                      <a:pt x="361" y="93"/>
                    </a:lnTo>
                    <a:lnTo>
                      <a:pt x="326" y="70"/>
                    </a:lnTo>
                    <a:lnTo>
                      <a:pt x="291" y="0"/>
                    </a:lnTo>
                    <a:lnTo>
                      <a:pt x="233" y="0"/>
                    </a:lnTo>
                    <a:lnTo>
                      <a:pt x="129" y="41"/>
                    </a:lnTo>
                    <a:lnTo>
                      <a:pt x="140" y="87"/>
                    </a:lnTo>
                    <a:lnTo>
                      <a:pt x="105" y="185"/>
                    </a:lnTo>
                    <a:lnTo>
                      <a:pt x="24" y="250"/>
                    </a:lnTo>
                    <a:lnTo>
                      <a:pt x="0" y="314"/>
                    </a:lnTo>
                    <a:lnTo>
                      <a:pt x="30" y="389"/>
                    </a:lnTo>
                    <a:lnTo>
                      <a:pt x="134" y="384"/>
                    </a:lnTo>
                    <a:lnTo>
                      <a:pt x="251" y="494"/>
                    </a:lnTo>
                    <a:lnTo>
                      <a:pt x="251" y="523"/>
                    </a:lnTo>
                    <a:lnTo>
                      <a:pt x="321" y="610"/>
                    </a:lnTo>
                    <a:lnTo>
                      <a:pt x="425" y="564"/>
                    </a:lnTo>
                    <a:lnTo>
                      <a:pt x="454" y="564"/>
                    </a:lnTo>
                    <a:lnTo>
                      <a:pt x="478" y="523"/>
                    </a:lnTo>
                    <a:lnTo>
                      <a:pt x="523" y="517"/>
                    </a:lnTo>
                    <a:lnTo>
                      <a:pt x="541" y="5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4" name="Freeform 203"/>
              <p:cNvSpPr>
                <a:spLocks/>
              </p:cNvSpPr>
              <p:nvPr/>
            </p:nvSpPr>
            <p:spPr bwMode="auto">
              <a:xfrm>
                <a:off x="1505" y="1006"/>
                <a:ext cx="38" cy="32"/>
              </a:xfrm>
              <a:custGeom>
                <a:avLst/>
                <a:gdLst>
                  <a:gd name="T0" fmla="*/ 267 w 302"/>
                  <a:gd name="T1" fmla="*/ 12 h 257"/>
                  <a:gd name="T2" fmla="*/ 215 w 302"/>
                  <a:gd name="T3" fmla="*/ 12 h 257"/>
                  <a:gd name="T4" fmla="*/ 187 w 302"/>
                  <a:gd name="T5" fmla="*/ 30 h 257"/>
                  <a:gd name="T6" fmla="*/ 117 w 302"/>
                  <a:gd name="T7" fmla="*/ 30 h 257"/>
                  <a:gd name="T8" fmla="*/ 35 w 302"/>
                  <a:gd name="T9" fmla="*/ 0 h 257"/>
                  <a:gd name="T10" fmla="*/ 23 w 302"/>
                  <a:gd name="T11" fmla="*/ 59 h 257"/>
                  <a:gd name="T12" fmla="*/ 47 w 302"/>
                  <a:gd name="T13" fmla="*/ 140 h 257"/>
                  <a:gd name="T14" fmla="*/ 18 w 302"/>
                  <a:gd name="T15" fmla="*/ 169 h 257"/>
                  <a:gd name="T16" fmla="*/ 0 w 302"/>
                  <a:gd name="T17" fmla="*/ 187 h 257"/>
                  <a:gd name="T18" fmla="*/ 18 w 302"/>
                  <a:gd name="T19" fmla="*/ 234 h 257"/>
                  <a:gd name="T20" fmla="*/ 75 w 302"/>
                  <a:gd name="T21" fmla="*/ 251 h 257"/>
                  <a:gd name="T22" fmla="*/ 134 w 302"/>
                  <a:gd name="T23" fmla="*/ 257 h 257"/>
                  <a:gd name="T24" fmla="*/ 175 w 302"/>
                  <a:gd name="T25" fmla="*/ 234 h 257"/>
                  <a:gd name="T26" fmla="*/ 244 w 302"/>
                  <a:gd name="T27" fmla="*/ 234 h 257"/>
                  <a:gd name="T28" fmla="*/ 267 w 302"/>
                  <a:gd name="T29" fmla="*/ 169 h 257"/>
                  <a:gd name="T30" fmla="*/ 180 w 302"/>
                  <a:gd name="T31" fmla="*/ 146 h 257"/>
                  <a:gd name="T32" fmla="*/ 180 w 302"/>
                  <a:gd name="T33" fmla="*/ 100 h 257"/>
                  <a:gd name="T34" fmla="*/ 250 w 302"/>
                  <a:gd name="T35" fmla="*/ 88 h 257"/>
                  <a:gd name="T36" fmla="*/ 302 w 302"/>
                  <a:gd name="T37" fmla="*/ 82 h 257"/>
                  <a:gd name="T38" fmla="*/ 267 w 302"/>
                  <a:gd name="T39" fmla="*/ 12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257"/>
                  <a:gd name="T62" fmla="*/ 302 w 302"/>
                  <a:gd name="T63" fmla="*/ 257 h 2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257">
                    <a:moveTo>
                      <a:pt x="267" y="12"/>
                    </a:moveTo>
                    <a:lnTo>
                      <a:pt x="215" y="12"/>
                    </a:lnTo>
                    <a:lnTo>
                      <a:pt x="187" y="30"/>
                    </a:lnTo>
                    <a:lnTo>
                      <a:pt x="117" y="30"/>
                    </a:lnTo>
                    <a:lnTo>
                      <a:pt x="35" y="0"/>
                    </a:lnTo>
                    <a:lnTo>
                      <a:pt x="23" y="59"/>
                    </a:lnTo>
                    <a:lnTo>
                      <a:pt x="47" y="140"/>
                    </a:lnTo>
                    <a:lnTo>
                      <a:pt x="18" y="169"/>
                    </a:lnTo>
                    <a:lnTo>
                      <a:pt x="0" y="187"/>
                    </a:lnTo>
                    <a:lnTo>
                      <a:pt x="18" y="234"/>
                    </a:lnTo>
                    <a:lnTo>
                      <a:pt x="75" y="251"/>
                    </a:lnTo>
                    <a:lnTo>
                      <a:pt x="134" y="257"/>
                    </a:lnTo>
                    <a:lnTo>
                      <a:pt x="175" y="234"/>
                    </a:lnTo>
                    <a:lnTo>
                      <a:pt x="244" y="234"/>
                    </a:lnTo>
                    <a:lnTo>
                      <a:pt x="267" y="169"/>
                    </a:lnTo>
                    <a:lnTo>
                      <a:pt x="180" y="146"/>
                    </a:lnTo>
                    <a:lnTo>
                      <a:pt x="180" y="100"/>
                    </a:lnTo>
                    <a:lnTo>
                      <a:pt x="250" y="88"/>
                    </a:lnTo>
                    <a:lnTo>
                      <a:pt x="302" y="82"/>
                    </a:lnTo>
                    <a:lnTo>
                      <a:pt x="267"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5" name="Freeform 204"/>
              <p:cNvSpPr>
                <a:spLocks/>
              </p:cNvSpPr>
              <p:nvPr/>
            </p:nvSpPr>
            <p:spPr bwMode="auto">
              <a:xfrm>
                <a:off x="1501" y="1003"/>
                <a:ext cx="11" cy="26"/>
              </a:xfrm>
              <a:custGeom>
                <a:avLst/>
                <a:gdLst>
                  <a:gd name="T0" fmla="*/ 87 w 87"/>
                  <a:gd name="T1" fmla="*/ 29 h 209"/>
                  <a:gd name="T2" fmla="*/ 47 w 87"/>
                  <a:gd name="T3" fmla="*/ 0 h 209"/>
                  <a:gd name="T4" fmla="*/ 17 w 87"/>
                  <a:gd name="T5" fmla="*/ 104 h 209"/>
                  <a:gd name="T6" fmla="*/ 24 w 87"/>
                  <a:gd name="T7" fmla="*/ 144 h 209"/>
                  <a:gd name="T8" fmla="*/ 0 w 87"/>
                  <a:gd name="T9" fmla="*/ 174 h 209"/>
                  <a:gd name="T10" fmla="*/ 29 w 87"/>
                  <a:gd name="T11" fmla="*/ 209 h 209"/>
                  <a:gd name="T12" fmla="*/ 76 w 87"/>
                  <a:gd name="T13" fmla="*/ 168 h 209"/>
                  <a:gd name="T14" fmla="*/ 76 w 87"/>
                  <a:gd name="T15" fmla="*/ 144 h 209"/>
                  <a:gd name="T16" fmla="*/ 59 w 87"/>
                  <a:gd name="T17" fmla="*/ 81 h 209"/>
                  <a:gd name="T18" fmla="*/ 69 w 87"/>
                  <a:gd name="T19" fmla="*/ 40 h 209"/>
                  <a:gd name="T20" fmla="*/ 87 w 87"/>
                  <a:gd name="T21" fmla="*/ 29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09"/>
                  <a:gd name="T35" fmla="*/ 87 w 87"/>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09">
                    <a:moveTo>
                      <a:pt x="87" y="29"/>
                    </a:moveTo>
                    <a:lnTo>
                      <a:pt x="47" y="0"/>
                    </a:lnTo>
                    <a:lnTo>
                      <a:pt x="17" y="104"/>
                    </a:lnTo>
                    <a:lnTo>
                      <a:pt x="24" y="144"/>
                    </a:lnTo>
                    <a:lnTo>
                      <a:pt x="0" y="174"/>
                    </a:lnTo>
                    <a:lnTo>
                      <a:pt x="29" y="209"/>
                    </a:lnTo>
                    <a:lnTo>
                      <a:pt x="76" y="168"/>
                    </a:lnTo>
                    <a:lnTo>
                      <a:pt x="76" y="144"/>
                    </a:lnTo>
                    <a:lnTo>
                      <a:pt x="59" y="81"/>
                    </a:lnTo>
                    <a:lnTo>
                      <a:pt x="69" y="40"/>
                    </a:lnTo>
                    <a:lnTo>
                      <a:pt x="87" y="2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6" name="Freeform 205"/>
              <p:cNvSpPr>
                <a:spLocks/>
              </p:cNvSpPr>
              <p:nvPr/>
            </p:nvSpPr>
            <p:spPr bwMode="auto">
              <a:xfrm>
                <a:off x="1507" y="990"/>
                <a:ext cx="12" cy="17"/>
              </a:xfrm>
              <a:custGeom>
                <a:avLst/>
                <a:gdLst>
                  <a:gd name="T0" fmla="*/ 0 w 92"/>
                  <a:gd name="T1" fmla="*/ 117 h 139"/>
                  <a:gd name="T2" fmla="*/ 29 w 92"/>
                  <a:gd name="T3" fmla="*/ 70 h 139"/>
                  <a:gd name="T4" fmla="*/ 46 w 92"/>
                  <a:gd name="T5" fmla="*/ 0 h 139"/>
                  <a:gd name="T6" fmla="*/ 92 w 92"/>
                  <a:gd name="T7" fmla="*/ 23 h 139"/>
                  <a:gd name="T8" fmla="*/ 69 w 92"/>
                  <a:gd name="T9" fmla="*/ 70 h 139"/>
                  <a:gd name="T10" fmla="*/ 46 w 92"/>
                  <a:gd name="T11" fmla="*/ 139 h 139"/>
                  <a:gd name="T12" fmla="*/ 0 w 92"/>
                  <a:gd name="T13" fmla="*/ 117 h 139"/>
                  <a:gd name="T14" fmla="*/ 0 60000 65536"/>
                  <a:gd name="T15" fmla="*/ 0 60000 65536"/>
                  <a:gd name="T16" fmla="*/ 0 60000 65536"/>
                  <a:gd name="T17" fmla="*/ 0 60000 65536"/>
                  <a:gd name="T18" fmla="*/ 0 60000 65536"/>
                  <a:gd name="T19" fmla="*/ 0 60000 65536"/>
                  <a:gd name="T20" fmla="*/ 0 60000 65536"/>
                  <a:gd name="T21" fmla="*/ 0 w 92"/>
                  <a:gd name="T22" fmla="*/ 0 h 139"/>
                  <a:gd name="T23" fmla="*/ 92 w 92"/>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39">
                    <a:moveTo>
                      <a:pt x="0" y="117"/>
                    </a:moveTo>
                    <a:lnTo>
                      <a:pt x="29" y="70"/>
                    </a:lnTo>
                    <a:lnTo>
                      <a:pt x="46" y="0"/>
                    </a:lnTo>
                    <a:lnTo>
                      <a:pt x="92" y="23"/>
                    </a:lnTo>
                    <a:lnTo>
                      <a:pt x="69" y="70"/>
                    </a:lnTo>
                    <a:lnTo>
                      <a:pt x="46" y="139"/>
                    </a:lnTo>
                    <a:lnTo>
                      <a:pt x="0" y="117"/>
                    </a:lnTo>
                    <a:close/>
                  </a:path>
                </a:pathLst>
              </a:custGeom>
              <a:solidFill>
                <a:schemeClr val="bg1">
                  <a:lumMod val="50000"/>
                </a:schemeClr>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7" name="Freeform 206"/>
              <p:cNvSpPr>
                <a:spLocks/>
              </p:cNvSpPr>
              <p:nvPr/>
            </p:nvSpPr>
            <p:spPr bwMode="auto">
              <a:xfrm>
                <a:off x="1511" y="970"/>
                <a:ext cx="44" cy="39"/>
              </a:xfrm>
              <a:custGeom>
                <a:avLst/>
                <a:gdLst>
                  <a:gd name="T0" fmla="*/ 0 w 354"/>
                  <a:gd name="T1" fmla="*/ 291 h 314"/>
                  <a:gd name="T2" fmla="*/ 63 w 354"/>
                  <a:gd name="T3" fmla="*/ 314 h 314"/>
                  <a:gd name="T4" fmla="*/ 133 w 354"/>
                  <a:gd name="T5" fmla="*/ 314 h 314"/>
                  <a:gd name="T6" fmla="*/ 168 w 354"/>
                  <a:gd name="T7" fmla="*/ 302 h 314"/>
                  <a:gd name="T8" fmla="*/ 220 w 354"/>
                  <a:gd name="T9" fmla="*/ 296 h 314"/>
                  <a:gd name="T10" fmla="*/ 244 w 354"/>
                  <a:gd name="T11" fmla="*/ 227 h 314"/>
                  <a:gd name="T12" fmla="*/ 337 w 354"/>
                  <a:gd name="T13" fmla="*/ 157 h 314"/>
                  <a:gd name="T14" fmla="*/ 354 w 354"/>
                  <a:gd name="T15" fmla="*/ 70 h 314"/>
                  <a:gd name="T16" fmla="*/ 354 w 354"/>
                  <a:gd name="T17" fmla="*/ 23 h 314"/>
                  <a:gd name="T18" fmla="*/ 337 w 354"/>
                  <a:gd name="T19" fmla="*/ 18 h 314"/>
                  <a:gd name="T20" fmla="*/ 290 w 354"/>
                  <a:gd name="T21" fmla="*/ 6 h 314"/>
                  <a:gd name="T22" fmla="*/ 255 w 354"/>
                  <a:gd name="T23" fmla="*/ 23 h 314"/>
                  <a:gd name="T24" fmla="*/ 203 w 354"/>
                  <a:gd name="T25" fmla="*/ 18 h 314"/>
                  <a:gd name="T26" fmla="*/ 174 w 354"/>
                  <a:gd name="T27" fmla="*/ 0 h 314"/>
                  <a:gd name="T28" fmla="*/ 133 w 354"/>
                  <a:gd name="T29" fmla="*/ 6 h 314"/>
                  <a:gd name="T30" fmla="*/ 81 w 354"/>
                  <a:gd name="T31" fmla="*/ 23 h 314"/>
                  <a:gd name="T32" fmla="*/ 40 w 354"/>
                  <a:gd name="T33" fmla="*/ 70 h 314"/>
                  <a:gd name="T34" fmla="*/ 17 w 354"/>
                  <a:gd name="T35" fmla="*/ 157 h 314"/>
                  <a:gd name="T36" fmla="*/ 46 w 354"/>
                  <a:gd name="T37" fmla="*/ 169 h 314"/>
                  <a:gd name="T38" fmla="*/ 63 w 354"/>
                  <a:gd name="T39" fmla="*/ 186 h 314"/>
                  <a:gd name="T40" fmla="*/ 40 w 354"/>
                  <a:gd name="T41" fmla="*/ 221 h 314"/>
                  <a:gd name="T42" fmla="*/ 0 w 354"/>
                  <a:gd name="T43" fmla="*/ 291 h 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4"/>
                  <a:gd name="T67" fmla="*/ 0 h 314"/>
                  <a:gd name="T68" fmla="*/ 354 w 354"/>
                  <a:gd name="T69" fmla="*/ 314 h 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4" h="314">
                    <a:moveTo>
                      <a:pt x="0" y="291"/>
                    </a:moveTo>
                    <a:lnTo>
                      <a:pt x="63" y="314"/>
                    </a:lnTo>
                    <a:lnTo>
                      <a:pt x="133" y="314"/>
                    </a:lnTo>
                    <a:lnTo>
                      <a:pt x="168" y="302"/>
                    </a:lnTo>
                    <a:lnTo>
                      <a:pt x="220" y="296"/>
                    </a:lnTo>
                    <a:lnTo>
                      <a:pt x="244" y="227"/>
                    </a:lnTo>
                    <a:lnTo>
                      <a:pt x="337" y="157"/>
                    </a:lnTo>
                    <a:lnTo>
                      <a:pt x="354" y="70"/>
                    </a:lnTo>
                    <a:lnTo>
                      <a:pt x="354" y="23"/>
                    </a:lnTo>
                    <a:lnTo>
                      <a:pt x="337" y="18"/>
                    </a:lnTo>
                    <a:lnTo>
                      <a:pt x="290" y="6"/>
                    </a:lnTo>
                    <a:lnTo>
                      <a:pt x="255" y="23"/>
                    </a:lnTo>
                    <a:lnTo>
                      <a:pt x="203" y="18"/>
                    </a:lnTo>
                    <a:lnTo>
                      <a:pt x="174" y="0"/>
                    </a:lnTo>
                    <a:lnTo>
                      <a:pt x="133" y="6"/>
                    </a:lnTo>
                    <a:lnTo>
                      <a:pt x="81" y="23"/>
                    </a:lnTo>
                    <a:lnTo>
                      <a:pt x="40" y="70"/>
                    </a:lnTo>
                    <a:lnTo>
                      <a:pt x="17" y="157"/>
                    </a:lnTo>
                    <a:lnTo>
                      <a:pt x="46" y="169"/>
                    </a:lnTo>
                    <a:lnTo>
                      <a:pt x="63" y="186"/>
                    </a:lnTo>
                    <a:lnTo>
                      <a:pt x="40" y="221"/>
                    </a:lnTo>
                    <a:lnTo>
                      <a:pt x="0" y="29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8" name="Freeform 207"/>
              <p:cNvSpPr>
                <a:spLocks/>
              </p:cNvSpPr>
              <p:nvPr/>
            </p:nvSpPr>
            <p:spPr bwMode="auto">
              <a:xfrm>
                <a:off x="1446" y="922"/>
                <a:ext cx="130" cy="57"/>
              </a:xfrm>
              <a:custGeom>
                <a:avLst/>
                <a:gdLst>
                  <a:gd name="T0" fmla="*/ 24 w 1035"/>
                  <a:gd name="T1" fmla="*/ 116 h 453"/>
                  <a:gd name="T2" fmla="*/ 24 w 1035"/>
                  <a:gd name="T3" fmla="*/ 179 h 453"/>
                  <a:gd name="T4" fmla="*/ 0 w 1035"/>
                  <a:gd name="T5" fmla="*/ 273 h 453"/>
                  <a:gd name="T6" fmla="*/ 47 w 1035"/>
                  <a:gd name="T7" fmla="*/ 291 h 453"/>
                  <a:gd name="T8" fmla="*/ 93 w 1035"/>
                  <a:gd name="T9" fmla="*/ 336 h 453"/>
                  <a:gd name="T10" fmla="*/ 128 w 1035"/>
                  <a:gd name="T11" fmla="*/ 383 h 453"/>
                  <a:gd name="T12" fmla="*/ 198 w 1035"/>
                  <a:gd name="T13" fmla="*/ 406 h 453"/>
                  <a:gd name="T14" fmla="*/ 314 w 1035"/>
                  <a:gd name="T15" fmla="*/ 383 h 453"/>
                  <a:gd name="T16" fmla="*/ 355 w 1035"/>
                  <a:gd name="T17" fmla="*/ 430 h 453"/>
                  <a:gd name="T18" fmla="*/ 378 w 1035"/>
                  <a:gd name="T19" fmla="*/ 430 h 453"/>
                  <a:gd name="T20" fmla="*/ 471 w 1035"/>
                  <a:gd name="T21" fmla="*/ 406 h 453"/>
                  <a:gd name="T22" fmla="*/ 518 w 1035"/>
                  <a:gd name="T23" fmla="*/ 406 h 453"/>
                  <a:gd name="T24" fmla="*/ 535 w 1035"/>
                  <a:gd name="T25" fmla="*/ 406 h 453"/>
                  <a:gd name="T26" fmla="*/ 558 w 1035"/>
                  <a:gd name="T27" fmla="*/ 453 h 453"/>
                  <a:gd name="T28" fmla="*/ 605 w 1035"/>
                  <a:gd name="T29" fmla="*/ 406 h 453"/>
                  <a:gd name="T30" fmla="*/ 675 w 1035"/>
                  <a:gd name="T31" fmla="*/ 383 h 453"/>
                  <a:gd name="T32" fmla="*/ 698 w 1035"/>
                  <a:gd name="T33" fmla="*/ 383 h 453"/>
                  <a:gd name="T34" fmla="*/ 715 w 1035"/>
                  <a:gd name="T35" fmla="*/ 406 h 453"/>
                  <a:gd name="T36" fmla="*/ 762 w 1035"/>
                  <a:gd name="T37" fmla="*/ 406 h 453"/>
                  <a:gd name="T38" fmla="*/ 808 w 1035"/>
                  <a:gd name="T39" fmla="*/ 383 h 453"/>
                  <a:gd name="T40" fmla="*/ 855 w 1035"/>
                  <a:gd name="T41" fmla="*/ 406 h 453"/>
                  <a:gd name="T42" fmla="*/ 895 w 1035"/>
                  <a:gd name="T43" fmla="*/ 383 h 453"/>
                  <a:gd name="T44" fmla="*/ 965 w 1035"/>
                  <a:gd name="T45" fmla="*/ 360 h 453"/>
                  <a:gd name="T46" fmla="*/ 1012 w 1035"/>
                  <a:gd name="T47" fmla="*/ 360 h 453"/>
                  <a:gd name="T48" fmla="*/ 1012 w 1035"/>
                  <a:gd name="T49" fmla="*/ 291 h 453"/>
                  <a:gd name="T50" fmla="*/ 1035 w 1035"/>
                  <a:gd name="T51" fmla="*/ 203 h 453"/>
                  <a:gd name="T52" fmla="*/ 1012 w 1035"/>
                  <a:gd name="T53" fmla="*/ 156 h 453"/>
                  <a:gd name="T54" fmla="*/ 965 w 1035"/>
                  <a:gd name="T55" fmla="*/ 46 h 453"/>
                  <a:gd name="T56" fmla="*/ 919 w 1035"/>
                  <a:gd name="T57" fmla="*/ 22 h 453"/>
                  <a:gd name="T58" fmla="*/ 855 w 1035"/>
                  <a:gd name="T59" fmla="*/ 22 h 453"/>
                  <a:gd name="T60" fmla="*/ 762 w 1035"/>
                  <a:gd name="T61" fmla="*/ 46 h 453"/>
                  <a:gd name="T62" fmla="*/ 715 w 1035"/>
                  <a:gd name="T63" fmla="*/ 92 h 453"/>
                  <a:gd name="T64" fmla="*/ 651 w 1035"/>
                  <a:gd name="T65" fmla="*/ 69 h 453"/>
                  <a:gd name="T66" fmla="*/ 448 w 1035"/>
                  <a:gd name="T67" fmla="*/ 0 h 453"/>
                  <a:gd name="T68" fmla="*/ 332 w 1035"/>
                  <a:gd name="T69" fmla="*/ 0 h 453"/>
                  <a:gd name="T70" fmla="*/ 222 w 1035"/>
                  <a:gd name="T71" fmla="*/ 46 h 453"/>
                  <a:gd name="T72" fmla="*/ 128 w 1035"/>
                  <a:gd name="T73" fmla="*/ 69 h 453"/>
                  <a:gd name="T74" fmla="*/ 117 w 1035"/>
                  <a:gd name="T75" fmla="*/ 87 h 453"/>
                  <a:gd name="T76" fmla="*/ 122 w 1035"/>
                  <a:gd name="T77" fmla="*/ 116 h 453"/>
                  <a:gd name="T78" fmla="*/ 58 w 1035"/>
                  <a:gd name="T79" fmla="*/ 104 h 453"/>
                  <a:gd name="T80" fmla="*/ 24 w 1035"/>
                  <a:gd name="T81" fmla="*/ 116 h 4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5"/>
                  <a:gd name="T124" fmla="*/ 0 h 453"/>
                  <a:gd name="T125" fmla="*/ 1035 w 1035"/>
                  <a:gd name="T126" fmla="*/ 453 h 4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5" h="453">
                    <a:moveTo>
                      <a:pt x="24" y="116"/>
                    </a:moveTo>
                    <a:lnTo>
                      <a:pt x="24" y="179"/>
                    </a:lnTo>
                    <a:lnTo>
                      <a:pt x="0" y="273"/>
                    </a:lnTo>
                    <a:lnTo>
                      <a:pt x="47" y="291"/>
                    </a:lnTo>
                    <a:lnTo>
                      <a:pt x="93" y="336"/>
                    </a:lnTo>
                    <a:lnTo>
                      <a:pt x="128" y="383"/>
                    </a:lnTo>
                    <a:lnTo>
                      <a:pt x="198" y="406"/>
                    </a:lnTo>
                    <a:lnTo>
                      <a:pt x="314" y="383"/>
                    </a:lnTo>
                    <a:lnTo>
                      <a:pt x="355" y="430"/>
                    </a:lnTo>
                    <a:lnTo>
                      <a:pt x="378" y="430"/>
                    </a:lnTo>
                    <a:lnTo>
                      <a:pt x="471" y="406"/>
                    </a:lnTo>
                    <a:lnTo>
                      <a:pt x="518" y="406"/>
                    </a:lnTo>
                    <a:lnTo>
                      <a:pt x="535" y="406"/>
                    </a:lnTo>
                    <a:lnTo>
                      <a:pt x="558" y="453"/>
                    </a:lnTo>
                    <a:lnTo>
                      <a:pt x="605" y="406"/>
                    </a:lnTo>
                    <a:lnTo>
                      <a:pt x="675" y="383"/>
                    </a:lnTo>
                    <a:lnTo>
                      <a:pt x="698" y="383"/>
                    </a:lnTo>
                    <a:lnTo>
                      <a:pt x="715" y="406"/>
                    </a:lnTo>
                    <a:lnTo>
                      <a:pt x="762" y="406"/>
                    </a:lnTo>
                    <a:lnTo>
                      <a:pt x="808" y="383"/>
                    </a:lnTo>
                    <a:lnTo>
                      <a:pt x="855" y="406"/>
                    </a:lnTo>
                    <a:lnTo>
                      <a:pt x="895" y="383"/>
                    </a:lnTo>
                    <a:lnTo>
                      <a:pt x="965" y="360"/>
                    </a:lnTo>
                    <a:lnTo>
                      <a:pt x="1012" y="360"/>
                    </a:lnTo>
                    <a:lnTo>
                      <a:pt x="1012" y="291"/>
                    </a:lnTo>
                    <a:lnTo>
                      <a:pt x="1035" y="203"/>
                    </a:lnTo>
                    <a:lnTo>
                      <a:pt x="1012" y="156"/>
                    </a:lnTo>
                    <a:lnTo>
                      <a:pt x="965" y="46"/>
                    </a:lnTo>
                    <a:lnTo>
                      <a:pt x="919" y="22"/>
                    </a:lnTo>
                    <a:lnTo>
                      <a:pt x="855" y="22"/>
                    </a:lnTo>
                    <a:lnTo>
                      <a:pt x="762" y="46"/>
                    </a:lnTo>
                    <a:lnTo>
                      <a:pt x="715" y="92"/>
                    </a:lnTo>
                    <a:lnTo>
                      <a:pt x="651" y="69"/>
                    </a:lnTo>
                    <a:lnTo>
                      <a:pt x="448" y="0"/>
                    </a:lnTo>
                    <a:lnTo>
                      <a:pt x="332" y="0"/>
                    </a:lnTo>
                    <a:lnTo>
                      <a:pt x="222" y="46"/>
                    </a:lnTo>
                    <a:lnTo>
                      <a:pt x="128" y="69"/>
                    </a:lnTo>
                    <a:lnTo>
                      <a:pt x="117" y="87"/>
                    </a:lnTo>
                    <a:lnTo>
                      <a:pt x="122" y="116"/>
                    </a:lnTo>
                    <a:lnTo>
                      <a:pt x="58" y="104"/>
                    </a:lnTo>
                    <a:lnTo>
                      <a:pt x="24" y="11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9" name="Freeform 208"/>
              <p:cNvSpPr>
                <a:spLocks/>
              </p:cNvSpPr>
              <p:nvPr/>
            </p:nvSpPr>
            <p:spPr bwMode="auto">
              <a:xfrm>
                <a:off x="1488" y="984"/>
                <a:ext cx="11" cy="9"/>
              </a:xfrm>
              <a:custGeom>
                <a:avLst/>
                <a:gdLst>
                  <a:gd name="T0" fmla="*/ 92 w 92"/>
                  <a:gd name="T1" fmla="*/ 0 h 70"/>
                  <a:gd name="T2" fmla="*/ 46 w 92"/>
                  <a:gd name="T3" fmla="*/ 0 h 70"/>
                  <a:gd name="T4" fmla="*/ 0 w 92"/>
                  <a:gd name="T5" fmla="*/ 24 h 70"/>
                  <a:gd name="T6" fmla="*/ 0 w 92"/>
                  <a:gd name="T7" fmla="*/ 70 h 70"/>
                  <a:gd name="T8" fmla="*/ 23 w 92"/>
                  <a:gd name="T9" fmla="*/ 70 h 70"/>
                  <a:gd name="T10" fmla="*/ 46 w 92"/>
                  <a:gd name="T11" fmla="*/ 47 h 70"/>
                  <a:gd name="T12" fmla="*/ 69 w 92"/>
                  <a:gd name="T13" fmla="*/ 47 h 70"/>
                  <a:gd name="T14" fmla="*/ 92 w 92"/>
                  <a:gd name="T15" fmla="*/ 24 h 70"/>
                  <a:gd name="T16" fmla="*/ 92 w 92"/>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0"/>
                  <a:gd name="T29" fmla="*/ 92 w 9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0">
                    <a:moveTo>
                      <a:pt x="92" y="0"/>
                    </a:moveTo>
                    <a:lnTo>
                      <a:pt x="46" y="0"/>
                    </a:lnTo>
                    <a:lnTo>
                      <a:pt x="0" y="24"/>
                    </a:lnTo>
                    <a:lnTo>
                      <a:pt x="0" y="70"/>
                    </a:lnTo>
                    <a:lnTo>
                      <a:pt x="23" y="70"/>
                    </a:lnTo>
                    <a:lnTo>
                      <a:pt x="46" y="47"/>
                    </a:lnTo>
                    <a:lnTo>
                      <a:pt x="69" y="47"/>
                    </a:lnTo>
                    <a:lnTo>
                      <a:pt x="92" y="24"/>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0" name="Freeform 209"/>
              <p:cNvSpPr>
                <a:spLocks/>
              </p:cNvSpPr>
              <p:nvPr/>
            </p:nvSpPr>
            <p:spPr bwMode="auto">
              <a:xfrm>
                <a:off x="1415" y="824"/>
                <a:ext cx="116" cy="69"/>
              </a:xfrm>
              <a:custGeom>
                <a:avLst/>
                <a:gdLst>
                  <a:gd name="T0" fmla="*/ 877 w 924"/>
                  <a:gd name="T1" fmla="*/ 360 h 558"/>
                  <a:gd name="T2" fmla="*/ 830 w 924"/>
                  <a:gd name="T3" fmla="*/ 383 h 558"/>
                  <a:gd name="T4" fmla="*/ 784 w 924"/>
                  <a:gd name="T5" fmla="*/ 430 h 558"/>
                  <a:gd name="T6" fmla="*/ 697 w 924"/>
                  <a:gd name="T7" fmla="*/ 453 h 558"/>
                  <a:gd name="T8" fmla="*/ 650 w 924"/>
                  <a:gd name="T9" fmla="*/ 453 h 558"/>
                  <a:gd name="T10" fmla="*/ 650 w 924"/>
                  <a:gd name="T11" fmla="*/ 493 h 558"/>
                  <a:gd name="T12" fmla="*/ 697 w 924"/>
                  <a:gd name="T13" fmla="*/ 516 h 558"/>
                  <a:gd name="T14" fmla="*/ 650 w 924"/>
                  <a:gd name="T15" fmla="*/ 540 h 558"/>
                  <a:gd name="T16" fmla="*/ 627 w 924"/>
                  <a:gd name="T17" fmla="*/ 540 h 558"/>
                  <a:gd name="T18" fmla="*/ 581 w 924"/>
                  <a:gd name="T19" fmla="*/ 476 h 558"/>
                  <a:gd name="T20" fmla="*/ 563 w 924"/>
                  <a:gd name="T21" fmla="*/ 453 h 558"/>
                  <a:gd name="T22" fmla="*/ 516 w 924"/>
                  <a:gd name="T23" fmla="*/ 453 h 558"/>
                  <a:gd name="T24" fmla="*/ 471 w 924"/>
                  <a:gd name="T25" fmla="*/ 453 h 558"/>
                  <a:gd name="T26" fmla="*/ 447 w 924"/>
                  <a:gd name="T27" fmla="*/ 516 h 558"/>
                  <a:gd name="T28" fmla="*/ 401 w 924"/>
                  <a:gd name="T29" fmla="*/ 540 h 558"/>
                  <a:gd name="T30" fmla="*/ 377 w 924"/>
                  <a:gd name="T31" fmla="*/ 540 h 558"/>
                  <a:gd name="T32" fmla="*/ 359 w 924"/>
                  <a:gd name="T33" fmla="*/ 558 h 558"/>
                  <a:gd name="T34" fmla="*/ 359 w 924"/>
                  <a:gd name="T35" fmla="*/ 441 h 558"/>
                  <a:gd name="T36" fmla="*/ 412 w 924"/>
                  <a:gd name="T37" fmla="*/ 395 h 558"/>
                  <a:gd name="T38" fmla="*/ 447 w 924"/>
                  <a:gd name="T39" fmla="*/ 383 h 558"/>
                  <a:gd name="T40" fmla="*/ 424 w 924"/>
                  <a:gd name="T41" fmla="*/ 336 h 558"/>
                  <a:gd name="T42" fmla="*/ 377 w 924"/>
                  <a:gd name="T43" fmla="*/ 273 h 558"/>
                  <a:gd name="T44" fmla="*/ 342 w 924"/>
                  <a:gd name="T45" fmla="*/ 273 h 558"/>
                  <a:gd name="T46" fmla="*/ 273 w 924"/>
                  <a:gd name="T47" fmla="*/ 296 h 558"/>
                  <a:gd name="T48" fmla="*/ 249 w 924"/>
                  <a:gd name="T49" fmla="*/ 343 h 558"/>
                  <a:gd name="T50" fmla="*/ 162 w 924"/>
                  <a:gd name="T51" fmla="*/ 336 h 558"/>
                  <a:gd name="T52" fmla="*/ 57 w 924"/>
                  <a:gd name="T53" fmla="*/ 343 h 558"/>
                  <a:gd name="T54" fmla="*/ 17 w 924"/>
                  <a:gd name="T55" fmla="*/ 308 h 558"/>
                  <a:gd name="T56" fmla="*/ 0 w 924"/>
                  <a:gd name="T57" fmla="*/ 249 h 558"/>
                  <a:gd name="T58" fmla="*/ 92 w 924"/>
                  <a:gd name="T59" fmla="*/ 116 h 558"/>
                  <a:gd name="T60" fmla="*/ 69 w 924"/>
                  <a:gd name="T61" fmla="*/ 69 h 558"/>
                  <a:gd name="T62" fmla="*/ 116 w 924"/>
                  <a:gd name="T63" fmla="*/ 40 h 558"/>
                  <a:gd name="T64" fmla="*/ 162 w 924"/>
                  <a:gd name="T65" fmla="*/ 40 h 558"/>
                  <a:gd name="T66" fmla="*/ 180 w 924"/>
                  <a:gd name="T67" fmla="*/ 40 h 558"/>
                  <a:gd name="T68" fmla="*/ 249 w 924"/>
                  <a:gd name="T69" fmla="*/ 87 h 558"/>
                  <a:gd name="T70" fmla="*/ 359 w 924"/>
                  <a:gd name="T71" fmla="*/ 40 h 558"/>
                  <a:gd name="T72" fmla="*/ 377 w 924"/>
                  <a:gd name="T73" fmla="*/ 69 h 558"/>
                  <a:gd name="T74" fmla="*/ 401 w 924"/>
                  <a:gd name="T75" fmla="*/ 40 h 558"/>
                  <a:gd name="T76" fmla="*/ 447 w 924"/>
                  <a:gd name="T77" fmla="*/ 23 h 558"/>
                  <a:gd name="T78" fmla="*/ 493 w 924"/>
                  <a:gd name="T79" fmla="*/ 23 h 558"/>
                  <a:gd name="T80" fmla="*/ 581 w 924"/>
                  <a:gd name="T81" fmla="*/ 0 h 558"/>
                  <a:gd name="T82" fmla="*/ 697 w 924"/>
                  <a:gd name="T83" fmla="*/ 0 h 558"/>
                  <a:gd name="T84" fmla="*/ 738 w 924"/>
                  <a:gd name="T85" fmla="*/ 69 h 558"/>
                  <a:gd name="T86" fmla="*/ 784 w 924"/>
                  <a:gd name="T87" fmla="*/ 116 h 558"/>
                  <a:gd name="T88" fmla="*/ 854 w 924"/>
                  <a:gd name="T89" fmla="*/ 116 h 558"/>
                  <a:gd name="T90" fmla="*/ 900 w 924"/>
                  <a:gd name="T91" fmla="*/ 226 h 558"/>
                  <a:gd name="T92" fmla="*/ 900 w 924"/>
                  <a:gd name="T93" fmla="*/ 249 h 558"/>
                  <a:gd name="T94" fmla="*/ 924 w 924"/>
                  <a:gd name="T95" fmla="*/ 319 h 558"/>
                  <a:gd name="T96" fmla="*/ 854 w 924"/>
                  <a:gd name="T97" fmla="*/ 336 h 558"/>
                  <a:gd name="T98" fmla="*/ 877 w 924"/>
                  <a:gd name="T99" fmla="*/ 36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4"/>
                  <a:gd name="T151" fmla="*/ 0 h 558"/>
                  <a:gd name="T152" fmla="*/ 924 w 924"/>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4" h="558">
                    <a:moveTo>
                      <a:pt x="877" y="360"/>
                    </a:moveTo>
                    <a:lnTo>
                      <a:pt x="830" y="383"/>
                    </a:lnTo>
                    <a:lnTo>
                      <a:pt x="784" y="430"/>
                    </a:lnTo>
                    <a:lnTo>
                      <a:pt x="697" y="453"/>
                    </a:lnTo>
                    <a:lnTo>
                      <a:pt x="650" y="453"/>
                    </a:lnTo>
                    <a:lnTo>
                      <a:pt x="650" y="493"/>
                    </a:lnTo>
                    <a:lnTo>
                      <a:pt x="697" y="516"/>
                    </a:lnTo>
                    <a:lnTo>
                      <a:pt x="650" y="540"/>
                    </a:lnTo>
                    <a:lnTo>
                      <a:pt x="627" y="540"/>
                    </a:lnTo>
                    <a:lnTo>
                      <a:pt x="581" y="476"/>
                    </a:lnTo>
                    <a:lnTo>
                      <a:pt x="563" y="453"/>
                    </a:lnTo>
                    <a:lnTo>
                      <a:pt x="516" y="453"/>
                    </a:lnTo>
                    <a:lnTo>
                      <a:pt x="471" y="453"/>
                    </a:lnTo>
                    <a:lnTo>
                      <a:pt x="447" y="516"/>
                    </a:lnTo>
                    <a:lnTo>
                      <a:pt x="401" y="540"/>
                    </a:lnTo>
                    <a:lnTo>
                      <a:pt x="377" y="540"/>
                    </a:lnTo>
                    <a:lnTo>
                      <a:pt x="359" y="558"/>
                    </a:lnTo>
                    <a:lnTo>
                      <a:pt x="359" y="441"/>
                    </a:lnTo>
                    <a:lnTo>
                      <a:pt x="412" y="395"/>
                    </a:lnTo>
                    <a:lnTo>
                      <a:pt x="447" y="383"/>
                    </a:lnTo>
                    <a:lnTo>
                      <a:pt x="424" y="336"/>
                    </a:lnTo>
                    <a:lnTo>
                      <a:pt x="377" y="273"/>
                    </a:lnTo>
                    <a:lnTo>
                      <a:pt x="342" y="273"/>
                    </a:lnTo>
                    <a:lnTo>
                      <a:pt x="273" y="296"/>
                    </a:lnTo>
                    <a:lnTo>
                      <a:pt x="249" y="343"/>
                    </a:lnTo>
                    <a:lnTo>
                      <a:pt x="162" y="336"/>
                    </a:lnTo>
                    <a:lnTo>
                      <a:pt x="57" y="343"/>
                    </a:lnTo>
                    <a:lnTo>
                      <a:pt x="17" y="308"/>
                    </a:lnTo>
                    <a:lnTo>
                      <a:pt x="0" y="249"/>
                    </a:lnTo>
                    <a:lnTo>
                      <a:pt x="92" y="116"/>
                    </a:lnTo>
                    <a:lnTo>
                      <a:pt x="69" y="69"/>
                    </a:lnTo>
                    <a:lnTo>
                      <a:pt x="116" y="40"/>
                    </a:lnTo>
                    <a:lnTo>
                      <a:pt x="162" y="40"/>
                    </a:lnTo>
                    <a:lnTo>
                      <a:pt x="180" y="40"/>
                    </a:lnTo>
                    <a:lnTo>
                      <a:pt x="249" y="87"/>
                    </a:lnTo>
                    <a:lnTo>
                      <a:pt x="359" y="40"/>
                    </a:lnTo>
                    <a:lnTo>
                      <a:pt x="377" y="69"/>
                    </a:lnTo>
                    <a:lnTo>
                      <a:pt x="401" y="40"/>
                    </a:lnTo>
                    <a:lnTo>
                      <a:pt x="447" y="23"/>
                    </a:lnTo>
                    <a:lnTo>
                      <a:pt x="493" y="23"/>
                    </a:lnTo>
                    <a:lnTo>
                      <a:pt x="581" y="0"/>
                    </a:lnTo>
                    <a:lnTo>
                      <a:pt x="697" y="0"/>
                    </a:lnTo>
                    <a:lnTo>
                      <a:pt x="738" y="69"/>
                    </a:lnTo>
                    <a:lnTo>
                      <a:pt x="784" y="116"/>
                    </a:lnTo>
                    <a:lnTo>
                      <a:pt x="854" y="116"/>
                    </a:lnTo>
                    <a:lnTo>
                      <a:pt x="900" y="226"/>
                    </a:lnTo>
                    <a:lnTo>
                      <a:pt x="900" y="249"/>
                    </a:lnTo>
                    <a:lnTo>
                      <a:pt x="924" y="319"/>
                    </a:lnTo>
                    <a:lnTo>
                      <a:pt x="854" y="336"/>
                    </a:lnTo>
                    <a:lnTo>
                      <a:pt x="877"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1" name="Freeform 210"/>
              <p:cNvSpPr>
                <a:spLocks/>
              </p:cNvSpPr>
              <p:nvPr/>
            </p:nvSpPr>
            <p:spPr bwMode="auto">
              <a:xfrm>
                <a:off x="1450" y="858"/>
                <a:ext cx="22" cy="21"/>
              </a:xfrm>
              <a:custGeom>
                <a:avLst/>
                <a:gdLst>
                  <a:gd name="T0" fmla="*/ 0 w 174"/>
                  <a:gd name="T1" fmla="*/ 18 h 168"/>
                  <a:gd name="T2" fmla="*/ 75 w 174"/>
                  <a:gd name="T3" fmla="*/ 133 h 168"/>
                  <a:gd name="T4" fmla="*/ 80 w 174"/>
                  <a:gd name="T5" fmla="*/ 168 h 168"/>
                  <a:gd name="T6" fmla="*/ 133 w 174"/>
                  <a:gd name="T7" fmla="*/ 122 h 168"/>
                  <a:gd name="T8" fmla="*/ 174 w 174"/>
                  <a:gd name="T9" fmla="*/ 110 h 168"/>
                  <a:gd name="T10" fmla="*/ 127 w 174"/>
                  <a:gd name="T11" fmla="*/ 35 h 168"/>
                  <a:gd name="T12" fmla="*/ 98 w 174"/>
                  <a:gd name="T13" fmla="*/ 0 h 168"/>
                  <a:gd name="T14" fmla="*/ 63 w 174"/>
                  <a:gd name="T15" fmla="*/ 0 h 168"/>
                  <a:gd name="T16" fmla="*/ 23 w 174"/>
                  <a:gd name="T17" fmla="*/ 11 h 168"/>
                  <a:gd name="T18" fmla="*/ 0 w 174"/>
                  <a:gd name="T19" fmla="*/ 18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68"/>
                  <a:gd name="T32" fmla="*/ 174 w 17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68">
                    <a:moveTo>
                      <a:pt x="0" y="18"/>
                    </a:moveTo>
                    <a:lnTo>
                      <a:pt x="75" y="133"/>
                    </a:lnTo>
                    <a:lnTo>
                      <a:pt x="80" y="168"/>
                    </a:lnTo>
                    <a:lnTo>
                      <a:pt x="133" y="122"/>
                    </a:lnTo>
                    <a:lnTo>
                      <a:pt x="174" y="110"/>
                    </a:lnTo>
                    <a:lnTo>
                      <a:pt x="127" y="35"/>
                    </a:lnTo>
                    <a:lnTo>
                      <a:pt x="98" y="0"/>
                    </a:lnTo>
                    <a:lnTo>
                      <a:pt x="63" y="0"/>
                    </a:lnTo>
                    <a:lnTo>
                      <a:pt x="23" y="11"/>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2" name="Freeform 211"/>
              <p:cNvSpPr>
                <a:spLocks/>
              </p:cNvSpPr>
              <p:nvPr/>
            </p:nvSpPr>
            <p:spPr bwMode="auto">
              <a:xfrm>
                <a:off x="1421" y="782"/>
                <a:ext cx="69" cy="52"/>
              </a:xfrm>
              <a:custGeom>
                <a:avLst/>
                <a:gdLst>
                  <a:gd name="T0" fmla="*/ 40 w 551"/>
                  <a:gd name="T1" fmla="*/ 401 h 424"/>
                  <a:gd name="T2" fmla="*/ 0 w 551"/>
                  <a:gd name="T3" fmla="*/ 337 h 424"/>
                  <a:gd name="T4" fmla="*/ 22 w 551"/>
                  <a:gd name="T5" fmla="*/ 290 h 424"/>
                  <a:gd name="T6" fmla="*/ 22 w 551"/>
                  <a:gd name="T7" fmla="*/ 232 h 424"/>
                  <a:gd name="T8" fmla="*/ 87 w 551"/>
                  <a:gd name="T9" fmla="*/ 209 h 424"/>
                  <a:gd name="T10" fmla="*/ 133 w 551"/>
                  <a:gd name="T11" fmla="*/ 157 h 424"/>
                  <a:gd name="T12" fmla="*/ 162 w 551"/>
                  <a:gd name="T13" fmla="*/ 87 h 424"/>
                  <a:gd name="T14" fmla="*/ 272 w 551"/>
                  <a:gd name="T15" fmla="*/ 0 h 424"/>
                  <a:gd name="T16" fmla="*/ 371 w 551"/>
                  <a:gd name="T17" fmla="*/ 46 h 424"/>
                  <a:gd name="T18" fmla="*/ 458 w 551"/>
                  <a:gd name="T19" fmla="*/ 58 h 424"/>
                  <a:gd name="T20" fmla="*/ 476 w 551"/>
                  <a:gd name="T21" fmla="*/ 105 h 424"/>
                  <a:gd name="T22" fmla="*/ 528 w 551"/>
                  <a:gd name="T23" fmla="*/ 140 h 424"/>
                  <a:gd name="T24" fmla="*/ 551 w 551"/>
                  <a:gd name="T25" fmla="*/ 197 h 424"/>
                  <a:gd name="T26" fmla="*/ 516 w 551"/>
                  <a:gd name="T27" fmla="*/ 284 h 424"/>
                  <a:gd name="T28" fmla="*/ 528 w 551"/>
                  <a:gd name="T29" fmla="*/ 342 h 424"/>
                  <a:gd name="T30" fmla="*/ 464 w 551"/>
                  <a:gd name="T31" fmla="*/ 366 h 424"/>
                  <a:gd name="T32" fmla="*/ 400 w 551"/>
                  <a:gd name="T33" fmla="*/ 360 h 424"/>
                  <a:gd name="T34" fmla="*/ 330 w 551"/>
                  <a:gd name="T35" fmla="*/ 406 h 424"/>
                  <a:gd name="T36" fmla="*/ 312 w 551"/>
                  <a:gd name="T37" fmla="*/ 377 h 424"/>
                  <a:gd name="T38" fmla="*/ 272 w 551"/>
                  <a:gd name="T39" fmla="*/ 394 h 424"/>
                  <a:gd name="T40" fmla="*/ 202 w 551"/>
                  <a:gd name="T41" fmla="*/ 424 h 424"/>
                  <a:gd name="T42" fmla="*/ 133 w 551"/>
                  <a:gd name="T43" fmla="*/ 377 h 424"/>
                  <a:gd name="T44" fmla="*/ 69 w 551"/>
                  <a:gd name="T45" fmla="*/ 377 h 424"/>
                  <a:gd name="T46" fmla="*/ 40 w 551"/>
                  <a:gd name="T47" fmla="*/ 401 h 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1"/>
                  <a:gd name="T73" fmla="*/ 0 h 424"/>
                  <a:gd name="T74" fmla="*/ 551 w 551"/>
                  <a:gd name="T75" fmla="*/ 424 h 4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1" h="424">
                    <a:moveTo>
                      <a:pt x="40" y="401"/>
                    </a:moveTo>
                    <a:lnTo>
                      <a:pt x="0" y="337"/>
                    </a:lnTo>
                    <a:lnTo>
                      <a:pt x="22" y="290"/>
                    </a:lnTo>
                    <a:lnTo>
                      <a:pt x="22" y="232"/>
                    </a:lnTo>
                    <a:lnTo>
                      <a:pt x="87" y="209"/>
                    </a:lnTo>
                    <a:lnTo>
                      <a:pt x="133" y="157"/>
                    </a:lnTo>
                    <a:lnTo>
                      <a:pt x="162" y="87"/>
                    </a:lnTo>
                    <a:lnTo>
                      <a:pt x="272" y="0"/>
                    </a:lnTo>
                    <a:lnTo>
                      <a:pt x="371" y="46"/>
                    </a:lnTo>
                    <a:lnTo>
                      <a:pt x="458" y="58"/>
                    </a:lnTo>
                    <a:lnTo>
                      <a:pt x="476" y="105"/>
                    </a:lnTo>
                    <a:lnTo>
                      <a:pt x="528" y="140"/>
                    </a:lnTo>
                    <a:lnTo>
                      <a:pt x="551" y="197"/>
                    </a:lnTo>
                    <a:lnTo>
                      <a:pt x="516" y="284"/>
                    </a:lnTo>
                    <a:lnTo>
                      <a:pt x="528" y="342"/>
                    </a:lnTo>
                    <a:lnTo>
                      <a:pt x="464" y="366"/>
                    </a:lnTo>
                    <a:lnTo>
                      <a:pt x="400" y="360"/>
                    </a:lnTo>
                    <a:lnTo>
                      <a:pt x="330" y="406"/>
                    </a:lnTo>
                    <a:lnTo>
                      <a:pt x="312" y="377"/>
                    </a:lnTo>
                    <a:lnTo>
                      <a:pt x="272" y="394"/>
                    </a:lnTo>
                    <a:lnTo>
                      <a:pt x="202" y="424"/>
                    </a:lnTo>
                    <a:lnTo>
                      <a:pt x="133" y="377"/>
                    </a:lnTo>
                    <a:lnTo>
                      <a:pt x="69" y="377"/>
                    </a:lnTo>
                    <a:lnTo>
                      <a:pt x="40" y="40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3" name="Freeform 212"/>
              <p:cNvSpPr>
                <a:spLocks/>
              </p:cNvSpPr>
              <p:nvPr/>
            </p:nvSpPr>
            <p:spPr bwMode="auto">
              <a:xfrm>
                <a:off x="1404" y="860"/>
                <a:ext cx="56" cy="45"/>
              </a:xfrm>
              <a:custGeom>
                <a:avLst/>
                <a:gdLst>
                  <a:gd name="T0" fmla="*/ 111 w 447"/>
                  <a:gd name="T1" fmla="*/ 28 h 359"/>
                  <a:gd name="T2" fmla="*/ 65 w 447"/>
                  <a:gd name="T3" fmla="*/ 115 h 359"/>
                  <a:gd name="T4" fmla="*/ 0 w 447"/>
                  <a:gd name="T5" fmla="*/ 185 h 359"/>
                  <a:gd name="T6" fmla="*/ 0 w 447"/>
                  <a:gd name="T7" fmla="*/ 225 h 359"/>
                  <a:gd name="T8" fmla="*/ 41 w 447"/>
                  <a:gd name="T9" fmla="*/ 272 h 359"/>
                  <a:gd name="T10" fmla="*/ 111 w 447"/>
                  <a:gd name="T11" fmla="*/ 295 h 359"/>
                  <a:gd name="T12" fmla="*/ 135 w 447"/>
                  <a:gd name="T13" fmla="*/ 312 h 359"/>
                  <a:gd name="T14" fmla="*/ 227 w 447"/>
                  <a:gd name="T15" fmla="*/ 359 h 359"/>
                  <a:gd name="T16" fmla="*/ 314 w 447"/>
                  <a:gd name="T17" fmla="*/ 295 h 359"/>
                  <a:gd name="T18" fmla="*/ 361 w 447"/>
                  <a:gd name="T19" fmla="*/ 336 h 359"/>
                  <a:gd name="T20" fmla="*/ 430 w 447"/>
                  <a:gd name="T21" fmla="*/ 312 h 359"/>
                  <a:gd name="T22" fmla="*/ 436 w 447"/>
                  <a:gd name="T23" fmla="*/ 295 h 359"/>
                  <a:gd name="T24" fmla="*/ 442 w 447"/>
                  <a:gd name="T25" fmla="*/ 272 h 359"/>
                  <a:gd name="T26" fmla="*/ 447 w 447"/>
                  <a:gd name="T27" fmla="*/ 202 h 359"/>
                  <a:gd name="T28" fmla="*/ 447 w 447"/>
                  <a:gd name="T29" fmla="*/ 115 h 359"/>
                  <a:gd name="T30" fmla="*/ 407 w 447"/>
                  <a:gd name="T31" fmla="*/ 45 h 359"/>
                  <a:gd name="T32" fmla="*/ 361 w 447"/>
                  <a:gd name="T33" fmla="*/ 0 h 359"/>
                  <a:gd name="T34" fmla="*/ 337 w 447"/>
                  <a:gd name="T35" fmla="*/ 45 h 359"/>
                  <a:gd name="T36" fmla="*/ 157 w 447"/>
                  <a:gd name="T37" fmla="*/ 45 h 359"/>
                  <a:gd name="T38" fmla="*/ 111 w 447"/>
                  <a:gd name="T39" fmla="*/ 28 h 3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7"/>
                  <a:gd name="T61" fmla="*/ 0 h 359"/>
                  <a:gd name="T62" fmla="*/ 447 w 447"/>
                  <a:gd name="T63" fmla="*/ 359 h 3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7" h="359">
                    <a:moveTo>
                      <a:pt x="111" y="28"/>
                    </a:moveTo>
                    <a:lnTo>
                      <a:pt x="65" y="115"/>
                    </a:lnTo>
                    <a:lnTo>
                      <a:pt x="0" y="185"/>
                    </a:lnTo>
                    <a:lnTo>
                      <a:pt x="0" y="225"/>
                    </a:lnTo>
                    <a:lnTo>
                      <a:pt x="41" y="272"/>
                    </a:lnTo>
                    <a:lnTo>
                      <a:pt x="111" y="295"/>
                    </a:lnTo>
                    <a:lnTo>
                      <a:pt x="135" y="312"/>
                    </a:lnTo>
                    <a:lnTo>
                      <a:pt x="227" y="359"/>
                    </a:lnTo>
                    <a:lnTo>
                      <a:pt x="314" y="295"/>
                    </a:lnTo>
                    <a:lnTo>
                      <a:pt x="361" y="336"/>
                    </a:lnTo>
                    <a:lnTo>
                      <a:pt x="430" y="312"/>
                    </a:lnTo>
                    <a:lnTo>
                      <a:pt x="436" y="295"/>
                    </a:lnTo>
                    <a:lnTo>
                      <a:pt x="442" y="272"/>
                    </a:lnTo>
                    <a:lnTo>
                      <a:pt x="447" y="202"/>
                    </a:lnTo>
                    <a:lnTo>
                      <a:pt x="447" y="115"/>
                    </a:lnTo>
                    <a:lnTo>
                      <a:pt x="407" y="45"/>
                    </a:lnTo>
                    <a:lnTo>
                      <a:pt x="361" y="0"/>
                    </a:lnTo>
                    <a:lnTo>
                      <a:pt x="337" y="45"/>
                    </a:lnTo>
                    <a:lnTo>
                      <a:pt x="157" y="45"/>
                    </a:lnTo>
                    <a:lnTo>
                      <a:pt x="111" y="28"/>
                    </a:lnTo>
                    <a:close/>
                  </a:path>
                </a:pathLst>
              </a:custGeom>
              <a:gradFill>
                <a:gsLst>
                  <a:gs pos="0">
                    <a:srgbClr val="EBF1DE"/>
                  </a:gs>
                  <a:gs pos="22000">
                    <a:srgbClr val="EBF1DE"/>
                  </a:gs>
                  <a:gs pos="72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4" name="Freeform 213"/>
              <p:cNvSpPr>
                <a:spLocks/>
              </p:cNvSpPr>
              <p:nvPr/>
            </p:nvSpPr>
            <p:spPr bwMode="auto">
              <a:xfrm>
                <a:off x="1350" y="834"/>
                <a:ext cx="67" cy="32"/>
              </a:xfrm>
              <a:custGeom>
                <a:avLst/>
                <a:gdLst>
                  <a:gd name="T0" fmla="*/ 518 w 535"/>
                  <a:gd name="T1" fmla="*/ 174 h 249"/>
                  <a:gd name="T2" fmla="*/ 453 w 535"/>
                  <a:gd name="T3" fmla="*/ 139 h 249"/>
                  <a:gd name="T4" fmla="*/ 384 w 535"/>
                  <a:gd name="T5" fmla="*/ 139 h 249"/>
                  <a:gd name="T6" fmla="*/ 343 w 535"/>
                  <a:gd name="T7" fmla="*/ 139 h 249"/>
                  <a:gd name="T8" fmla="*/ 273 w 535"/>
                  <a:gd name="T9" fmla="*/ 70 h 249"/>
                  <a:gd name="T10" fmla="*/ 117 w 535"/>
                  <a:gd name="T11" fmla="*/ 0 h 249"/>
                  <a:gd name="T12" fmla="*/ 0 w 535"/>
                  <a:gd name="T13" fmla="*/ 92 h 249"/>
                  <a:gd name="T14" fmla="*/ 47 w 535"/>
                  <a:gd name="T15" fmla="*/ 139 h 249"/>
                  <a:gd name="T16" fmla="*/ 47 w 535"/>
                  <a:gd name="T17" fmla="*/ 186 h 249"/>
                  <a:gd name="T18" fmla="*/ 117 w 535"/>
                  <a:gd name="T19" fmla="*/ 186 h 249"/>
                  <a:gd name="T20" fmla="*/ 157 w 535"/>
                  <a:gd name="T21" fmla="*/ 162 h 249"/>
                  <a:gd name="T22" fmla="*/ 181 w 535"/>
                  <a:gd name="T23" fmla="*/ 186 h 249"/>
                  <a:gd name="T24" fmla="*/ 227 w 535"/>
                  <a:gd name="T25" fmla="*/ 186 h 249"/>
                  <a:gd name="T26" fmla="*/ 251 w 535"/>
                  <a:gd name="T27" fmla="*/ 249 h 249"/>
                  <a:gd name="T28" fmla="*/ 366 w 535"/>
                  <a:gd name="T29" fmla="*/ 249 h 249"/>
                  <a:gd name="T30" fmla="*/ 408 w 535"/>
                  <a:gd name="T31" fmla="*/ 232 h 249"/>
                  <a:gd name="T32" fmla="*/ 477 w 535"/>
                  <a:gd name="T33" fmla="*/ 232 h 249"/>
                  <a:gd name="T34" fmla="*/ 535 w 535"/>
                  <a:gd name="T35" fmla="*/ 221 h 249"/>
                  <a:gd name="T36" fmla="*/ 518 w 535"/>
                  <a:gd name="T37" fmla="*/ 174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249"/>
                  <a:gd name="T59" fmla="*/ 535 w 535"/>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249">
                    <a:moveTo>
                      <a:pt x="518" y="174"/>
                    </a:moveTo>
                    <a:lnTo>
                      <a:pt x="453" y="139"/>
                    </a:lnTo>
                    <a:lnTo>
                      <a:pt x="384" y="139"/>
                    </a:lnTo>
                    <a:lnTo>
                      <a:pt x="343" y="139"/>
                    </a:lnTo>
                    <a:lnTo>
                      <a:pt x="273" y="70"/>
                    </a:lnTo>
                    <a:lnTo>
                      <a:pt x="117" y="0"/>
                    </a:lnTo>
                    <a:lnTo>
                      <a:pt x="0" y="92"/>
                    </a:lnTo>
                    <a:lnTo>
                      <a:pt x="47" y="139"/>
                    </a:lnTo>
                    <a:lnTo>
                      <a:pt x="47" y="186"/>
                    </a:lnTo>
                    <a:lnTo>
                      <a:pt x="117" y="186"/>
                    </a:lnTo>
                    <a:lnTo>
                      <a:pt x="157" y="162"/>
                    </a:lnTo>
                    <a:lnTo>
                      <a:pt x="181" y="186"/>
                    </a:lnTo>
                    <a:lnTo>
                      <a:pt x="227" y="186"/>
                    </a:lnTo>
                    <a:lnTo>
                      <a:pt x="251" y="249"/>
                    </a:lnTo>
                    <a:lnTo>
                      <a:pt x="366" y="249"/>
                    </a:lnTo>
                    <a:lnTo>
                      <a:pt x="408" y="232"/>
                    </a:lnTo>
                    <a:lnTo>
                      <a:pt x="477" y="232"/>
                    </a:lnTo>
                    <a:lnTo>
                      <a:pt x="535" y="221"/>
                    </a:lnTo>
                    <a:lnTo>
                      <a:pt x="518" y="174"/>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5" name="Freeform 214"/>
              <p:cNvSpPr>
                <a:spLocks/>
              </p:cNvSpPr>
              <p:nvPr/>
            </p:nvSpPr>
            <p:spPr bwMode="auto">
              <a:xfrm>
                <a:off x="1359" y="798"/>
                <a:ext cx="68" cy="58"/>
              </a:xfrm>
              <a:custGeom>
                <a:avLst/>
                <a:gdLst>
                  <a:gd name="T0" fmla="*/ 47 w 540"/>
                  <a:gd name="T1" fmla="*/ 296 h 465"/>
                  <a:gd name="T2" fmla="*/ 47 w 540"/>
                  <a:gd name="T3" fmla="*/ 244 h 465"/>
                  <a:gd name="T4" fmla="*/ 47 w 540"/>
                  <a:gd name="T5" fmla="*/ 204 h 465"/>
                  <a:gd name="T6" fmla="*/ 0 w 540"/>
                  <a:gd name="T7" fmla="*/ 181 h 465"/>
                  <a:gd name="T8" fmla="*/ 17 w 540"/>
                  <a:gd name="T9" fmla="*/ 111 h 465"/>
                  <a:gd name="T10" fmla="*/ 17 w 540"/>
                  <a:gd name="T11" fmla="*/ 70 h 465"/>
                  <a:gd name="T12" fmla="*/ 157 w 540"/>
                  <a:gd name="T13" fmla="*/ 0 h 465"/>
                  <a:gd name="T14" fmla="*/ 273 w 540"/>
                  <a:gd name="T15" fmla="*/ 0 h 465"/>
                  <a:gd name="T16" fmla="*/ 296 w 540"/>
                  <a:gd name="T17" fmla="*/ 0 h 465"/>
                  <a:gd name="T18" fmla="*/ 407 w 540"/>
                  <a:gd name="T19" fmla="*/ 47 h 465"/>
                  <a:gd name="T20" fmla="*/ 448 w 540"/>
                  <a:gd name="T21" fmla="*/ 70 h 465"/>
                  <a:gd name="T22" fmla="*/ 517 w 540"/>
                  <a:gd name="T23" fmla="*/ 87 h 465"/>
                  <a:gd name="T24" fmla="*/ 517 w 540"/>
                  <a:gd name="T25" fmla="*/ 157 h 465"/>
                  <a:gd name="T26" fmla="*/ 495 w 540"/>
                  <a:gd name="T27" fmla="*/ 204 h 465"/>
                  <a:gd name="T28" fmla="*/ 517 w 540"/>
                  <a:gd name="T29" fmla="*/ 244 h 465"/>
                  <a:gd name="T30" fmla="*/ 540 w 540"/>
                  <a:gd name="T31" fmla="*/ 291 h 465"/>
                  <a:gd name="T32" fmla="*/ 523 w 540"/>
                  <a:gd name="T33" fmla="*/ 355 h 465"/>
                  <a:gd name="T34" fmla="*/ 465 w 540"/>
                  <a:gd name="T35" fmla="*/ 430 h 465"/>
                  <a:gd name="T36" fmla="*/ 448 w 540"/>
                  <a:gd name="T37" fmla="*/ 465 h 465"/>
                  <a:gd name="T38" fmla="*/ 366 w 540"/>
                  <a:gd name="T39" fmla="*/ 430 h 465"/>
                  <a:gd name="T40" fmla="*/ 268 w 540"/>
                  <a:gd name="T41" fmla="*/ 430 h 465"/>
                  <a:gd name="T42" fmla="*/ 198 w 540"/>
                  <a:gd name="T43" fmla="*/ 355 h 465"/>
                  <a:gd name="T44" fmla="*/ 139 w 540"/>
                  <a:gd name="T45" fmla="*/ 326 h 465"/>
                  <a:gd name="T46" fmla="*/ 47 w 540"/>
                  <a:gd name="T47" fmla="*/ 296 h 4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0"/>
                  <a:gd name="T73" fmla="*/ 0 h 465"/>
                  <a:gd name="T74" fmla="*/ 540 w 540"/>
                  <a:gd name="T75" fmla="*/ 465 h 4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0" h="465">
                    <a:moveTo>
                      <a:pt x="47" y="296"/>
                    </a:moveTo>
                    <a:lnTo>
                      <a:pt x="47" y="244"/>
                    </a:lnTo>
                    <a:lnTo>
                      <a:pt x="47" y="204"/>
                    </a:lnTo>
                    <a:lnTo>
                      <a:pt x="0" y="181"/>
                    </a:lnTo>
                    <a:lnTo>
                      <a:pt x="17" y="111"/>
                    </a:lnTo>
                    <a:lnTo>
                      <a:pt x="17" y="70"/>
                    </a:lnTo>
                    <a:lnTo>
                      <a:pt x="157" y="0"/>
                    </a:lnTo>
                    <a:lnTo>
                      <a:pt x="273" y="0"/>
                    </a:lnTo>
                    <a:lnTo>
                      <a:pt x="296" y="0"/>
                    </a:lnTo>
                    <a:lnTo>
                      <a:pt x="407" y="47"/>
                    </a:lnTo>
                    <a:lnTo>
                      <a:pt x="448" y="70"/>
                    </a:lnTo>
                    <a:lnTo>
                      <a:pt x="517" y="87"/>
                    </a:lnTo>
                    <a:lnTo>
                      <a:pt x="517" y="157"/>
                    </a:lnTo>
                    <a:lnTo>
                      <a:pt x="495" y="204"/>
                    </a:lnTo>
                    <a:lnTo>
                      <a:pt x="517" y="244"/>
                    </a:lnTo>
                    <a:lnTo>
                      <a:pt x="540" y="291"/>
                    </a:lnTo>
                    <a:lnTo>
                      <a:pt x="523" y="355"/>
                    </a:lnTo>
                    <a:lnTo>
                      <a:pt x="465" y="430"/>
                    </a:lnTo>
                    <a:lnTo>
                      <a:pt x="448" y="465"/>
                    </a:lnTo>
                    <a:lnTo>
                      <a:pt x="366" y="430"/>
                    </a:lnTo>
                    <a:lnTo>
                      <a:pt x="268" y="430"/>
                    </a:lnTo>
                    <a:lnTo>
                      <a:pt x="198" y="355"/>
                    </a:lnTo>
                    <a:lnTo>
                      <a:pt x="139" y="326"/>
                    </a:lnTo>
                    <a:lnTo>
                      <a:pt x="47" y="296"/>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6" name="Freeform 215"/>
              <p:cNvSpPr>
                <a:spLocks/>
              </p:cNvSpPr>
              <p:nvPr/>
            </p:nvSpPr>
            <p:spPr bwMode="auto">
              <a:xfrm>
                <a:off x="1396" y="780"/>
                <a:ext cx="45" cy="30"/>
              </a:xfrm>
              <a:custGeom>
                <a:avLst/>
                <a:gdLst>
                  <a:gd name="T0" fmla="*/ 0 w 361"/>
                  <a:gd name="T1" fmla="*/ 145 h 239"/>
                  <a:gd name="T2" fmla="*/ 42 w 361"/>
                  <a:gd name="T3" fmla="*/ 117 h 239"/>
                  <a:gd name="T4" fmla="*/ 42 w 361"/>
                  <a:gd name="T5" fmla="*/ 87 h 239"/>
                  <a:gd name="T6" fmla="*/ 52 w 361"/>
                  <a:gd name="T7" fmla="*/ 29 h 239"/>
                  <a:gd name="T8" fmla="*/ 87 w 361"/>
                  <a:gd name="T9" fmla="*/ 18 h 239"/>
                  <a:gd name="T10" fmla="*/ 111 w 361"/>
                  <a:gd name="T11" fmla="*/ 0 h 239"/>
                  <a:gd name="T12" fmla="*/ 129 w 361"/>
                  <a:gd name="T13" fmla="*/ 29 h 239"/>
                  <a:gd name="T14" fmla="*/ 152 w 361"/>
                  <a:gd name="T15" fmla="*/ 58 h 239"/>
                  <a:gd name="T16" fmla="*/ 221 w 361"/>
                  <a:gd name="T17" fmla="*/ 75 h 239"/>
                  <a:gd name="T18" fmla="*/ 286 w 361"/>
                  <a:gd name="T19" fmla="*/ 58 h 239"/>
                  <a:gd name="T20" fmla="*/ 314 w 361"/>
                  <a:gd name="T21" fmla="*/ 75 h 239"/>
                  <a:gd name="T22" fmla="*/ 361 w 361"/>
                  <a:gd name="T23" fmla="*/ 105 h 239"/>
                  <a:gd name="T24" fmla="*/ 332 w 361"/>
                  <a:gd name="T25" fmla="*/ 169 h 239"/>
                  <a:gd name="T26" fmla="*/ 279 w 361"/>
                  <a:gd name="T27" fmla="*/ 221 h 239"/>
                  <a:gd name="T28" fmla="*/ 221 w 361"/>
                  <a:gd name="T29" fmla="*/ 239 h 239"/>
                  <a:gd name="T30" fmla="*/ 152 w 361"/>
                  <a:gd name="T31" fmla="*/ 215 h 239"/>
                  <a:gd name="T32" fmla="*/ 42 w 361"/>
                  <a:gd name="T33" fmla="*/ 169 h 239"/>
                  <a:gd name="T34" fmla="*/ 0 w 361"/>
                  <a:gd name="T35" fmla="*/ 145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1"/>
                  <a:gd name="T55" fmla="*/ 0 h 239"/>
                  <a:gd name="T56" fmla="*/ 361 w 361"/>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1" h="239">
                    <a:moveTo>
                      <a:pt x="0" y="145"/>
                    </a:moveTo>
                    <a:lnTo>
                      <a:pt x="42" y="117"/>
                    </a:lnTo>
                    <a:lnTo>
                      <a:pt x="42" y="87"/>
                    </a:lnTo>
                    <a:lnTo>
                      <a:pt x="52" y="29"/>
                    </a:lnTo>
                    <a:lnTo>
                      <a:pt x="87" y="18"/>
                    </a:lnTo>
                    <a:lnTo>
                      <a:pt x="111" y="0"/>
                    </a:lnTo>
                    <a:lnTo>
                      <a:pt x="129" y="29"/>
                    </a:lnTo>
                    <a:lnTo>
                      <a:pt x="152" y="58"/>
                    </a:lnTo>
                    <a:lnTo>
                      <a:pt x="221" y="75"/>
                    </a:lnTo>
                    <a:lnTo>
                      <a:pt x="286" y="58"/>
                    </a:lnTo>
                    <a:lnTo>
                      <a:pt x="314" y="75"/>
                    </a:lnTo>
                    <a:lnTo>
                      <a:pt x="361" y="105"/>
                    </a:lnTo>
                    <a:lnTo>
                      <a:pt x="332" y="169"/>
                    </a:lnTo>
                    <a:lnTo>
                      <a:pt x="279" y="221"/>
                    </a:lnTo>
                    <a:lnTo>
                      <a:pt x="221" y="239"/>
                    </a:lnTo>
                    <a:lnTo>
                      <a:pt x="152" y="215"/>
                    </a:lnTo>
                    <a:lnTo>
                      <a:pt x="42" y="169"/>
                    </a:lnTo>
                    <a:lnTo>
                      <a:pt x="0" y="14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7" name="Freeform 216"/>
              <p:cNvSpPr>
                <a:spLocks/>
              </p:cNvSpPr>
              <p:nvPr/>
            </p:nvSpPr>
            <p:spPr bwMode="auto">
              <a:xfrm>
                <a:off x="1404" y="762"/>
                <a:ext cx="51" cy="30"/>
              </a:xfrm>
              <a:custGeom>
                <a:avLst/>
                <a:gdLst>
                  <a:gd name="T0" fmla="*/ 0 w 407"/>
                  <a:gd name="T1" fmla="*/ 174 h 244"/>
                  <a:gd name="T2" fmla="*/ 0 w 407"/>
                  <a:gd name="T3" fmla="*/ 110 h 244"/>
                  <a:gd name="T4" fmla="*/ 47 w 407"/>
                  <a:gd name="T5" fmla="*/ 63 h 244"/>
                  <a:gd name="T6" fmla="*/ 135 w 407"/>
                  <a:gd name="T7" fmla="*/ 87 h 244"/>
                  <a:gd name="T8" fmla="*/ 157 w 407"/>
                  <a:gd name="T9" fmla="*/ 87 h 244"/>
                  <a:gd name="T10" fmla="*/ 135 w 407"/>
                  <a:gd name="T11" fmla="*/ 0 h 244"/>
                  <a:gd name="T12" fmla="*/ 204 w 407"/>
                  <a:gd name="T13" fmla="*/ 63 h 244"/>
                  <a:gd name="T14" fmla="*/ 250 w 407"/>
                  <a:gd name="T15" fmla="*/ 63 h 244"/>
                  <a:gd name="T16" fmla="*/ 297 w 407"/>
                  <a:gd name="T17" fmla="*/ 70 h 244"/>
                  <a:gd name="T18" fmla="*/ 407 w 407"/>
                  <a:gd name="T19" fmla="*/ 151 h 244"/>
                  <a:gd name="T20" fmla="*/ 378 w 407"/>
                  <a:gd name="T21" fmla="*/ 180 h 244"/>
                  <a:gd name="T22" fmla="*/ 297 w 407"/>
                  <a:gd name="T23" fmla="*/ 244 h 244"/>
                  <a:gd name="T24" fmla="*/ 222 w 407"/>
                  <a:gd name="T25" fmla="*/ 203 h 244"/>
                  <a:gd name="T26" fmla="*/ 145 w 407"/>
                  <a:gd name="T27" fmla="*/ 220 h 244"/>
                  <a:gd name="T28" fmla="*/ 88 w 407"/>
                  <a:gd name="T29" fmla="*/ 203 h 244"/>
                  <a:gd name="T30" fmla="*/ 65 w 407"/>
                  <a:gd name="T31" fmla="*/ 174 h 244"/>
                  <a:gd name="T32" fmla="*/ 47 w 407"/>
                  <a:gd name="T33" fmla="*/ 133 h 244"/>
                  <a:gd name="T34" fmla="*/ 23 w 407"/>
                  <a:gd name="T35" fmla="*/ 163 h 244"/>
                  <a:gd name="T36" fmla="*/ 0 w 407"/>
                  <a:gd name="T37" fmla="*/ 174 h 2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244"/>
                  <a:gd name="T59" fmla="*/ 407 w 407"/>
                  <a:gd name="T60" fmla="*/ 244 h 2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244">
                    <a:moveTo>
                      <a:pt x="0" y="174"/>
                    </a:moveTo>
                    <a:lnTo>
                      <a:pt x="0" y="110"/>
                    </a:lnTo>
                    <a:lnTo>
                      <a:pt x="47" y="63"/>
                    </a:lnTo>
                    <a:lnTo>
                      <a:pt x="135" y="87"/>
                    </a:lnTo>
                    <a:lnTo>
                      <a:pt x="157" y="87"/>
                    </a:lnTo>
                    <a:lnTo>
                      <a:pt x="135" y="0"/>
                    </a:lnTo>
                    <a:lnTo>
                      <a:pt x="204" y="63"/>
                    </a:lnTo>
                    <a:lnTo>
                      <a:pt x="250" y="63"/>
                    </a:lnTo>
                    <a:lnTo>
                      <a:pt x="297" y="70"/>
                    </a:lnTo>
                    <a:lnTo>
                      <a:pt x="407" y="151"/>
                    </a:lnTo>
                    <a:lnTo>
                      <a:pt x="378" y="180"/>
                    </a:lnTo>
                    <a:lnTo>
                      <a:pt x="297" y="244"/>
                    </a:lnTo>
                    <a:lnTo>
                      <a:pt x="222" y="203"/>
                    </a:lnTo>
                    <a:lnTo>
                      <a:pt x="145" y="220"/>
                    </a:lnTo>
                    <a:lnTo>
                      <a:pt x="88" y="203"/>
                    </a:lnTo>
                    <a:lnTo>
                      <a:pt x="65" y="174"/>
                    </a:lnTo>
                    <a:lnTo>
                      <a:pt x="47" y="133"/>
                    </a:lnTo>
                    <a:lnTo>
                      <a:pt x="23" y="163"/>
                    </a:lnTo>
                    <a:lnTo>
                      <a:pt x="0" y="1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8" name="Freeform 217"/>
              <p:cNvSpPr>
                <a:spLocks/>
              </p:cNvSpPr>
              <p:nvPr/>
            </p:nvSpPr>
            <p:spPr bwMode="auto">
              <a:xfrm>
                <a:off x="1421" y="744"/>
                <a:ext cx="37" cy="35"/>
              </a:xfrm>
              <a:custGeom>
                <a:avLst/>
                <a:gdLst>
                  <a:gd name="T0" fmla="*/ 0 w 295"/>
                  <a:gd name="T1" fmla="*/ 139 h 272"/>
                  <a:gd name="T2" fmla="*/ 0 w 295"/>
                  <a:gd name="T3" fmla="*/ 69 h 272"/>
                  <a:gd name="T4" fmla="*/ 45 w 295"/>
                  <a:gd name="T5" fmla="*/ 45 h 272"/>
                  <a:gd name="T6" fmla="*/ 133 w 295"/>
                  <a:gd name="T7" fmla="*/ 23 h 272"/>
                  <a:gd name="T8" fmla="*/ 162 w 295"/>
                  <a:gd name="T9" fmla="*/ 0 h 272"/>
                  <a:gd name="T10" fmla="*/ 202 w 295"/>
                  <a:gd name="T11" fmla="*/ 0 h 272"/>
                  <a:gd name="T12" fmla="*/ 295 w 295"/>
                  <a:gd name="T13" fmla="*/ 23 h 272"/>
                  <a:gd name="T14" fmla="*/ 249 w 295"/>
                  <a:gd name="T15" fmla="*/ 45 h 272"/>
                  <a:gd name="T16" fmla="*/ 272 w 295"/>
                  <a:gd name="T17" fmla="*/ 115 h 272"/>
                  <a:gd name="T18" fmla="*/ 295 w 295"/>
                  <a:gd name="T19" fmla="*/ 157 h 272"/>
                  <a:gd name="T20" fmla="*/ 272 w 295"/>
                  <a:gd name="T21" fmla="*/ 220 h 272"/>
                  <a:gd name="T22" fmla="*/ 249 w 295"/>
                  <a:gd name="T23" fmla="*/ 272 h 272"/>
                  <a:gd name="T24" fmla="*/ 162 w 295"/>
                  <a:gd name="T25" fmla="*/ 202 h 272"/>
                  <a:gd name="T26" fmla="*/ 69 w 295"/>
                  <a:gd name="T27" fmla="*/ 202 h 272"/>
                  <a:gd name="T28" fmla="*/ 22 w 295"/>
                  <a:gd name="T29" fmla="*/ 157 h 272"/>
                  <a:gd name="T30" fmla="*/ 0 w 295"/>
                  <a:gd name="T31" fmla="*/ 139 h 2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5"/>
                  <a:gd name="T49" fmla="*/ 0 h 272"/>
                  <a:gd name="T50" fmla="*/ 295 w 295"/>
                  <a:gd name="T51" fmla="*/ 272 h 2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5" h="272">
                    <a:moveTo>
                      <a:pt x="0" y="139"/>
                    </a:moveTo>
                    <a:lnTo>
                      <a:pt x="0" y="69"/>
                    </a:lnTo>
                    <a:lnTo>
                      <a:pt x="45" y="45"/>
                    </a:lnTo>
                    <a:lnTo>
                      <a:pt x="133" y="23"/>
                    </a:lnTo>
                    <a:lnTo>
                      <a:pt x="162" y="0"/>
                    </a:lnTo>
                    <a:lnTo>
                      <a:pt x="202" y="0"/>
                    </a:lnTo>
                    <a:lnTo>
                      <a:pt x="295" y="23"/>
                    </a:lnTo>
                    <a:lnTo>
                      <a:pt x="249" y="45"/>
                    </a:lnTo>
                    <a:lnTo>
                      <a:pt x="272" y="115"/>
                    </a:lnTo>
                    <a:lnTo>
                      <a:pt x="295" y="157"/>
                    </a:lnTo>
                    <a:lnTo>
                      <a:pt x="272" y="220"/>
                    </a:lnTo>
                    <a:lnTo>
                      <a:pt x="249" y="272"/>
                    </a:lnTo>
                    <a:lnTo>
                      <a:pt x="162" y="202"/>
                    </a:lnTo>
                    <a:lnTo>
                      <a:pt x="69" y="202"/>
                    </a:lnTo>
                    <a:lnTo>
                      <a:pt x="22" y="157"/>
                    </a:lnTo>
                    <a:lnTo>
                      <a:pt x="0" y="13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9" name="Freeform 218"/>
              <p:cNvSpPr>
                <a:spLocks/>
              </p:cNvSpPr>
              <p:nvPr/>
            </p:nvSpPr>
            <p:spPr bwMode="auto">
              <a:xfrm>
                <a:off x="1390" y="616"/>
                <a:ext cx="81" cy="120"/>
              </a:xfrm>
              <a:custGeom>
                <a:avLst/>
                <a:gdLst>
                  <a:gd name="T0" fmla="*/ 546 w 651"/>
                  <a:gd name="T1" fmla="*/ 942 h 959"/>
                  <a:gd name="T2" fmla="*/ 523 w 651"/>
                  <a:gd name="T3" fmla="*/ 942 h 959"/>
                  <a:gd name="T4" fmla="*/ 477 w 651"/>
                  <a:gd name="T5" fmla="*/ 918 h 959"/>
                  <a:gd name="T6" fmla="*/ 477 w 651"/>
                  <a:gd name="T7" fmla="*/ 872 h 959"/>
                  <a:gd name="T8" fmla="*/ 453 w 651"/>
                  <a:gd name="T9" fmla="*/ 872 h 959"/>
                  <a:gd name="T10" fmla="*/ 430 w 651"/>
                  <a:gd name="T11" fmla="*/ 918 h 959"/>
                  <a:gd name="T12" fmla="*/ 273 w 651"/>
                  <a:gd name="T13" fmla="*/ 959 h 959"/>
                  <a:gd name="T14" fmla="*/ 181 w 651"/>
                  <a:gd name="T15" fmla="*/ 942 h 959"/>
                  <a:gd name="T16" fmla="*/ 116 w 651"/>
                  <a:gd name="T17" fmla="*/ 942 h 959"/>
                  <a:gd name="T18" fmla="*/ 116 w 651"/>
                  <a:gd name="T19" fmla="*/ 895 h 959"/>
                  <a:gd name="T20" fmla="*/ 139 w 651"/>
                  <a:gd name="T21" fmla="*/ 848 h 959"/>
                  <a:gd name="T22" fmla="*/ 94 w 651"/>
                  <a:gd name="T23" fmla="*/ 802 h 959"/>
                  <a:gd name="T24" fmla="*/ 94 w 651"/>
                  <a:gd name="T25" fmla="*/ 738 h 959"/>
                  <a:gd name="T26" fmla="*/ 116 w 651"/>
                  <a:gd name="T27" fmla="*/ 692 h 959"/>
                  <a:gd name="T28" fmla="*/ 163 w 651"/>
                  <a:gd name="T29" fmla="*/ 692 h 959"/>
                  <a:gd name="T30" fmla="*/ 163 w 651"/>
                  <a:gd name="T31" fmla="*/ 645 h 959"/>
                  <a:gd name="T32" fmla="*/ 273 w 651"/>
                  <a:gd name="T33" fmla="*/ 558 h 959"/>
                  <a:gd name="T34" fmla="*/ 296 w 651"/>
                  <a:gd name="T35" fmla="*/ 511 h 959"/>
                  <a:gd name="T36" fmla="*/ 273 w 651"/>
                  <a:gd name="T37" fmla="*/ 465 h 959"/>
                  <a:gd name="T38" fmla="*/ 227 w 651"/>
                  <a:gd name="T39" fmla="*/ 424 h 959"/>
                  <a:gd name="T40" fmla="*/ 181 w 651"/>
                  <a:gd name="T41" fmla="*/ 424 h 959"/>
                  <a:gd name="T42" fmla="*/ 181 w 651"/>
                  <a:gd name="T43" fmla="*/ 331 h 959"/>
                  <a:gd name="T44" fmla="*/ 139 w 651"/>
                  <a:gd name="T45" fmla="*/ 215 h 959"/>
                  <a:gd name="T46" fmla="*/ 0 w 651"/>
                  <a:gd name="T47" fmla="*/ 75 h 959"/>
                  <a:gd name="T48" fmla="*/ 41 w 651"/>
                  <a:gd name="T49" fmla="*/ 64 h 959"/>
                  <a:gd name="T50" fmla="*/ 163 w 651"/>
                  <a:gd name="T51" fmla="*/ 117 h 959"/>
                  <a:gd name="T52" fmla="*/ 227 w 651"/>
                  <a:gd name="T53" fmla="*/ 99 h 959"/>
                  <a:gd name="T54" fmla="*/ 320 w 651"/>
                  <a:gd name="T55" fmla="*/ 18 h 959"/>
                  <a:gd name="T56" fmla="*/ 401 w 651"/>
                  <a:gd name="T57" fmla="*/ 0 h 959"/>
                  <a:gd name="T58" fmla="*/ 390 w 651"/>
                  <a:gd name="T59" fmla="*/ 41 h 959"/>
                  <a:gd name="T60" fmla="*/ 430 w 651"/>
                  <a:gd name="T61" fmla="*/ 128 h 959"/>
                  <a:gd name="T62" fmla="*/ 430 w 651"/>
                  <a:gd name="T63" fmla="*/ 221 h 959"/>
                  <a:gd name="T64" fmla="*/ 453 w 651"/>
                  <a:gd name="T65" fmla="*/ 267 h 959"/>
                  <a:gd name="T66" fmla="*/ 500 w 651"/>
                  <a:gd name="T67" fmla="*/ 331 h 959"/>
                  <a:gd name="T68" fmla="*/ 500 w 651"/>
                  <a:gd name="T69" fmla="*/ 424 h 959"/>
                  <a:gd name="T70" fmla="*/ 546 w 651"/>
                  <a:gd name="T71" fmla="*/ 488 h 959"/>
                  <a:gd name="T72" fmla="*/ 546 w 651"/>
                  <a:gd name="T73" fmla="*/ 581 h 959"/>
                  <a:gd name="T74" fmla="*/ 605 w 651"/>
                  <a:gd name="T75" fmla="*/ 692 h 959"/>
                  <a:gd name="T76" fmla="*/ 651 w 651"/>
                  <a:gd name="T77" fmla="*/ 761 h 959"/>
                  <a:gd name="T78" fmla="*/ 605 w 651"/>
                  <a:gd name="T79" fmla="*/ 872 h 959"/>
                  <a:gd name="T80" fmla="*/ 523 w 651"/>
                  <a:gd name="T81" fmla="*/ 895 h 959"/>
                  <a:gd name="T82" fmla="*/ 546 w 651"/>
                  <a:gd name="T83" fmla="*/ 942 h 9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1"/>
                  <a:gd name="T127" fmla="*/ 0 h 959"/>
                  <a:gd name="T128" fmla="*/ 651 w 651"/>
                  <a:gd name="T129" fmla="*/ 959 h 9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1" h="959">
                    <a:moveTo>
                      <a:pt x="546" y="942"/>
                    </a:moveTo>
                    <a:lnTo>
                      <a:pt x="523" y="942"/>
                    </a:lnTo>
                    <a:lnTo>
                      <a:pt x="477" y="918"/>
                    </a:lnTo>
                    <a:lnTo>
                      <a:pt x="477" y="872"/>
                    </a:lnTo>
                    <a:lnTo>
                      <a:pt x="453" y="872"/>
                    </a:lnTo>
                    <a:lnTo>
                      <a:pt x="430" y="918"/>
                    </a:lnTo>
                    <a:lnTo>
                      <a:pt x="273" y="959"/>
                    </a:lnTo>
                    <a:lnTo>
                      <a:pt x="181" y="942"/>
                    </a:lnTo>
                    <a:lnTo>
                      <a:pt x="116" y="942"/>
                    </a:lnTo>
                    <a:lnTo>
                      <a:pt x="116" y="895"/>
                    </a:lnTo>
                    <a:lnTo>
                      <a:pt x="139" y="848"/>
                    </a:lnTo>
                    <a:lnTo>
                      <a:pt x="94" y="802"/>
                    </a:lnTo>
                    <a:lnTo>
                      <a:pt x="94" y="738"/>
                    </a:lnTo>
                    <a:lnTo>
                      <a:pt x="116" y="692"/>
                    </a:lnTo>
                    <a:lnTo>
                      <a:pt x="163" y="692"/>
                    </a:lnTo>
                    <a:lnTo>
                      <a:pt x="163" y="645"/>
                    </a:lnTo>
                    <a:lnTo>
                      <a:pt x="273" y="558"/>
                    </a:lnTo>
                    <a:lnTo>
                      <a:pt x="296" y="511"/>
                    </a:lnTo>
                    <a:lnTo>
                      <a:pt x="273" y="465"/>
                    </a:lnTo>
                    <a:lnTo>
                      <a:pt x="227" y="424"/>
                    </a:lnTo>
                    <a:lnTo>
                      <a:pt x="181" y="424"/>
                    </a:lnTo>
                    <a:lnTo>
                      <a:pt x="181" y="331"/>
                    </a:lnTo>
                    <a:lnTo>
                      <a:pt x="139" y="215"/>
                    </a:lnTo>
                    <a:lnTo>
                      <a:pt x="0" y="75"/>
                    </a:lnTo>
                    <a:lnTo>
                      <a:pt x="41" y="64"/>
                    </a:lnTo>
                    <a:lnTo>
                      <a:pt x="163" y="117"/>
                    </a:lnTo>
                    <a:lnTo>
                      <a:pt x="227" y="99"/>
                    </a:lnTo>
                    <a:lnTo>
                      <a:pt x="320" y="18"/>
                    </a:lnTo>
                    <a:lnTo>
                      <a:pt x="401" y="0"/>
                    </a:lnTo>
                    <a:lnTo>
                      <a:pt x="390" y="41"/>
                    </a:lnTo>
                    <a:lnTo>
                      <a:pt x="430" y="128"/>
                    </a:lnTo>
                    <a:lnTo>
                      <a:pt x="430" y="221"/>
                    </a:lnTo>
                    <a:lnTo>
                      <a:pt x="453" y="267"/>
                    </a:lnTo>
                    <a:lnTo>
                      <a:pt x="500" y="331"/>
                    </a:lnTo>
                    <a:lnTo>
                      <a:pt x="500" y="424"/>
                    </a:lnTo>
                    <a:lnTo>
                      <a:pt x="546" y="488"/>
                    </a:lnTo>
                    <a:lnTo>
                      <a:pt x="546" y="581"/>
                    </a:lnTo>
                    <a:lnTo>
                      <a:pt x="605" y="692"/>
                    </a:lnTo>
                    <a:lnTo>
                      <a:pt x="651" y="761"/>
                    </a:lnTo>
                    <a:lnTo>
                      <a:pt x="605" y="872"/>
                    </a:lnTo>
                    <a:lnTo>
                      <a:pt x="523" y="895"/>
                    </a:lnTo>
                    <a:lnTo>
                      <a:pt x="546" y="94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0" name="Freeform 219"/>
              <p:cNvSpPr>
                <a:spLocks/>
              </p:cNvSpPr>
              <p:nvPr/>
            </p:nvSpPr>
            <p:spPr bwMode="auto">
              <a:xfrm>
                <a:off x="1342" y="635"/>
                <a:ext cx="72" cy="152"/>
              </a:xfrm>
              <a:custGeom>
                <a:avLst/>
                <a:gdLst>
                  <a:gd name="T0" fmla="*/ 576 w 576"/>
                  <a:gd name="T1" fmla="*/ 272 h 1219"/>
                  <a:gd name="T2" fmla="*/ 500 w 576"/>
                  <a:gd name="T3" fmla="*/ 336 h 1219"/>
                  <a:gd name="T4" fmla="*/ 478 w 576"/>
                  <a:gd name="T5" fmla="*/ 446 h 1219"/>
                  <a:gd name="T6" fmla="*/ 454 w 576"/>
                  <a:gd name="T7" fmla="*/ 516 h 1219"/>
                  <a:gd name="T8" fmla="*/ 390 w 576"/>
                  <a:gd name="T9" fmla="*/ 586 h 1219"/>
                  <a:gd name="T10" fmla="*/ 321 w 576"/>
                  <a:gd name="T11" fmla="*/ 609 h 1219"/>
                  <a:gd name="T12" fmla="*/ 274 w 576"/>
                  <a:gd name="T13" fmla="*/ 720 h 1219"/>
                  <a:gd name="T14" fmla="*/ 274 w 576"/>
                  <a:gd name="T15" fmla="*/ 766 h 1219"/>
                  <a:gd name="T16" fmla="*/ 343 w 576"/>
                  <a:gd name="T17" fmla="*/ 853 h 1219"/>
                  <a:gd name="T18" fmla="*/ 343 w 576"/>
                  <a:gd name="T19" fmla="*/ 877 h 1219"/>
                  <a:gd name="T20" fmla="*/ 297 w 576"/>
                  <a:gd name="T21" fmla="*/ 900 h 1219"/>
                  <a:gd name="T22" fmla="*/ 274 w 576"/>
                  <a:gd name="T23" fmla="*/ 877 h 1219"/>
                  <a:gd name="T24" fmla="*/ 251 w 576"/>
                  <a:gd name="T25" fmla="*/ 900 h 1219"/>
                  <a:gd name="T26" fmla="*/ 274 w 576"/>
                  <a:gd name="T27" fmla="*/ 922 h 1219"/>
                  <a:gd name="T28" fmla="*/ 274 w 576"/>
                  <a:gd name="T29" fmla="*/ 969 h 1219"/>
                  <a:gd name="T30" fmla="*/ 274 w 576"/>
                  <a:gd name="T31" fmla="*/ 992 h 1219"/>
                  <a:gd name="T32" fmla="*/ 274 w 576"/>
                  <a:gd name="T33" fmla="*/ 1079 h 1219"/>
                  <a:gd name="T34" fmla="*/ 227 w 576"/>
                  <a:gd name="T35" fmla="*/ 1126 h 1219"/>
                  <a:gd name="T36" fmla="*/ 157 w 576"/>
                  <a:gd name="T37" fmla="*/ 1149 h 1219"/>
                  <a:gd name="T38" fmla="*/ 140 w 576"/>
                  <a:gd name="T39" fmla="*/ 1219 h 1219"/>
                  <a:gd name="T40" fmla="*/ 94 w 576"/>
                  <a:gd name="T41" fmla="*/ 1219 h 1219"/>
                  <a:gd name="T42" fmla="*/ 70 w 576"/>
                  <a:gd name="T43" fmla="*/ 1149 h 1219"/>
                  <a:gd name="T44" fmla="*/ 47 w 576"/>
                  <a:gd name="T45" fmla="*/ 1079 h 1219"/>
                  <a:gd name="T46" fmla="*/ 7 w 576"/>
                  <a:gd name="T47" fmla="*/ 1044 h 1219"/>
                  <a:gd name="T48" fmla="*/ 0 w 576"/>
                  <a:gd name="T49" fmla="*/ 969 h 1219"/>
                  <a:gd name="T50" fmla="*/ 0 w 576"/>
                  <a:gd name="T51" fmla="*/ 900 h 1219"/>
                  <a:gd name="T52" fmla="*/ 0 w 576"/>
                  <a:gd name="T53" fmla="*/ 877 h 1219"/>
                  <a:gd name="T54" fmla="*/ 47 w 576"/>
                  <a:gd name="T55" fmla="*/ 807 h 1219"/>
                  <a:gd name="T56" fmla="*/ 70 w 576"/>
                  <a:gd name="T57" fmla="*/ 673 h 1219"/>
                  <a:gd name="T58" fmla="*/ 47 w 576"/>
                  <a:gd name="T59" fmla="*/ 540 h 1219"/>
                  <a:gd name="T60" fmla="*/ 70 w 576"/>
                  <a:gd name="T61" fmla="*/ 476 h 1219"/>
                  <a:gd name="T62" fmla="*/ 175 w 576"/>
                  <a:gd name="T63" fmla="*/ 366 h 1219"/>
                  <a:gd name="T64" fmla="*/ 187 w 576"/>
                  <a:gd name="T65" fmla="*/ 296 h 1219"/>
                  <a:gd name="T66" fmla="*/ 274 w 576"/>
                  <a:gd name="T67" fmla="*/ 139 h 1219"/>
                  <a:gd name="T68" fmla="*/ 303 w 576"/>
                  <a:gd name="T69" fmla="*/ 57 h 1219"/>
                  <a:gd name="T70" fmla="*/ 378 w 576"/>
                  <a:gd name="T71" fmla="*/ 35 h 1219"/>
                  <a:gd name="T72" fmla="*/ 413 w 576"/>
                  <a:gd name="T73" fmla="*/ 0 h 1219"/>
                  <a:gd name="T74" fmla="*/ 483 w 576"/>
                  <a:gd name="T75" fmla="*/ 0 h 1219"/>
                  <a:gd name="T76" fmla="*/ 518 w 576"/>
                  <a:gd name="T77" fmla="*/ 57 h 1219"/>
                  <a:gd name="T78" fmla="*/ 565 w 576"/>
                  <a:gd name="T79" fmla="*/ 157 h 1219"/>
                  <a:gd name="T80" fmla="*/ 565 w 576"/>
                  <a:gd name="T81" fmla="*/ 202 h 1219"/>
                  <a:gd name="T82" fmla="*/ 576 w 576"/>
                  <a:gd name="T83" fmla="*/ 272 h 1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219"/>
                  <a:gd name="T128" fmla="*/ 576 w 576"/>
                  <a:gd name="T129" fmla="*/ 1219 h 1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219">
                    <a:moveTo>
                      <a:pt x="576" y="272"/>
                    </a:moveTo>
                    <a:lnTo>
                      <a:pt x="500" y="336"/>
                    </a:lnTo>
                    <a:lnTo>
                      <a:pt x="478" y="446"/>
                    </a:lnTo>
                    <a:lnTo>
                      <a:pt x="454" y="516"/>
                    </a:lnTo>
                    <a:lnTo>
                      <a:pt x="390" y="586"/>
                    </a:lnTo>
                    <a:lnTo>
                      <a:pt x="321" y="609"/>
                    </a:lnTo>
                    <a:lnTo>
                      <a:pt x="274" y="720"/>
                    </a:lnTo>
                    <a:lnTo>
                      <a:pt x="274" y="766"/>
                    </a:lnTo>
                    <a:lnTo>
                      <a:pt x="343" y="853"/>
                    </a:lnTo>
                    <a:lnTo>
                      <a:pt x="343" y="877"/>
                    </a:lnTo>
                    <a:lnTo>
                      <a:pt x="297" y="900"/>
                    </a:lnTo>
                    <a:lnTo>
                      <a:pt x="274" y="877"/>
                    </a:lnTo>
                    <a:lnTo>
                      <a:pt x="251" y="900"/>
                    </a:lnTo>
                    <a:lnTo>
                      <a:pt x="274" y="922"/>
                    </a:lnTo>
                    <a:lnTo>
                      <a:pt x="274" y="969"/>
                    </a:lnTo>
                    <a:lnTo>
                      <a:pt x="274" y="992"/>
                    </a:lnTo>
                    <a:lnTo>
                      <a:pt x="274" y="1079"/>
                    </a:lnTo>
                    <a:lnTo>
                      <a:pt x="227" y="1126"/>
                    </a:lnTo>
                    <a:lnTo>
                      <a:pt x="157" y="1149"/>
                    </a:lnTo>
                    <a:lnTo>
                      <a:pt x="140" y="1219"/>
                    </a:lnTo>
                    <a:lnTo>
                      <a:pt x="94" y="1219"/>
                    </a:lnTo>
                    <a:lnTo>
                      <a:pt x="70" y="1149"/>
                    </a:lnTo>
                    <a:lnTo>
                      <a:pt x="47" y="1079"/>
                    </a:lnTo>
                    <a:lnTo>
                      <a:pt x="7" y="1044"/>
                    </a:lnTo>
                    <a:lnTo>
                      <a:pt x="0" y="969"/>
                    </a:lnTo>
                    <a:lnTo>
                      <a:pt x="0" y="900"/>
                    </a:lnTo>
                    <a:lnTo>
                      <a:pt x="0" y="877"/>
                    </a:lnTo>
                    <a:lnTo>
                      <a:pt x="47" y="807"/>
                    </a:lnTo>
                    <a:lnTo>
                      <a:pt x="70" y="673"/>
                    </a:lnTo>
                    <a:lnTo>
                      <a:pt x="47" y="540"/>
                    </a:lnTo>
                    <a:lnTo>
                      <a:pt x="70" y="476"/>
                    </a:lnTo>
                    <a:lnTo>
                      <a:pt x="175" y="366"/>
                    </a:lnTo>
                    <a:lnTo>
                      <a:pt x="187" y="296"/>
                    </a:lnTo>
                    <a:lnTo>
                      <a:pt x="274" y="139"/>
                    </a:lnTo>
                    <a:lnTo>
                      <a:pt x="303" y="57"/>
                    </a:lnTo>
                    <a:lnTo>
                      <a:pt x="378" y="35"/>
                    </a:lnTo>
                    <a:lnTo>
                      <a:pt x="413" y="0"/>
                    </a:lnTo>
                    <a:lnTo>
                      <a:pt x="483" y="0"/>
                    </a:lnTo>
                    <a:lnTo>
                      <a:pt x="518" y="57"/>
                    </a:lnTo>
                    <a:lnTo>
                      <a:pt x="565" y="157"/>
                    </a:lnTo>
                    <a:lnTo>
                      <a:pt x="565" y="202"/>
                    </a:lnTo>
                    <a:lnTo>
                      <a:pt x="576" y="27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1" name="Freeform 220"/>
              <p:cNvSpPr>
                <a:spLocks/>
              </p:cNvSpPr>
              <p:nvPr/>
            </p:nvSpPr>
            <p:spPr bwMode="auto">
              <a:xfrm>
                <a:off x="1305" y="604"/>
                <a:ext cx="144" cy="158"/>
              </a:xfrm>
              <a:custGeom>
                <a:avLst/>
                <a:gdLst>
                  <a:gd name="T0" fmla="*/ 1012 w 1151"/>
                  <a:gd name="T1" fmla="*/ 0 h 1267"/>
                  <a:gd name="T2" fmla="*/ 947 w 1151"/>
                  <a:gd name="T3" fmla="*/ 0 h 1267"/>
                  <a:gd name="T4" fmla="*/ 878 w 1151"/>
                  <a:gd name="T5" fmla="*/ 24 h 1267"/>
                  <a:gd name="T6" fmla="*/ 768 w 1151"/>
                  <a:gd name="T7" fmla="*/ 47 h 1267"/>
                  <a:gd name="T8" fmla="*/ 680 w 1151"/>
                  <a:gd name="T9" fmla="*/ 117 h 1267"/>
                  <a:gd name="T10" fmla="*/ 517 w 1151"/>
                  <a:gd name="T11" fmla="*/ 251 h 1267"/>
                  <a:gd name="T12" fmla="*/ 494 w 1151"/>
                  <a:gd name="T13" fmla="*/ 296 h 1267"/>
                  <a:gd name="T14" fmla="*/ 477 w 1151"/>
                  <a:gd name="T15" fmla="*/ 366 h 1267"/>
                  <a:gd name="T16" fmla="*/ 384 w 1151"/>
                  <a:gd name="T17" fmla="*/ 430 h 1267"/>
                  <a:gd name="T18" fmla="*/ 290 w 1151"/>
                  <a:gd name="T19" fmla="*/ 610 h 1267"/>
                  <a:gd name="T20" fmla="*/ 203 w 1151"/>
                  <a:gd name="T21" fmla="*/ 744 h 1267"/>
                  <a:gd name="T22" fmla="*/ 244 w 1151"/>
                  <a:gd name="T23" fmla="*/ 767 h 1267"/>
                  <a:gd name="T24" fmla="*/ 157 w 1151"/>
                  <a:gd name="T25" fmla="*/ 814 h 1267"/>
                  <a:gd name="T26" fmla="*/ 0 w 1151"/>
                  <a:gd name="T27" fmla="*/ 924 h 1267"/>
                  <a:gd name="T28" fmla="*/ 63 w 1151"/>
                  <a:gd name="T29" fmla="*/ 971 h 1267"/>
                  <a:gd name="T30" fmla="*/ 63 w 1151"/>
                  <a:gd name="T31" fmla="*/ 1017 h 1267"/>
                  <a:gd name="T32" fmla="*/ 23 w 1151"/>
                  <a:gd name="T33" fmla="*/ 1058 h 1267"/>
                  <a:gd name="T34" fmla="*/ 23 w 1151"/>
                  <a:gd name="T35" fmla="*/ 1128 h 1267"/>
                  <a:gd name="T36" fmla="*/ 23 w 1151"/>
                  <a:gd name="T37" fmla="*/ 1197 h 1267"/>
                  <a:gd name="T38" fmla="*/ 46 w 1151"/>
                  <a:gd name="T39" fmla="*/ 1267 h 1267"/>
                  <a:gd name="T40" fmla="*/ 227 w 1151"/>
                  <a:gd name="T41" fmla="*/ 1197 h 1267"/>
                  <a:gd name="T42" fmla="*/ 337 w 1151"/>
                  <a:gd name="T43" fmla="*/ 1058 h 1267"/>
                  <a:gd name="T44" fmla="*/ 360 w 1151"/>
                  <a:gd name="T45" fmla="*/ 884 h 1267"/>
                  <a:gd name="T46" fmla="*/ 384 w 1151"/>
                  <a:gd name="T47" fmla="*/ 697 h 1267"/>
                  <a:gd name="T48" fmla="*/ 477 w 1151"/>
                  <a:gd name="T49" fmla="*/ 610 h 1267"/>
                  <a:gd name="T50" fmla="*/ 517 w 1151"/>
                  <a:gd name="T51" fmla="*/ 477 h 1267"/>
                  <a:gd name="T52" fmla="*/ 656 w 1151"/>
                  <a:gd name="T53" fmla="*/ 296 h 1267"/>
                  <a:gd name="T54" fmla="*/ 680 w 1151"/>
                  <a:gd name="T55" fmla="*/ 163 h 1267"/>
                  <a:gd name="T56" fmla="*/ 831 w 1151"/>
                  <a:gd name="T57" fmla="*/ 221 h 1267"/>
                  <a:gd name="T58" fmla="*/ 965 w 1151"/>
                  <a:gd name="T59" fmla="*/ 140 h 1267"/>
                  <a:gd name="T60" fmla="*/ 1087 w 1151"/>
                  <a:gd name="T61" fmla="*/ 94 h 1267"/>
                  <a:gd name="T62" fmla="*/ 1151 w 1151"/>
                  <a:gd name="T63" fmla="*/ 47 h 12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1"/>
                  <a:gd name="T97" fmla="*/ 0 h 1267"/>
                  <a:gd name="T98" fmla="*/ 1151 w 1151"/>
                  <a:gd name="T99" fmla="*/ 1267 h 12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1" h="1267">
                    <a:moveTo>
                      <a:pt x="1127" y="0"/>
                    </a:moveTo>
                    <a:lnTo>
                      <a:pt x="1012" y="0"/>
                    </a:lnTo>
                    <a:lnTo>
                      <a:pt x="970" y="47"/>
                    </a:lnTo>
                    <a:lnTo>
                      <a:pt x="947" y="0"/>
                    </a:lnTo>
                    <a:lnTo>
                      <a:pt x="878" y="0"/>
                    </a:lnTo>
                    <a:lnTo>
                      <a:pt x="878" y="24"/>
                    </a:lnTo>
                    <a:lnTo>
                      <a:pt x="837" y="24"/>
                    </a:lnTo>
                    <a:lnTo>
                      <a:pt x="768" y="47"/>
                    </a:lnTo>
                    <a:lnTo>
                      <a:pt x="761" y="117"/>
                    </a:lnTo>
                    <a:lnTo>
                      <a:pt x="680" y="117"/>
                    </a:lnTo>
                    <a:lnTo>
                      <a:pt x="611" y="140"/>
                    </a:lnTo>
                    <a:lnTo>
                      <a:pt x="517" y="251"/>
                    </a:lnTo>
                    <a:lnTo>
                      <a:pt x="564" y="274"/>
                    </a:lnTo>
                    <a:lnTo>
                      <a:pt x="494" y="296"/>
                    </a:lnTo>
                    <a:lnTo>
                      <a:pt x="494" y="338"/>
                    </a:lnTo>
                    <a:lnTo>
                      <a:pt x="477" y="366"/>
                    </a:lnTo>
                    <a:lnTo>
                      <a:pt x="430" y="338"/>
                    </a:lnTo>
                    <a:lnTo>
                      <a:pt x="384" y="430"/>
                    </a:lnTo>
                    <a:lnTo>
                      <a:pt x="384" y="477"/>
                    </a:lnTo>
                    <a:lnTo>
                      <a:pt x="290" y="610"/>
                    </a:lnTo>
                    <a:lnTo>
                      <a:pt x="203" y="727"/>
                    </a:lnTo>
                    <a:lnTo>
                      <a:pt x="203" y="744"/>
                    </a:lnTo>
                    <a:lnTo>
                      <a:pt x="267" y="744"/>
                    </a:lnTo>
                    <a:lnTo>
                      <a:pt x="244" y="767"/>
                    </a:lnTo>
                    <a:lnTo>
                      <a:pt x="180" y="767"/>
                    </a:lnTo>
                    <a:lnTo>
                      <a:pt x="157" y="814"/>
                    </a:lnTo>
                    <a:lnTo>
                      <a:pt x="46" y="884"/>
                    </a:lnTo>
                    <a:lnTo>
                      <a:pt x="0" y="924"/>
                    </a:lnTo>
                    <a:lnTo>
                      <a:pt x="0" y="994"/>
                    </a:lnTo>
                    <a:lnTo>
                      <a:pt x="63" y="971"/>
                    </a:lnTo>
                    <a:lnTo>
                      <a:pt x="93" y="971"/>
                    </a:lnTo>
                    <a:lnTo>
                      <a:pt x="63" y="1017"/>
                    </a:lnTo>
                    <a:lnTo>
                      <a:pt x="23" y="1017"/>
                    </a:lnTo>
                    <a:lnTo>
                      <a:pt x="23" y="1058"/>
                    </a:lnTo>
                    <a:lnTo>
                      <a:pt x="6" y="1104"/>
                    </a:lnTo>
                    <a:lnTo>
                      <a:pt x="23" y="1128"/>
                    </a:lnTo>
                    <a:lnTo>
                      <a:pt x="6" y="1145"/>
                    </a:lnTo>
                    <a:lnTo>
                      <a:pt x="23" y="1197"/>
                    </a:lnTo>
                    <a:lnTo>
                      <a:pt x="0" y="1220"/>
                    </a:lnTo>
                    <a:lnTo>
                      <a:pt x="46" y="1267"/>
                    </a:lnTo>
                    <a:lnTo>
                      <a:pt x="157" y="1243"/>
                    </a:lnTo>
                    <a:lnTo>
                      <a:pt x="227" y="1197"/>
                    </a:lnTo>
                    <a:lnTo>
                      <a:pt x="290" y="1151"/>
                    </a:lnTo>
                    <a:lnTo>
                      <a:pt x="337" y="1058"/>
                    </a:lnTo>
                    <a:lnTo>
                      <a:pt x="360" y="924"/>
                    </a:lnTo>
                    <a:lnTo>
                      <a:pt x="360" y="884"/>
                    </a:lnTo>
                    <a:lnTo>
                      <a:pt x="337" y="791"/>
                    </a:lnTo>
                    <a:lnTo>
                      <a:pt x="384" y="697"/>
                    </a:lnTo>
                    <a:lnTo>
                      <a:pt x="430" y="657"/>
                    </a:lnTo>
                    <a:lnTo>
                      <a:pt x="477" y="610"/>
                    </a:lnTo>
                    <a:lnTo>
                      <a:pt x="477" y="564"/>
                    </a:lnTo>
                    <a:lnTo>
                      <a:pt x="517" y="477"/>
                    </a:lnTo>
                    <a:lnTo>
                      <a:pt x="587" y="320"/>
                    </a:lnTo>
                    <a:lnTo>
                      <a:pt x="656" y="296"/>
                    </a:lnTo>
                    <a:lnTo>
                      <a:pt x="778" y="256"/>
                    </a:lnTo>
                    <a:lnTo>
                      <a:pt x="680" y="163"/>
                    </a:lnTo>
                    <a:lnTo>
                      <a:pt x="715" y="157"/>
                    </a:lnTo>
                    <a:lnTo>
                      <a:pt x="831" y="221"/>
                    </a:lnTo>
                    <a:lnTo>
                      <a:pt x="883" y="216"/>
                    </a:lnTo>
                    <a:lnTo>
                      <a:pt x="965" y="140"/>
                    </a:lnTo>
                    <a:lnTo>
                      <a:pt x="994" y="117"/>
                    </a:lnTo>
                    <a:lnTo>
                      <a:pt x="1087" y="94"/>
                    </a:lnTo>
                    <a:lnTo>
                      <a:pt x="1087" y="70"/>
                    </a:lnTo>
                    <a:lnTo>
                      <a:pt x="1151" y="47"/>
                    </a:lnTo>
                    <a:lnTo>
                      <a:pt x="112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2" name="Freeform 221"/>
              <p:cNvSpPr>
                <a:spLocks/>
              </p:cNvSpPr>
              <p:nvPr/>
            </p:nvSpPr>
            <p:spPr bwMode="auto">
              <a:xfrm>
                <a:off x="1379" y="762"/>
                <a:ext cx="8" cy="11"/>
              </a:xfrm>
              <a:custGeom>
                <a:avLst/>
                <a:gdLst>
                  <a:gd name="T0" fmla="*/ 46 w 69"/>
                  <a:gd name="T1" fmla="*/ 0 h 87"/>
                  <a:gd name="T2" fmla="*/ 0 w 69"/>
                  <a:gd name="T3" fmla="*/ 18 h 87"/>
                  <a:gd name="T4" fmla="*/ 24 w 69"/>
                  <a:gd name="T5" fmla="*/ 87 h 87"/>
                  <a:gd name="T6" fmla="*/ 46 w 69"/>
                  <a:gd name="T7" fmla="*/ 63 h 87"/>
                  <a:gd name="T8" fmla="*/ 69 w 69"/>
                  <a:gd name="T9" fmla="*/ 40 h 87"/>
                  <a:gd name="T10" fmla="*/ 46 w 69"/>
                  <a:gd name="T11" fmla="*/ 0 h 87"/>
                  <a:gd name="T12" fmla="*/ 0 60000 65536"/>
                  <a:gd name="T13" fmla="*/ 0 60000 65536"/>
                  <a:gd name="T14" fmla="*/ 0 60000 65536"/>
                  <a:gd name="T15" fmla="*/ 0 60000 65536"/>
                  <a:gd name="T16" fmla="*/ 0 60000 65536"/>
                  <a:gd name="T17" fmla="*/ 0 60000 65536"/>
                  <a:gd name="T18" fmla="*/ 0 w 69"/>
                  <a:gd name="T19" fmla="*/ 0 h 87"/>
                  <a:gd name="T20" fmla="*/ 69 w 69"/>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69" h="87">
                    <a:moveTo>
                      <a:pt x="46" y="0"/>
                    </a:moveTo>
                    <a:lnTo>
                      <a:pt x="0" y="18"/>
                    </a:lnTo>
                    <a:lnTo>
                      <a:pt x="24" y="87"/>
                    </a:lnTo>
                    <a:lnTo>
                      <a:pt x="46" y="63"/>
                    </a:lnTo>
                    <a:lnTo>
                      <a:pt x="69" y="40"/>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3" name="Freeform 222"/>
              <p:cNvSpPr>
                <a:spLocks/>
              </p:cNvSpPr>
              <p:nvPr/>
            </p:nvSpPr>
            <p:spPr bwMode="auto">
              <a:xfrm>
                <a:off x="1339" y="790"/>
                <a:ext cx="9" cy="8"/>
              </a:xfrm>
              <a:custGeom>
                <a:avLst/>
                <a:gdLst>
                  <a:gd name="T0" fmla="*/ 47 w 70"/>
                  <a:gd name="T1" fmla="*/ 0 h 63"/>
                  <a:gd name="T2" fmla="*/ 0 w 70"/>
                  <a:gd name="T3" fmla="*/ 40 h 63"/>
                  <a:gd name="T4" fmla="*/ 23 w 70"/>
                  <a:gd name="T5" fmla="*/ 63 h 63"/>
                  <a:gd name="T6" fmla="*/ 70 w 70"/>
                  <a:gd name="T7" fmla="*/ 40 h 63"/>
                  <a:gd name="T8" fmla="*/ 47 w 70"/>
                  <a:gd name="T9" fmla="*/ 0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47" y="0"/>
                    </a:moveTo>
                    <a:lnTo>
                      <a:pt x="0" y="40"/>
                    </a:lnTo>
                    <a:lnTo>
                      <a:pt x="23" y="63"/>
                    </a:lnTo>
                    <a:lnTo>
                      <a:pt x="70" y="40"/>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4" name="Freeform 223"/>
              <p:cNvSpPr>
                <a:spLocks/>
              </p:cNvSpPr>
              <p:nvPr/>
            </p:nvSpPr>
            <p:spPr bwMode="auto">
              <a:xfrm>
                <a:off x="1416" y="897"/>
                <a:ext cx="42" cy="27"/>
              </a:xfrm>
              <a:custGeom>
                <a:avLst/>
                <a:gdLst>
                  <a:gd name="T0" fmla="*/ 337 w 337"/>
                  <a:gd name="T1" fmla="*/ 24 h 216"/>
                  <a:gd name="T2" fmla="*/ 314 w 337"/>
                  <a:gd name="T3" fmla="*/ 64 h 216"/>
                  <a:gd name="T4" fmla="*/ 268 w 337"/>
                  <a:gd name="T5" fmla="*/ 111 h 216"/>
                  <a:gd name="T6" fmla="*/ 314 w 337"/>
                  <a:gd name="T7" fmla="*/ 157 h 216"/>
                  <a:gd name="T8" fmla="*/ 268 w 337"/>
                  <a:gd name="T9" fmla="*/ 204 h 216"/>
                  <a:gd name="T10" fmla="*/ 221 w 337"/>
                  <a:gd name="T11" fmla="*/ 204 h 216"/>
                  <a:gd name="T12" fmla="*/ 111 w 337"/>
                  <a:gd name="T13" fmla="*/ 204 h 216"/>
                  <a:gd name="T14" fmla="*/ 42 w 337"/>
                  <a:gd name="T15" fmla="*/ 216 h 216"/>
                  <a:gd name="T16" fmla="*/ 18 w 337"/>
                  <a:gd name="T17" fmla="*/ 181 h 216"/>
                  <a:gd name="T18" fmla="*/ 35 w 337"/>
                  <a:gd name="T19" fmla="*/ 157 h 216"/>
                  <a:gd name="T20" fmla="*/ 0 w 337"/>
                  <a:gd name="T21" fmla="*/ 99 h 216"/>
                  <a:gd name="T22" fmla="*/ 18 w 337"/>
                  <a:gd name="T23" fmla="*/ 87 h 216"/>
                  <a:gd name="T24" fmla="*/ 24 w 337"/>
                  <a:gd name="T25" fmla="*/ 35 h 216"/>
                  <a:gd name="T26" fmla="*/ 42 w 337"/>
                  <a:gd name="T27" fmla="*/ 24 h 216"/>
                  <a:gd name="T28" fmla="*/ 129 w 337"/>
                  <a:gd name="T29" fmla="*/ 64 h 216"/>
                  <a:gd name="T30" fmla="*/ 221 w 337"/>
                  <a:gd name="T31" fmla="*/ 0 h 216"/>
                  <a:gd name="T32" fmla="*/ 268 w 337"/>
                  <a:gd name="T33" fmla="*/ 47 h 216"/>
                  <a:gd name="T34" fmla="*/ 337 w 337"/>
                  <a:gd name="T35" fmla="*/ 24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216"/>
                  <a:gd name="T56" fmla="*/ 337 w 337"/>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216">
                    <a:moveTo>
                      <a:pt x="337" y="24"/>
                    </a:moveTo>
                    <a:lnTo>
                      <a:pt x="314" y="64"/>
                    </a:lnTo>
                    <a:lnTo>
                      <a:pt x="268" y="111"/>
                    </a:lnTo>
                    <a:lnTo>
                      <a:pt x="314" y="157"/>
                    </a:lnTo>
                    <a:lnTo>
                      <a:pt x="268" y="204"/>
                    </a:lnTo>
                    <a:lnTo>
                      <a:pt x="221" y="204"/>
                    </a:lnTo>
                    <a:lnTo>
                      <a:pt x="111" y="204"/>
                    </a:lnTo>
                    <a:lnTo>
                      <a:pt x="42" y="216"/>
                    </a:lnTo>
                    <a:lnTo>
                      <a:pt x="18" y="181"/>
                    </a:lnTo>
                    <a:lnTo>
                      <a:pt x="35" y="157"/>
                    </a:lnTo>
                    <a:lnTo>
                      <a:pt x="0" y="99"/>
                    </a:lnTo>
                    <a:lnTo>
                      <a:pt x="18" y="87"/>
                    </a:lnTo>
                    <a:lnTo>
                      <a:pt x="24" y="35"/>
                    </a:lnTo>
                    <a:lnTo>
                      <a:pt x="42" y="24"/>
                    </a:lnTo>
                    <a:lnTo>
                      <a:pt x="129" y="64"/>
                    </a:lnTo>
                    <a:lnTo>
                      <a:pt x="221" y="0"/>
                    </a:lnTo>
                    <a:lnTo>
                      <a:pt x="268" y="47"/>
                    </a:lnTo>
                    <a:lnTo>
                      <a:pt x="337"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5" name="Freeform 224"/>
              <p:cNvSpPr>
                <a:spLocks/>
              </p:cNvSpPr>
              <p:nvPr/>
            </p:nvSpPr>
            <p:spPr bwMode="auto">
              <a:xfrm>
                <a:off x="1441" y="918"/>
                <a:ext cx="18" cy="18"/>
              </a:xfrm>
              <a:custGeom>
                <a:avLst/>
                <a:gdLst>
                  <a:gd name="T0" fmla="*/ 110 w 139"/>
                  <a:gd name="T1" fmla="*/ 0 h 145"/>
                  <a:gd name="T2" fmla="*/ 35 w 139"/>
                  <a:gd name="T3" fmla="*/ 64 h 145"/>
                  <a:gd name="T4" fmla="*/ 0 w 139"/>
                  <a:gd name="T5" fmla="*/ 104 h 145"/>
                  <a:gd name="T6" fmla="*/ 52 w 139"/>
                  <a:gd name="T7" fmla="*/ 145 h 145"/>
                  <a:gd name="T8" fmla="*/ 93 w 139"/>
                  <a:gd name="T9" fmla="*/ 104 h 145"/>
                  <a:gd name="T10" fmla="*/ 139 w 139"/>
                  <a:gd name="T11" fmla="*/ 64 h 145"/>
                  <a:gd name="T12" fmla="*/ 127 w 139"/>
                  <a:gd name="T13" fmla="*/ 5 h 145"/>
                  <a:gd name="T14" fmla="*/ 110 w 139"/>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5"/>
                  <a:gd name="T26" fmla="*/ 139 w 139"/>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5">
                    <a:moveTo>
                      <a:pt x="110" y="0"/>
                    </a:moveTo>
                    <a:lnTo>
                      <a:pt x="35" y="64"/>
                    </a:lnTo>
                    <a:lnTo>
                      <a:pt x="0" y="104"/>
                    </a:lnTo>
                    <a:lnTo>
                      <a:pt x="52" y="145"/>
                    </a:lnTo>
                    <a:lnTo>
                      <a:pt x="93" y="104"/>
                    </a:lnTo>
                    <a:lnTo>
                      <a:pt x="139" y="64"/>
                    </a:lnTo>
                    <a:lnTo>
                      <a:pt x="127" y="5"/>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6" name="Freeform 225"/>
              <p:cNvSpPr>
                <a:spLocks/>
              </p:cNvSpPr>
              <p:nvPr/>
            </p:nvSpPr>
            <p:spPr bwMode="auto">
              <a:xfrm>
                <a:off x="1407" y="922"/>
                <a:ext cx="39" cy="45"/>
              </a:xfrm>
              <a:custGeom>
                <a:avLst/>
                <a:gdLst>
                  <a:gd name="T0" fmla="*/ 274 w 314"/>
                  <a:gd name="T1" fmla="*/ 69 h 360"/>
                  <a:gd name="T2" fmla="*/ 245 w 314"/>
                  <a:gd name="T3" fmla="*/ 69 h 360"/>
                  <a:gd name="T4" fmla="*/ 199 w 314"/>
                  <a:gd name="T5" fmla="*/ 92 h 360"/>
                  <a:gd name="T6" fmla="*/ 157 w 314"/>
                  <a:gd name="T7" fmla="*/ 69 h 360"/>
                  <a:gd name="T8" fmla="*/ 157 w 314"/>
                  <a:gd name="T9" fmla="*/ 116 h 360"/>
                  <a:gd name="T10" fmla="*/ 112 w 314"/>
                  <a:gd name="T11" fmla="*/ 92 h 360"/>
                  <a:gd name="T12" fmla="*/ 77 w 314"/>
                  <a:gd name="T13" fmla="*/ 87 h 360"/>
                  <a:gd name="T14" fmla="*/ 157 w 314"/>
                  <a:gd name="T15" fmla="*/ 156 h 360"/>
                  <a:gd name="T16" fmla="*/ 88 w 314"/>
                  <a:gd name="T17" fmla="*/ 134 h 360"/>
                  <a:gd name="T18" fmla="*/ 88 w 314"/>
                  <a:gd name="T19" fmla="*/ 179 h 360"/>
                  <a:gd name="T20" fmla="*/ 134 w 314"/>
                  <a:gd name="T21" fmla="*/ 226 h 360"/>
                  <a:gd name="T22" fmla="*/ 157 w 314"/>
                  <a:gd name="T23" fmla="*/ 273 h 360"/>
                  <a:gd name="T24" fmla="*/ 122 w 314"/>
                  <a:gd name="T25" fmla="*/ 256 h 360"/>
                  <a:gd name="T26" fmla="*/ 181 w 314"/>
                  <a:gd name="T27" fmla="*/ 319 h 360"/>
                  <a:gd name="T28" fmla="*/ 134 w 314"/>
                  <a:gd name="T29" fmla="*/ 291 h 360"/>
                  <a:gd name="T30" fmla="*/ 100 w 314"/>
                  <a:gd name="T31" fmla="*/ 279 h 360"/>
                  <a:gd name="T32" fmla="*/ 152 w 314"/>
                  <a:gd name="T33" fmla="*/ 331 h 360"/>
                  <a:gd name="T34" fmla="*/ 157 w 314"/>
                  <a:gd name="T35" fmla="*/ 360 h 360"/>
                  <a:gd name="T36" fmla="*/ 88 w 314"/>
                  <a:gd name="T37" fmla="*/ 354 h 360"/>
                  <a:gd name="T38" fmla="*/ 42 w 314"/>
                  <a:gd name="T39" fmla="*/ 336 h 360"/>
                  <a:gd name="T40" fmla="*/ 24 w 314"/>
                  <a:gd name="T41" fmla="*/ 249 h 360"/>
                  <a:gd name="T42" fmla="*/ 12 w 314"/>
                  <a:gd name="T43" fmla="*/ 209 h 360"/>
                  <a:gd name="T44" fmla="*/ 100 w 314"/>
                  <a:gd name="T45" fmla="*/ 267 h 360"/>
                  <a:gd name="T46" fmla="*/ 42 w 314"/>
                  <a:gd name="T47" fmla="*/ 191 h 360"/>
                  <a:gd name="T48" fmla="*/ 12 w 314"/>
                  <a:gd name="T49" fmla="*/ 156 h 360"/>
                  <a:gd name="T50" fmla="*/ 0 w 314"/>
                  <a:gd name="T51" fmla="*/ 87 h 360"/>
                  <a:gd name="T52" fmla="*/ 42 w 314"/>
                  <a:gd name="T53" fmla="*/ 69 h 360"/>
                  <a:gd name="T54" fmla="*/ 88 w 314"/>
                  <a:gd name="T55" fmla="*/ 22 h 360"/>
                  <a:gd name="T56" fmla="*/ 157 w 314"/>
                  <a:gd name="T57" fmla="*/ 0 h 360"/>
                  <a:gd name="T58" fmla="*/ 274 w 314"/>
                  <a:gd name="T59" fmla="*/ 0 h 360"/>
                  <a:gd name="T60" fmla="*/ 314 w 314"/>
                  <a:gd name="T61" fmla="*/ 0 h 360"/>
                  <a:gd name="T62" fmla="*/ 314 w 314"/>
                  <a:gd name="T63" fmla="*/ 22 h 360"/>
                  <a:gd name="T64" fmla="*/ 274 w 314"/>
                  <a:gd name="T65" fmla="*/ 69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60"/>
                  <a:gd name="T101" fmla="*/ 314 w 314"/>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60">
                    <a:moveTo>
                      <a:pt x="274" y="69"/>
                    </a:moveTo>
                    <a:lnTo>
                      <a:pt x="245" y="69"/>
                    </a:lnTo>
                    <a:lnTo>
                      <a:pt x="199" y="92"/>
                    </a:lnTo>
                    <a:lnTo>
                      <a:pt x="157" y="69"/>
                    </a:lnTo>
                    <a:lnTo>
                      <a:pt x="157" y="116"/>
                    </a:lnTo>
                    <a:lnTo>
                      <a:pt x="112" y="92"/>
                    </a:lnTo>
                    <a:lnTo>
                      <a:pt x="77" y="87"/>
                    </a:lnTo>
                    <a:lnTo>
                      <a:pt x="157" y="156"/>
                    </a:lnTo>
                    <a:lnTo>
                      <a:pt x="88" y="134"/>
                    </a:lnTo>
                    <a:lnTo>
                      <a:pt x="88" y="179"/>
                    </a:lnTo>
                    <a:lnTo>
                      <a:pt x="134" y="226"/>
                    </a:lnTo>
                    <a:lnTo>
                      <a:pt x="157" y="273"/>
                    </a:lnTo>
                    <a:lnTo>
                      <a:pt x="122" y="256"/>
                    </a:lnTo>
                    <a:lnTo>
                      <a:pt x="181" y="319"/>
                    </a:lnTo>
                    <a:lnTo>
                      <a:pt x="134" y="291"/>
                    </a:lnTo>
                    <a:lnTo>
                      <a:pt x="100" y="279"/>
                    </a:lnTo>
                    <a:lnTo>
                      <a:pt x="152" y="331"/>
                    </a:lnTo>
                    <a:lnTo>
                      <a:pt x="157" y="360"/>
                    </a:lnTo>
                    <a:lnTo>
                      <a:pt x="88" y="354"/>
                    </a:lnTo>
                    <a:lnTo>
                      <a:pt x="42" y="336"/>
                    </a:lnTo>
                    <a:lnTo>
                      <a:pt x="24" y="249"/>
                    </a:lnTo>
                    <a:lnTo>
                      <a:pt x="12" y="209"/>
                    </a:lnTo>
                    <a:lnTo>
                      <a:pt x="100" y="267"/>
                    </a:lnTo>
                    <a:lnTo>
                      <a:pt x="42" y="191"/>
                    </a:lnTo>
                    <a:lnTo>
                      <a:pt x="12" y="156"/>
                    </a:lnTo>
                    <a:lnTo>
                      <a:pt x="0" y="87"/>
                    </a:lnTo>
                    <a:lnTo>
                      <a:pt x="42" y="69"/>
                    </a:lnTo>
                    <a:lnTo>
                      <a:pt x="88" y="22"/>
                    </a:lnTo>
                    <a:lnTo>
                      <a:pt x="157" y="0"/>
                    </a:lnTo>
                    <a:lnTo>
                      <a:pt x="274" y="0"/>
                    </a:lnTo>
                    <a:lnTo>
                      <a:pt x="314" y="0"/>
                    </a:lnTo>
                    <a:lnTo>
                      <a:pt x="314" y="22"/>
                    </a:lnTo>
                    <a:lnTo>
                      <a:pt x="274"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7" name="Freeform 226"/>
              <p:cNvSpPr>
                <a:spLocks/>
              </p:cNvSpPr>
              <p:nvPr/>
            </p:nvSpPr>
            <p:spPr bwMode="auto">
              <a:xfrm>
                <a:off x="1430" y="951"/>
                <a:ext cx="11" cy="13"/>
              </a:xfrm>
              <a:custGeom>
                <a:avLst/>
                <a:gdLst>
                  <a:gd name="T0" fmla="*/ 0 w 93"/>
                  <a:gd name="T1" fmla="*/ 0 h 110"/>
                  <a:gd name="T2" fmla="*/ 46 w 93"/>
                  <a:gd name="T3" fmla="*/ 47 h 110"/>
                  <a:gd name="T4" fmla="*/ 93 w 93"/>
                  <a:gd name="T5" fmla="*/ 110 h 110"/>
                  <a:gd name="T6" fmla="*/ 64 w 93"/>
                  <a:gd name="T7" fmla="*/ 65 h 110"/>
                  <a:gd name="T8" fmla="*/ 18 w 93"/>
                  <a:gd name="T9" fmla="*/ 23 h 110"/>
                  <a:gd name="T10" fmla="*/ 0 w 93"/>
                  <a:gd name="T11" fmla="*/ 0 h 110"/>
                  <a:gd name="T12" fmla="*/ 0 60000 65536"/>
                  <a:gd name="T13" fmla="*/ 0 60000 65536"/>
                  <a:gd name="T14" fmla="*/ 0 60000 65536"/>
                  <a:gd name="T15" fmla="*/ 0 60000 65536"/>
                  <a:gd name="T16" fmla="*/ 0 60000 65536"/>
                  <a:gd name="T17" fmla="*/ 0 60000 65536"/>
                  <a:gd name="T18" fmla="*/ 0 w 93"/>
                  <a:gd name="T19" fmla="*/ 0 h 110"/>
                  <a:gd name="T20" fmla="*/ 93 w 93"/>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93" h="110">
                    <a:moveTo>
                      <a:pt x="0" y="0"/>
                    </a:moveTo>
                    <a:lnTo>
                      <a:pt x="46" y="47"/>
                    </a:lnTo>
                    <a:lnTo>
                      <a:pt x="93" y="110"/>
                    </a:lnTo>
                    <a:lnTo>
                      <a:pt x="64" y="65"/>
                    </a:lnTo>
                    <a:lnTo>
                      <a:pt x="18"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8" name="Freeform 227"/>
              <p:cNvSpPr>
                <a:spLocks/>
              </p:cNvSpPr>
              <p:nvPr/>
            </p:nvSpPr>
            <p:spPr bwMode="auto">
              <a:xfrm>
                <a:off x="1424" y="981"/>
                <a:ext cx="17" cy="6"/>
              </a:xfrm>
              <a:custGeom>
                <a:avLst/>
                <a:gdLst>
                  <a:gd name="T0" fmla="*/ 0 w 140"/>
                  <a:gd name="T1" fmla="*/ 23 h 47"/>
                  <a:gd name="T2" fmla="*/ 23 w 140"/>
                  <a:gd name="T3" fmla="*/ 47 h 47"/>
                  <a:gd name="T4" fmla="*/ 65 w 140"/>
                  <a:gd name="T5" fmla="*/ 47 h 47"/>
                  <a:gd name="T6" fmla="*/ 140 w 140"/>
                  <a:gd name="T7" fmla="*/ 23 h 47"/>
                  <a:gd name="T8" fmla="*/ 93 w 140"/>
                  <a:gd name="T9" fmla="*/ 23 h 47"/>
                  <a:gd name="T10" fmla="*/ 0 w 140"/>
                  <a:gd name="T11" fmla="*/ 0 h 47"/>
                  <a:gd name="T12" fmla="*/ 0 w 140"/>
                  <a:gd name="T13" fmla="*/ 23 h 47"/>
                  <a:gd name="T14" fmla="*/ 0 60000 65536"/>
                  <a:gd name="T15" fmla="*/ 0 60000 65536"/>
                  <a:gd name="T16" fmla="*/ 0 60000 65536"/>
                  <a:gd name="T17" fmla="*/ 0 60000 65536"/>
                  <a:gd name="T18" fmla="*/ 0 60000 65536"/>
                  <a:gd name="T19" fmla="*/ 0 60000 65536"/>
                  <a:gd name="T20" fmla="*/ 0 60000 65536"/>
                  <a:gd name="T21" fmla="*/ 0 w 140"/>
                  <a:gd name="T22" fmla="*/ 0 h 47"/>
                  <a:gd name="T23" fmla="*/ 140 w 14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7">
                    <a:moveTo>
                      <a:pt x="0" y="23"/>
                    </a:moveTo>
                    <a:lnTo>
                      <a:pt x="23" y="47"/>
                    </a:lnTo>
                    <a:lnTo>
                      <a:pt x="65" y="47"/>
                    </a:lnTo>
                    <a:lnTo>
                      <a:pt x="140" y="23"/>
                    </a:lnTo>
                    <a:lnTo>
                      <a:pt x="93" y="23"/>
                    </a:lnTo>
                    <a:lnTo>
                      <a:pt x="0" y="0"/>
                    </a:lnTo>
                    <a:lnTo>
                      <a:pt x="0"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9" name="Rectangle 228"/>
              <p:cNvSpPr>
                <a:spLocks noChangeArrowheads="1"/>
              </p:cNvSpPr>
              <p:nvPr/>
            </p:nvSpPr>
            <p:spPr bwMode="auto">
              <a:xfrm>
                <a:off x="1452" y="976"/>
                <a:ext cx="6" cy="3"/>
              </a:xfrm>
              <a:prstGeom prst="rect">
                <a:avLst/>
              </a:prstGeom>
              <a:solidFill>
                <a:srgbClr val="FFFFFF"/>
              </a:solidFill>
              <a:ln w="9525">
                <a:solidFill>
                  <a:schemeClr val="bg1">
                    <a:lumMod val="65000"/>
                  </a:schemeClr>
                </a:solidFill>
                <a:miter lim="800000"/>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0" name="Freeform 229"/>
              <p:cNvSpPr>
                <a:spLocks/>
              </p:cNvSpPr>
              <p:nvPr/>
            </p:nvSpPr>
            <p:spPr bwMode="auto">
              <a:xfrm>
                <a:off x="1348" y="877"/>
                <a:ext cx="73" cy="51"/>
              </a:xfrm>
              <a:custGeom>
                <a:avLst/>
                <a:gdLst>
                  <a:gd name="T0" fmla="*/ 23 w 588"/>
                  <a:gd name="T1" fmla="*/ 23 h 406"/>
                  <a:gd name="T2" fmla="*/ 0 w 588"/>
                  <a:gd name="T3" fmla="*/ 63 h 406"/>
                  <a:gd name="T4" fmla="*/ 47 w 588"/>
                  <a:gd name="T5" fmla="*/ 86 h 406"/>
                  <a:gd name="T6" fmla="*/ 180 w 588"/>
                  <a:gd name="T7" fmla="*/ 110 h 406"/>
                  <a:gd name="T8" fmla="*/ 180 w 588"/>
                  <a:gd name="T9" fmla="*/ 133 h 406"/>
                  <a:gd name="T10" fmla="*/ 157 w 588"/>
                  <a:gd name="T11" fmla="*/ 133 h 406"/>
                  <a:gd name="T12" fmla="*/ 204 w 588"/>
                  <a:gd name="T13" fmla="*/ 203 h 406"/>
                  <a:gd name="T14" fmla="*/ 274 w 588"/>
                  <a:gd name="T15" fmla="*/ 250 h 406"/>
                  <a:gd name="T16" fmla="*/ 366 w 588"/>
                  <a:gd name="T17" fmla="*/ 267 h 406"/>
                  <a:gd name="T18" fmla="*/ 389 w 588"/>
                  <a:gd name="T19" fmla="*/ 313 h 406"/>
                  <a:gd name="T20" fmla="*/ 431 w 588"/>
                  <a:gd name="T21" fmla="*/ 313 h 406"/>
                  <a:gd name="T22" fmla="*/ 476 w 588"/>
                  <a:gd name="T23" fmla="*/ 337 h 406"/>
                  <a:gd name="T24" fmla="*/ 518 w 588"/>
                  <a:gd name="T25" fmla="*/ 382 h 406"/>
                  <a:gd name="T26" fmla="*/ 541 w 588"/>
                  <a:gd name="T27" fmla="*/ 406 h 406"/>
                  <a:gd name="T28" fmla="*/ 588 w 588"/>
                  <a:gd name="T29" fmla="*/ 382 h 406"/>
                  <a:gd name="T30" fmla="*/ 564 w 588"/>
                  <a:gd name="T31" fmla="*/ 337 h 406"/>
                  <a:gd name="T32" fmla="*/ 588 w 588"/>
                  <a:gd name="T33" fmla="*/ 313 h 406"/>
                  <a:gd name="T34" fmla="*/ 541 w 588"/>
                  <a:gd name="T35" fmla="*/ 250 h 406"/>
                  <a:gd name="T36" fmla="*/ 570 w 588"/>
                  <a:gd name="T37" fmla="*/ 243 h 406"/>
                  <a:gd name="T38" fmla="*/ 570 w 588"/>
                  <a:gd name="T39" fmla="*/ 203 h 406"/>
                  <a:gd name="T40" fmla="*/ 581 w 588"/>
                  <a:gd name="T41" fmla="*/ 173 h 406"/>
                  <a:gd name="T42" fmla="*/ 570 w 588"/>
                  <a:gd name="T43" fmla="*/ 156 h 406"/>
                  <a:gd name="T44" fmla="*/ 500 w 588"/>
                  <a:gd name="T45" fmla="*/ 133 h 406"/>
                  <a:gd name="T46" fmla="*/ 453 w 588"/>
                  <a:gd name="T47" fmla="*/ 86 h 406"/>
                  <a:gd name="T48" fmla="*/ 453 w 588"/>
                  <a:gd name="T49" fmla="*/ 63 h 406"/>
                  <a:gd name="T50" fmla="*/ 366 w 588"/>
                  <a:gd name="T51" fmla="*/ 86 h 406"/>
                  <a:gd name="T52" fmla="*/ 319 w 588"/>
                  <a:gd name="T53" fmla="*/ 110 h 406"/>
                  <a:gd name="T54" fmla="*/ 274 w 588"/>
                  <a:gd name="T55" fmla="*/ 46 h 406"/>
                  <a:gd name="T56" fmla="*/ 180 w 588"/>
                  <a:gd name="T57" fmla="*/ 0 h 406"/>
                  <a:gd name="T58" fmla="*/ 140 w 588"/>
                  <a:gd name="T59" fmla="*/ 23 h 406"/>
                  <a:gd name="T60" fmla="*/ 110 w 588"/>
                  <a:gd name="T61" fmla="*/ 23 h 406"/>
                  <a:gd name="T62" fmla="*/ 70 w 588"/>
                  <a:gd name="T63" fmla="*/ 23 h 406"/>
                  <a:gd name="T64" fmla="*/ 23 w 588"/>
                  <a:gd name="T65" fmla="*/ 23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406"/>
                  <a:gd name="T101" fmla="*/ 588 w 588"/>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406">
                    <a:moveTo>
                      <a:pt x="23" y="23"/>
                    </a:moveTo>
                    <a:lnTo>
                      <a:pt x="0" y="63"/>
                    </a:lnTo>
                    <a:lnTo>
                      <a:pt x="47" y="86"/>
                    </a:lnTo>
                    <a:lnTo>
                      <a:pt x="180" y="110"/>
                    </a:lnTo>
                    <a:lnTo>
                      <a:pt x="180" y="133"/>
                    </a:lnTo>
                    <a:lnTo>
                      <a:pt x="157" y="133"/>
                    </a:lnTo>
                    <a:lnTo>
                      <a:pt x="204" y="203"/>
                    </a:lnTo>
                    <a:lnTo>
                      <a:pt x="274" y="250"/>
                    </a:lnTo>
                    <a:lnTo>
                      <a:pt x="366" y="267"/>
                    </a:lnTo>
                    <a:lnTo>
                      <a:pt x="389" y="313"/>
                    </a:lnTo>
                    <a:lnTo>
                      <a:pt x="431" y="313"/>
                    </a:lnTo>
                    <a:lnTo>
                      <a:pt x="476" y="337"/>
                    </a:lnTo>
                    <a:lnTo>
                      <a:pt x="518" y="382"/>
                    </a:lnTo>
                    <a:lnTo>
                      <a:pt x="541" y="406"/>
                    </a:lnTo>
                    <a:lnTo>
                      <a:pt x="588" y="382"/>
                    </a:lnTo>
                    <a:lnTo>
                      <a:pt x="564" y="337"/>
                    </a:lnTo>
                    <a:lnTo>
                      <a:pt x="588" y="313"/>
                    </a:lnTo>
                    <a:lnTo>
                      <a:pt x="541" y="250"/>
                    </a:lnTo>
                    <a:lnTo>
                      <a:pt x="570" y="243"/>
                    </a:lnTo>
                    <a:lnTo>
                      <a:pt x="570" y="203"/>
                    </a:lnTo>
                    <a:lnTo>
                      <a:pt x="581" y="173"/>
                    </a:lnTo>
                    <a:lnTo>
                      <a:pt x="570" y="156"/>
                    </a:lnTo>
                    <a:lnTo>
                      <a:pt x="500" y="133"/>
                    </a:lnTo>
                    <a:lnTo>
                      <a:pt x="453" y="86"/>
                    </a:lnTo>
                    <a:lnTo>
                      <a:pt x="453" y="63"/>
                    </a:lnTo>
                    <a:lnTo>
                      <a:pt x="366" y="86"/>
                    </a:lnTo>
                    <a:lnTo>
                      <a:pt x="319" y="110"/>
                    </a:lnTo>
                    <a:lnTo>
                      <a:pt x="274" y="46"/>
                    </a:lnTo>
                    <a:lnTo>
                      <a:pt x="180" y="0"/>
                    </a:lnTo>
                    <a:lnTo>
                      <a:pt x="140" y="23"/>
                    </a:lnTo>
                    <a:lnTo>
                      <a:pt x="110" y="23"/>
                    </a:lnTo>
                    <a:lnTo>
                      <a:pt x="70" y="23"/>
                    </a:lnTo>
                    <a:lnTo>
                      <a:pt x="2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1" name="Freeform 230"/>
              <p:cNvSpPr>
                <a:spLocks/>
              </p:cNvSpPr>
              <p:nvPr/>
            </p:nvSpPr>
            <p:spPr bwMode="auto">
              <a:xfrm>
                <a:off x="1330" y="855"/>
                <a:ext cx="53" cy="25"/>
              </a:xfrm>
              <a:custGeom>
                <a:avLst/>
                <a:gdLst>
                  <a:gd name="T0" fmla="*/ 0 w 425"/>
                  <a:gd name="T1" fmla="*/ 134 h 204"/>
                  <a:gd name="T2" fmla="*/ 6 w 425"/>
                  <a:gd name="T3" fmla="*/ 157 h 204"/>
                  <a:gd name="T4" fmla="*/ 70 w 425"/>
                  <a:gd name="T5" fmla="*/ 181 h 204"/>
                  <a:gd name="T6" fmla="*/ 100 w 425"/>
                  <a:gd name="T7" fmla="*/ 134 h 204"/>
                  <a:gd name="T8" fmla="*/ 187 w 425"/>
                  <a:gd name="T9" fmla="*/ 152 h 204"/>
                  <a:gd name="T10" fmla="*/ 187 w 425"/>
                  <a:gd name="T11" fmla="*/ 181 h 204"/>
                  <a:gd name="T12" fmla="*/ 163 w 425"/>
                  <a:gd name="T13" fmla="*/ 204 h 204"/>
                  <a:gd name="T14" fmla="*/ 285 w 425"/>
                  <a:gd name="T15" fmla="*/ 198 h 204"/>
                  <a:gd name="T16" fmla="*/ 320 w 425"/>
                  <a:gd name="T17" fmla="*/ 181 h 204"/>
                  <a:gd name="T18" fmla="*/ 344 w 425"/>
                  <a:gd name="T19" fmla="*/ 181 h 204"/>
                  <a:gd name="T20" fmla="*/ 367 w 425"/>
                  <a:gd name="T21" fmla="*/ 134 h 204"/>
                  <a:gd name="T22" fmla="*/ 425 w 425"/>
                  <a:gd name="T23" fmla="*/ 94 h 204"/>
                  <a:gd name="T24" fmla="*/ 407 w 425"/>
                  <a:gd name="T25" fmla="*/ 47 h 204"/>
                  <a:gd name="T26" fmla="*/ 390 w 425"/>
                  <a:gd name="T27" fmla="*/ 24 h 204"/>
                  <a:gd name="T28" fmla="*/ 372 w 425"/>
                  <a:gd name="T29" fmla="*/ 24 h 204"/>
                  <a:gd name="T30" fmla="*/ 320 w 425"/>
                  <a:gd name="T31" fmla="*/ 0 h 204"/>
                  <a:gd name="T32" fmla="*/ 280 w 425"/>
                  <a:gd name="T33" fmla="*/ 12 h 204"/>
                  <a:gd name="T34" fmla="*/ 210 w 425"/>
                  <a:gd name="T35" fmla="*/ 24 h 204"/>
                  <a:gd name="T36" fmla="*/ 163 w 425"/>
                  <a:gd name="T37" fmla="*/ 42 h 204"/>
                  <a:gd name="T38" fmla="*/ 163 w 425"/>
                  <a:gd name="T39" fmla="*/ 87 h 204"/>
                  <a:gd name="T40" fmla="*/ 140 w 425"/>
                  <a:gd name="T41" fmla="*/ 87 h 204"/>
                  <a:gd name="T42" fmla="*/ 53 w 425"/>
                  <a:gd name="T43" fmla="*/ 87 h 204"/>
                  <a:gd name="T44" fmla="*/ 12 w 425"/>
                  <a:gd name="T45" fmla="*/ 99 h 204"/>
                  <a:gd name="T46" fmla="*/ 0 w 425"/>
                  <a:gd name="T47" fmla="*/ 134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204"/>
                  <a:gd name="T74" fmla="*/ 425 w 425"/>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204">
                    <a:moveTo>
                      <a:pt x="0" y="134"/>
                    </a:moveTo>
                    <a:lnTo>
                      <a:pt x="6" y="157"/>
                    </a:lnTo>
                    <a:lnTo>
                      <a:pt x="70" y="181"/>
                    </a:lnTo>
                    <a:lnTo>
                      <a:pt x="100" y="134"/>
                    </a:lnTo>
                    <a:lnTo>
                      <a:pt x="187" y="152"/>
                    </a:lnTo>
                    <a:lnTo>
                      <a:pt x="187" y="181"/>
                    </a:lnTo>
                    <a:lnTo>
                      <a:pt x="163" y="204"/>
                    </a:lnTo>
                    <a:lnTo>
                      <a:pt x="285" y="198"/>
                    </a:lnTo>
                    <a:lnTo>
                      <a:pt x="320" y="181"/>
                    </a:lnTo>
                    <a:lnTo>
                      <a:pt x="344" y="181"/>
                    </a:lnTo>
                    <a:lnTo>
                      <a:pt x="367" y="134"/>
                    </a:lnTo>
                    <a:lnTo>
                      <a:pt x="425" y="94"/>
                    </a:lnTo>
                    <a:lnTo>
                      <a:pt x="407" y="47"/>
                    </a:lnTo>
                    <a:lnTo>
                      <a:pt x="390" y="24"/>
                    </a:lnTo>
                    <a:lnTo>
                      <a:pt x="372" y="24"/>
                    </a:lnTo>
                    <a:lnTo>
                      <a:pt x="320" y="0"/>
                    </a:lnTo>
                    <a:lnTo>
                      <a:pt x="280" y="12"/>
                    </a:lnTo>
                    <a:lnTo>
                      <a:pt x="210" y="24"/>
                    </a:lnTo>
                    <a:lnTo>
                      <a:pt x="163" y="42"/>
                    </a:lnTo>
                    <a:lnTo>
                      <a:pt x="163" y="87"/>
                    </a:lnTo>
                    <a:lnTo>
                      <a:pt x="140" y="87"/>
                    </a:lnTo>
                    <a:lnTo>
                      <a:pt x="53" y="87"/>
                    </a:lnTo>
                    <a:lnTo>
                      <a:pt x="12" y="99"/>
                    </a:lnTo>
                    <a:lnTo>
                      <a:pt x="0" y="134"/>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2" name="Freeform 231"/>
              <p:cNvSpPr>
                <a:spLocks/>
              </p:cNvSpPr>
              <p:nvPr/>
            </p:nvSpPr>
            <p:spPr bwMode="auto">
              <a:xfrm>
                <a:off x="1371" y="863"/>
                <a:ext cx="47" cy="28"/>
              </a:xfrm>
              <a:custGeom>
                <a:avLst/>
                <a:gdLst>
                  <a:gd name="T0" fmla="*/ 104 w 372"/>
                  <a:gd name="T1" fmla="*/ 23 h 227"/>
                  <a:gd name="T2" fmla="*/ 35 w 372"/>
                  <a:gd name="T3" fmla="*/ 70 h 227"/>
                  <a:gd name="T4" fmla="*/ 0 w 372"/>
                  <a:gd name="T5" fmla="*/ 123 h 227"/>
                  <a:gd name="T6" fmla="*/ 70 w 372"/>
                  <a:gd name="T7" fmla="*/ 157 h 227"/>
                  <a:gd name="T8" fmla="*/ 104 w 372"/>
                  <a:gd name="T9" fmla="*/ 203 h 227"/>
                  <a:gd name="T10" fmla="*/ 116 w 372"/>
                  <a:gd name="T11" fmla="*/ 227 h 227"/>
                  <a:gd name="T12" fmla="*/ 174 w 372"/>
                  <a:gd name="T13" fmla="*/ 203 h 227"/>
                  <a:gd name="T14" fmla="*/ 204 w 372"/>
                  <a:gd name="T15" fmla="*/ 198 h 227"/>
                  <a:gd name="T16" fmla="*/ 239 w 372"/>
                  <a:gd name="T17" fmla="*/ 180 h 227"/>
                  <a:gd name="T18" fmla="*/ 261 w 372"/>
                  <a:gd name="T19" fmla="*/ 163 h 227"/>
                  <a:gd name="T20" fmla="*/ 308 w 372"/>
                  <a:gd name="T21" fmla="*/ 117 h 227"/>
                  <a:gd name="T22" fmla="*/ 349 w 372"/>
                  <a:gd name="T23" fmla="*/ 65 h 227"/>
                  <a:gd name="T24" fmla="*/ 372 w 372"/>
                  <a:gd name="T25" fmla="*/ 0 h 227"/>
                  <a:gd name="T26" fmla="*/ 261 w 372"/>
                  <a:gd name="T27" fmla="*/ 6 h 227"/>
                  <a:gd name="T28" fmla="*/ 197 w 372"/>
                  <a:gd name="T29" fmla="*/ 23 h 227"/>
                  <a:gd name="T30" fmla="*/ 104 w 372"/>
                  <a:gd name="T31" fmla="*/ 23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
                  <a:gd name="T49" fmla="*/ 0 h 227"/>
                  <a:gd name="T50" fmla="*/ 372 w 372"/>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 h="227">
                    <a:moveTo>
                      <a:pt x="104" y="23"/>
                    </a:moveTo>
                    <a:lnTo>
                      <a:pt x="35" y="70"/>
                    </a:lnTo>
                    <a:lnTo>
                      <a:pt x="0" y="123"/>
                    </a:lnTo>
                    <a:lnTo>
                      <a:pt x="70" y="157"/>
                    </a:lnTo>
                    <a:lnTo>
                      <a:pt x="104" y="203"/>
                    </a:lnTo>
                    <a:lnTo>
                      <a:pt x="116" y="227"/>
                    </a:lnTo>
                    <a:lnTo>
                      <a:pt x="174" y="203"/>
                    </a:lnTo>
                    <a:lnTo>
                      <a:pt x="204" y="198"/>
                    </a:lnTo>
                    <a:lnTo>
                      <a:pt x="239" y="180"/>
                    </a:lnTo>
                    <a:lnTo>
                      <a:pt x="261" y="163"/>
                    </a:lnTo>
                    <a:lnTo>
                      <a:pt x="308" y="117"/>
                    </a:lnTo>
                    <a:lnTo>
                      <a:pt x="349" y="65"/>
                    </a:lnTo>
                    <a:lnTo>
                      <a:pt x="372" y="0"/>
                    </a:lnTo>
                    <a:lnTo>
                      <a:pt x="261" y="6"/>
                    </a:lnTo>
                    <a:lnTo>
                      <a:pt x="197" y="23"/>
                    </a:lnTo>
                    <a:lnTo>
                      <a:pt x="104" y="2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3" name="Freeform 232"/>
              <p:cNvSpPr>
                <a:spLocks/>
              </p:cNvSpPr>
              <p:nvPr/>
            </p:nvSpPr>
            <p:spPr bwMode="auto">
              <a:xfrm>
                <a:off x="1325" y="867"/>
                <a:ext cx="7" cy="5"/>
              </a:xfrm>
              <a:custGeom>
                <a:avLst/>
                <a:gdLst>
                  <a:gd name="T0" fmla="*/ 52 w 52"/>
                  <a:gd name="T1" fmla="*/ 0 h 41"/>
                  <a:gd name="T2" fmla="*/ 0 w 52"/>
                  <a:gd name="T3" fmla="*/ 0 h 41"/>
                  <a:gd name="T4" fmla="*/ 6 w 52"/>
                  <a:gd name="T5" fmla="*/ 35 h 41"/>
                  <a:gd name="T6" fmla="*/ 35 w 52"/>
                  <a:gd name="T7" fmla="*/ 41 h 41"/>
                  <a:gd name="T8" fmla="*/ 52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52" y="0"/>
                    </a:moveTo>
                    <a:lnTo>
                      <a:pt x="0" y="0"/>
                    </a:lnTo>
                    <a:lnTo>
                      <a:pt x="6" y="35"/>
                    </a:lnTo>
                    <a:lnTo>
                      <a:pt x="35" y="41"/>
                    </a:lnTo>
                    <a:lnTo>
                      <a:pt x="5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4" name="Freeform 233"/>
              <p:cNvSpPr>
                <a:spLocks/>
              </p:cNvSpPr>
              <p:nvPr/>
            </p:nvSpPr>
            <p:spPr bwMode="auto">
              <a:xfrm>
                <a:off x="1302" y="865"/>
                <a:ext cx="24" cy="20"/>
              </a:xfrm>
              <a:custGeom>
                <a:avLst/>
                <a:gdLst>
                  <a:gd name="T0" fmla="*/ 181 w 192"/>
                  <a:gd name="T1" fmla="*/ 23 h 162"/>
                  <a:gd name="T2" fmla="*/ 99 w 192"/>
                  <a:gd name="T3" fmla="*/ 0 h 162"/>
                  <a:gd name="T4" fmla="*/ 47 w 192"/>
                  <a:gd name="T5" fmla="*/ 29 h 162"/>
                  <a:gd name="T6" fmla="*/ 0 w 192"/>
                  <a:gd name="T7" fmla="*/ 75 h 162"/>
                  <a:gd name="T8" fmla="*/ 24 w 192"/>
                  <a:gd name="T9" fmla="*/ 145 h 162"/>
                  <a:gd name="T10" fmla="*/ 70 w 192"/>
                  <a:gd name="T11" fmla="*/ 162 h 162"/>
                  <a:gd name="T12" fmla="*/ 117 w 192"/>
                  <a:gd name="T13" fmla="*/ 145 h 162"/>
                  <a:gd name="T14" fmla="*/ 122 w 192"/>
                  <a:gd name="T15" fmla="*/ 99 h 162"/>
                  <a:gd name="T16" fmla="*/ 140 w 192"/>
                  <a:gd name="T17" fmla="*/ 99 h 162"/>
                  <a:gd name="T18" fmla="*/ 164 w 192"/>
                  <a:gd name="T19" fmla="*/ 87 h 162"/>
                  <a:gd name="T20" fmla="*/ 181 w 192"/>
                  <a:gd name="T21" fmla="*/ 75 h 162"/>
                  <a:gd name="T22" fmla="*/ 192 w 192"/>
                  <a:gd name="T23" fmla="*/ 52 h 162"/>
                  <a:gd name="T24" fmla="*/ 181 w 192"/>
                  <a:gd name="T25" fmla="*/ 23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62"/>
                  <a:gd name="T41" fmla="*/ 192 w 19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62">
                    <a:moveTo>
                      <a:pt x="181" y="23"/>
                    </a:moveTo>
                    <a:lnTo>
                      <a:pt x="99" y="0"/>
                    </a:lnTo>
                    <a:lnTo>
                      <a:pt x="47" y="29"/>
                    </a:lnTo>
                    <a:lnTo>
                      <a:pt x="0" y="75"/>
                    </a:lnTo>
                    <a:lnTo>
                      <a:pt x="24" y="145"/>
                    </a:lnTo>
                    <a:lnTo>
                      <a:pt x="70" y="162"/>
                    </a:lnTo>
                    <a:lnTo>
                      <a:pt x="117" y="145"/>
                    </a:lnTo>
                    <a:lnTo>
                      <a:pt x="122" y="99"/>
                    </a:lnTo>
                    <a:lnTo>
                      <a:pt x="140" y="99"/>
                    </a:lnTo>
                    <a:lnTo>
                      <a:pt x="164" y="87"/>
                    </a:lnTo>
                    <a:lnTo>
                      <a:pt x="181" y="75"/>
                    </a:lnTo>
                    <a:lnTo>
                      <a:pt x="192" y="52"/>
                    </a:lnTo>
                    <a:lnTo>
                      <a:pt x="181" y="23"/>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5" name="Freeform 234"/>
              <p:cNvSpPr>
                <a:spLocks/>
              </p:cNvSpPr>
              <p:nvPr/>
            </p:nvSpPr>
            <p:spPr bwMode="auto">
              <a:xfrm>
                <a:off x="1300" y="872"/>
                <a:ext cx="85" cy="82"/>
              </a:xfrm>
              <a:custGeom>
                <a:avLst/>
                <a:gdLst>
                  <a:gd name="T0" fmla="*/ 53 w 680"/>
                  <a:gd name="T1" fmla="*/ 93 h 656"/>
                  <a:gd name="T2" fmla="*/ 41 w 680"/>
                  <a:gd name="T3" fmla="*/ 128 h 656"/>
                  <a:gd name="T4" fmla="*/ 18 w 680"/>
                  <a:gd name="T5" fmla="*/ 140 h 656"/>
                  <a:gd name="T6" fmla="*/ 6 w 680"/>
                  <a:gd name="T7" fmla="*/ 175 h 656"/>
                  <a:gd name="T8" fmla="*/ 0 w 680"/>
                  <a:gd name="T9" fmla="*/ 203 h 656"/>
                  <a:gd name="T10" fmla="*/ 0 w 680"/>
                  <a:gd name="T11" fmla="*/ 255 h 656"/>
                  <a:gd name="T12" fmla="*/ 30 w 680"/>
                  <a:gd name="T13" fmla="*/ 238 h 656"/>
                  <a:gd name="T14" fmla="*/ 65 w 680"/>
                  <a:gd name="T15" fmla="*/ 220 h 656"/>
                  <a:gd name="T16" fmla="*/ 122 w 680"/>
                  <a:gd name="T17" fmla="*/ 203 h 656"/>
                  <a:gd name="T18" fmla="*/ 180 w 680"/>
                  <a:gd name="T19" fmla="*/ 180 h 656"/>
                  <a:gd name="T20" fmla="*/ 274 w 680"/>
                  <a:gd name="T21" fmla="*/ 203 h 656"/>
                  <a:gd name="T22" fmla="*/ 297 w 680"/>
                  <a:gd name="T23" fmla="*/ 250 h 656"/>
                  <a:gd name="T24" fmla="*/ 297 w 680"/>
                  <a:gd name="T25" fmla="*/ 290 h 656"/>
                  <a:gd name="T26" fmla="*/ 431 w 680"/>
                  <a:gd name="T27" fmla="*/ 429 h 656"/>
                  <a:gd name="T28" fmla="*/ 494 w 680"/>
                  <a:gd name="T29" fmla="*/ 441 h 656"/>
                  <a:gd name="T30" fmla="*/ 564 w 680"/>
                  <a:gd name="T31" fmla="*/ 499 h 656"/>
                  <a:gd name="T32" fmla="*/ 588 w 680"/>
                  <a:gd name="T33" fmla="*/ 563 h 656"/>
                  <a:gd name="T34" fmla="*/ 558 w 680"/>
                  <a:gd name="T35" fmla="*/ 610 h 656"/>
                  <a:gd name="T36" fmla="*/ 564 w 680"/>
                  <a:gd name="T37" fmla="*/ 656 h 656"/>
                  <a:gd name="T38" fmla="*/ 628 w 680"/>
                  <a:gd name="T39" fmla="*/ 575 h 656"/>
                  <a:gd name="T40" fmla="*/ 605 w 680"/>
                  <a:gd name="T41" fmla="*/ 511 h 656"/>
                  <a:gd name="T42" fmla="*/ 611 w 680"/>
                  <a:gd name="T43" fmla="*/ 453 h 656"/>
                  <a:gd name="T44" fmla="*/ 651 w 680"/>
                  <a:gd name="T45" fmla="*/ 499 h 656"/>
                  <a:gd name="T46" fmla="*/ 680 w 680"/>
                  <a:gd name="T47" fmla="*/ 523 h 656"/>
                  <a:gd name="T48" fmla="*/ 680 w 680"/>
                  <a:gd name="T49" fmla="*/ 476 h 656"/>
                  <a:gd name="T50" fmla="*/ 611 w 680"/>
                  <a:gd name="T51" fmla="*/ 407 h 656"/>
                  <a:gd name="T52" fmla="*/ 588 w 680"/>
                  <a:gd name="T53" fmla="*/ 407 h 656"/>
                  <a:gd name="T54" fmla="*/ 564 w 680"/>
                  <a:gd name="T55" fmla="*/ 360 h 656"/>
                  <a:gd name="T56" fmla="*/ 524 w 680"/>
                  <a:gd name="T57" fmla="*/ 342 h 656"/>
                  <a:gd name="T58" fmla="*/ 477 w 680"/>
                  <a:gd name="T59" fmla="*/ 314 h 656"/>
                  <a:gd name="T60" fmla="*/ 424 w 680"/>
                  <a:gd name="T61" fmla="*/ 279 h 656"/>
                  <a:gd name="T62" fmla="*/ 384 w 680"/>
                  <a:gd name="T63" fmla="*/ 227 h 656"/>
                  <a:gd name="T64" fmla="*/ 361 w 680"/>
                  <a:gd name="T65" fmla="*/ 180 h 656"/>
                  <a:gd name="T66" fmla="*/ 361 w 680"/>
                  <a:gd name="T67" fmla="*/ 157 h 656"/>
                  <a:gd name="T68" fmla="*/ 361 w 680"/>
                  <a:gd name="T69" fmla="*/ 110 h 656"/>
                  <a:gd name="T70" fmla="*/ 384 w 680"/>
                  <a:gd name="T71" fmla="*/ 110 h 656"/>
                  <a:gd name="T72" fmla="*/ 407 w 680"/>
                  <a:gd name="T73" fmla="*/ 70 h 656"/>
                  <a:gd name="T74" fmla="*/ 431 w 680"/>
                  <a:gd name="T75" fmla="*/ 47 h 656"/>
                  <a:gd name="T76" fmla="*/ 431 w 680"/>
                  <a:gd name="T77" fmla="*/ 23 h 656"/>
                  <a:gd name="T78" fmla="*/ 337 w 680"/>
                  <a:gd name="T79" fmla="*/ 0 h 656"/>
                  <a:gd name="T80" fmla="*/ 314 w 680"/>
                  <a:gd name="T81" fmla="*/ 47 h 656"/>
                  <a:gd name="T82" fmla="*/ 250 w 680"/>
                  <a:gd name="T83" fmla="*/ 23 h 656"/>
                  <a:gd name="T84" fmla="*/ 227 w 680"/>
                  <a:gd name="T85" fmla="*/ 0 h 656"/>
                  <a:gd name="T86" fmla="*/ 180 w 680"/>
                  <a:gd name="T87" fmla="*/ 41 h 656"/>
                  <a:gd name="T88" fmla="*/ 140 w 680"/>
                  <a:gd name="T89" fmla="*/ 47 h 656"/>
                  <a:gd name="T90" fmla="*/ 134 w 680"/>
                  <a:gd name="T91" fmla="*/ 87 h 656"/>
                  <a:gd name="T92" fmla="*/ 100 w 680"/>
                  <a:gd name="T93" fmla="*/ 110 h 656"/>
                  <a:gd name="T94" fmla="*/ 70 w 680"/>
                  <a:gd name="T95" fmla="*/ 110 h 656"/>
                  <a:gd name="T96" fmla="*/ 53 w 680"/>
                  <a:gd name="T97" fmla="*/ 93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0"/>
                  <a:gd name="T148" fmla="*/ 0 h 656"/>
                  <a:gd name="T149" fmla="*/ 680 w 68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0" h="656">
                    <a:moveTo>
                      <a:pt x="53" y="93"/>
                    </a:moveTo>
                    <a:lnTo>
                      <a:pt x="41" y="128"/>
                    </a:lnTo>
                    <a:lnTo>
                      <a:pt x="18" y="140"/>
                    </a:lnTo>
                    <a:lnTo>
                      <a:pt x="6" y="175"/>
                    </a:lnTo>
                    <a:lnTo>
                      <a:pt x="0" y="203"/>
                    </a:lnTo>
                    <a:lnTo>
                      <a:pt x="0" y="255"/>
                    </a:lnTo>
                    <a:lnTo>
                      <a:pt x="30" y="238"/>
                    </a:lnTo>
                    <a:lnTo>
                      <a:pt x="65" y="220"/>
                    </a:lnTo>
                    <a:lnTo>
                      <a:pt x="122" y="203"/>
                    </a:lnTo>
                    <a:lnTo>
                      <a:pt x="180" y="180"/>
                    </a:lnTo>
                    <a:lnTo>
                      <a:pt x="274" y="203"/>
                    </a:lnTo>
                    <a:lnTo>
                      <a:pt x="297" y="250"/>
                    </a:lnTo>
                    <a:lnTo>
                      <a:pt x="297" y="290"/>
                    </a:lnTo>
                    <a:lnTo>
                      <a:pt x="431" y="429"/>
                    </a:lnTo>
                    <a:lnTo>
                      <a:pt x="494" y="441"/>
                    </a:lnTo>
                    <a:lnTo>
                      <a:pt x="564" y="499"/>
                    </a:lnTo>
                    <a:lnTo>
                      <a:pt x="588" y="563"/>
                    </a:lnTo>
                    <a:lnTo>
                      <a:pt x="558" y="610"/>
                    </a:lnTo>
                    <a:lnTo>
                      <a:pt x="564" y="656"/>
                    </a:lnTo>
                    <a:lnTo>
                      <a:pt x="628" y="575"/>
                    </a:lnTo>
                    <a:lnTo>
                      <a:pt x="605" y="511"/>
                    </a:lnTo>
                    <a:lnTo>
                      <a:pt x="611" y="453"/>
                    </a:lnTo>
                    <a:lnTo>
                      <a:pt x="651" y="499"/>
                    </a:lnTo>
                    <a:lnTo>
                      <a:pt x="680" y="523"/>
                    </a:lnTo>
                    <a:lnTo>
                      <a:pt x="680" y="476"/>
                    </a:lnTo>
                    <a:lnTo>
                      <a:pt x="611" y="407"/>
                    </a:lnTo>
                    <a:lnTo>
                      <a:pt x="588" y="407"/>
                    </a:lnTo>
                    <a:lnTo>
                      <a:pt x="564" y="360"/>
                    </a:lnTo>
                    <a:lnTo>
                      <a:pt x="524" y="342"/>
                    </a:lnTo>
                    <a:lnTo>
                      <a:pt x="477" y="314"/>
                    </a:lnTo>
                    <a:lnTo>
                      <a:pt x="424" y="279"/>
                    </a:lnTo>
                    <a:lnTo>
                      <a:pt x="384" y="227"/>
                    </a:lnTo>
                    <a:lnTo>
                      <a:pt x="361" y="180"/>
                    </a:lnTo>
                    <a:lnTo>
                      <a:pt x="361" y="157"/>
                    </a:lnTo>
                    <a:lnTo>
                      <a:pt x="361" y="110"/>
                    </a:lnTo>
                    <a:lnTo>
                      <a:pt x="384" y="110"/>
                    </a:lnTo>
                    <a:lnTo>
                      <a:pt x="407" y="70"/>
                    </a:lnTo>
                    <a:lnTo>
                      <a:pt x="431" y="47"/>
                    </a:lnTo>
                    <a:lnTo>
                      <a:pt x="431" y="23"/>
                    </a:lnTo>
                    <a:lnTo>
                      <a:pt x="337" y="0"/>
                    </a:lnTo>
                    <a:lnTo>
                      <a:pt x="314" y="47"/>
                    </a:lnTo>
                    <a:lnTo>
                      <a:pt x="250" y="23"/>
                    </a:lnTo>
                    <a:lnTo>
                      <a:pt x="227" y="0"/>
                    </a:lnTo>
                    <a:lnTo>
                      <a:pt x="180" y="41"/>
                    </a:lnTo>
                    <a:lnTo>
                      <a:pt x="140" y="47"/>
                    </a:lnTo>
                    <a:lnTo>
                      <a:pt x="134" y="87"/>
                    </a:lnTo>
                    <a:lnTo>
                      <a:pt x="100" y="110"/>
                    </a:lnTo>
                    <a:lnTo>
                      <a:pt x="70" y="110"/>
                    </a:lnTo>
                    <a:lnTo>
                      <a:pt x="53" y="93"/>
                    </a:lnTo>
                    <a:close/>
                  </a:path>
                </a:pathLst>
              </a:custGeom>
              <a:gradFill>
                <a:gsLst>
                  <a:gs pos="0">
                    <a:srgbClr val="EBF1DE"/>
                  </a:gs>
                  <a:gs pos="37000">
                    <a:srgbClr val="EBF1DE"/>
                  </a:gs>
                  <a:gs pos="59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6" name="Freeform 235"/>
              <p:cNvSpPr>
                <a:spLocks/>
              </p:cNvSpPr>
              <p:nvPr/>
            </p:nvSpPr>
            <p:spPr bwMode="auto">
              <a:xfrm>
                <a:off x="1345" y="951"/>
                <a:ext cx="20" cy="13"/>
              </a:xfrm>
              <a:custGeom>
                <a:avLst/>
                <a:gdLst>
                  <a:gd name="T0" fmla="*/ 163 w 163"/>
                  <a:gd name="T1" fmla="*/ 23 h 105"/>
                  <a:gd name="T2" fmla="*/ 133 w 163"/>
                  <a:gd name="T3" fmla="*/ 47 h 105"/>
                  <a:gd name="T4" fmla="*/ 145 w 163"/>
                  <a:gd name="T5" fmla="*/ 105 h 105"/>
                  <a:gd name="T6" fmla="*/ 70 w 163"/>
                  <a:gd name="T7" fmla="*/ 93 h 105"/>
                  <a:gd name="T8" fmla="*/ 0 w 163"/>
                  <a:gd name="T9" fmla="*/ 93 h 105"/>
                  <a:gd name="T10" fmla="*/ 0 w 163"/>
                  <a:gd name="T11" fmla="*/ 65 h 105"/>
                  <a:gd name="T12" fmla="*/ 23 w 163"/>
                  <a:gd name="T13" fmla="*/ 23 h 105"/>
                  <a:gd name="T14" fmla="*/ 70 w 163"/>
                  <a:gd name="T15" fmla="*/ 23 h 105"/>
                  <a:gd name="T16" fmla="*/ 116 w 163"/>
                  <a:gd name="T17" fmla="*/ 0 h 105"/>
                  <a:gd name="T18" fmla="*/ 133 w 163"/>
                  <a:gd name="T19" fmla="*/ 0 h 105"/>
                  <a:gd name="T20" fmla="*/ 163 w 163"/>
                  <a:gd name="T21" fmla="*/ 23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05"/>
                  <a:gd name="T35" fmla="*/ 163 w 163"/>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05">
                    <a:moveTo>
                      <a:pt x="163" y="23"/>
                    </a:moveTo>
                    <a:lnTo>
                      <a:pt x="133" y="47"/>
                    </a:lnTo>
                    <a:lnTo>
                      <a:pt x="145" y="105"/>
                    </a:lnTo>
                    <a:lnTo>
                      <a:pt x="70" y="93"/>
                    </a:lnTo>
                    <a:lnTo>
                      <a:pt x="0" y="93"/>
                    </a:lnTo>
                    <a:lnTo>
                      <a:pt x="0" y="65"/>
                    </a:lnTo>
                    <a:lnTo>
                      <a:pt x="23" y="23"/>
                    </a:lnTo>
                    <a:lnTo>
                      <a:pt x="70" y="23"/>
                    </a:lnTo>
                    <a:lnTo>
                      <a:pt x="116" y="0"/>
                    </a:lnTo>
                    <a:lnTo>
                      <a:pt x="133" y="0"/>
                    </a:lnTo>
                    <a:lnTo>
                      <a:pt x="16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7" name="Freeform 236"/>
              <p:cNvSpPr>
                <a:spLocks/>
              </p:cNvSpPr>
              <p:nvPr/>
            </p:nvSpPr>
            <p:spPr bwMode="auto">
              <a:xfrm>
                <a:off x="1232" y="834"/>
                <a:ext cx="82" cy="85"/>
              </a:xfrm>
              <a:custGeom>
                <a:avLst/>
                <a:gdLst>
                  <a:gd name="T0" fmla="*/ 540 w 657"/>
                  <a:gd name="T1" fmla="*/ 546 h 680"/>
                  <a:gd name="T2" fmla="*/ 471 w 657"/>
                  <a:gd name="T3" fmla="*/ 546 h 680"/>
                  <a:gd name="T4" fmla="*/ 471 w 657"/>
                  <a:gd name="T5" fmla="*/ 593 h 680"/>
                  <a:gd name="T6" fmla="*/ 430 w 657"/>
                  <a:gd name="T7" fmla="*/ 593 h 680"/>
                  <a:gd name="T8" fmla="*/ 406 w 657"/>
                  <a:gd name="T9" fmla="*/ 610 h 680"/>
                  <a:gd name="T10" fmla="*/ 383 w 657"/>
                  <a:gd name="T11" fmla="*/ 680 h 680"/>
                  <a:gd name="T12" fmla="*/ 273 w 657"/>
                  <a:gd name="T13" fmla="*/ 593 h 680"/>
                  <a:gd name="T14" fmla="*/ 250 w 657"/>
                  <a:gd name="T15" fmla="*/ 563 h 680"/>
                  <a:gd name="T16" fmla="*/ 116 w 657"/>
                  <a:gd name="T17" fmla="*/ 546 h 680"/>
                  <a:gd name="T18" fmla="*/ 69 w 657"/>
                  <a:gd name="T19" fmla="*/ 499 h 680"/>
                  <a:gd name="T20" fmla="*/ 116 w 657"/>
                  <a:gd name="T21" fmla="*/ 453 h 680"/>
                  <a:gd name="T22" fmla="*/ 134 w 657"/>
                  <a:gd name="T23" fmla="*/ 319 h 680"/>
                  <a:gd name="T24" fmla="*/ 116 w 657"/>
                  <a:gd name="T25" fmla="*/ 273 h 680"/>
                  <a:gd name="T26" fmla="*/ 69 w 657"/>
                  <a:gd name="T27" fmla="*/ 232 h 680"/>
                  <a:gd name="T28" fmla="*/ 0 w 657"/>
                  <a:gd name="T29" fmla="*/ 186 h 680"/>
                  <a:gd name="T30" fmla="*/ 0 w 657"/>
                  <a:gd name="T31" fmla="*/ 162 h 680"/>
                  <a:gd name="T32" fmla="*/ 47 w 657"/>
                  <a:gd name="T33" fmla="*/ 139 h 680"/>
                  <a:gd name="T34" fmla="*/ 93 w 657"/>
                  <a:gd name="T35" fmla="*/ 116 h 680"/>
                  <a:gd name="T36" fmla="*/ 204 w 657"/>
                  <a:gd name="T37" fmla="*/ 70 h 680"/>
                  <a:gd name="T38" fmla="*/ 273 w 657"/>
                  <a:gd name="T39" fmla="*/ 70 h 680"/>
                  <a:gd name="T40" fmla="*/ 360 w 657"/>
                  <a:gd name="T41" fmla="*/ 0 h 680"/>
                  <a:gd name="T42" fmla="*/ 424 w 657"/>
                  <a:gd name="T43" fmla="*/ 47 h 680"/>
                  <a:gd name="T44" fmla="*/ 540 w 657"/>
                  <a:gd name="T45" fmla="*/ 116 h 680"/>
                  <a:gd name="T46" fmla="*/ 581 w 657"/>
                  <a:gd name="T47" fmla="*/ 139 h 680"/>
                  <a:gd name="T48" fmla="*/ 616 w 657"/>
                  <a:gd name="T49" fmla="*/ 134 h 680"/>
                  <a:gd name="T50" fmla="*/ 650 w 657"/>
                  <a:gd name="T51" fmla="*/ 162 h 680"/>
                  <a:gd name="T52" fmla="*/ 650 w 657"/>
                  <a:gd name="T53" fmla="*/ 197 h 680"/>
                  <a:gd name="T54" fmla="*/ 657 w 657"/>
                  <a:gd name="T55" fmla="*/ 244 h 680"/>
                  <a:gd name="T56" fmla="*/ 587 w 657"/>
                  <a:gd name="T57" fmla="*/ 296 h 680"/>
                  <a:gd name="T58" fmla="*/ 563 w 657"/>
                  <a:gd name="T59" fmla="*/ 319 h 680"/>
                  <a:gd name="T60" fmla="*/ 587 w 657"/>
                  <a:gd name="T61" fmla="*/ 406 h 680"/>
                  <a:gd name="T62" fmla="*/ 587 w 657"/>
                  <a:gd name="T63" fmla="*/ 429 h 680"/>
                  <a:gd name="T64" fmla="*/ 563 w 657"/>
                  <a:gd name="T65" fmla="*/ 429 h 680"/>
                  <a:gd name="T66" fmla="*/ 540 w 657"/>
                  <a:gd name="T67" fmla="*/ 499 h 680"/>
                  <a:gd name="T68" fmla="*/ 540 w 657"/>
                  <a:gd name="T69" fmla="*/ 546 h 6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7"/>
                  <a:gd name="T106" fmla="*/ 0 h 680"/>
                  <a:gd name="T107" fmla="*/ 657 w 657"/>
                  <a:gd name="T108" fmla="*/ 680 h 6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7" h="680">
                    <a:moveTo>
                      <a:pt x="540" y="546"/>
                    </a:moveTo>
                    <a:lnTo>
                      <a:pt x="471" y="546"/>
                    </a:lnTo>
                    <a:lnTo>
                      <a:pt x="471" y="593"/>
                    </a:lnTo>
                    <a:lnTo>
                      <a:pt x="430" y="593"/>
                    </a:lnTo>
                    <a:lnTo>
                      <a:pt x="406" y="610"/>
                    </a:lnTo>
                    <a:lnTo>
                      <a:pt x="383" y="680"/>
                    </a:lnTo>
                    <a:lnTo>
                      <a:pt x="273" y="593"/>
                    </a:lnTo>
                    <a:lnTo>
                      <a:pt x="250" y="563"/>
                    </a:lnTo>
                    <a:lnTo>
                      <a:pt x="116" y="546"/>
                    </a:lnTo>
                    <a:lnTo>
                      <a:pt x="69" y="499"/>
                    </a:lnTo>
                    <a:lnTo>
                      <a:pt x="116" y="453"/>
                    </a:lnTo>
                    <a:lnTo>
                      <a:pt x="134" y="319"/>
                    </a:lnTo>
                    <a:lnTo>
                      <a:pt x="116" y="273"/>
                    </a:lnTo>
                    <a:lnTo>
                      <a:pt x="69" y="232"/>
                    </a:lnTo>
                    <a:lnTo>
                      <a:pt x="0" y="186"/>
                    </a:lnTo>
                    <a:lnTo>
                      <a:pt x="0" y="162"/>
                    </a:lnTo>
                    <a:lnTo>
                      <a:pt x="47" y="139"/>
                    </a:lnTo>
                    <a:lnTo>
                      <a:pt x="93" y="116"/>
                    </a:lnTo>
                    <a:lnTo>
                      <a:pt x="204" y="70"/>
                    </a:lnTo>
                    <a:lnTo>
                      <a:pt x="273" y="70"/>
                    </a:lnTo>
                    <a:lnTo>
                      <a:pt x="360" y="0"/>
                    </a:lnTo>
                    <a:lnTo>
                      <a:pt x="424" y="47"/>
                    </a:lnTo>
                    <a:lnTo>
                      <a:pt x="540" y="116"/>
                    </a:lnTo>
                    <a:lnTo>
                      <a:pt x="581" y="139"/>
                    </a:lnTo>
                    <a:lnTo>
                      <a:pt x="616" y="134"/>
                    </a:lnTo>
                    <a:lnTo>
                      <a:pt x="650" y="162"/>
                    </a:lnTo>
                    <a:lnTo>
                      <a:pt x="650" y="197"/>
                    </a:lnTo>
                    <a:lnTo>
                      <a:pt x="657" y="244"/>
                    </a:lnTo>
                    <a:lnTo>
                      <a:pt x="587" y="296"/>
                    </a:lnTo>
                    <a:lnTo>
                      <a:pt x="563" y="319"/>
                    </a:lnTo>
                    <a:lnTo>
                      <a:pt x="587" y="406"/>
                    </a:lnTo>
                    <a:lnTo>
                      <a:pt x="587" y="429"/>
                    </a:lnTo>
                    <a:lnTo>
                      <a:pt x="563" y="429"/>
                    </a:lnTo>
                    <a:lnTo>
                      <a:pt x="540" y="499"/>
                    </a:lnTo>
                    <a:lnTo>
                      <a:pt x="540" y="546"/>
                    </a:lnTo>
                    <a:close/>
                  </a:path>
                </a:pathLst>
              </a:custGeom>
              <a:gradFill>
                <a:gsLst>
                  <a:gs pos="0">
                    <a:srgbClr val="EBF1DE"/>
                  </a:gs>
                  <a:gs pos="18000">
                    <a:srgbClr val="EBF1DE"/>
                  </a:gs>
                  <a:gs pos="64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8" name="Freeform 237"/>
              <p:cNvSpPr>
                <a:spLocks/>
              </p:cNvSpPr>
              <p:nvPr/>
            </p:nvSpPr>
            <p:spPr bwMode="auto">
              <a:xfrm>
                <a:off x="1198" y="893"/>
                <a:ext cx="82" cy="84"/>
              </a:xfrm>
              <a:custGeom>
                <a:avLst/>
                <a:gdLst>
                  <a:gd name="T0" fmla="*/ 342 w 656"/>
                  <a:gd name="T1" fmla="*/ 28 h 673"/>
                  <a:gd name="T2" fmla="*/ 297 w 656"/>
                  <a:gd name="T3" fmla="*/ 28 h 673"/>
                  <a:gd name="T4" fmla="*/ 250 w 656"/>
                  <a:gd name="T5" fmla="*/ 17 h 673"/>
                  <a:gd name="T6" fmla="*/ 185 w 656"/>
                  <a:gd name="T7" fmla="*/ 0 h 673"/>
                  <a:gd name="T8" fmla="*/ 116 w 656"/>
                  <a:gd name="T9" fmla="*/ 5 h 673"/>
                  <a:gd name="T10" fmla="*/ 70 w 656"/>
                  <a:gd name="T11" fmla="*/ 5 h 673"/>
                  <a:gd name="T12" fmla="*/ 0 w 656"/>
                  <a:gd name="T13" fmla="*/ 52 h 673"/>
                  <a:gd name="T14" fmla="*/ 0 w 656"/>
                  <a:gd name="T15" fmla="*/ 122 h 673"/>
                  <a:gd name="T16" fmla="*/ 58 w 656"/>
                  <a:gd name="T17" fmla="*/ 144 h 673"/>
                  <a:gd name="T18" fmla="*/ 122 w 656"/>
                  <a:gd name="T19" fmla="*/ 144 h 673"/>
                  <a:gd name="T20" fmla="*/ 157 w 656"/>
                  <a:gd name="T21" fmla="*/ 185 h 673"/>
                  <a:gd name="T22" fmla="*/ 116 w 656"/>
                  <a:gd name="T23" fmla="*/ 261 h 673"/>
                  <a:gd name="T24" fmla="*/ 116 w 656"/>
                  <a:gd name="T25" fmla="*/ 348 h 673"/>
                  <a:gd name="T26" fmla="*/ 75 w 656"/>
                  <a:gd name="T27" fmla="*/ 458 h 673"/>
                  <a:gd name="T28" fmla="*/ 116 w 656"/>
                  <a:gd name="T29" fmla="*/ 505 h 673"/>
                  <a:gd name="T30" fmla="*/ 116 w 656"/>
                  <a:gd name="T31" fmla="*/ 551 h 673"/>
                  <a:gd name="T32" fmla="*/ 157 w 656"/>
                  <a:gd name="T33" fmla="*/ 673 h 673"/>
                  <a:gd name="T34" fmla="*/ 238 w 656"/>
                  <a:gd name="T35" fmla="*/ 627 h 673"/>
                  <a:gd name="T36" fmla="*/ 337 w 656"/>
                  <a:gd name="T37" fmla="*/ 633 h 673"/>
                  <a:gd name="T38" fmla="*/ 407 w 656"/>
                  <a:gd name="T39" fmla="*/ 598 h 673"/>
                  <a:gd name="T40" fmla="*/ 447 w 656"/>
                  <a:gd name="T41" fmla="*/ 568 h 673"/>
                  <a:gd name="T42" fmla="*/ 482 w 656"/>
                  <a:gd name="T43" fmla="*/ 458 h 673"/>
                  <a:gd name="T44" fmla="*/ 564 w 656"/>
                  <a:gd name="T45" fmla="*/ 301 h 673"/>
                  <a:gd name="T46" fmla="*/ 656 w 656"/>
                  <a:gd name="T47" fmla="*/ 209 h 673"/>
                  <a:gd name="T48" fmla="*/ 517 w 656"/>
                  <a:gd name="T49" fmla="*/ 98 h 673"/>
                  <a:gd name="T50" fmla="*/ 465 w 656"/>
                  <a:gd name="T51" fmla="*/ 87 h 673"/>
                  <a:gd name="T52" fmla="*/ 377 w 656"/>
                  <a:gd name="T53" fmla="*/ 57 h 673"/>
                  <a:gd name="T54" fmla="*/ 342 w 656"/>
                  <a:gd name="T55" fmla="*/ 28 h 6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6"/>
                  <a:gd name="T85" fmla="*/ 0 h 673"/>
                  <a:gd name="T86" fmla="*/ 656 w 656"/>
                  <a:gd name="T87" fmla="*/ 673 h 6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6" h="673">
                    <a:moveTo>
                      <a:pt x="342" y="28"/>
                    </a:moveTo>
                    <a:lnTo>
                      <a:pt x="297" y="28"/>
                    </a:lnTo>
                    <a:lnTo>
                      <a:pt x="250" y="17"/>
                    </a:lnTo>
                    <a:lnTo>
                      <a:pt x="185" y="0"/>
                    </a:lnTo>
                    <a:lnTo>
                      <a:pt x="116" y="5"/>
                    </a:lnTo>
                    <a:lnTo>
                      <a:pt x="70" y="5"/>
                    </a:lnTo>
                    <a:lnTo>
                      <a:pt x="0" y="52"/>
                    </a:lnTo>
                    <a:lnTo>
                      <a:pt x="0" y="122"/>
                    </a:lnTo>
                    <a:lnTo>
                      <a:pt x="58" y="144"/>
                    </a:lnTo>
                    <a:lnTo>
                      <a:pt x="122" y="144"/>
                    </a:lnTo>
                    <a:lnTo>
                      <a:pt x="157" y="185"/>
                    </a:lnTo>
                    <a:lnTo>
                      <a:pt x="116" y="261"/>
                    </a:lnTo>
                    <a:lnTo>
                      <a:pt x="116" y="348"/>
                    </a:lnTo>
                    <a:lnTo>
                      <a:pt x="75" y="458"/>
                    </a:lnTo>
                    <a:lnTo>
                      <a:pt x="116" y="505"/>
                    </a:lnTo>
                    <a:lnTo>
                      <a:pt x="116" y="551"/>
                    </a:lnTo>
                    <a:lnTo>
                      <a:pt x="157" y="673"/>
                    </a:lnTo>
                    <a:lnTo>
                      <a:pt x="238" y="627"/>
                    </a:lnTo>
                    <a:lnTo>
                      <a:pt x="337" y="633"/>
                    </a:lnTo>
                    <a:lnTo>
                      <a:pt x="407" y="598"/>
                    </a:lnTo>
                    <a:lnTo>
                      <a:pt x="447" y="568"/>
                    </a:lnTo>
                    <a:lnTo>
                      <a:pt x="482" y="458"/>
                    </a:lnTo>
                    <a:lnTo>
                      <a:pt x="564" y="301"/>
                    </a:lnTo>
                    <a:lnTo>
                      <a:pt x="656" y="209"/>
                    </a:lnTo>
                    <a:lnTo>
                      <a:pt x="517" y="98"/>
                    </a:lnTo>
                    <a:lnTo>
                      <a:pt x="465" y="87"/>
                    </a:lnTo>
                    <a:lnTo>
                      <a:pt x="377" y="57"/>
                    </a:lnTo>
                    <a:lnTo>
                      <a:pt x="342" y="28"/>
                    </a:lnTo>
                    <a:close/>
                  </a:path>
                </a:pathLst>
              </a:custGeom>
              <a:gradFill>
                <a:gsLst>
                  <a:gs pos="0">
                    <a:srgbClr val="EBF1DE"/>
                  </a:gs>
                  <a:gs pos="23000">
                    <a:srgbClr val="EBF1DE"/>
                  </a:gs>
                  <a:gs pos="59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9" name="Freeform 238"/>
              <p:cNvSpPr>
                <a:spLocks/>
              </p:cNvSpPr>
              <p:nvPr/>
            </p:nvSpPr>
            <p:spPr bwMode="auto">
              <a:xfrm>
                <a:off x="1193" y="909"/>
                <a:ext cx="25" cy="55"/>
              </a:xfrm>
              <a:custGeom>
                <a:avLst/>
                <a:gdLst>
                  <a:gd name="T0" fmla="*/ 41 w 198"/>
                  <a:gd name="T1" fmla="*/ 0 h 441"/>
                  <a:gd name="T2" fmla="*/ 59 w 198"/>
                  <a:gd name="T3" fmla="*/ 110 h 441"/>
                  <a:gd name="T4" fmla="*/ 24 w 198"/>
                  <a:gd name="T5" fmla="*/ 202 h 441"/>
                  <a:gd name="T6" fmla="*/ 0 w 198"/>
                  <a:gd name="T7" fmla="*/ 266 h 441"/>
                  <a:gd name="T8" fmla="*/ 24 w 198"/>
                  <a:gd name="T9" fmla="*/ 336 h 441"/>
                  <a:gd name="T10" fmla="*/ 0 w 198"/>
                  <a:gd name="T11" fmla="*/ 429 h 441"/>
                  <a:gd name="T12" fmla="*/ 104 w 198"/>
                  <a:gd name="T13" fmla="*/ 441 h 441"/>
                  <a:gd name="T14" fmla="*/ 157 w 198"/>
                  <a:gd name="T15" fmla="*/ 429 h 441"/>
                  <a:gd name="T16" fmla="*/ 157 w 198"/>
                  <a:gd name="T17" fmla="*/ 383 h 441"/>
                  <a:gd name="T18" fmla="*/ 116 w 198"/>
                  <a:gd name="T19" fmla="*/ 342 h 441"/>
                  <a:gd name="T20" fmla="*/ 157 w 198"/>
                  <a:gd name="T21" fmla="*/ 220 h 441"/>
                  <a:gd name="T22" fmla="*/ 157 w 198"/>
                  <a:gd name="T23" fmla="*/ 156 h 441"/>
                  <a:gd name="T24" fmla="*/ 181 w 198"/>
                  <a:gd name="T25" fmla="*/ 110 h 441"/>
                  <a:gd name="T26" fmla="*/ 198 w 198"/>
                  <a:gd name="T27" fmla="*/ 63 h 441"/>
                  <a:gd name="T28" fmla="*/ 157 w 198"/>
                  <a:gd name="T29" fmla="*/ 17 h 441"/>
                  <a:gd name="T30" fmla="*/ 111 w 198"/>
                  <a:gd name="T31" fmla="*/ 17 h 441"/>
                  <a:gd name="T32" fmla="*/ 41 w 198"/>
                  <a:gd name="T33" fmla="*/ 0 h 4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441"/>
                  <a:gd name="T53" fmla="*/ 198 w 198"/>
                  <a:gd name="T54" fmla="*/ 441 h 4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441">
                    <a:moveTo>
                      <a:pt x="41" y="0"/>
                    </a:moveTo>
                    <a:lnTo>
                      <a:pt x="59" y="110"/>
                    </a:lnTo>
                    <a:lnTo>
                      <a:pt x="24" y="202"/>
                    </a:lnTo>
                    <a:lnTo>
                      <a:pt x="0" y="266"/>
                    </a:lnTo>
                    <a:lnTo>
                      <a:pt x="24" y="336"/>
                    </a:lnTo>
                    <a:lnTo>
                      <a:pt x="0" y="429"/>
                    </a:lnTo>
                    <a:lnTo>
                      <a:pt x="104" y="441"/>
                    </a:lnTo>
                    <a:lnTo>
                      <a:pt x="157" y="429"/>
                    </a:lnTo>
                    <a:lnTo>
                      <a:pt x="157" y="383"/>
                    </a:lnTo>
                    <a:lnTo>
                      <a:pt x="116" y="342"/>
                    </a:lnTo>
                    <a:lnTo>
                      <a:pt x="157" y="220"/>
                    </a:lnTo>
                    <a:lnTo>
                      <a:pt x="157" y="156"/>
                    </a:lnTo>
                    <a:lnTo>
                      <a:pt x="181" y="110"/>
                    </a:lnTo>
                    <a:lnTo>
                      <a:pt x="198" y="63"/>
                    </a:lnTo>
                    <a:lnTo>
                      <a:pt x="157" y="17"/>
                    </a:lnTo>
                    <a:lnTo>
                      <a:pt x="111" y="17"/>
                    </a:lnTo>
                    <a:lnTo>
                      <a:pt x="41" y="0"/>
                    </a:lnTo>
                    <a:close/>
                  </a:path>
                </a:pathLst>
              </a:custGeom>
              <a:gradFill>
                <a:gsLst>
                  <a:gs pos="0">
                    <a:srgbClr val="EBF1DE"/>
                  </a:gs>
                  <a:gs pos="20000">
                    <a:srgbClr val="EBF1DE"/>
                  </a:gs>
                  <a:gs pos="66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0" name="Freeform 239"/>
              <p:cNvSpPr>
                <a:spLocks/>
              </p:cNvSpPr>
              <p:nvPr/>
            </p:nvSpPr>
            <p:spPr bwMode="auto">
              <a:xfrm>
                <a:off x="1268" y="934"/>
                <a:ext cx="6" cy="8"/>
              </a:xfrm>
              <a:custGeom>
                <a:avLst/>
                <a:gdLst>
                  <a:gd name="T0" fmla="*/ 46 w 46"/>
                  <a:gd name="T1" fmla="*/ 0 h 64"/>
                  <a:gd name="T2" fmla="*/ 0 w 46"/>
                  <a:gd name="T3" fmla="*/ 42 h 64"/>
                  <a:gd name="T4" fmla="*/ 46 w 46"/>
                  <a:gd name="T5" fmla="*/ 64 h 64"/>
                  <a:gd name="T6" fmla="*/ 46 w 46"/>
                  <a:gd name="T7" fmla="*/ 24 h 64"/>
                  <a:gd name="T8" fmla="*/ 46 w 46"/>
                  <a:gd name="T9" fmla="*/ 0 h 64"/>
                  <a:gd name="T10" fmla="*/ 0 60000 65536"/>
                  <a:gd name="T11" fmla="*/ 0 60000 65536"/>
                  <a:gd name="T12" fmla="*/ 0 60000 65536"/>
                  <a:gd name="T13" fmla="*/ 0 60000 65536"/>
                  <a:gd name="T14" fmla="*/ 0 60000 65536"/>
                  <a:gd name="T15" fmla="*/ 0 w 46"/>
                  <a:gd name="T16" fmla="*/ 0 h 64"/>
                  <a:gd name="T17" fmla="*/ 46 w 46"/>
                  <a:gd name="T18" fmla="*/ 64 h 64"/>
                </a:gdLst>
                <a:ahLst/>
                <a:cxnLst>
                  <a:cxn ang="T10">
                    <a:pos x="T0" y="T1"/>
                  </a:cxn>
                  <a:cxn ang="T11">
                    <a:pos x="T2" y="T3"/>
                  </a:cxn>
                  <a:cxn ang="T12">
                    <a:pos x="T4" y="T5"/>
                  </a:cxn>
                  <a:cxn ang="T13">
                    <a:pos x="T6" y="T7"/>
                  </a:cxn>
                  <a:cxn ang="T14">
                    <a:pos x="T8" y="T9"/>
                  </a:cxn>
                </a:cxnLst>
                <a:rect l="T15" t="T16" r="T17" b="T18"/>
                <a:pathLst>
                  <a:path w="46" h="64">
                    <a:moveTo>
                      <a:pt x="46" y="0"/>
                    </a:moveTo>
                    <a:lnTo>
                      <a:pt x="0" y="42"/>
                    </a:lnTo>
                    <a:lnTo>
                      <a:pt x="46" y="64"/>
                    </a:lnTo>
                    <a:lnTo>
                      <a:pt x="46" y="24"/>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1" name="Freeform 240"/>
              <p:cNvSpPr>
                <a:spLocks/>
              </p:cNvSpPr>
              <p:nvPr/>
            </p:nvSpPr>
            <p:spPr bwMode="auto">
              <a:xfrm>
                <a:off x="1313" y="911"/>
                <a:ext cx="12" cy="11"/>
              </a:xfrm>
              <a:custGeom>
                <a:avLst/>
                <a:gdLst>
                  <a:gd name="T0" fmla="*/ 70 w 94"/>
                  <a:gd name="T1" fmla="*/ 0 h 93"/>
                  <a:gd name="T2" fmla="*/ 0 w 94"/>
                  <a:gd name="T3" fmla="*/ 46 h 93"/>
                  <a:gd name="T4" fmla="*/ 47 w 94"/>
                  <a:gd name="T5" fmla="*/ 70 h 93"/>
                  <a:gd name="T6" fmla="*/ 47 w 94"/>
                  <a:gd name="T7" fmla="*/ 93 h 93"/>
                  <a:gd name="T8" fmla="*/ 94 w 94"/>
                  <a:gd name="T9" fmla="*/ 93 h 93"/>
                  <a:gd name="T10" fmla="*/ 94 w 94"/>
                  <a:gd name="T11" fmla="*/ 28 h 93"/>
                  <a:gd name="T12" fmla="*/ 94 w 94"/>
                  <a:gd name="T13" fmla="*/ 0 h 93"/>
                  <a:gd name="T14" fmla="*/ 70 w 94"/>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3"/>
                  <a:gd name="T26" fmla="*/ 94 w 94"/>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3">
                    <a:moveTo>
                      <a:pt x="70" y="0"/>
                    </a:moveTo>
                    <a:lnTo>
                      <a:pt x="0" y="46"/>
                    </a:lnTo>
                    <a:lnTo>
                      <a:pt x="47" y="70"/>
                    </a:lnTo>
                    <a:lnTo>
                      <a:pt x="47" y="93"/>
                    </a:lnTo>
                    <a:lnTo>
                      <a:pt x="94" y="93"/>
                    </a:lnTo>
                    <a:lnTo>
                      <a:pt x="94" y="28"/>
                    </a:lnTo>
                    <a:lnTo>
                      <a:pt x="94" y="0"/>
                    </a:lnTo>
                    <a:lnTo>
                      <a:pt x="7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2" name="Freeform 241"/>
              <p:cNvSpPr>
                <a:spLocks/>
              </p:cNvSpPr>
              <p:nvPr/>
            </p:nvSpPr>
            <p:spPr bwMode="auto">
              <a:xfrm>
                <a:off x="1308" y="925"/>
                <a:ext cx="17" cy="23"/>
              </a:xfrm>
              <a:custGeom>
                <a:avLst/>
                <a:gdLst>
                  <a:gd name="T0" fmla="*/ 93 w 134"/>
                  <a:gd name="T1" fmla="*/ 35 h 181"/>
                  <a:gd name="T2" fmla="*/ 47 w 134"/>
                  <a:gd name="T3" fmla="*/ 35 h 181"/>
                  <a:gd name="T4" fmla="*/ 0 w 134"/>
                  <a:gd name="T5" fmla="*/ 112 h 181"/>
                  <a:gd name="T6" fmla="*/ 0 w 134"/>
                  <a:gd name="T7" fmla="*/ 157 h 181"/>
                  <a:gd name="T8" fmla="*/ 23 w 134"/>
                  <a:gd name="T9" fmla="*/ 157 h 181"/>
                  <a:gd name="T10" fmla="*/ 82 w 134"/>
                  <a:gd name="T11" fmla="*/ 181 h 181"/>
                  <a:gd name="T12" fmla="*/ 110 w 134"/>
                  <a:gd name="T13" fmla="*/ 112 h 181"/>
                  <a:gd name="T14" fmla="*/ 87 w 134"/>
                  <a:gd name="T15" fmla="*/ 112 h 181"/>
                  <a:gd name="T16" fmla="*/ 134 w 134"/>
                  <a:gd name="T17" fmla="*/ 24 h 181"/>
                  <a:gd name="T18" fmla="*/ 134 w 134"/>
                  <a:gd name="T19" fmla="*/ 0 h 181"/>
                  <a:gd name="T20" fmla="*/ 93 w 134"/>
                  <a:gd name="T21" fmla="*/ 35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81"/>
                  <a:gd name="T35" fmla="*/ 134 w 134"/>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81">
                    <a:moveTo>
                      <a:pt x="93" y="35"/>
                    </a:moveTo>
                    <a:lnTo>
                      <a:pt x="47" y="35"/>
                    </a:lnTo>
                    <a:lnTo>
                      <a:pt x="0" y="112"/>
                    </a:lnTo>
                    <a:lnTo>
                      <a:pt x="0" y="157"/>
                    </a:lnTo>
                    <a:lnTo>
                      <a:pt x="23" y="157"/>
                    </a:lnTo>
                    <a:lnTo>
                      <a:pt x="82" y="181"/>
                    </a:lnTo>
                    <a:lnTo>
                      <a:pt x="110" y="112"/>
                    </a:lnTo>
                    <a:lnTo>
                      <a:pt x="87" y="112"/>
                    </a:lnTo>
                    <a:lnTo>
                      <a:pt x="134" y="24"/>
                    </a:lnTo>
                    <a:lnTo>
                      <a:pt x="134" y="0"/>
                    </a:lnTo>
                    <a:lnTo>
                      <a:pt x="93"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3" name="Freeform 242"/>
              <p:cNvSpPr>
                <a:spLocks/>
              </p:cNvSpPr>
              <p:nvPr/>
            </p:nvSpPr>
            <p:spPr bwMode="auto">
              <a:xfrm>
                <a:off x="1300" y="844"/>
                <a:ext cx="8" cy="8"/>
              </a:xfrm>
              <a:custGeom>
                <a:avLst/>
                <a:gdLst>
                  <a:gd name="T0" fmla="*/ 53 w 70"/>
                  <a:gd name="T1" fmla="*/ 0 h 64"/>
                  <a:gd name="T2" fmla="*/ 23 w 70"/>
                  <a:gd name="T3" fmla="*/ 17 h 64"/>
                  <a:gd name="T4" fmla="*/ 0 w 70"/>
                  <a:gd name="T5" fmla="*/ 35 h 64"/>
                  <a:gd name="T6" fmla="*/ 47 w 70"/>
                  <a:gd name="T7" fmla="*/ 64 h 64"/>
                  <a:gd name="T8" fmla="*/ 70 w 70"/>
                  <a:gd name="T9" fmla="*/ 59 h 64"/>
                  <a:gd name="T10" fmla="*/ 70 w 70"/>
                  <a:gd name="T11" fmla="*/ 17 h 64"/>
                  <a:gd name="T12" fmla="*/ 53 w 70"/>
                  <a:gd name="T13" fmla="*/ 0 h 64"/>
                  <a:gd name="T14" fmla="*/ 0 60000 65536"/>
                  <a:gd name="T15" fmla="*/ 0 60000 65536"/>
                  <a:gd name="T16" fmla="*/ 0 60000 65536"/>
                  <a:gd name="T17" fmla="*/ 0 60000 65536"/>
                  <a:gd name="T18" fmla="*/ 0 60000 65536"/>
                  <a:gd name="T19" fmla="*/ 0 60000 65536"/>
                  <a:gd name="T20" fmla="*/ 0 60000 65536"/>
                  <a:gd name="T21" fmla="*/ 0 w 70"/>
                  <a:gd name="T22" fmla="*/ 0 h 64"/>
                  <a:gd name="T23" fmla="*/ 70 w 7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4">
                    <a:moveTo>
                      <a:pt x="53" y="0"/>
                    </a:moveTo>
                    <a:lnTo>
                      <a:pt x="23" y="17"/>
                    </a:lnTo>
                    <a:lnTo>
                      <a:pt x="0" y="35"/>
                    </a:lnTo>
                    <a:lnTo>
                      <a:pt x="47" y="64"/>
                    </a:lnTo>
                    <a:lnTo>
                      <a:pt x="70" y="59"/>
                    </a:lnTo>
                    <a:lnTo>
                      <a:pt x="70" y="17"/>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4" name="Freeform 243"/>
              <p:cNvSpPr>
                <a:spLocks/>
              </p:cNvSpPr>
              <p:nvPr/>
            </p:nvSpPr>
            <p:spPr bwMode="auto">
              <a:xfrm>
                <a:off x="1305" y="801"/>
                <a:ext cx="60" cy="67"/>
              </a:xfrm>
              <a:custGeom>
                <a:avLst/>
                <a:gdLst>
                  <a:gd name="T0" fmla="*/ 0 w 477"/>
                  <a:gd name="T1" fmla="*/ 267 h 534"/>
                  <a:gd name="T2" fmla="*/ 0 w 477"/>
                  <a:gd name="T3" fmla="*/ 314 h 534"/>
                  <a:gd name="T4" fmla="*/ 23 w 477"/>
                  <a:gd name="T5" fmla="*/ 359 h 534"/>
                  <a:gd name="T6" fmla="*/ 23 w 477"/>
                  <a:gd name="T7" fmla="*/ 383 h 534"/>
                  <a:gd name="T8" fmla="*/ 63 w 477"/>
                  <a:gd name="T9" fmla="*/ 429 h 534"/>
                  <a:gd name="T10" fmla="*/ 63 w 477"/>
                  <a:gd name="T11" fmla="*/ 499 h 534"/>
                  <a:gd name="T12" fmla="*/ 87 w 477"/>
                  <a:gd name="T13" fmla="*/ 516 h 534"/>
                  <a:gd name="T14" fmla="*/ 140 w 477"/>
                  <a:gd name="T15" fmla="*/ 534 h 534"/>
                  <a:gd name="T16" fmla="*/ 197 w 477"/>
                  <a:gd name="T17" fmla="*/ 528 h 534"/>
                  <a:gd name="T18" fmla="*/ 250 w 477"/>
                  <a:gd name="T19" fmla="*/ 516 h 534"/>
                  <a:gd name="T20" fmla="*/ 297 w 477"/>
                  <a:gd name="T21" fmla="*/ 516 h 534"/>
                  <a:gd name="T22" fmla="*/ 360 w 477"/>
                  <a:gd name="T23" fmla="*/ 516 h 534"/>
                  <a:gd name="T24" fmla="*/ 372 w 477"/>
                  <a:gd name="T25" fmla="*/ 476 h 534"/>
                  <a:gd name="T26" fmla="*/ 407 w 477"/>
                  <a:gd name="T27" fmla="*/ 459 h 534"/>
                  <a:gd name="T28" fmla="*/ 407 w 477"/>
                  <a:gd name="T29" fmla="*/ 406 h 534"/>
                  <a:gd name="T30" fmla="*/ 360 w 477"/>
                  <a:gd name="T31" fmla="*/ 359 h 534"/>
                  <a:gd name="T32" fmla="*/ 384 w 477"/>
                  <a:gd name="T33" fmla="*/ 337 h 534"/>
                  <a:gd name="T34" fmla="*/ 454 w 477"/>
                  <a:gd name="T35" fmla="*/ 279 h 534"/>
                  <a:gd name="T36" fmla="*/ 477 w 477"/>
                  <a:gd name="T37" fmla="*/ 261 h 534"/>
                  <a:gd name="T38" fmla="*/ 477 w 477"/>
                  <a:gd name="T39" fmla="*/ 180 h 534"/>
                  <a:gd name="T40" fmla="*/ 430 w 477"/>
                  <a:gd name="T41" fmla="*/ 157 h 534"/>
                  <a:gd name="T42" fmla="*/ 447 w 477"/>
                  <a:gd name="T43" fmla="*/ 87 h 534"/>
                  <a:gd name="T44" fmla="*/ 447 w 477"/>
                  <a:gd name="T45" fmla="*/ 46 h 534"/>
                  <a:gd name="T46" fmla="*/ 360 w 477"/>
                  <a:gd name="T47" fmla="*/ 23 h 534"/>
                  <a:gd name="T48" fmla="*/ 267 w 477"/>
                  <a:gd name="T49" fmla="*/ 23 h 534"/>
                  <a:gd name="T50" fmla="*/ 209 w 477"/>
                  <a:gd name="T51" fmla="*/ 0 h 534"/>
                  <a:gd name="T52" fmla="*/ 157 w 477"/>
                  <a:gd name="T53" fmla="*/ 0 h 534"/>
                  <a:gd name="T54" fmla="*/ 157 w 477"/>
                  <a:gd name="T55" fmla="*/ 46 h 534"/>
                  <a:gd name="T56" fmla="*/ 110 w 477"/>
                  <a:gd name="T57" fmla="*/ 63 h 534"/>
                  <a:gd name="T58" fmla="*/ 63 w 477"/>
                  <a:gd name="T59" fmla="*/ 87 h 534"/>
                  <a:gd name="T60" fmla="*/ 93 w 477"/>
                  <a:gd name="T61" fmla="*/ 133 h 534"/>
                  <a:gd name="T62" fmla="*/ 46 w 477"/>
                  <a:gd name="T63" fmla="*/ 180 h 534"/>
                  <a:gd name="T64" fmla="*/ 63 w 477"/>
                  <a:gd name="T65" fmla="*/ 220 h 534"/>
                  <a:gd name="T66" fmla="*/ 63 w 477"/>
                  <a:gd name="T67" fmla="*/ 249 h 534"/>
                  <a:gd name="T68" fmla="*/ 46 w 477"/>
                  <a:gd name="T69" fmla="*/ 249 h 534"/>
                  <a:gd name="T70" fmla="*/ 0 w 477"/>
                  <a:gd name="T71" fmla="*/ 267 h 5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534"/>
                  <a:gd name="T110" fmla="*/ 477 w 477"/>
                  <a:gd name="T111" fmla="*/ 534 h 5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534">
                    <a:moveTo>
                      <a:pt x="0" y="267"/>
                    </a:moveTo>
                    <a:lnTo>
                      <a:pt x="0" y="314"/>
                    </a:lnTo>
                    <a:lnTo>
                      <a:pt x="23" y="359"/>
                    </a:lnTo>
                    <a:lnTo>
                      <a:pt x="23" y="383"/>
                    </a:lnTo>
                    <a:lnTo>
                      <a:pt x="63" y="429"/>
                    </a:lnTo>
                    <a:lnTo>
                      <a:pt x="63" y="499"/>
                    </a:lnTo>
                    <a:lnTo>
                      <a:pt x="87" y="516"/>
                    </a:lnTo>
                    <a:lnTo>
                      <a:pt x="140" y="534"/>
                    </a:lnTo>
                    <a:lnTo>
                      <a:pt x="197" y="528"/>
                    </a:lnTo>
                    <a:lnTo>
                      <a:pt x="250" y="516"/>
                    </a:lnTo>
                    <a:lnTo>
                      <a:pt x="297" y="516"/>
                    </a:lnTo>
                    <a:lnTo>
                      <a:pt x="360" y="516"/>
                    </a:lnTo>
                    <a:lnTo>
                      <a:pt x="372" y="476"/>
                    </a:lnTo>
                    <a:lnTo>
                      <a:pt x="407" y="459"/>
                    </a:lnTo>
                    <a:lnTo>
                      <a:pt x="407" y="406"/>
                    </a:lnTo>
                    <a:lnTo>
                      <a:pt x="360" y="359"/>
                    </a:lnTo>
                    <a:lnTo>
                      <a:pt x="384" y="337"/>
                    </a:lnTo>
                    <a:lnTo>
                      <a:pt x="454" y="279"/>
                    </a:lnTo>
                    <a:lnTo>
                      <a:pt x="477" y="261"/>
                    </a:lnTo>
                    <a:lnTo>
                      <a:pt x="477" y="180"/>
                    </a:lnTo>
                    <a:lnTo>
                      <a:pt x="430" y="157"/>
                    </a:lnTo>
                    <a:lnTo>
                      <a:pt x="447" y="87"/>
                    </a:lnTo>
                    <a:lnTo>
                      <a:pt x="447" y="46"/>
                    </a:lnTo>
                    <a:lnTo>
                      <a:pt x="360" y="23"/>
                    </a:lnTo>
                    <a:lnTo>
                      <a:pt x="267" y="23"/>
                    </a:lnTo>
                    <a:lnTo>
                      <a:pt x="209" y="0"/>
                    </a:lnTo>
                    <a:lnTo>
                      <a:pt x="157" y="0"/>
                    </a:lnTo>
                    <a:lnTo>
                      <a:pt x="157" y="46"/>
                    </a:lnTo>
                    <a:lnTo>
                      <a:pt x="110" y="63"/>
                    </a:lnTo>
                    <a:lnTo>
                      <a:pt x="63" y="87"/>
                    </a:lnTo>
                    <a:lnTo>
                      <a:pt x="93" y="133"/>
                    </a:lnTo>
                    <a:lnTo>
                      <a:pt x="46" y="180"/>
                    </a:lnTo>
                    <a:lnTo>
                      <a:pt x="63" y="220"/>
                    </a:lnTo>
                    <a:lnTo>
                      <a:pt x="63" y="249"/>
                    </a:lnTo>
                    <a:lnTo>
                      <a:pt x="46" y="249"/>
                    </a:lnTo>
                    <a:lnTo>
                      <a:pt x="0" y="267"/>
                    </a:lnTo>
                    <a:close/>
                  </a:path>
                </a:pathLst>
              </a:custGeom>
              <a:gradFill>
                <a:gsLst>
                  <a:gs pos="0">
                    <a:srgbClr val="EBF1DE"/>
                  </a:gs>
                  <a:gs pos="23000">
                    <a:srgbClr val="EBF1DE"/>
                  </a:gs>
                  <a:gs pos="72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5" name="Freeform 244"/>
              <p:cNvSpPr>
                <a:spLocks/>
              </p:cNvSpPr>
              <p:nvPr/>
            </p:nvSpPr>
            <p:spPr bwMode="auto">
              <a:xfrm>
                <a:off x="1277" y="829"/>
                <a:ext cx="29" cy="19"/>
              </a:xfrm>
              <a:custGeom>
                <a:avLst/>
                <a:gdLst>
                  <a:gd name="T0" fmla="*/ 140 w 233"/>
                  <a:gd name="T1" fmla="*/ 0 h 157"/>
                  <a:gd name="T2" fmla="*/ 227 w 233"/>
                  <a:gd name="T3" fmla="*/ 76 h 157"/>
                  <a:gd name="T4" fmla="*/ 227 w 233"/>
                  <a:gd name="T5" fmla="*/ 94 h 157"/>
                  <a:gd name="T6" fmla="*/ 233 w 233"/>
                  <a:gd name="T7" fmla="*/ 117 h 157"/>
                  <a:gd name="T8" fmla="*/ 203 w 233"/>
                  <a:gd name="T9" fmla="*/ 139 h 157"/>
                  <a:gd name="T10" fmla="*/ 168 w 233"/>
                  <a:gd name="T11" fmla="*/ 157 h 157"/>
                  <a:gd name="T12" fmla="*/ 23 w 233"/>
                  <a:gd name="T13" fmla="*/ 76 h 157"/>
                  <a:gd name="T14" fmla="*/ 0 w 233"/>
                  <a:gd name="T15" fmla="*/ 47 h 157"/>
                  <a:gd name="T16" fmla="*/ 46 w 233"/>
                  <a:gd name="T17" fmla="*/ 29 h 157"/>
                  <a:gd name="T18" fmla="*/ 70 w 233"/>
                  <a:gd name="T19" fmla="*/ 29 h 157"/>
                  <a:gd name="T20" fmla="*/ 93 w 233"/>
                  <a:gd name="T21" fmla="*/ 0 h 157"/>
                  <a:gd name="T22" fmla="*/ 140 w 233"/>
                  <a:gd name="T23" fmla="*/ 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157"/>
                  <a:gd name="T38" fmla="*/ 233 w 233"/>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157">
                    <a:moveTo>
                      <a:pt x="140" y="0"/>
                    </a:moveTo>
                    <a:lnTo>
                      <a:pt x="227" y="76"/>
                    </a:lnTo>
                    <a:lnTo>
                      <a:pt x="227" y="94"/>
                    </a:lnTo>
                    <a:lnTo>
                      <a:pt x="233" y="117"/>
                    </a:lnTo>
                    <a:lnTo>
                      <a:pt x="203" y="139"/>
                    </a:lnTo>
                    <a:lnTo>
                      <a:pt x="168" y="157"/>
                    </a:lnTo>
                    <a:lnTo>
                      <a:pt x="23" y="76"/>
                    </a:lnTo>
                    <a:lnTo>
                      <a:pt x="0" y="47"/>
                    </a:lnTo>
                    <a:lnTo>
                      <a:pt x="46" y="29"/>
                    </a:lnTo>
                    <a:lnTo>
                      <a:pt x="70" y="29"/>
                    </a:lnTo>
                    <a:lnTo>
                      <a:pt x="93" y="0"/>
                    </a:lnTo>
                    <a:lnTo>
                      <a:pt x="140" y="0"/>
                    </a:lnTo>
                    <a:close/>
                  </a:path>
                </a:pathLst>
              </a:custGeom>
              <a:solidFill>
                <a:srgbClr val="4F6228"/>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6" name="Freeform 245"/>
              <p:cNvSpPr>
                <a:spLocks/>
              </p:cNvSpPr>
              <p:nvPr/>
            </p:nvSpPr>
            <p:spPr bwMode="auto">
              <a:xfrm>
                <a:off x="1291" y="810"/>
                <a:ext cx="26" cy="28"/>
              </a:xfrm>
              <a:custGeom>
                <a:avLst/>
                <a:gdLst>
                  <a:gd name="T0" fmla="*/ 0 w 209"/>
                  <a:gd name="T1" fmla="*/ 150 h 226"/>
                  <a:gd name="T2" fmla="*/ 46 w 209"/>
                  <a:gd name="T3" fmla="*/ 179 h 226"/>
                  <a:gd name="T4" fmla="*/ 116 w 209"/>
                  <a:gd name="T5" fmla="*/ 226 h 226"/>
                  <a:gd name="T6" fmla="*/ 122 w 209"/>
                  <a:gd name="T7" fmla="*/ 197 h 226"/>
                  <a:gd name="T8" fmla="*/ 157 w 209"/>
                  <a:gd name="T9" fmla="*/ 185 h 226"/>
                  <a:gd name="T10" fmla="*/ 179 w 209"/>
                  <a:gd name="T11" fmla="*/ 179 h 226"/>
                  <a:gd name="T12" fmla="*/ 186 w 209"/>
                  <a:gd name="T13" fmla="*/ 150 h 226"/>
                  <a:gd name="T14" fmla="*/ 162 w 209"/>
                  <a:gd name="T15" fmla="*/ 110 h 226"/>
                  <a:gd name="T16" fmla="*/ 209 w 209"/>
                  <a:gd name="T17" fmla="*/ 63 h 226"/>
                  <a:gd name="T18" fmla="*/ 209 w 209"/>
                  <a:gd name="T19" fmla="*/ 40 h 226"/>
                  <a:gd name="T20" fmla="*/ 191 w 209"/>
                  <a:gd name="T21" fmla="*/ 23 h 226"/>
                  <a:gd name="T22" fmla="*/ 209 w 209"/>
                  <a:gd name="T23" fmla="*/ 0 h 226"/>
                  <a:gd name="T24" fmla="*/ 92 w 209"/>
                  <a:gd name="T25" fmla="*/ 40 h 226"/>
                  <a:gd name="T26" fmla="*/ 92 w 209"/>
                  <a:gd name="T27" fmla="*/ 87 h 226"/>
                  <a:gd name="T28" fmla="*/ 46 w 209"/>
                  <a:gd name="T29" fmla="*/ 110 h 226"/>
                  <a:gd name="T30" fmla="*/ 5 w 209"/>
                  <a:gd name="T31" fmla="*/ 115 h 226"/>
                  <a:gd name="T32" fmla="*/ 0 w 209"/>
                  <a:gd name="T33" fmla="*/ 150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226"/>
                  <a:gd name="T53" fmla="*/ 209 w 20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226">
                    <a:moveTo>
                      <a:pt x="0" y="150"/>
                    </a:moveTo>
                    <a:lnTo>
                      <a:pt x="46" y="179"/>
                    </a:lnTo>
                    <a:lnTo>
                      <a:pt x="116" y="226"/>
                    </a:lnTo>
                    <a:lnTo>
                      <a:pt x="122" y="197"/>
                    </a:lnTo>
                    <a:lnTo>
                      <a:pt x="157" y="185"/>
                    </a:lnTo>
                    <a:lnTo>
                      <a:pt x="179" y="179"/>
                    </a:lnTo>
                    <a:lnTo>
                      <a:pt x="186" y="150"/>
                    </a:lnTo>
                    <a:lnTo>
                      <a:pt x="162" y="110"/>
                    </a:lnTo>
                    <a:lnTo>
                      <a:pt x="209" y="63"/>
                    </a:lnTo>
                    <a:lnTo>
                      <a:pt x="209" y="40"/>
                    </a:lnTo>
                    <a:lnTo>
                      <a:pt x="191" y="23"/>
                    </a:lnTo>
                    <a:lnTo>
                      <a:pt x="209" y="0"/>
                    </a:lnTo>
                    <a:lnTo>
                      <a:pt x="92" y="40"/>
                    </a:lnTo>
                    <a:lnTo>
                      <a:pt x="92" y="87"/>
                    </a:lnTo>
                    <a:lnTo>
                      <a:pt x="46" y="110"/>
                    </a:lnTo>
                    <a:lnTo>
                      <a:pt x="5" y="115"/>
                    </a:lnTo>
                    <a:lnTo>
                      <a:pt x="0" y="150"/>
                    </a:lnTo>
                    <a:close/>
                  </a:path>
                </a:pathLst>
              </a:custGeom>
              <a:gradFill>
                <a:gsLst>
                  <a:gs pos="0">
                    <a:srgbClr val="EBF1DE"/>
                  </a:gs>
                  <a:gs pos="37000">
                    <a:srgbClr val="EBF1DE"/>
                  </a:gs>
                  <a:gs pos="59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7" name="Freeform 246"/>
              <p:cNvSpPr>
                <a:spLocks/>
              </p:cNvSpPr>
              <p:nvPr/>
            </p:nvSpPr>
            <p:spPr bwMode="auto">
              <a:xfrm>
                <a:off x="1325" y="767"/>
                <a:ext cx="14" cy="35"/>
              </a:xfrm>
              <a:custGeom>
                <a:avLst/>
                <a:gdLst>
                  <a:gd name="T0" fmla="*/ 0 w 110"/>
                  <a:gd name="T1" fmla="*/ 274 h 279"/>
                  <a:gd name="T2" fmla="*/ 0 w 110"/>
                  <a:gd name="T3" fmla="*/ 204 h 279"/>
                  <a:gd name="T4" fmla="*/ 23 w 110"/>
                  <a:gd name="T5" fmla="*/ 117 h 279"/>
                  <a:gd name="T6" fmla="*/ 0 w 110"/>
                  <a:gd name="T7" fmla="*/ 70 h 279"/>
                  <a:gd name="T8" fmla="*/ 46 w 110"/>
                  <a:gd name="T9" fmla="*/ 0 h 279"/>
                  <a:gd name="T10" fmla="*/ 93 w 110"/>
                  <a:gd name="T11" fmla="*/ 70 h 279"/>
                  <a:gd name="T12" fmla="*/ 110 w 110"/>
                  <a:gd name="T13" fmla="*/ 117 h 279"/>
                  <a:gd name="T14" fmla="*/ 70 w 110"/>
                  <a:gd name="T15" fmla="*/ 187 h 279"/>
                  <a:gd name="T16" fmla="*/ 70 w 110"/>
                  <a:gd name="T17" fmla="*/ 250 h 279"/>
                  <a:gd name="T18" fmla="*/ 93 w 110"/>
                  <a:gd name="T19" fmla="*/ 279 h 279"/>
                  <a:gd name="T20" fmla="*/ 40 w 110"/>
                  <a:gd name="T21" fmla="*/ 274 h 279"/>
                  <a:gd name="T22" fmla="*/ 0 w 110"/>
                  <a:gd name="T23" fmla="*/ 274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79"/>
                  <a:gd name="T38" fmla="*/ 110 w 110"/>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79">
                    <a:moveTo>
                      <a:pt x="0" y="274"/>
                    </a:moveTo>
                    <a:lnTo>
                      <a:pt x="0" y="204"/>
                    </a:lnTo>
                    <a:lnTo>
                      <a:pt x="23" y="117"/>
                    </a:lnTo>
                    <a:lnTo>
                      <a:pt x="0" y="70"/>
                    </a:lnTo>
                    <a:lnTo>
                      <a:pt x="46" y="0"/>
                    </a:lnTo>
                    <a:lnTo>
                      <a:pt x="93" y="70"/>
                    </a:lnTo>
                    <a:lnTo>
                      <a:pt x="110" y="117"/>
                    </a:lnTo>
                    <a:lnTo>
                      <a:pt x="70" y="187"/>
                    </a:lnTo>
                    <a:lnTo>
                      <a:pt x="70" y="250"/>
                    </a:lnTo>
                    <a:lnTo>
                      <a:pt x="93" y="279"/>
                    </a:lnTo>
                    <a:lnTo>
                      <a:pt x="40" y="274"/>
                    </a:lnTo>
                    <a:lnTo>
                      <a:pt x="0" y="2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8" name="Freeform 247"/>
              <p:cNvSpPr>
                <a:spLocks/>
              </p:cNvSpPr>
              <p:nvPr/>
            </p:nvSpPr>
            <p:spPr bwMode="auto">
              <a:xfrm>
                <a:off x="1451" y="477"/>
                <a:ext cx="973" cy="510"/>
              </a:xfrm>
              <a:custGeom>
                <a:avLst/>
                <a:gdLst>
                  <a:gd name="T0" fmla="*/ 46 w 7782"/>
                  <a:gd name="T1" fmla="*/ 2044 h 4078"/>
                  <a:gd name="T2" fmla="*/ 0 w 7782"/>
                  <a:gd name="T3" fmla="*/ 2183 h 4078"/>
                  <a:gd name="T4" fmla="*/ 146 w 7782"/>
                  <a:gd name="T5" fmla="*/ 2486 h 4078"/>
                  <a:gd name="T6" fmla="*/ 308 w 7782"/>
                  <a:gd name="T7" fmla="*/ 2631 h 4078"/>
                  <a:gd name="T8" fmla="*/ 448 w 7782"/>
                  <a:gd name="T9" fmla="*/ 2840 h 4078"/>
                  <a:gd name="T10" fmla="*/ 610 w 7782"/>
                  <a:gd name="T11" fmla="*/ 3027 h 4078"/>
                  <a:gd name="T12" fmla="*/ 547 w 7782"/>
                  <a:gd name="T13" fmla="*/ 3149 h 4078"/>
                  <a:gd name="T14" fmla="*/ 622 w 7782"/>
                  <a:gd name="T15" fmla="*/ 3381 h 4078"/>
                  <a:gd name="T16" fmla="*/ 831 w 7782"/>
                  <a:gd name="T17" fmla="*/ 3583 h 4078"/>
                  <a:gd name="T18" fmla="*/ 1035 w 7782"/>
                  <a:gd name="T19" fmla="*/ 3752 h 4078"/>
                  <a:gd name="T20" fmla="*/ 1308 w 7782"/>
                  <a:gd name="T21" fmla="*/ 3700 h 4078"/>
                  <a:gd name="T22" fmla="*/ 1145 w 7782"/>
                  <a:gd name="T23" fmla="*/ 3247 h 4078"/>
                  <a:gd name="T24" fmla="*/ 1465 w 7782"/>
                  <a:gd name="T25" fmla="*/ 3247 h 4078"/>
                  <a:gd name="T26" fmla="*/ 1349 w 7782"/>
                  <a:gd name="T27" fmla="*/ 3473 h 4078"/>
                  <a:gd name="T28" fmla="*/ 1557 w 7782"/>
                  <a:gd name="T29" fmla="*/ 3787 h 4078"/>
                  <a:gd name="T30" fmla="*/ 1871 w 7782"/>
                  <a:gd name="T31" fmla="*/ 3904 h 4078"/>
                  <a:gd name="T32" fmla="*/ 2115 w 7782"/>
                  <a:gd name="T33" fmla="*/ 4031 h 4078"/>
                  <a:gd name="T34" fmla="*/ 2499 w 7782"/>
                  <a:gd name="T35" fmla="*/ 3880 h 4078"/>
                  <a:gd name="T36" fmla="*/ 2790 w 7782"/>
                  <a:gd name="T37" fmla="*/ 3677 h 4078"/>
                  <a:gd name="T38" fmla="*/ 3086 w 7782"/>
                  <a:gd name="T39" fmla="*/ 3329 h 4078"/>
                  <a:gd name="T40" fmla="*/ 3289 w 7782"/>
                  <a:gd name="T41" fmla="*/ 3015 h 4078"/>
                  <a:gd name="T42" fmla="*/ 3732 w 7782"/>
                  <a:gd name="T43" fmla="*/ 2922 h 4078"/>
                  <a:gd name="T44" fmla="*/ 4034 w 7782"/>
                  <a:gd name="T45" fmla="*/ 2806 h 4078"/>
                  <a:gd name="T46" fmla="*/ 4393 w 7782"/>
                  <a:gd name="T47" fmla="*/ 2905 h 4078"/>
                  <a:gd name="T48" fmla="*/ 4871 w 7782"/>
                  <a:gd name="T49" fmla="*/ 2840 h 4078"/>
                  <a:gd name="T50" fmla="*/ 4951 w 7782"/>
                  <a:gd name="T51" fmla="*/ 2544 h 4078"/>
                  <a:gd name="T52" fmla="*/ 5307 w 7782"/>
                  <a:gd name="T53" fmla="*/ 2654 h 4078"/>
                  <a:gd name="T54" fmla="*/ 5621 w 7782"/>
                  <a:gd name="T55" fmla="*/ 2905 h 4078"/>
                  <a:gd name="T56" fmla="*/ 5823 w 7782"/>
                  <a:gd name="T57" fmla="*/ 3172 h 4078"/>
                  <a:gd name="T58" fmla="*/ 5853 w 7782"/>
                  <a:gd name="T59" fmla="*/ 3404 h 4078"/>
                  <a:gd name="T60" fmla="*/ 6080 w 7782"/>
                  <a:gd name="T61" fmla="*/ 2451 h 4078"/>
                  <a:gd name="T62" fmla="*/ 5806 w 7782"/>
                  <a:gd name="T63" fmla="*/ 2225 h 4078"/>
                  <a:gd name="T64" fmla="*/ 5893 w 7782"/>
                  <a:gd name="T65" fmla="*/ 1679 h 4078"/>
                  <a:gd name="T66" fmla="*/ 6306 w 7782"/>
                  <a:gd name="T67" fmla="*/ 1632 h 4078"/>
                  <a:gd name="T68" fmla="*/ 6486 w 7782"/>
                  <a:gd name="T69" fmla="*/ 1249 h 4078"/>
                  <a:gd name="T70" fmla="*/ 6713 w 7782"/>
                  <a:gd name="T71" fmla="*/ 1062 h 4078"/>
                  <a:gd name="T72" fmla="*/ 6760 w 7782"/>
                  <a:gd name="T73" fmla="*/ 1383 h 4078"/>
                  <a:gd name="T74" fmla="*/ 6783 w 7782"/>
                  <a:gd name="T75" fmla="*/ 2248 h 4078"/>
                  <a:gd name="T76" fmla="*/ 7009 w 7782"/>
                  <a:gd name="T77" fmla="*/ 2201 h 4078"/>
                  <a:gd name="T78" fmla="*/ 6986 w 7782"/>
                  <a:gd name="T79" fmla="*/ 1887 h 4078"/>
                  <a:gd name="T80" fmla="*/ 6893 w 7782"/>
                  <a:gd name="T81" fmla="*/ 1428 h 4078"/>
                  <a:gd name="T82" fmla="*/ 7212 w 7782"/>
                  <a:gd name="T83" fmla="*/ 1359 h 4078"/>
                  <a:gd name="T84" fmla="*/ 7376 w 7782"/>
                  <a:gd name="T85" fmla="*/ 726 h 4078"/>
                  <a:gd name="T86" fmla="*/ 7142 w 7782"/>
                  <a:gd name="T87" fmla="*/ 546 h 4078"/>
                  <a:gd name="T88" fmla="*/ 7212 w 7782"/>
                  <a:gd name="T89" fmla="*/ 337 h 4078"/>
                  <a:gd name="T90" fmla="*/ 7690 w 7782"/>
                  <a:gd name="T91" fmla="*/ 452 h 4078"/>
                  <a:gd name="T92" fmla="*/ 7533 w 7782"/>
                  <a:gd name="T93" fmla="*/ 116 h 4078"/>
                  <a:gd name="T94" fmla="*/ 7125 w 7782"/>
                  <a:gd name="T95" fmla="*/ 46 h 4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2"/>
                  <a:gd name="T145" fmla="*/ 0 h 4078"/>
                  <a:gd name="T146" fmla="*/ 7782 w 7782"/>
                  <a:gd name="T147" fmla="*/ 4078 h 4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2" h="4078">
                    <a:moveTo>
                      <a:pt x="146" y="1887"/>
                    </a:moveTo>
                    <a:lnTo>
                      <a:pt x="116" y="1981"/>
                    </a:lnTo>
                    <a:lnTo>
                      <a:pt x="29" y="2004"/>
                    </a:lnTo>
                    <a:lnTo>
                      <a:pt x="46" y="2044"/>
                    </a:lnTo>
                    <a:lnTo>
                      <a:pt x="87" y="2114"/>
                    </a:lnTo>
                    <a:lnTo>
                      <a:pt x="58" y="2138"/>
                    </a:lnTo>
                    <a:lnTo>
                      <a:pt x="41" y="2155"/>
                    </a:lnTo>
                    <a:lnTo>
                      <a:pt x="0" y="2183"/>
                    </a:lnTo>
                    <a:lnTo>
                      <a:pt x="46" y="2288"/>
                    </a:lnTo>
                    <a:lnTo>
                      <a:pt x="0" y="2410"/>
                    </a:lnTo>
                    <a:lnTo>
                      <a:pt x="34" y="2434"/>
                    </a:lnTo>
                    <a:lnTo>
                      <a:pt x="146" y="2486"/>
                    </a:lnTo>
                    <a:lnTo>
                      <a:pt x="215" y="2497"/>
                    </a:lnTo>
                    <a:lnTo>
                      <a:pt x="238" y="2544"/>
                    </a:lnTo>
                    <a:lnTo>
                      <a:pt x="285" y="2562"/>
                    </a:lnTo>
                    <a:lnTo>
                      <a:pt x="308" y="2631"/>
                    </a:lnTo>
                    <a:lnTo>
                      <a:pt x="273" y="2724"/>
                    </a:lnTo>
                    <a:lnTo>
                      <a:pt x="285" y="2771"/>
                    </a:lnTo>
                    <a:lnTo>
                      <a:pt x="407" y="2776"/>
                    </a:lnTo>
                    <a:lnTo>
                      <a:pt x="448" y="2840"/>
                    </a:lnTo>
                    <a:lnTo>
                      <a:pt x="494" y="2881"/>
                    </a:lnTo>
                    <a:lnTo>
                      <a:pt x="558" y="2881"/>
                    </a:lnTo>
                    <a:lnTo>
                      <a:pt x="605" y="2974"/>
                    </a:lnTo>
                    <a:lnTo>
                      <a:pt x="610" y="3027"/>
                    </a:lnTo>
                    <a:lnTo>
                      <a:pt x="622" y="3090"/>
                    </a:lnTo>
                    <a:lnTo>
                      <a:pt x="570" y="3107"/>
                    </a:lnTo>
                    <a:lnTo>
                      <a:pt x="587" y="3125"/>
                    </a:lnTo>
                    <a:lnTo>
                      <a:pt x="547" y="3149"/>
                    </a:lnTo>
                    <a:lnTo>
                      <a:pt x="622" y="3177"/>
                    </a:lnTo>
                    <a:lnTo>
                      <a:pt x="622" y="3224"/>
                    </a:lnTo>
                    <a:lnTo>
                      <a:pt x="605" y="3311"/>
                    </a:lnTo>
                    <a:lnTo>
                      <a:pt x="622" y="3381"/>
                    </a:lnTo>
                    <a:lnTo>
                      <a:pt x="692" y="3427"/>
                    </a:lnTo>
                    <a:lnTo>
                      <a:pt x="784" y="3473"/>
                    </a:lnTo>
                    <a:lnTo>
                      <a:pt x="831" y="3561"/>
                    </a:lnTo>
                    <a:lnTo>
                      <a:pt x="831" y="3583"/>
                    </a:lnTo>
                    <a:lnTo>
                      <a:pt x="918" y="3607"/>
                    </a:lnTo>
                    <a:lnTo>
                      <a:pt x="976" y="3729"/>
                    </a:lnTo>
                    <a:lnTo>
                      <a:pt x="1006" y="3752"/>
                    </a:lnTo>
                    <a:lnTo>
                      <a:pt x="1035" y="3752"/>
                    </a:lnTo>
                    <a:lnTo>
                      <a:pt x="1087" y="3845"/>
                    </a:lnTo>
                    <a:lnTo>
                      <a:pt x="1220" y="3787"/>
                    </a:lnTo>
                    <a:lnTo>
                      <a:pt x="1244" y="3810"/>
                    </a:lnTo>
                    <a:lnTo>
                      <a:pt x="1308" y="3700"/>
                    </a:lnTo>
                    <a:lnTo>
                      <a:pt x="1238" y="3653"/>
                    </a:lnTo>
                    <a:lnTo>
                      <a:pt x="1105" y="3404"/>
                    </a:lnTo>
                    <a:lnTo>
                      <a:pt x="1105" y="3381"/>
                    </a:lnTo>
                    <a:lnTo>
                      <a:pt x="1145" y="3247"/>
                    </a:lnTo>
                    <a:lnTo>
                      <a:pt x="1215" y="3247"/>
                    </a:lnTo>
                    <a:lnTo>
                      <a:pt x="1285" y="3247"/>
                    </a:lnTo>
                    <a:lnTo>
                      <a:pt x="1395" y="3177"/>
                    </a:lnTo>
                    <a:lnTo>
                      <a:pt x="1465" y="3247"/>
                    </a:lnTo>
                    <a:lnTo>
                      <a:pt x="1442" y="3311"/>
                    </a:lnTo>
                    <a:lnTo>
                      <a:pt x="1372" y="3311"/>
                    </a:lnTo>
                    <a:lnTo>
                      <a:pt x="1349" y="3381"/>
                    </a:lnTo>
                    <a:lnTo>
                      <a:pt x="1349" y="3473"/>
                    </a:lnTo>
                    <a:lnTo>
                      <a:pt x="1581" y="3630"/>
                    </a:lnTo>
                    <a:lnTo>
                      <a:pt x="1557" y="3677"/>
                    </a:lnTo>
                    <a:lnTo>
                      <a:pt x="1487" y="3677"/>
                    </a:lnTo>
                    <a:lnTo>
                      <a:pt x="1557" y="3787"/>
                    </a:lnTo>
                    <a:lnTo>
                      <a:pt x="1552" y="3904"/>
                    </a:lnTo>
                    <a:lnTo>
                      <a:pt x="1616" y="3874"/>
                    </a:lnTo>
                    <a:lnTo>
                      <a:pt x="1761" y="3880"/>
                    </a:lnTo>
                    <a:lnTo>
                      <a:pt x="1871" y="3904"/>
                    </a:lnTo>
                    <a:lnTo>
                      <a:pt x="1935" y="3962"/>
                    </a:lnTo>
                    <a:lnTo>
                      <a:pt x="1970" y="4043"/>
                    </a:lnTo>
                    <a:lnTo>
                      <a:pt x="2028" y="4078"/>
                    </a:lnTo>
                    <a:lnTo>
                      <a:pt x="2115" y="4031"/>
                    </a:lnTo>
                    <a:lnTo>
                      <a:pt x="2174" y="3974"/>
                    </a:lnTo>
                    <a:lnTo>
                      <a:pt x="2284" y="3904"/>
                    </a:lnTo>
                    <a:lnTo>
                      <a:pt x="2394" y="3927"/>
                    </a:lnTo>
                    <a:lnTo>
                      <a:pt x="2499" y="3880"/>
                    </a:lnTo>
                    <a:lnTo>
                      <a:pt x="2540" y="3921"/>
                    </a:lnTo>
                    <a:lnTo>
                      <a:pt x="2720" y="3880"/>
                    </a:lnTo>
                    <a:lnTo>
                      <a:pt x="2668" y="3764"/>
                    </a:lnTo>
                    <a:lnTo>
                      <a:pt x="2790" y="3677"/>
                    </a:lnTo>
                    <a:lnTo>
                      <a:pt x="2865" y="3677"/>
                    </a:lnTo>
                    <a:lnTo>
                      <a:pt x="3017" y="3508"/>
                    </a:lnTo>
                    <a:lnTo>
                      <a:pt x="2987" y="3357"/>
                    </a:lnTo>
                    <a:lnTo>
                      <a:pt x="3086" y="3329"/>
                    </a:lnTo>
                    <a:lnTo>
                      <a:pt x="3057" y="3264"/>
                    </a:lnTo>
                    <a:lnTo>
                      <a:pt x="3115" y="3184"/>
                    </a:lnTo>
                    <a:lnTo>
                      <a:pt x="3266" y="3114"/>
                    </a:lnTo>
                    <a:lnTo>
                      <a:pt x="3289" y="3015"/>
                    </a:lnTo>
                    <a:lnTo>
                      <a:pt x="3366" y="2968"/>
                    </a:lnTo>
                    <a:lnTo>
                      <a:pt x="3545" y="2852"/>
                    </a:lnTo>
                    <a:lnTo>
                      <a:pt x="3610" y="2846"/>
                    </a:lnTo>
                    <a:lnTo>
                      <a:pt x="3732" y="2922"/>
                    </a:lnTo>
                    <a:lnTo>
                      <a:pt x="3824" y="2893"/>
                    </a:lnTo>
                    <a:lnTo>
                      <a:pt x="3912" y="2748"/>
                    </a:lnTo>
                    <a:lnTo>
                      <a:pt x="3987" y="2741"/>
                    </a:lnTo>
                    <a:lnTo>
                      <a:pt x="4034" y="2806"/>
                    </a:lnTo>
                    <a:lnTo>
                      <a:pt x="4091" y="2881"/>
                    </a:lnTo>
                    <a:lnTo>
                      <a:pt x="4156" y="2875"/>
                    </a:lnTo>
                    <a:lnTo>
                      <a:pt x="4278" y="2823"/>
                    </a:lnTo>
                    <a:lnTo>
                      <a:pt x="4393" y="2905"/>
                    </a:lnTo>
                    <a:lnTo>
                      <a:pt x="4620" y="2881"/>
                    </a:lnTo>
                    <a:lnTo>
                      <a:pt x="4690" y="2794"/>
                    </a:lnTo>
                    <a:lnTo>
                      <a:pt x="4784" y="2840"/>
                    </a:lnTo>
                    <a:lnTo>
                      <a:pt x="4871" y="2840"/>
                    </a:lnTo>
                    <a:lnTo>
                      <a:pt x="4986" y="2765"/>
                    </a:lnTo>
                    <a:lnTo>
                      <a:pt x="4986" y="2631"/>
                    </a:lnTo>
                    <a:lnTo>
                      <a:pt x="5010" y="2562"/>
                    </a:lnTo>
                    <a:lnTo>
                      <a:pt x="4951" y="2544"/>
                    </a:lnTo>
                    <a:lnTo>
                      <a:pt x="5045" y="2497"/>
                    </a:lnTo>
                    <a:lnTo>
                      <a:pt x="5190" y="2457"/>
                    </a:lnTo>
                    <a:lnTo>
                      <a:pt x="5283" y="2515"/>
                    </a:lnTo>
                    <a:lnTo>
                      <a:pt x="5307" y="2654"/>
                    </a:lnTo>
                    <a:lnTo>
                      <a:pt x="5440" y="2811"/>
                    </a:lnTo>
                    <a:lnTo>
                      <a:pt x="5568" y="2818"/>
                    </a:lnTo>
                    <a:lnTo>
                      <a:pt x="5603" y="2846"/>
                    </a:lnTo>
                    <a:lnTo>
                      <a:pt x="5621" y="2905"/>
                    </a:lnTo>
                    <a:lnTo>
                      <a:pt x="5736" y="2945"/>
                    </a:lnTo>
                    <a:lnTo>
                      <a:pt x="5853" y="2881"/>
                    </a:lnTo>
                    <a:lnTo>
                      <a:pt x="5888" y="2985"/>
                    </a:lnTo>
                    <a:lnTo>
                      <a:pt x="5823" y="3172"/>
                    </a:lnTo>
                    <a:lnTo>
                      <a:pt x="5754" y="3154"/>
                    </a:lnTo>
                    <a:lnTo>
                      <a:pt x="5731" y="3247"/>
                    </a:lnTo>
                    <a:lnTo>
                      <a:pt x="5829" y="3334"/>
                    </a:lnTo>
                    <a:lnTo>
                      <a:pt x="5853" y="3404"/>
                    </a:lnTo>
                    <a:lnTo>
                      <a:pt x="5916" y="3357"/>
                    </a:lnTo>
                    <a:lnTo>
                      <a:pt x="6097" y="3107"/>
                    </a:lnTo>
                    <a:lnTo>
                      <a:pt x="6143" y="2474"/>
                    </a:lnTo>
                    <a:lnTo>
                      <a:pt x="6080" y="2451"/>
                    </a:lnTo>
                    <a:lnTo>
                      <a:pt x="6080" y="2312"/>
                    </a:lnTo>
                    <a:lnTo>
                      <a:pt x="5986" y="2271"/>
                    </a:lnTo>
                    <a:lnTo>
                      <a:pt x="5829" y="2340"/>
                    </a:lnTo>
                    <a:lnTo>
                      <a:pt x="5806" y="2225"/>
                    </a:lnTo>
                    <a:lnTo>
                      <a:pt x="5713" y="2201"/>
                    </a:lnTo>
                    <a:lnTo>
                      <a:pt x="5829" y="1929"/>
                    </a:lnTo>
                    <a:lnTo>
                      <a:pt x="5829" y="1749"/>
                    </a:lnTo>
                    <a:lnTo>
                      <a:pt x="5893" y="1679"/>
                    </a:lnTo>
                    <a:lnTo>
                      <a:pt x="6097" y="1632"/>
                    </a:lnTo>
                    <a:lnTo>
                      <a:pt x="6190" y="1562"/>
                    </a:lnTo>
                    <a:lnTo>
                      <a:pt x="6329" y="1545"/>
                    </a:lnTo>
                    <a:lnTo>
                      <a:pt x="6306" y="1632"/>
                    </a:lnTo>
                    <a:lnTo>
                      <a:pt x="6416" y="1592"/>
                    </a:lnTo>
                    <a:lnTo>
                      <a:pt x="6486" y="1516"/>
                    </a:lnTo>
                    <a:lnTo>
                      <a:pt x="6439" y="1475"/>
                    </a:lnTo>
                    <a:lnTo>
                      <a:pt x="6486" y="1249"/>
                    </a:lnTo>
                    <a:lnTo>
                      <a:pt x="6579" y="1202"/>
                    </a:lnTo>
                    <a:lnTo>
                      <a:pt x="6620" y="1266"/>
                    </a:lnTo>
                    <a:lnTo>
                      <a:pt x="6643" y="1266"/>
                    </a:lnTo>
                    <a:lnTo>
                      <a:pt x="6713" y="1062"/>
                    </a:lnTo>
                    <a:lnTo>
                      <a:pt x="6736" y="1062"/>
                    </a:lnTo>
                    <a:lnTo>
                      <a:pt x="6783" y="1226"/>
                    </a:lnTo>
                    <a:lnTo>
                      <a:pt x="6806" y="1266"/>
                    </a:lnTo>
                    <a:lnTo>
                      <a:pt x="6760" y="1383"/>
                    </a:lnTo>
                    <a:lnTo>
                      <a:pt x="6713" y="1609"/>
                    </a:lnTo>
                    <a:lnTo>
                      <a:pt x="6666" y="1725"/>
                    </a:lnTo>
                    <a:lnTo>
                      <a:pt x="6666" y="1929"/>
                    </a:lnTo>
                    <a:lnTo>
                      <a:pt x="6783" y="2248"/>
                    </a:lnTo>
                    <a:lnTo>
                      <a:pt x="6870" y="2312"/>
                    </a:lnTo>
                    <a:lnTo>
                      <a:pt x="6940" y="2474"/>
                    </a:lnTo>
                    <a:lnTo>
                      <a:pt x="7009" y="2312"/>
                    </a:lnTo>
                    <a:lnTo>
                      <a:pt x="7009" y="2201"/>
                    </a:lnTo>
                    <a:lnTo>
                      <a:pt x="7056" y="2178"/>
                    </a:lnTo>
                    <a:lnTo>
                      <a:pt x="7032" y="2091"/>
                    </a:lnTo>
                    <a:lnTo>
                      <a:pt x="7056" y="2021"/>
                    </a:lnTo>
                    <a:lnTo>
                      <a:pt x="6986" y="1887"/>
                    </a:lnTo>
                    <a:lnTo>
                      <a:pt x="7009" y="1795"/>
                    </a:lnTo>
                    <a:lnTo>
                      <a:pt x="6986" y="1632"/>
                    </a:lnTo>
                    <a:lnTo>
                      <a:pt x="6917" y="1679"/>
                    </a:lnTo>
                    <a:lnTo>
                      <a:pt x="6893" y="1428"/>
                    </a:lnTo>
                    <a:lnTo>
                      <a:pt x="6893" y="1383"/>
                    </a:lnTo>
                    <a:lnTo>
                      <a:pt x="7009" y="1289"/>
                    </a:lnTo>
                    <a:lnTo>
                      <a:pt x="7125" y="1249"/>
                    </a:lnTo>
                    <a:lnTo>
                      <a:pt x="7212" y="1359"/>
                    </a:lnTo>
                    <a:lnTo>
                      <a:pt x="7282" y="952"/>
                    </a:lnTo>
                    <a:lnTo>
                      <a:pt x="7439" y="860"/>
                    </a:lnTo>
                    <a:lnTo>
                      <a:pt x="7346" y="790"/>
                    </a:lnTo>
                    <a:lnTo>
                      <a:pt x="7376" y="726"/>
                    </a:lnTo>
                    <a:lnTo>
                      <a:pt x="7259" y="726"/>
                    </a:lnTo>
                    <a:lnTo>
                      <a:pt x="7189" y="656"/>
                    </a:lnTo>
                    <a:lnTo>
                      <a:pt x="7079" y="563"/>
                    </a:lnTo>
                    <a:lnTo>
                      <a:pt x="7142" y="546"/>
                    </a:lnTo>
                    <a:lnTo>
                      <a:pt x="7189" y="563"/>
                    </a:lnTo>
                    <a:lnTo>
                      <a:pt x="7299" y="499"/>
                    </a:lnTo>
                    <a:lnTo>
                      <a:pt x="7236" y="452"/>
                    </a:lnTo>
                    <a:lnTo>
                      <a:pt x="7212" y="337"/>
                    </a:lnTo>
                    <a:lnTo>
                      <a:pt x="7282" y="384"/>
                    </a:lnTo>
                    <a:lnTo>
                      <a:pt x="7463" y="406"/>
                    </a:lnTo>
                    <a:lnTo>
                      <a:pt x="7533" y="476"/>
                    </a:lnTo>
                    <a:lnTo>
                      <a:pt x="7690" y="452"/>
                    </a:lnTo>
                    <a:lnTo>
                      <a:pt x="7782" y="360"/>
                    </a:lnTo>
                    <a:lnTo>
                      <a:pt x="7596" y="337"/>
                    </a:lnTo>
                    <a:lnTo>
                      <a:pt x="7666" y="203"/>
                    </a:lnTo>
                    <a:lnTo>
                      <a:pt x="7533" y="116"/>
                    </a:lnTo>
                    <a:lnTo>
                      <a:pt x="7393" y="180"/>
                    </a:lnTo>
                    <a:lnTo>
                      <a:pt x="7259" y="70"/>
                    </a:lnTo>
                    <a:lnTo>
                      <a:pt x="7166" y="23"/>
                    </a:lnTo>
                    <a:lnTo>
                      <a:pt x="7125" y="46"/>
                    </a:lnTo>
                    <a:lnTo>
                      <a:pt x="7056" y="0"/>
                    </a:lnTo>
                    <a:lnTo>
                      <a:pt x="1308" y="2724"/>
                    </a:lnTo>
                    <a:lnTo>
                      <a:pt x="146" y="18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9" name="Freeform 248"/>
              <p:cNvSpPr>
                <a:spLocks/>
              </p:cNvSpPr>
              <p:nvPr/>
            </p:nvSpPr>
            <p:spPr bwMode="auto">
              <a:xfrm>
                <a:off x="1438" y="426"/>
                <a:ext cx="895" cy="391"/>
              </a:xfrm>
              <a:custGeom>
                <a:avLst/>
                <a:gdLst>
                  <a:gd name="T0" fmla="*/ 6770 w 7160"/>
                  <a:gd name="T1" fmla="*/ 291 h 3125"/>
                  <a:gd name="T2" fmla="*/ 6451 w 7160"/>
                  <a:gd name="T3" fmla="*/ 383 h 3125"/>
                  <a:gd name="T4" fmla="*/ 6520 w 7160"/>
                  <a:gd name="T5" fmla="*/ 523 h 3125"/>
                  <a:gd name="T6" fmla="*/ 6137 w 7160"/>
                  <a:gd name="T7" fmla="*/ 587 h 3125"/>
                  <a:gd name="T8" fmla="*/ 5863 w 7160"/>
                  <a:gd name="T9" fmla="*/ 383 h 3125"/>
                  <a:gd name="T10" fmla="*/ 5457 w 7160"/>
                  <a:gd name="T11" fmla="*/ 407 h 3125"/>
                  <a:gd name="T12" fmla="*/ 5271 w 7160"/>
                  <a:gd name="T13" fmla="*/ 313 h 3125"/>
                  <a:gd name="T14" fmla="*/ 4957 w 7160"/>
                  <a:gd name="T15" fmla="*/ 360 h 3125"/>
                  <a:gd name="T16" fmla="*/ 4910 w 7160"/>
                  <a:gd name="T17" fmla="*/ 540 h 3125"/>
                  <a:gd name="T18" fmla="*/ 4754 w 7160"/>
                  <a:gd name="T19" fmla="*/ 564 h 3125"/>
                  <a:gd name="T20" fmla="*/ 4544 w 7160"/>
                  <a:gd name="T21" fmla="*/ 679 h 3125"/>
                  <a:gd name="T22" fmla="*/ 4434 w 7160"/>
                  <a:gd name="T23" fmla="*/ 564 h 3125"/>
                  <a:gd name="T24" fmla="*/ 4115 w 7160"/>
                  <a:gd name="T25" fmla="*/ 453 h 3125"/>
                  <a:gd name="T26" fmla="*/ 3911 w 7160"/>
                  <a:gd name="T27" fmla="*/ 540 h 3125"/>
                  <a:gd name="T28" fmla="*/ 3522 w 7160"/>
                  <a:gd name="T29" fmla="*/ 540 h 3125"/>
                  <a:gd name="T30" fmla="*/ 3388 w 7160"/>
                  <a:gd name="T31" fmla="*/ 744 h 3125"/>
                  <a:gd name="T32" fmla="*/ 3475 w 7160"/>
                  <a:gd name="T33" fmla="*/ 477 h 3125"/>
                  <a:gd name="T34" fmla="*/ 3458 w 7160"/>
                  <a:gd name="T35" fmla="*/ 226 h 3125"/>
                  <a:gd name="T36" fmla="*/ 3184 w 7160"/>
                  <a:gd name="T37" fmla="*/ 87 h 3125"/>
                  <a:gd name="T38" fmla="*/ 3091 w 7160"/>
                  <a:gd name="T39" fmla="*/ 180 h 3125"/>
                  <a:gd name="T40" fmla="*/ 2911 w 7160"/>
                  <a:gd name="T41" fmla="*/ 0 h 3125"/>
                  <a:gd name="T42" fmla="*/ 2819 w 7160"/>
                  <a:gd name="T43" fmla="*/ 157 h 3125"/>
                  <a:gd name="T44" fmla="*/ 2929 w 7160"/>
                  <a:gd name="T45" fmla="*/ 268 h 3125"/>
                  <a:gd name="T46" fmla="*/ 2679 w 7160"/>
                  <a:gd name="T47" fmla="*/ 383 h 3125"/>
                  <a:gd name="T48" fmla="*/ 2592 w 7160"/>
                  <a:gd name="T49" fmla="*/ 430 h 3125"/>
                  <a:gd name="T50" fmla="*/ 2498 w 7160"/>
                  <a:gd name="T51" fmla="*/ 791 h 3125"/>
                  <a:gd name="T52" fmla="*/ 2249 w 7160"/>
                  <a:gd name="T53" fmla="*/ 859 h 3125"/>
                  <a:gd name="T54" fmla="*/ 2453 w 7160"/>
                  <a:gd name="T55" fmla="*/ 1086 h 3125"/>
                  <a:gd name="T56" fmla="*/ 2475 w 7160"/>
                  <a:gd name="T57" fmla="*/ 1267 h 3125"/>
                  <a:gd name="T58" fmla="*/ 2202 w 7160"/>
                  <a:gd name="T59" fmla="*/ 1016 h 3125"/>
                  <a:gd name="T60" fmla="*/ 2115 w 7160"/>
                  <a:gd name="T61" fmla="*/ 1156 h 3125"/>
                  <a:gd name="T62" fmla="*/ 2115 w 7160"/>
                  <a:gd name="T63" fmla="*/ 1197 h 3125"/>
                  <a:gd name="T64" fmla="*/ 2092 w 7160"/>
                  <a:gd name="T65" fmla="*/ 1359 h 3125"/>
                  <a:gd name="T66" fmla="*/ 2272 w 7160"/>
                  <a:gd name="T67" fmla="*/ 1446 h 3125"/>
                  <a:gd name="T68" fmla="*/ 2249 w 7160"/>
                  <a:gd name="T69" fmla="*/ 1493 h 3125"/>
                  <a:gd name="T70" fmla="*/ 2184 w 7160"/>
                  <a:gd name="T71" fmla="*/ 1673 h 3125"/>
                  <a:gd name="T72" fmla="*/ 1935 w 7160"/>
                  <a:gd name="T73" fmla="*/ 1813 h 3125"/>
                  <a:gd name="T74" fmla="*/ 2069 w 7160"/>
                  <a:gd name="T75" fmla="*/ 1493 h 3125"/>
                  <a:gd name="T76" fmla="*/ 1772 w 7160"/>
                  <a:gd name="T77" fmla="*/ 1016 h 3125"/>
                  <a:gd name="T78" fmla="*/ 1842 w 7160"/>
                  <a:gd name="T79" fmla="*/ 1516 h 3125"/>
                  <a:gd name="T80" fmla="*/ 1661 w 7160"/>
                  <a:gd name="T81" fmla="*/ 1429 h 3125"/>
                  <a:gd name="T82" fmla="*/ 1499 w 7160"/>
                  <a:gd name="T83" fmla="*/ 1609 h 3125"/>
                  <a:gd name="T84" fmla="*/ 1249 w 7160"/>
                  <a:gd name="T85" fmla="*/ 1656 h 3125"/>
                  <a:gd name="T86" fmla="*/ 1022 w 7160"/>
                  <a:gd name="T87" fmla="*/ 1673 h 3125"/>
                  <a:gd name="T88" fmla="*/ 866 w 7160"/>
                  <a:gd name="T89" fmla="*/ 1813 h 3125"/>
                  <a:gd name="T90" fmla="*/ 773 w 7160"/>
                  <a:gd name="T91" fmla="*/ 1673 h 3125"/>
                  <a:gd name="T92" fmla="*/ 726 w 7160"/>
                  <a:gd name="T93" fmla="*/ 1905 h 3125"/>
                  <a:gd name="T94" fmla="*/ 616 w 7160"/>
                  <a:gd name="T95" fmla="*/ 2062 h 3125"/>
                  <a:gd name="T96" fmla="*/ 459 w 7160"/>
                  <a:gd name="T97" fmla="*/ 2109 h 3125"/>
                  <a:gd name="T98" fmla="*/ 365 w 7160"/>
                  <a:gd name="T99" fmla="*/ 1952 h 3125"/>
                  <a:gd name="T100" fmla="*/ 365 w 7160"/>
                  <a:gd name="T101" fmla="*/ 1882 h 3125"/>
                  <a:gd name="T102" fmla="*/ 616 w 7160"/>
                  <a:gd name="T103" fmla="*/ 1813 h 3125"/>
                  <a:gd name="T104" fmla="*/ 232 w 7160"/>
                  <a:gd name="T105" fmla="*/ 1586 h 3125"/>
                  <a:gd name="T106" fmla="*/ 75 w 7160"/>
                  <a:gd name="T107" fmla="*/ 1469 h 3125"/>
                  <a:gd name="T108" fmla="*/ 40 w 7160"/>
                  <a:gd name="T109" fmla="*/ 1644 h 3125"/>
                  <a:gd name="T110" fmla="*/ 110 w 7160"/>
                  <a:gd name="T111" fmla="*/ 1923 h 3125"/>
                  <a:gd name="T112" fmla="*/ 255 w 7160"/>
                  <a:gd name="T113" fmla="*/ 2266 h 3125"/>
                  <a:gd name="T114" fmla="*/ 7160 w 7160"/>
                  <a:gd name="T115" fmla="*/ 407 h 3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60"/>
                  <a:gd name="T175" fmla="*/ 0 h 3125"/>
                  <a:gd name="T176" fmla="*/ 7160 w 7160"/>
                  <a:gd name="T177" fmla="*/ 3125 h 3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60" h="3125">
                    <a:moveTo>
                      <a:pt x="7160" y="407"/>
                    </a:moveTo>
                    <a:lnTo>
                      <a:pt x="7021" y="383"/>
                    </a:lnTo>
                    <a:lnTo>
                      <a:pt x="6770" y="291"/>
                    </a:lnTo>
                    <a:lnTo>
                      <a:pt x="6590" y="291"/>
                    </a:lnTo>
                    <a:lnTo>
                      <a:pt x="6451" y="360"/>
                    </a:lnTo>
                    <a:lnTo>
                      <a:pt x="6451" y="383"/>
                    </a:lnTo>
                    <a:lnTo>
                      <a:pt x="6567" y="453"/>
                    </a:lnTo>
                    <a:lnTo>
                      <a:pt x="6567" y="523"/>
                    </a:lnTo>
                    <a:lnTo>
                      <a:pt x="6520" y="523"/>
                    </a:lnTo>
                    <a:lnTo>
                      <a:pt x="6410" y="430"/>
                    </a:lnTo>
                    <a:lnTo>
                      <a:pt x="6184" y="477"/>
                    </a:lnTo>
                    <a:lnTo>
                      <a:pt x="6137" y="587"/>
                    </a:lnTo>
                    <a:lnTo>
                      <a:pt x="6044" y="540"/>
                    </a:lnTo>
                    <a:lnTo>
                      <a:pt x="5957" y="540"/>
                    </a:lnTo>
                    <a:lnTo>
                      <a:pt x="5863" y="383"/>
                    </a:lnTo>
                    <a:lnTo>
                      <a:pt x="5638" y="383"/>
                    </a:lnTo>
                    <a:lnTo>
                      <a:pt x="5573" y="477"/>
                    </a:lnTo>
                    <a:lnTo>
                      <a:pt x="5457" y="407"/>
                    </a:lnTo>
                    <a:lnTo>
                      <a:pt x="5341" y="430"/>
                    </a:lnTo>
                    <a:lnTo>
                      <a:pt x="5364" y="313"/>
                    </a:lnTo>
                    <a:lnTo>
                      <a:pt x="5271" y="313"/>
                    </a:lnTo>
                    <a:lnTo>
                      <a:pt x="5114" y="477"/>
                    </a:lnTo>
                    <a:lnTo>
                      <a:pt x="5090" y="360"/>
                    </a:lnTo>
                    <a:lnTo>
                      <a:pt x="4957" y="360"/>
                    </a:lnTo>
                    <a:lnTo>
                      <a:pt x="4864" y="407"/>
                    </a:lnTo>
                    <a:lnTo>
                      <a:pt x="4957" y="540"/>
                    </a:lnTo>
                    <a:lnTo>
                      <a:pt x="4910" y="540"/>
                    </a:lnTo>
                    <a:lnTo>
                      <a:pt x="4910" y="587"/>
                    </a:lnTo>
                    <a:lnTo>
                      <a:pt x="4818" y="587"/>
                    </a:lnTo>
                    <a:lnTo>
                      <a:pt x="4754" y="564"/>
                    </a:lnTo>
                    <a:lnTo>
                      <a:pt x="4637" y="657"/>
                    </a:lnTo>
                    <a:lnTo>
                      <a:pt x="4661" y="744"/>
                    </a:lnTo>
                    <a:lnTo>
                      <a:pt x="4544" y="679"/>
                    </a:lnTo>
                    <a:lnTo>
                      <a:pt x="4497" y="610"/>
                    </a:lnTo>
                    <a:lnTo>
                      <a:pt x="4434" y="610"/>
                    </a:lnTo>
                    <a:lnTo>
                      <a:pt x="4434" y="564"/>
                    </a:lnTo>
                    <a:lnTo>
                      <a:pt x="4318" y="430"/>
                    </a:lnTo>
                    <a:lnTo>
                      <a:pt x="4161" y="430"/>
                    </a:lnTo>
                    <a:lnTo>
                      <a:pt x="4115" y="453"/>
                    </a:lnTo>
                    <a:lnTo>
                      <a:pt x="4138" y="523"/>
                    </a:lnTo>
                    <a:lnTo>
                      <a:pt x="3934" y="564"/>
                    </a:lnTo>
                    <a:lnTo>
                      <a:pt x="3911" y="540"/>
                    </a:lnTo>
                    <a:lnTo>
                      <a:pt x="3888" y="523"/>
                    </a:lnTo>
                    <a:lnTo>
                      <a:pt x="3731" y="564"/>
                    </a:lnTo>
                    <a:lnTo>
                      <a:pt x="3522" y="540"/>
                    </a:lnTo>
                    <a:lnTo>
                      <a:pt x="3522" y="610"/>
                    </a:lnTo>
                    <a:lnTo>
                      <a:pt x="3458" y="657"/>
                    </a:lnTo>
                    <a:lnTo>
                      <a:pt x="3388" y="744"/>
                    </a:lnTo>
                    <a:lnTo>
                      <a:pt x="3365" y="721"/>
                    </a:lnTo>
                    <a:lnTo>
                      <a:pt x="3435" y="540"/>
                    </a:lnTo>
                    <a:lnTo>
                      <a:pt x="3475" y="477"/>
                    </a:lnTo>
                    <a:lnTo>
                      <a:pt x="3475" y="407"/>
                    </a:lnTo>
                    <a:lnTo>
                      <a:pt x="3498" y="313"/>
                    </a:lnTo>
                    <a:lnTo>
                      <a:pt x="3458" y="226"/>
                    </a:lnTo>
                    <a:lnTo>
                      <a:pt x="3458" y="157"/>
                    </a:lnTo>
                    <a:lnTo>
                      <a:pt x="3301" y="111"/>
                    </a:lnTo>
                    <a:lnTo>
                      <a:pt x="3184" y="87"/>
                    </a:lnTo>
                    <a:lnTo>
                      <a:pt x="3138" y="111"/>
                    </a:lnTo>
                    <a:lnTo>
                      <a:pt x="3138" y="180"/>
                    </a:lnTo>
                    <a:lnTo>
                      <a:pt x="3091" y="180"/>
                    </a:lnTo>
                    <a:lnTo>
                      <a:pt x="3044" y="111"/>
                    </a:lnTo>
                    <a:lnTo>
                      <a:pt x="2957" y="64"/>
                    </a:lnTo>
                    <a:lnTo>
                      <a:pt x="2911" y="0"/>
                    </a:lnTo>
                    <a:lnTo>
                      <a:pt x="2865" y="17"/>
                    </a:lnTo>
                    <a:lnTo>
                      <a:pt x="2819" y="111"/>
                    </a:lnTo>
                    <a:lnTo>
                      <a:pt x="2819" y="157"/>
                    </a:lnTo>
                    <a:lnTo>
                      <a:pt x="2911" y="203"/>
                    </a:lnTo>
                    <a:lnTo>
                      <a:pt x="2889" y="226"/>
                    </a:lnTo>
                    <a:lnTo>
                      <a:pt x="2929" y="268"/>
                    </a:lnTo>
                    <a:lnTo>
                      <a:pt x="2889" y="268"/>
                    </a:lnTo>
                    <a:lnTo>
                      <a:pt x="2819" y="360"/>
                    </a:lnTo>
                    <a:lnTo>
                      <a:pt x="2679" y="383"/>
                    </a:lnTo>
                    <a:lnTo>
                      <a:pt x="2638" y="360"/>
                    </a:lnTo>
                    <a:lnTo>
                      <a:pt x="2568" y="383"/>
                    </a:lnTo>
                    <a:lnTo>
                      <a:pt x="2592" y="430"/>
                    </a:lnTo>
                    <a:lnTo>
                      <a:pt x="2453" y="540"/>
                    </a:lnTo>
                    <a:lnTo>
                      <a:pt x="2435" y="679"/>
                    </a:lnTo>
                    <a:lnTo>
                      <a:pt x="2498" y="791"/>
                    </a:lnTo>
                    <a:lnTo>
                      <a:pt x="2435" y="767"/>
                    </a:lnTo>
                    <a:lnTo>
                      <a:pt x="2296" y="836"/>
                    </a:lnTo>
                    <a:lnTo>
                      <a:pt x="2249" y="859"/>
                    </a:lnTo>
                    <a:lnTo>
                      <a:pt x="2272" y="999"/>
                    </a:lnTo>
                    <a:lnTo>
                      <a:pt x="2411" y="1016"/>
                    </a:lnTo>
                    <a:lnTo>
                      <a:pt x="2453" y="1086"/>
                    </a:lnTo>
                    <a:lnTo>
                      <a:pt x="2545" y="1220"/>
                    </a:lnTo>
                    <a:lnTo>
                      <a:pt x="2592" y="1359"/>
                    </a:lnTo>
                    <a:lnTo>
                      <a:pt x="2475" y="1267"/>
                    </a:lnTo>
                    <a:lnTo>
                      <a:pt x="2411" y="1086"/>
                    </a:lnTo>
                    <a:lnTo>
                      <a:pt x="2249" y="1016"/>
                    </a:lnTo>
                    <a:lnTo>
                      <a:pt x="2202" y="1016"/>
                    </a:lnTo>
                    <a:lnTo>
                      <a:pt x="2184" y="1063"/>
                    </a:lnTo>
                    <a:lnTo>
                      <a:pt x="2092" y="1133"/>
                    </a:lnTo>
                    <a:lnTo>
                      <a:pt x="2115" y="1156"/>
                    </a:lnTo>
                    <a:lnTo>
                      <a:pt x="2202" y="1156"/>
                    </a:lnTo>
                    <a:lnTo>
                      <a:pt x="2226" y="1220"/>
                    </a:lnTo>
                    <a:lnTo>
                      <a:pt x="2115" y="1197"/>
                    </a:lnTo>
                    <a:lnTo>
                      <a:pt x="1999" y="1110"/>
                    </a:lnTo>
                    <a:lnTo>
                      <a:pt x="1999" y="1197"/>
                    </a:lnTo>
                    <a:lnTo>
                      <a:pt x="2092" y="1359"/>
                    </a:lnTo>
                    <a:lnTo>
                      <a:pt x="2092" y="1406"/>
                    </a:lnTo>
                    <a:lnTo>
                      <a:pt x="2162" y="1446"/>
                    </a:lnTo>
                    <a:lnTo>
                      <a:pt x="2272" y="1446"/>
                    </a:lnTo>
                    <a:lnTo>
                      <a:pt x="2365" y="1586"/>
                    </a:lnTo>
                    <a:lnTo>
                      <a:pt x="2411" y="1609"/>
                    </a:lnTo>
                    <a:lnTo>
                      <a:pt x="2249" y="1493"/>
                    </a:lnTo>
                    <a:lnTo>
                      <a:pt x="2202" y="1493"/>
                    </a:lnTo>
                    <a:lnTo>
                      <a:pt x="2139" y="1563"/>
                    </a:lnTo>
                    <a:lnTo>
                      <a:pt x="2184" y="1673"/>
                    </a:lnTo>
                    <a:lnTo>
                      <a:pt x="2139" y="1813"/>
                    </a:lnTo>
                    <a:lnTo>
                      <a:pt x="2045" y="1835"/>
                    </a:lnTo>
                    <a:lnTo>
                      <a:pt x="1935" y="1813"/>
                    </a:lnTo>
                    <a:lnTo>
                      <a:pt x="2022" y="1766"/>
                    </a:lnTo>
                    <a:lnTo>
                      <a:pt x="2069" y="1609"/>
                    </a:lnTo>
                    <a:lnTo>
                      <a:pt x="2069" y="1493"/>
                    </a:lnTo>
                    <a:lnTo>
                      <a:pt x="1912" y="1220"/>
                    </a:lnTo>
                    <a:lnTo>
                      <a:pt x="1842" y="1040"/>
                    </a:lnTo>
                    <a:lnTo>
                      <a:pt x="1772" y="1016"/>
                    </a:lnTo>
                    <a:lnTo>
                      <a:pt x="1726" y="1243"/>
                    </a:lnTo>
                    <a:lnTo>
                      <a:pt x="1748" y="1406"/>
                    </a:lnTo>
                    <a:lnTo>
                      <a:pt x="1842" y="1516"/>
                    </a:lnTo>
                    <a:lnTo>
                      <a:pt x="1842" y="1539"/>
                    </a:lnTo>
                    <a:lnTo>
                      <a:pt x="1748" y="1493"/>
                    </a:lnTo>
                    <a:lnTo>
                      <a:pt x="1661" y="1429"/>
                    </a:lnTo>
                    <a:lnTo>
                      <a:pt x="1476" y="1446"/>
                    </a:lnTo>
                    <a:lnTo>
                      <a:pt x="1499" y="1539"/>
                    </a:lnTo>
                    <a:lnTo>
                      <a:pt x="1499" y="1609"/>
                    </a:lnTo>
                    <a:lnTo>
                      <a:pt x="1453" y="1609"/>
                    </a:lnTo>
                    <a:lnTo>
                      <a:pt x="1436" y="1539"/>
                    </a:lnTo>
                    <a:lnTo>
                      <a:pt x="1249" y="1656"/>
                    </a:lnTo>
                    <a:lnTo>
                      <a:pt x="1209" y="1633"/>
                    </a:lnTo>
                    <a:lnTo>
                      <a:pt x="1185" y="1586"/>
                    </a:lnTo>
                    <a:lnTo>
                      <a:pt x="1022" y="1673"/>
                    </a:lnTo>
                    <a:lnTo>
                      <a:pt x="1000" y="1743"/>
                    </a:lnTo>
                    <a:lnTo>
                      <a:pt x="935" y="1743"/>
                    </a:lnTo>
                    <a:lnTo>
                      <a:pt x="866" y="1813"/>
                    </a:lnTo>
                    <a:lnTo>
                      <a:pt x="843" y="1766"/>
                    </a:lnTo>
                    <a:lnTo>
                      <a:pt x="843" y="1656"/>
                    </a:lnTo>
                    <a:lnTo>
                      <a:pt x="773" y="1673"/>
                    </a:lnTo>
                    <a:lnTo>
                      <a:pt x="749" y="1743"/>
                    </a:lnTo>
                    <a:lnTo>
                      <a:pt x="773" y="1859"/>
                    </a:lnTo>
                    <a:lnTo>
                      <a:pt x="726" y="1905"/>
                    </a:lnTo>
                    <a:lnTo>
                      <a:pt x="662" y="1923"/>
                    </a:lnTo>
                    <a:lnTo>
                      <a:pt x="592" y="2016"/>
                    </a:lnTo>
                    <a:lnTo>
                      <a:pt x="616" y="2062"/>
                    </a:lnTo>
                    <a:lnTo>
                      <a:pt x="592" y="2109"/>
                    </a:lnTo>
                    <a:lnTo>
                      <a:pt x="482" y="2039"/>
                    </a:lnTo>
                    <a:lnTo>
                      <a:pt x="459" y="2109"/>
                    </a:lnTo>
                    <a:lnTo>
                      <a:pt x="459" y="2156"/>
                    </a:lnTo>
                    <a:lnTo>
                      <a:pt x="342" y="2062"/>
                    </a:lnTo>
                    <a:lnTo>
                      <a:pt x="365" y="1952"/>
                    </a:lnTo>
                    <a:lnTo>
                      <a:pt x="273" y="1882"/>
                    </a:lnTo>
                    <a:lnTo>
                      <a:pt x="232" y="1835"/>
                    </a:lnTo>
                    <a:lnTo>
                      <a:pt x="365" y="1882"/>
                    </a:lnTo>
                    <a:lnTo>
                      <a:pt x="459" y="1905"/>
                    </a:lnTo>
                    <a:lnTo>
                      <a:pt x="546" y="1882"/>
                    </a:lnTo>
                    <a:lnTo>
                      <a:pt x="616" y="1813"/>
                    </a:lnTo>
                    <a:lnTo>
                      <a:pt x="459" y="1633"/>
                    </a:lnTo>
                    <a:lnTo>
                      <a:pt x="365" y="1586"/>
                    </a:lnTo>
                    <a:lnTo>
                      <a:pt x="232" y="1586"/>
                    </a:lnTo>
                    <a:lnTo>
                      <a:pt x="162" y="1539"/>
                    </a:lnTo>
                    <a:lnTo>
                      <a:pt x="98" y="1469"/>
                    </a:lnTo>
                    <a:lnTo>
                      <a:pt x="75" y="1469"/>
                    </a:lnTo>
                    <a:lnTo>
                      <a:pt x="23" y="1481"/>
                    </a:lnTo>
                    <a:lnTo>
                      <a:pt x="0" y="1551"/>
                    </a:lnTo>
                    <a:lnTo>
                      <a:pt x="40" y="1644"/>
                    </a:lnTo>
                    <a:lnTo>
                      <a:pt x="46" y="1743"/>
                    </a:lnTo>
                    <a:lnTo>
                      <a:pt x="104" y="1847"/>
                    </a:lnTo>
                    <a:lnTo>
                      <a:pt x="110" y="1923"/>
                    </a:lnTo>
                    <a:lnTo>
                      <a:pt x="150" y="1999"/>
                    </a:lnTo>
                    <a:lnTo>
                      <a:pt x="150" y="2086"/>
                    </a:lnTo>
                    <a:lnTo>
                      <a:pt x="255" y="2266"/>
                    </a:lnTo>
                    <a:lnTo>
                      <a:pt x="255" y="2301"/>
                    </a:lnTo>
                    <a:lnTo>
                      <a:pt x="1418" y="3125"/>
                    </a:lnTo>
                    <a:lnTo>
                      <a:pt x="7160" y="40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0" name="Freeform 249"/>
              <p:cNvSpPr>
                <a:spLocks/>
              </p:cNvSpPr>
              <p:nvPr/>
            </p:nvSpPr>
            <p:spPr bwMode="auto">
              <a:xfrm>
                <a:off x="1558" y="559"/>
                <a:ext cx="43" cy="45"/>
              </a:xfrm>
              <a:custGeom>
                <a:avLst/>
                <a:gdLst>
                  <a:gd name="T0" fmla="*/ 164 w 344"/>
                  <a:gd name="T1" fmla="*/ 0 h 359"/>
                  <a:gd name="T2" fmla="*/ 164 w 344"/>
                  <a:gd name="T3" fmla="*/ 92 h 359"/>
                  <a:gd name="T4" fmla="*/ 187 w 344"/>
                  <a:gd name="T5" fmla="*/ 209 h 359"/>
                  <a:gd name="T6" fmla="*/ 297 w 344"/>
                  <a:gd name="T7" fmla="*/ 313 h 359"/>
                  <a:gd name="T8" fmla="*/ 344 w 344"/>
                  <a:gd name="T9" fmla="*/ 359 h 359"/>
                  <a:gd name="T10" fmla="*/ 204 w 344"/>
                  <a:gd name="T11" fmla="*/ 336 h 359"/>
                  <a:gd name="T12" fmla="*/ 140 w 344"/>
                  <a:gd name="T13" fmla="*/ 249 h 359"/>
                  <a:gd name="T14" fmla="*/ 47 w 344"/>
                  <a:gd name="T15" fmla="*/ 226 h 359"/>
                  <a:gd name="T16" fmla="*/ 24 w 344"/>
                  <a:gd name="T17" fmla="*/ 226 h 359"/>
                  <a:gd name="T18" fmla="*/ 0 w 344"/>
                  <a:gd name="T19" fmla="*/ 156 h 359"/>
                  <a:gd name="T20" fmla="*/ 24 w 344"/>
                  <a:gd name="T21" fmla="*/ 156 h 359"/>
                  <a:gd name="T22" fmla="*/ 24 w 344"/>
                  <a:gd name="T23" fmla="*/ 115 h 359"/>
                  <a:gd name="T24" fmla="*/ 70 w 344"/>
                  <a:gd name="T25" fmla="*/ 69 h 359"/>
                  <a:gd name="T26" fmla="*/ 47 w 344"/>
                  <a:gd name="T27" fmla="*/ 0 h 359"/>
                  <a:gd name="T28" fmla="*/ 117 w 344"/>
                  <a:gd name="T29" fmla="*/ 0 h 359"/>
                  <a:gd name="T30" fmla="*/ 164 w 344"/>
                  <a:gd name="T31" fmla="*/ 0 h 3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359"/>
                  <a:gd name="T50" fmla="*/ 344 w 344"/>
                  <a:gd name="T51" fmla="*/ 359 h 3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359">
                    <a:moveTo>
                      <a:pt x="164" y="0"/>
                    </a:moveTo>
                    <a:lnTo>
                      <a:pt x="164" y="92"/>
                    </a:lnTo>
                    <a:lnTo>
                      <a:pt x="187" y="209"/>
                    </a:lnTo>
                    <a:lnTo>
                      <a:pt x="297" y="313"/>
                    </a:lnTo>
                    <a:lnTo>
                      <a:pt x="344" y="359"/>
                    </a:lnTo>
                    <a:lnTo>
                      <a:pt x="204" y="336"/>
                    </a:lnTo>
                    <a:lnTo>
                      <a:pt x="140" y="249"/>
                    </a:lnTo>
                    <a:lnTo>
                      <a:pt x="47" y="226"/>
                    </a:lnTo>
                    <a:lnTo>
                      <a:pt x="24" y="226"/>
                    </a:lnTo>
                    <a:lnTo>
                      <a:pt x="0" y="156"/>
                    </a:lnTo>
                    <a:lnTo>
                      <a:pt x="24" y="156"/>
                    </a:lnTo>
                    <a:lnTo>
                      <a:pt x="24" y="115"/>
                    </a:lnTo>
                    <a:lnTo>
                      <a:pt x="70" y="69"/>
                    </a:lnTo>
                    <a:lnTo>
                      <a:pt x="47" y="0"/>
                    </a:lnTo>
                    <a:lnTo>
                      <a:pt x="117" y="0"/>
                    </a:lnTo>
                    <a:lnTo>
                      <a:pt x="1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1" name="Freeform 250"/>
              <p:cNvSpPr>
                <a:spLocks/>
              </p:cNvSpPr>
              <p:nvPr/>
            </p:nvSpPr>
            <p:spPr bwMode="auto">
              <a:xfrm>
                <a:off x="1604" y="601"/>
                <a:ext cx="8" cy="6"/>
              </a:xfrm>
              <a:custGeom>
                <a:avLst/>
                <a:gdLst>
                  <a:gd name="T0" fmla="*/ 0 w 65"/>
                  <a:gd name="T1" fmla="*/ 0 h 47"/>
                  <a:gd name="T2" fmla="*/ 18 w 65"/>
                  <a:gd name="T3" fmla="*/ 47 h 47"/>
                  <a:gd name="T4" fmla="*/ 47 w 65"/>
                  <a:gd name="T5" fmla="*/ 47 h 47"/>
                  <a:gd name="T6" fmla="*/ 65 w 65"/>
                  <a:gd name="T7" fmla="*/ 23 h 47"/>
                  <a:gd name="T8" fmla="*/ 65 w 65"/>
                  <a:gd name="T9" fmla="*/ 0 h 47"/>
                  <a:gd name="T10" fmla="*/ 0 w 65"/>
                  <a:gd name="T11" fmla="*/ 0 h 47"/>
                  <a:gd name="T12" fmla="*/ 0 60000 65536"/>
                  <a:gd name="T13" fmla="*/ 0 60000 65536"/>
                  <a:gd name="T14" fmla="*/ 0 60000 65536"/>
                  <a:gd name="T15" fmla="*/ 0 60000 65536"/>
                  <a:gd name="T16" fmla="*/ 0 60000 65536"/>
                  <a:gd name="T17" fmla="*/ 0 60000 65536"/>
                  <a:gd name="T18" fmla="*/ 0 w 65"/>
                  <a:gd name="T19" fmla="*/ 0 h 47"/>
                  <a:gd name="T20" fmla="*/ 65 w 6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5" h="47">
                    <a:moveTo>
                      <a:pt x="0" y="0"/>
                    </a:moveTo>
                    <a:lnTo>
                      <a:pt x="18" y="47"/>
                    </a:lnTo>
                    <a:lnTo>
                      <a:pt x="47" y="47"/>
                    </a:lnTo>
                    <a:lnTo>
                      <a:pt x="65" y="23"/>
                    </a:lnTo>
                    <a:lnTo>
                      <a:pt x="65"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2" name="Freeform 251"/>
              <p:cNvSpPr>
                <a:spLocks/>
              </p:cNvSpPr>
              <p:nvPr/>
            </p:nvSpPr>
            <p:spPr bwMode="auto">
              <a:xfrm>
                <a:off x="1567" y="482"/>
                <a:ext cx="60" cy="71"/>
              </a:xfrm>
              <a:custGeom>
                <a:avLst/>
                <a:gdLst>
                  <a:gd name="T0" fmla="*/ 94 w 477"/>
                  <a:gd name="T1" fmla="*/ 564 h 564"/>
                  <a:gd name="T2" fmla="*/ 157 w 477"/>
                  <a:gd name="T3" fmla="*/ 424 h 564"/>
                  <a:gd name="T4" fmla="*/ 204 w 477"/>
                  <a:gd name="T5" fmla="*/ 407 h 564"/>
                  <a:gd name="T6" fmla="*/ 227 w 477"/>
                  <a:gd name="T7" fmla="*/ 361 h 564"/>
                  <a:gd name="T8" fmla="*/ 274 w 477"/>
                  <a:gd name="T9" fmla="*/ 297 h 564"/>
                  <a:gd name="T10" fmla="*/ 430 w 477"/>
                  <a:gd name="T11" fmla="*/ 180 h 564"/>
                  <a:gd name="T12" fmla="*/ 477 w 477"/>
                  <a:gd name="T13" fmla="*/ 93 h 564"/>
                  <a:gd name="T14" fmla="*/ 453 w 477"/>
                  <a:gd name="T15" fmla="*/ 23 h 564"/>
                  <a:gd name="T16" fmla="*/ 430 w 477"/>
                  <a:gd name="T17" fmla="*/ 0 h 564"/>
                  <a:gd name="T18" fmla="*/ 384 w 477"/>
                  <a:gd name="T19" fmla="*/ 23 h 564"/>
                  <a:gd name="T20" fmla="*/ 343 w 477"/>
                  <a:gd name="T21" fmla="*/ 23 h 564"/>
                  <a:gd name="T22" fmla="*/ 251 w 477"/>
                  <a:gd name="T23" fmla="*/ 117 h 564"/>
                  <a:gd name="T24" fmla="*/ 251 w 477"/>
                  <a:gd name="T25" fmla="*/ 140 h 564"/>
                  <a:gd name="T26" fmla="*/ 157 w 477"/>
                  <a:gd name="T27" fmla="*/ 180 h 564"/>
                  <a:gd name="T28" fmla="*/ 134 w 477"/>
                  <a:gd name="T29" fmla="*/ 250 h 564"/>
                  <a:gd name="T30" fmla="*/ 134 w 477"/>
                  <a:gd name="T31" fmla="*/ 320 h 564"/>
                  <a:gd name="T32" fmla="*/ 94 w 477"/>
                  <a:gd name="T33" fmla="*/ 344 h 564"/>
                  <a:gd name="T34" fmla="*/ 24 w 477"/>
                  <a:gd name="T35" fmla="*/ 344 h 564"/>
                  <a:gd name="T36" fmla="*/ 0 w 477"/>
                  <a:gd name="T37" fmla="*/ 361 h 564"/>
                  <a:gd name="T38" fmla="*/ 47 w 477"/>
                  <a:gd name="T39" fmla="*/ 384 h 564"/>
                  <a:gd name="T40" fmla="*/ 24 w 477"/>
                  <a:gd name="T41" fmla="*/ 454 h 564"/>
                  <a:gd name="T42" fmla="*/ 70 w 477"/>
                  <a:gd name="T43" fmla="*/ 499 h 564"/>
                  <a:gd name="T44" fmla="*/ 24 w 477"/>
                  <a:gd name="T45" fmla="*/ 541 h 564"/>
                  <a:gd name="T46" fmla="*/ 47 w 477"/>
                  <a:gd name="T47" fmla="*/ 564 h 564"/>
                  <a:gd name="T48" fmla="*/ 94 w 477"/>
                  <a:gd name="T49" fmla="*/ 564 h 5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7"/>
                  <a:gd name="T76" fmla="*/ 0 h 564"/>
                  <a:gd name="T77" fmla="*/ 477 w 477"/>
                  <a:gd name="T78" fmla="*/ 564 h 5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7" h="564">
                    <a:moveTo>
                      <a:pt x="94" y="564"/>
                    </a:moveTo>
                    <a:lnTo>
                      <a:pt x="157" y="424"/>
                    </a:lnTo>
                    <a:lnTo>
                      <a:pt x="204" y="407"/>
                    </a:lnTo>
                    <a:lnTo>
                      <a:pt x="227" y="361"/>
                    </a:lnTo>
                    <a:lnTo>
                      <a:pt x="274" y="297"/>
                    </a:lnTo>
                    <a:lnTo>
                      <a:pt x="430" y="180"/>
                    </a:lnTo>
                    <a:lnTo>
                      <a:pt x="477" y="93"/>
                    </a:lnTo>
                    <a:lnTo>
                      <a:pt x="453" y="23"/>
                    </a:lnTo>
                    <a:lnTo>
                      <a:pt x="430" y="0"/>
                    </a:lnTo>
                    <a:lnTo>
                      <a:pt x="384" y="23"/>
                    </a:lnTo>
                    <a:lnTo>
                      <a:pt x="343" y="23"/>
                    </a:lnTo>
                    <a:lnTo>
                      <a:pt x="251" y="117"/>
                    </a:lnTo>
                    <a:lnTo>
                      <a:pt x="251" y="140"/>
                    </a:lnTo>
                    <a:lnTo>
                      <a:pt x="157" y="180"/>
                    </a:lnTo>
                    <a:lnTo>
                      <a:pt x="134" y="250"/>
                    </a:lnTo>
                    <a:lnTo>
                      <a:pt x="134" y="320"/>
                    </a:lnTo>
                    <a:lnTo>
                      <a:pt x="94" y="344"/>
                    </a:lnTo>
                    <a:lnTo>
                      <a:pt x="24" y="344"/>
                    </a:lnTo>
                    <a:lnTo>
                      <a:pt x="0" y="361"/>
                    </a:lnTo>
                    <a:lnTo>
                      <a:pt x="47" y="384"/>
                    </a:lnTo>
                    <a:lnTo>
                      <a:pt x="24" y="454"/>
                    </a:lnTo>
                    <a:lnTo>
                      <a:pt x="70" y="499"/>
                    </a:lnTo>
                    <a:lnTo>
                      <a:pt x="24" y="541"/>
                    </a:lnTo>
                    <a:lnTo>
                      <a:pt x="47" y="564"/>
                    </a:lnTo>
                    <a:lnTo>
                      <a:pt x="94" y="5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3" name="Freeform 252"/>
              <p:cNvSpPr>
                <a:spLocks/>
              </p:cNvSpPr>
              <p:nvPr/>
            </p:nvSpPr>
            <p:spPr bwMode="auto">
              <a:xfrm>
                <a:off x="1694" y="367"/>
                <a:ext cx="23" cy="28"/>
              </a:xfrm>
              <a:custGeom>
                <a:avLst/>
                <a:gdLst>
                  <a:gd name="T0" fmla="*/ 0 w 181"/>
                  <a:gd name="T1" fmla="*/ 92 h 226"/>
                  <a:gd name="T2" fmla="*/ 17 w 181"/>
                  <a:gd name="T3" fmla="*/ 116 h 226"/>
                  <a:gd name="T4" fmla="*/ 17 w 181"/>
                  <a:gd name="T5" fmla="*/ 156 h 226"/>
                  <a:gd name="T6" fmla="*/ 111 w 181"/>
                  <a:gd name="T7" fmla="*/ 179 h 226"/>
                  <a:gd name="T8" fmla="*/ 134 w 181"/>
                  <a:gd name="T9" fmla="*/ 226 h 226"/>
                  <a:gd name="T10" fmla="*/ 157 w 181"/>
                  <a:gd name="T11" fmla="*/ 226 h 226"/>
                  <a:gd name="T12" fmla="*/ 157 w 181"/>
                  <a:gd name="T13" fmla="*/ 203 h 226"/>
                  <a:gd name="T14" fmla="*/ 157 w 181"/>
                  <a:gd name="T15" fmla="*/ 134 h 226"/>
                  <a:gd name="T16" fmla="*/ 181 w 181"/>
                  <a:gd name="T17" fmla="*/ 116 h 226"/>
                  <a:gd name="T18" fmla="*/ 181 w 181"/>
                  <a:gd name="T19" fmla="*/ 69 h 226"/>
                  <a:gd name="T20" fmla="*/ 111 w 181"/>
                  <a:gd name="T21" fmla="*/ 0 h 226"/>
                  <a:gd name="T22" fmla="*/ 64 w 181"/>
                  <a:gd name="T23" fmla="*/ 22 h 226"/>
                  <a:gd name="T24" fmla="*/ 41 w 181"/>
                  <a:gd name="T25" fmla="*/ 0 h 226"/>
                  <a:gd name="T26" fmla="*/ 17 w 181"/>
                  <a:gd name="T27" fmla="*/ 69 h 226"/>
                  <a:gd name="T28" fmla="*/ 0 w 181"/>
                  <a:gd name="T29" fmla="*/ 92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226"/>
                  <a:gd name="T47" fmla="*/ 181 w 181"/>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226">
                    <a:moveTo>
                      <a:pt x="0" y="92"/>
                    </a:moveTo>
                    <a:lnTo>
                      <a:pt x="17" y="116"/>
                    </a:lnTo>
                    <a:lnTo>
                      <a:pt x="17" y="156"/>
                    </a:lnTo>
                    <a:lnTo>
                      <a:pt x="111" y="179"/>
                    </a:lnTo>
                    <a:lnTo>
                      <a:pt x="134" y="226"/>
                    </a:lnTo>
                    <a:lnTo>
                      <a:pt x="157" y="226"/>
                    </a:lnTo>
                    <a:lnTo>
                      <a:pt x="157" y="203"/>
                    </a:lnTo>
                    <a:lnTo>
                      <a:pt x="157" y="134"/>
                    </a:lnTo>
                    <a:lnTo>
                      <a:pt x="181" y="116"/>
                    </a:lnTo>
                    <a:lnTo>
                      <a:pt x="181" y="69"/>
                    </a:lnTo>
                    <a:lnTo>
                      <a:pt x="111" y="0"/>
                    </a:lnTo>
                    <a:lnTo>
                      <a:pt x="64" y="22"/>
                    </a:lnTo>
                    <a:lnTo>
                      <a:pt x="41" y="0"/>
                    </a:lnTo>
                    <a:lnTo>
                      <a:pt x="17" y="69"/>
                    </a:lnTo>
                    <a:lnTo>
                      <a:pt x="0"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4" name="Freeform 253"/>
              <p:cNvSpPr>
                <a:spLocks/>
              </p:cNvSpPr>
              <p:nvPr/>
            </p:nvSpPr>
            <p:spPr bwMode="auto">
              <a:xfrm>
                <a:off x="1719" y="389"/>
                <a:ext cx="32" cy="32"/>
              </a:xfrm>
              <a:custGeom>
                <a:avLst/>
                <a:gdLst>
                  <a:gd name="T0" fmla="*/ 0 w 249"/>
                  <a:gd name="T1" fmla="*/ 24 h 251"/>
                  <a:gd name="T2" fmla="*/ 0 w 249"/>
                  <a:gd name="T3" fmla="*/ 94 h 251"/>
                  <a:gd name="T4" fmla="*/ 23 w 249"/>
                  <a:gd name="T5" fmla="*/ 157 h 251"/>
                  <a:gd name="T6" fmla="*/ 134 w 249"/>
                  <a:gd name="T7" fmla="*/ 181 h 251"/>
                  <a:gd name="T8" fmla="*/ 226 w 249"/>
                  <a:gd name="T9" fmla="*/ 251 h 251"/>
                  <a:gd name="T10" fmla="*/ 249 w 249"/>
                  <a:gd name="T11" fmla="*/ 204 h 251"/>
                  <a:gd name="T12" fmla="*/ 180 w 249"/>
                  <a:gd name="T13" fmla="*/ 134 h 251"/>
                  <a:gd name="T14" fmla="*/ 204 w 249"/>
                  <a:gd name="T15" fmla="*/ 47 h 251"/>
                  <a:gd name="T16" fmla="*/ 180 w 249"/>
                  <a:gd name="T17" fmla="*/ 0 h 251"/>
                  <a:gd name="T18" fmla="*/ 87 w 249"/>
                  <a:gd name="T19" fmla="*/ 0 h 251"/>
                  <a:gd name="T20" fmla="*/ 69 w 249"/>
                  <a:gd name="T21" fmla="*/ 0 h 251"/>
                  <a:gd name="T22" fmla="*/ 0 w 249"/>
                  <a:gd name="T23" fmla="*/ 24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9"/>
                  <a:gd name="T37" fmla="*/ 0 h 251"/>
                  <a:gd name="T38" fmla="*/ 249 w 249"/>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9" h="251">
                    <a:moveTo>
                      <a:pt x="0" y="24"/>
                    </a:moveTo>
                    <a:lnTo>
                      <a:pt x="0" y="94"/>
                    </a:lnTo>
                    <a:lnTo>
                      <a:pt x="23" y="157"/>
                    </a:lnTo>
                    <a:lnTo>
                      <a:pt x="134" y="181"/>
                    </a:lnTo>
                    <a:lnTo>
                      <a:pt x="226" y="251"/>
                    </a:lnTo>
                    <a:lnTo>
                      <a:pt x="249" y="204"/>
                    </a:lnTo>
                    <a:lnTo>
                      <a:pt x="180" y="134"/>
                    </a:lnTo>
                    <a:lnTo>
                      <a:pt x="204" y="47"/>
                    </a:lnTo>
                    <a:lnTo>
                      <a:pt x="180" y="0"/>
                    </a:lnTo>
                    <a:lnTo>
                      <a:pt x="87" y="0"/>
                    </a:lnTo>
                    <a:lnTo>
                      <a:pt x="69" y="0"/>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5" name="Freeform 254"/>
              <p:cNvSpPr>
                <a:spLocks/>
              </p:cNvSpPr>
              <p:nvPr/>
            </p:nvSpPr>
            <p:spPr bwMode="auto">
              <a:xfrm>
                <a:off x="1759" y="398"/>
                <a:ext cx="28" cy="31"/>
              </a:xfrm>
              <a:custGeom>
                <a:avLst/>
                <a:gdLst>
                  <a:gd name="T0" fmla="*/ 0 w 226"/>
                  <a:gd name="T1" fmla="*/ 24 h 251"/>
                  <a:gd name="T2" fmla="*/ 0 w 226"/>
                  <a:gd name="T3" fmla="*/ 87 h 251"/>
                  <a:gd name="T4" fmla="*/ 47 w 226"/>
                  <a:gd name="T5" fmla="*/ 111 h 251"/>
                  <a:gd name="T6" fmla="*/ 47 w 226"/>
                  <a:gd name="T7" fmla="*/ 181 h 251"/>
                  <a:gd name="T8" fmla="*/ 47 w 226"/>
                  <a:gd name="T9" fmla="*/ 251 h 251"/>
                  <a:gd name="T10" fmla="*/ 134 w 226"/>
                  <a:gd name="T11" fmla="*/ 221 h 251"/>
                  <a:gd name="T12" fmla="*/ 203 w 226"/>
                  <a:gd name="T13" fmla="*/ 204 h 251"/>
                  <a:gd name="T14" fmla="*/ 226 w 226"/>
                  <a:gd name="T15" fmla="*/ 157 h 251"/>
                  <a:gd name="T16" fmla="*/ 226 w 226"/>
                  <a:gd name="T17" fmla="*/ 111 h 251"/>
                  <a:gd name="T18" fmla="*/ 157 w 226"/>
                  <a:gd name="T19" fmla="*/ 64 h 251"/>
                  <a:gd name="T20" fmla="*/ 134 w 226"/>
                  <a:gd name="T21" fmla="*/ 24 h 251"/>
                  <a:gd name="T22" fmla="*/ 87 w 226"/>
                  <a:gd name="T23" fmla="*/ 0 h 251"/>
                  <a:gd name="T24" fmla="*/ 47 w 226"/>
                  <a:gd name="T25" fmla="*/ 47 h 251"/>
                  <a:gd name="T26" fmla="*/ 47 w 226"/>
                  <a:gd name="T27" fmla="*/ 24 h 251"/>
                  <a:gd name="T28" fmla="*/ 0 w 226"/>
                  <a:gd name="T29" fmla="*/ 24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51"/>
                  <a:gd name="T47" fmla="*/ 226 w 226"/>
                  <a:gd name="T48" fmla="*/ 251 h 2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51">
                    <a:moveTo>
                      <a:pt x="0" y="24"/>
                    </a:moveTo>
                    <a:lnTo>
                      <a:pt x="0" y="87"/>
                    </a:lnTo>
                    <a:lnTo>
                      <a:pt x="47" y="111"/>
                    </a:lnTo>
                    <a:lnTo>
                      <a:pt x="47" y="181"/>
                    </a:lnTo>
                    <a:lnTo>
                      <a:pt x="47" y="251"/>
                    </a:lnTo>
                    <a:lnTo>
                      <a:pt x="134" y="221"/>
                    </a:lnTo>
                    <a:lnTo>
                      <a:pt x="203" y="204"/>
                    </a:lnTo>
                    <a:lnTo>
                      <a:pt x="226" y="157"/>
                    </a:lnTo>
                    <a:lnTo>
                      <a:pt x="226" y="111"/>
                    </a:lnTo>
                    <a:lnTo>
                      <a:pt x="157" y="64"/>
                    </a:lnTo>
                    <a:lnTo>
                      <a:pt x="134" y="24"/>
                    </a:lnTo>
                    <a:lnTo>
                      <a:pt x="87" y="0"/>
                    </a:lnTo>
                    <a:lnTo>
                      <a:pt x="47" y="47"/>
                    </a:lnTo>
                    <a:lnTo>
                      <a:pt x="47" y="24"/>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6" name="Freeform 255"/>
              <p:cNvSpPr>
                <a:spLocks/>
              </p:cNvSpPr>
              <p:nvPr/>
            </p:nvSpPr>
            <p:spPr bwMode="auto">
              <a:xfrm>
                <a:off x="1696" y="398"/>
                <a:ext cx="15" cy="8"/>
              </a:xfrm>
              <a:custGeom>
                <a:avLst/>
                <a:gdLst>
                  <a:gd name="T0" fmla="*/ 94 w 117"/>
                  <a:gd name="T1" fmla="*/ 0 h 64"/>
                  <a:gd name="T2" fmla="*/ 0 w 117"/>
                  <a:gd name="T3" fmla="*/ 24 h 64"/>
                  <a:gd name="T4" fmla="*/ 94 w 117"/>
                  <a:gd name="T5" fmla="*/ 64 h 64"/>
                  <a:gd name="T6" fmla="*/ 117 w 117"/>
                  <a:gd name="T7" fmla="*/ 47 h 64"/>
                  <a:gd name="T8" fmla="*/ 94 w 117"/>
                  <a:gd name="T9" fmla="*/ 0 h 64"/>
                  <a:gd name="T10" fmla="*/ 0 60000 65536"/>
                  <a:gd name="T11" fmla="*/ 0 60000 65536"/>
                  <a:gd name="T12" fmla="*/ 0 60000 65536"/>
                  <a:gd name="T13" fmla="*/ 0 60000 65536"/>
                  <a:gd name="T14" fmla="*/ 0 60000 65536"/>
                  <a:gd name="T15" fmla="*/ 0 w 117"/>
                  <a:gd name="T16" fmla="*/ 0 h 64"/>
                  <a:gd name="T17" fmla="*/ 117 w 117"/>
                  <a:gd name="T18" fmla="*/ 64 h 64"/>
                </a:gdLst>
                <a:ahLst/>
                <a:cxnLst>
                  <a:cxn ang="T10">
                    <a:pos x="T0" y="T1"/>
                  </a:cxn>
                  <a:cxn ang="T11">
                    <a:pos x="T2" y="T3"/>
                  </a:cxn>
                  <a:cxn ang="T12">
                    <a:pos x="T4" y="T5"/>
                  </a:cxn>
                  <a:cxn ang="T13">
                    <a:pos x="T6" y="T7"/>
                  </a:cxn>
                  <a:cxn ang="T14">
                    <a:pos x="T8" y="T9"/>
                  </a:cxn>
                </a:cxnLst>
                <a:rect l="T15" t="T16" r="T17" b="T18"/>
                <a:pathLst>
                  <a:path w="117" h="64">
                    <a:moveTo>
                      <a:pt x="94" y="0"/>
                    </a:moveTo>
                    <a:lnTo>
                      <a:pt x="0" y="24"/>
                    </a:lnTo>
                    <a:lnTo>
                      <a:pt x="94" y="64"/>
                    </a:lnTo>
                    <a:lnTo>
                      <a:pt x="117" y="47"/>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7" name="Freeform 256"/>
              <p:cNvSpPr>
                <a:spLocks/>
              </p:cNvSpPr>
              <p:nvPr/>
            </p:nvSpPr>
            <p:spPr bwMode="auto">
              <a:xfrm>
                <a:off x="1985" y="406"/>
                <a:ext cx="39" cy="34"/>
              </a:xfrm>
              <a:custGeom>
                <a:avLst/>
                <a:gdLst>
                  <a:gd name="T0" fmla="*/ 23 w 314"/>
                  <a:gd name="T1" fmla="*/ 0 h 274"/>
                  <a:gd name="T2" fmla="*/ 0 w 314"/>
                  <a:gd name="T3" fmla="*/ 93 h 274"/>
                  <a:gd name="T4" fmla="*/ 47 w 314"/>
                  <a:gd name="T5" fmla="*/ 157 h 274"/>
                  <a:gd name="T6" fmla="*/ 23 w 314"/>
                  <a:gd name="T7" fmla="*/ 227 h 274"/>
                  <a:gd name="T8" fmla="*/ 87 w 314"/>
                  <a:gd name="T9" fmla="*/ 274 h 274"/>
                  <a:gd name="T10" fmla="*/ 134 w 314"/>
                  <a:gd name="T11" fmla="*/ 274 h 274"/>
                  <a:gd name="T12" fmla="*/ 157 w 314"/>
                  <a:gd name="T13" fmla="*/ 204 h 274"/>
                  <a:gd name="T14" fmla="*/ 227 w 314"/>
                  <a:gd name="T15" fmla="*/ 227 h 274"/>
                  <a:gd name="T16" fmla="*/ 273 w 314"/>
                  <a:gd name="T17" fmla="*/ 157 h 274"/>
                  <a:gd name="T18" fmla="*/ 204 w 314"/>
                  <a:gd name="T19" fmla="*/ 117 h 274"/>
                  <a:gd name="T20" fmla="*/ 204 w 314"/>
                  <a:gd name="T21" fmla="*/ 70 h 274"/>
                  <a:gd name="T22" fmla="*/ 296 w 314"/>
                  <a:gd name="T23" fmla="*/ 140 h 274"/>
                  <a:gd name="T24" fmla="*/ 314 w 314"/>
                  <a:gd name="T25" fmla="*/ 117 h 274"/>
                  <a:gd name="T26" fmla="*/ 314 w 314"/>
                  <a:gd name="T27" fmla="*/ 70 h 274"/>
                  <a:gd name="T28" fmla="*/ 227 w 314"/>
                  <a:gd name="T29" fmla="*/ 0 h 274"/>
                  <a:gd name="T30" fmla="*/ 180 w 314"/>
                  <a:gd name="T31" fmla="*/ 0 h 274"/>
                  <a:gd name="T32" fmla="*/ 134 w 314"/>
                  <a:gd name="T33" fmla="*/ 23 h 274"/>
                  <a:gd name="T34" fmla="*/ 116 w 314"/>
                  <a:gd name="T35" fmla="*/ 70 h 274"/>
                  <a:gd name="T36" fmla="*/ 70 w 314"/>
                  <a:gd name="T37" fmla="*/ 23 h 274"/>
                  <a:gd name="T38" fmla="*/ 23 w 314"/>
                  <a:gd name="T39" fmla="*/ 0 h 2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4"/>
                  <a:gd name="T61" fmla="*/ 0 h 274"/>
                  <a:gd name="T62" fmla="*/ 314 w 314"/>
                  <a:gd name="T63" fmla="*/ 274 h 2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4" h="274">
                    <a:moveTo>
                      <a:pt x="23" y="0"/>
                    </a:moveTo>
                    <a:lnTo>
                      <a:pt x="0" y="93"/>
                    </a:lnTo>
                    <a:lnTo>
                      <a:pt x="47" y="157"/>
                    </a:lnTo>
                    <a:lnTo>
                      <a:pt x="23" y="227"/>
                    </a:lnTo>
                    <a:lnTo>
                      <a:pt x="87" y="274"/>
                    </a:lnTo>
                    <a:lnTo>
                      <a:pt x="134" y="274"/>
                    </a:lnTo>
                    <a:lnTo>
                      <a:pt x="157" y="204"/>
                    </a:lnTo>
                    <a:lnTo>
                      <a:pt x="227" y="227"/>
                    </a:lnTo>
                    <a:lnTo>
                      <a:pt x="273" y="157"/>
                    </a:lnTo>
                    <a:lnTo>
                      <a:pt x="204" y="117"/>
                    </a:lnTo>
                    <a:lnTo>
                      <a:pt x="204" y="70"/>
                    </a:lnTo>
                    <a:lnTo>
                      <a:pt x="296" y="140"/>
                    </a:lnTo>
                    <a:lnTo>
                      <a:pt x="314" y="117"/>
                    </a:lnTo>
                    <a:lnTo>
                      <a:pt x="314" y="70"/>
                    </a:lnTo>
                    <a:lnTo>
                      <a:pt x="227" y="0"/>
                    </a:lnTo>
                    <a:lnTo>
                      <a:pt x="180" y="0"/>
                    </a:lnTo>
                    <a:lnTo>
                      <a:pt x="134" y="23"/>
                    </a:lnTo>
                    <a:lnTo>
                      <a:pt x="116" y="70"/>
                    </a:lnTo>
                    <a:lnTo>
                      <a:pt x="70" y="23"/>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8" name="Freeform 257"/>
              <p:cNvSpPr>
                <a:spLocks/>
              </p:cNvSpPr>
              <p:nvPr/>
            </p:nvSpPr>
            <p:spPr bwMode="auto">
              <a:xfrm>
                <a:off x="1470" y="477"/>
                <a:ext cx="863" cy="376"/>
              </a:xfrm>
              <a:custGeom>
                <a:avLst/>
                <a:gdLst>
                  <a:gd name="T0" fmla="*/ 18 w 6905"/>
                  <a:gd name="T1" fmla="*/ 1870 h 3009"/>
                  <a:gd name="T2" fmla="*/ 0 w 6905"/>
                  <a:gd name="T3" fmla="*/ 1922 h 3009"/>
                  <a:gd name="T4" fmla="*/ 1000 w 6905"/>
                  <a:gd name="T5" fmla="*/ 3009 h 3009"/>
                  <a:gd name="T6" fmla="*/ 6858 w 6905"/>
                  <a:gd name="T7" fmla="*/ 209 h 3009"/>
                  <a:gd name="T8" fmla="*/ 6905 w 6905"/>
                  <a:gd name="T9" fmla="*/ 11 h 3009"/>
                  <a:gd name="T10" fmla="*/ 6864 w 6905"/>
                  <a:gd name="T11" fmla="*/ 6 h 3009"/>
                  <a:gd name="T12" fmla="*/ 6567 w 6905"/>
                  <a:gd name="T13" fmla="*/ 0 h 3009"/>
                  <a:gd name="T14" fmla="*/ 6365 w 6905"/>
                  <a:gd name="T15" fmla="*/ 185 h 3009"/>
                  <a:gd name="T16" fmla="*/ 1139 w 6905"/>
                  <a:gd name="T17" fmla="*/ 2230 h 3009"/>
                  <a:gd name="T18" fmla="*/ 186 w 6905"/>
                  <a:gd name="T19" fmla="*/ 1887 h 3009"/>
                  <a:gd name="T20" fmla="*/ 18 w 6905"/>
                  <a:gd name="T21" fmla="*/ 1870 h 30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5"/>
                  <a:gd name="T34" fmla="*/ 0 h 3009"/>
                  <a:gd name="T35" fmla="*/ 6905 w 6905"/>
                  <a:gd name="T36" fmla="*/ 3009 h 30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5" h="3009">
                    <a:moveTo>
                      <a:pt x="18" y="1870"/>
                    </a:moveTo>
                    <a:lnTo>
                      <a:pt x="0" y="1922"/>
                    </a:lnTo>
                    <a:lnTo>
                      <a:pt x="1000" y="3009"/>
                    </a:lnTo>
                    <a:lnTo>
                      <a:pt x="6858" y="209"/>
                    </a:lnTo>
                    <a:lnTo>
                      <a:pt x="6905" y="11"/>
                    </a:lnTo>
                    <a:lnTo>
                      <a:pt x="6864" y="6"/>
                    </a:lnTo>
                    <a:lnTo>
                      <a:pt x="6567" y="0"/>
                    </a:lnTo>
                    <a:lnTo>
                      <a:pt x="6365" y="185"/>
                    </a:lnTo>
                    <a:lnTo>
                      <a:pt x="1139" y="2230"/>
                    </a:lnTo>
                    <a:lnTo>
                      <a:pt x="186" y="1887"/>
                    </a:lnTo>
                    <a:lnTo>
                      <a:pt x="18" y="18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9" name="Freeform 258"/>
              <p:cNvSpPr>
                <a:spLocks/>
              </p:cNvSpPr>
              <p:nvPr/>
            </p:nvSpPr>
            <p:spPr bwMode="auto">
              <a:xfrm>
                <a:off x="1396" y="916"/>
                <a:ext cx="19" cy="17"/>
              </a:xfrm>
              <a:custGeom>
                <a:avLst/>
                <a:gdLst>
                  <a:gd name="T0" fmla="*/ 0 w 152"/>
                  <a:gd name="T1" fmla="*/ 12 h 128"/>
                  <a:gd name="T2" fmla="*/ 35 w 152"/>
                  <a:gd name="T3" fmla="*/ 0 h 128"/>
                  <a:gd name="T4" fmla="*/ 87 w 152"/>
                  <a:gd name="T5" fmla="*/ 17 h 128"/>
                  <a:gd name="T6" fmla="*/ 152 w 152"/>
                  <a:gd name="T7" fmla="*/ 93 h 128"/>
                  <a:gd name="T8" fmla="*/ 111 w 152"/>
                  <a:gd name="T9" fmla="*/ 122 h 128"/>
                  <a:gd name="T10" fmla="*/ 82 w 152"/>
                  <a:gd name="T11" fmla="*/ 128 h 128"/>
                  <a:gd name="T12" fmla="*/ 18 w 152"/>
                  <a:gd name="T13" fmla="*/ 111 h 128"/>
                  <a:gd name="T14" fmla="*/ 18 w 152"/>
                  <a:gd name="T15" fmla="*/ 59 h 128"/>
                  <a:gd name="T16" fmla="*/ 0 w 152"/>
                  <a:gd name="T17" fmla="*/ 12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28"/>
                  <a:gd name="T29" fmla="*/ 152 w 152"/>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28">
                    <a:moveTo>
                      <a:pt x="0" y="12"/>
                    </a:moveTo>
                    <a:lnTo>
                      <a:pt x="35" y="0"/>
                    </a:lnTo>
                    <a:lnTo>
                      <a:pt x="87" y="17"/>
                    </a:lnTo>
                    <a:lnTo>
                      <a:pt x="152" y="93"/>
                    </a:lnTo>
                    <a:lnTo>
                      <a:pt x="111" y="122"/>
                    </a:lnTo>
                    <a:lnTo>
                      <a:pt x="82" y="128"/>
                    </a:lnTo>
                    <a:lnTo>
                      <a:pt x="18" y="111"/>
                    </a:lnTo>
                    <a:lnTo>
                      <a:pt x="18" y="59"/>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0" name="Freeform 259"/>
              <p:cNvSpPr>
                <a:spLocks/>
              </p:cNvSpPr>
              <p:nvPr/>
            </p:nvSpPr>
            <p:spPr bwMode="auto">
              <a:xfrm>
                <a:off x="1987" y="1222"/>
                <a:ext cx="29" cy="44"/>
              </a:xfrm>
              <a:custGeom>
                <a:avLst/>
                <a:gdLst>
                  <a:gd name="T0" fmla="*/ 0 w 232"/>
                  <a:gd name="T1" fmla="*/ 0 h 354"/>
                  <a:gd name="T2" fmla="*/ 23 w 232"/>
                  <a:gd name="T3" fmla="*/ 110 h 354"/>
                  <a:gd name="T4" fmla="*/ 70 w 232"/>
                  <a:gd name="T5" fmla="*/ 244 h 354"/>
                  <a:gd name="T6" fmla="*/ 232 w 232"/>
                  <a:gd name="T7" fmla="*/ 354 h 354"/>
                  <a:gd name="T8" fmla="*/ 232 w 232"/>
                  <a:gd name="T9" fmla="*/ 255 h 354"/>
                  <a:gd name="T10" fmla="*/ 187 w 232"/>
                  <a:gd name="T11" fmla="*/ 220 h 354"/>
                  <a:gd name="T12" fmla="*/ 187 w 232"/>
                  <a:gd name="T13" fmla="*/ 87 h 354"/>
                  <a:gd name="T14" fmla="*/ 145 w 232"/>
                  <a:gd name="T15" fmla="*/ 12 h 354"/>
                  <a:gd name="T16" fmla="*/ 70 w 232"/>
                  <a:gd name="T17" fmla="*/ 12 h 354"/>
                  <a:gd name="T18" fmla="*/ 12 w 232"/>
                  <a:gd name="T19" fmla="*/ 6 h 354"/>
                  <a:gd name="T20" fmla="*/ 0 w 232"/>
                  <a:gd name="T21" fmla="*/ 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354"/>
                  <a:gd name="T35" fmla="*/ 232 w 2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354">
                    <a:moveTo>
                      <a:pt x="0" y="0"/>
                    </a:moveTo>
                    <a:lnTo>
                      <a:pt x="23" y="110"/>
                    </a:lnTo>
                    <a:lnTo>
                      <a:pt x="70" y="244"/>
                    </a:lnTo>
                    <a:lnTo>
                      <a:pt x="232" y="354"/>
                    </a:lnTo>
                    <a:lnTo>
                      <a:pt x="232" y="255"/>
                    </a:lnTo>
                    <a:lnTo>
                      <a:pt x="187" y="220"/>
                    </a:lnTo>
                    <a:lnTo>
                      <a:pt x="187" y="87"/>
                    </a:lnTo>
                    <a:lnTo>
                      <a:pt x="145" y="12"/>
                    </a:lnTo>
                    <a:lnTo>
                      <a:pt x="70" y="12"/>
                    </a:lnTo>
                    <a:lnTo>
                      <a:pt x="12" y="6"/>
                    </a:lnTo>
                    <a:lnTo>
                      <a:pt x="0" y="0"/>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1" name="Freeform 260"/>
              <p:cNvSpPr>
                <a:spLocks/>
              </p:cNvSpPr>
              <p:nvPr/>
            </p:nvSpPr>
            <p:spPr bwMode="auto">
              <a:xfrm>
                <a:off x="2064" y="1223"/>
                <a:ext cx="56" cy="51"/>
              </a:xfrm>
              <a:custGeom>
                <a:avLst/>
                <a:gdLst>
                  <a:gd name="T0" fmla="*/ 0 w 448"/>
                  <a:gd name="T1" fmla="*/ 365 h 407"/>
                  <a:gd name="T2" fmla="*/ 24 w 448"/>
                  <a:gd name="T3" fmla="*/ 389 h 407"/>
                  <a:gd name="T4" fmla="*/ 64 w 448"/>
                  <a:gd name="T5" fmla="*/ 407 h 407"/>
                  <a:gd name="T6" fmla="*/ 111 w 448"/>
                  <a:gd name="T7" fmla="*/ 407 h 407"/>
                  <a:gd name="T8" fmla="*/ 140 w 448"/>
                  <a:gd name="T9" fmla="*/ 377 h 407"/>
                  <a:gd name="T10" fmla="*/ 181 w 448"/>
                  <a:gd name="T11" fmla="*/ 348 h 407"/>
                  <a:gd name="T12" fmla="*/ 221 w 448"/>
                  <a:gd name="T13" fmla="*/ 325 h 407"/>
                  <a:gd name="T14" fmla="*/ 251 w 448"/>
                  <a:gd name="T15" fmla="*/ 278 h 407"/>
                  <a:gd name="T16" fmla="*/ 279 w 448"/>
                  <a:gd name="T17" fmla="*/ 220 h 407"/>
                  <a:gd name="T18" fmla="*/ 291 w 448"/>
                  <a:gd name="T19" fmla="*/ 197 h 407"/>
                  <a:gd name="T20" fmla="*/ 332 w 448"/>
                  <a:gd name="T21" fmla="*/ 163 h 407"/>
                  <a:gd name="T22" fmla="*/ 384 w 448"/>
                  <a:gd name="T23" fmla="*/ 139 h 407"/>
                  <a:gd name="T24" fmla="*/ 425 w 448"/>
                  <a:gd name="T25" fmla="*/ 139 h 407"/>
                  <a:gd name="T26" fmla="*/ 448 w 448"/>
                  <a:gd name="T27" fmla="*/ 121 h 407"/>
                  <a:gd name="T28" fmla="*/ 448 w 448"/>
                  <a:gd name="T29" fmla="*/ 98 h 407"/>
                  <a:gd name="T30" fmla="*/ 408 w 448"/>
                  <a:gd name="T31" fmla="*/ 23 h 407"/>
                  <a:gd name="T32" fmla="*/ 378 w 448"/>
                  <a:gd name="T33" fmla="*/ 0 h 407"/>
                  <a:gd name="T34" fmla="*/ 349 w 448"/>
                  <a:gd name="T35" fmla="*/ 0 h 407"/>
                  <a:gd name="T36" fmla="*/ 303 w 448"/>
                  <a:gd name="T37" fmla="*/ 51 h 407"/>
                  <a:gd name="T38" fmla="*/ 297 w 448"/>
                  <a:gd name="T39" fmla="*/ 121 h 407"/>
                  <a:gd name="T40" fmla="*/ 268 w 448"/>
                  <a:gd name="T41" fmla="*/ 151 h 407"/>
                  <a:gd name="T42" fmla="*/ 274 w 448"/>
                  <a:gd name="T43" fmla="*/ 185 h 407"/>
                  <a:gd name="T44" fmla="*/ 268 w 448"/>
                  <a:gd name="T45" fmla="*/ 220 h 407"/>
                  <a:gd name="T46" fmla="*/ 239 w 448"/>
                  <a:gd name="T47" fmla="*/ 220 h 407"/>
                  <a:gd name="T48" fmla="*/ 216 w 448"/>
                  <a:gd name="T49" fmla="*/ 191 h 407"/>
                  <a:gd name="T50" fmla="*/ 157 w 448"/>
                  <a:gd name="T51" fmla="*/ 255 h 407"/>
                  <a:gd name="T52" fmla="*/ 87 w 448"/>
                  <a:gd name="T53" fmla="*/ 307 h 407"/>
                  <a:gd name="T54" fmla="*/ 70 w 448"/>
                  <a:gd name="T55" fmla="*/ 348 h 407"/>
                  <a:gd name="T56" fmla="*/ 35 w 448"/>
                  <a:gd name="T57" fmla="*/ 360 h 407"/>
                  <a:gd name="T58" fmla="*/ 12 w 448"/>
                  <a:gd name="T59" fmla="*/ 360 h 407"/>
                  <a:gd name="T60" fmla="*/ 0 w 448"/>
                  <a:gd name="T61" fmla="*/ 365 h 4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8"/>
                  <a:gd name="T94" fmla="*/ 0 h 407"/>
                  <a:gd name="T95" fmla="*/ 448 w 448"/>
                  <a:gd name="T96" fmla="*/ 407 h 4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8" h="407">
                    <a:moveTo>
                      <a:pt x="0" y="365"/>
                    </a:moveTo>
                    <a:lnTo>
                      <a:pt x="24" y="389"/>
                    </a:lnTo>
                    <a:lnTo>
                      <a:pt x="64" y="407"/>
                    </a:lnTo>
                    <a:lnTo>
                      <a:pt x="111" y="407"/>
                    </a:lnTo>
                    <a:lnTo>
                      <a:pt x="140" y="377"/>
                    </a:lnTo>
                    <a:lnTo>
                      <a:pt x="181" y="348"/>
                    </a:lnTo>
                    <a:lnTo>
                      <a:pt x="221" y="325"/>
                    </a:lnTo>
                    <a:lnTo>
                      <a:pt x="251" y="278"/>
                    </a:lnTo>
                    <a:lnTo>
                      <a:pt x="279" y="220"/>
                    </a:lnTo>
                    <a:lnTo>
                      <a:pt x="291" y="197"/>
                    </a:lnTo>
                    <a:lnTo>
                      <a:pt x="332" y="163"/>
                    </a:lnTo>
                    <a:lnTo>
                      <a:pt x="384" y="139"/>
                    </a:lnTo>
                    <a:lnTo>
                      <a:pt x="425" y="139"/>
                    </a:lnTo>
                    <a:lnTo>
                      <a:pt x="448" y="121"/>
                    </a:lnTo>
                    <a:lnTo>
                      <a:pt x="448" y="98"/>
                    </a:lnTo>
                    <a:lnTo>
                      <a:pt x="408" y="23"/>
                    </a:lnTo>
                    <a:lnTo>
                      <a:pt x="378" y="0"/>
                    </a:lnTo>
                    <a:lnTo>
                      <a:pt x="349" y="0"/>
                    </a:lnTo>
                    <a:lnTo>
                      <a:pt x="303" y="51"/>
                    </a:lnTo>
                    <a:lnTo>
                      <a:pt x="297" y="121"/>
                    </a:lnTo>
                    <a:lnTo>
                      <a:pt x="268" y="151"/>
                    </a:lnTo>
                    <a:lnTo>
                      <a:pt x="274" y="185"/>
                    </a:lnTo>
                    <a:lnTo>
                      <a:pt x="268" y="220"/>
                    </a:lnTo>
                    <a:lnTo>
                      <a:pt x="239" y="220"/>
                    </a:lnTo>
                    <a:lnTo>
                      <a:pt x="216" y="191"/>
                    </a:lnTo>
                    <a:lnTo>
                      <a:pt x="157" y="255"/>
                    </a:lnTo>
                    <a:lnTo>
                      <a:pt x="87" y="307"/>
                    </a:lnTo>
                    <a:lnTo>
                      <a:pt x="70" y="348"/>
                    </a:lnTo>
                    <a:lnTo>
                      <a:pt x="35" y="360"/>
                    </a:lnTo>
                    <a:lnTo>
                      <a:pt x="12" y="360"/>
                    </a:lnTo>
                    <a:lnTo>
                      <a:pt x="0" y="36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2" name="Freeform 261"/>
              <p:cNvSpPr>
                <a:spLocks/>
              </p:cNvSpPr>
              <p:nvPr/>
            </p:nvSpPr>
            <p:spPr bwMode="auto">
              <a:xfrm>
                <a:off x="2091" y="1241"/>
                <a:ext cx="7" cy="10"/>
              </a:xfrm>
              <a:custGeom>
                <a:avLst/>
                <a:gdLst>
                  <a:gd name="T0" fmla="*/ 0 w 53"/>
                  <a:gd name="T1" fmla="*/ 40 h 75"/>
                  <a:gd name="T2" fmla="*/ 12 w 53"/>
                  <a:gd name="T3" fmla="*/ 75 h 75"/>
                  <a:gd name="T4" fmla="*/ 41 w 53"/>
                  <a:gd name="T5" fmla="*/ 75 h 75"/>
                  <a:gd name="T6" fmla="*/ 53 w 53"/>
                  <a:gd name="T7" fmla="*/ 40 h 75"/>
                  <a:gd name="T8" fmla="*/ 41 w 53"/>
                  <a:gd name="T9" fmla="*/ 0 h 75"/>
                  <a:gd name="T10" fmla="*/ 6 w 53"/>
                  <a:gd name="T11" fmla="*/ 40 h 75"/>
                  <a:gd name="T12" fmla="*/ 0 w 53"/>
                  <a:gd name="T13" fmla="*/ 40 h 75"/>
                  <a:gd name="T14" fmla="*/ 0 60000 65536"/>
                  <a:gd name="T15" fmla="*/ 0 60000 65536"/>
                  <a:gd name="T16" fmla="*/ 0 60000 65536"/>
                  <a:gd name="T17" fmla="*/ 0 60000 65536"/>
                  <a:gd name="T18" fmla="*/ 0 60000 65536"/>
                  <a:gd name="T19" fmla="*/ 0 60000 65536"/>
                  <a:gd name="T20" fmla="*/ 0 60000 65536"/>
                  <a:gd name="T21" fmla="*/ 0 w 53"/>
                  <a:gd name="T22" fmla="*/ 0 h 75"/>
                  <a:gd name="T23" fmla="*/ 53 w 5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75">
                    <a:moveTo>
                      <a:pt x="0" y="40"/>
                    </a:moveTo>
                    <a:lnTo>
                      <a:pt x="12" y="75"/>
                    </a:lnTo>
                    <a:lnTo>
                      <a:pt x="41" y="75"/>
                    </a:lnTo>
                    <a:lnTo>
                      <a:pt x="53" y="40"/>
                    </a:lnTo>
                    <a:lnTo>
                      <a:pt x="41" y="0"/>
                    </a:lnTo>
                    <a:lnTo>
                      <a:pt x="6"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3" name="Freeform 262"/>
              <p:cNvSpPr>
                <a:spLocks/>
              </p:cNvSpPr>
              <p:nvPr/>
            </p:nvSpPr>
            <p:spPr bwMode="auto">
              <a:xfrm>
                <a:off x="2222" y="1304"/>
                <a:ext cx="77" cy="80"/>
              </a:xfrm>
              <a:custGeom>
                <a:avLst/>
                <a:gdLst>
                  <a:gd name="T0" fmla="*/ 616 w 616"/>
                  <a:gd name="T1" fmla="*/ 233 h 645"/>
                  <a:gd name="T2" fmla="*/ 523 w 616"/>
                  <a:gd name="T3" fmla="*/ 157 h 645"/>
                  <a:gd name="T4" fmla="*/ 459 w 616"/>
                  <a:gd name="T5" fmla="*/ 122 h 645"/>
                  <a:gd name="T6" fmla="*/ 406 w 616"/>
                  <a:gd name="T7" fmla="*/ 134 h 645"/>
                  <a:gd name="T8" fmla="*/ 337 w 616"/>
                  <a:gd name="T9" fmla="*/ 181 h 645"/>
                  <a:gd name="T10" fmla="*/ 279 w 616"/>
                  <a:gd name="T11" fmla="*/ 186 h 645"/>
                  <a:gd name="T12" fmla="*/ 215 w 616"/>
                  <a:gd name="T13" fmla="*/ 174 h 645"/>
                  <a:gd name="T14" fmla="*/ 197 w 616"/>
                  <a:gd name="T15" fmla="*/ 52 h 645"/>
                  <a:gd name="T16" fmla="*/ 139 w 616"/>
                  <a:gd name="T17" fmla="*/ 0 h 645"/>
                  <a:gd name="T18" fmla="*/ 80 w 616"/>
                  <a:gd name="T19" fmla="*/ 0 h 645"/>
                  <a:gd name="T20" fmla="*/ 5 w 616"/>
                  <a:gd name="T21" fmla="*/ 24 h 645"/>
                  <a:gd name="T22" fmla="*/ 0 w 616"/>
                  <a:gd name="T23" fmla="*/ 52 h 645"/>
                  <a:gd name="T24" fmla="*/ 58 w 616"/>
                  <a:gd name="T25" fmla="*/ 59 h 645"/>
                  <a:gd name="T26" fmla="*/ 63 w 616"/>
                  <a:gd name="T27" fmla="*/ 99 h 645"/>
                  <a:gd name="T28" fmla="*/ 98 w 616"/>
                  <a:gd name="T29" fmla="*/ 129 h 645"/>
                  <a:gd name="T30" fmla="*/ 133 w 616"/>
                  <a:gd name="T31" fmla="*/ 146 h 645"/>
                  <a:gd name="T32" fmla="*/ 162 w 616"/>
                  <a:gd name="T33" fmla="*/ 146 h 645"/>
                  <a:gd name="T34" fmla="*/ 115 w 616"/>
                  <a:gd name="T35" fmla="*/ 174 h 645"/>
                  <a:gd name="T36" fmla="*/ 98 w 616"/>
                  <a:gd name="T37" fmla="*/ 204 h 645"/>
                  <a:gd name="T38" fmla="*/ 115 w 616"/>
                  <a:gd name="T39" fmla="*/ 239 h 645"/>
                  <a:gd name="T40" fmla="*/ 192 w 616"/>
                  <a:gd name="T41" fmla="*/ 239 h 645"/>
                  <a:gd name="T42" fmla="*/ 227 w 616"/>
                  <a:gd name="T43" fmla="*/ 233 h 645"/>
                  <a:gd name="T44" fmla="*/ 314 w 616"/>
                  <a:gd name="T45" fmla="*/ 279 h 645"/>
                  <a:gd name="T46" fmla="*/ 401 w 616"/>
                  <a:gd name="T47" fmla="*/ 373 h 645"/>
                  <a:gd name="T48" fmla="*/ 418 w 616"/>
                  <a:gd name="T49" fmla="*/ 401 h 645"/>
                  <a:gd name="T50" fmla="*/ 412 w 616"/>
                  <a:gd name="T51" fmla="*/ 436 h 645"/>
                  <a:gd name="T52" fmla="*/ 441 w 616"/>
                  <a:gd name="T53" fmla="*/ 453 h 645"/>
                  <a:gd name="T54" fmla="*/ 360 w 616"/>
                  <a:gd name="T55" fmla="*/ 483 h 645"/>
                  <a:gd name="T56" fmla="*/ 366 w 616"/>
                  <a:gd name="T57" fmla="*/ 500 h 645"/>
                  <a:gd name="T58" fmla="*/ 418 w 616"/>
                  <a:gd name="T59" fmla="*/ 523 h 645"/>
                  <a:gd name="T60" fmla="*/ 394 w 616"/>
                  <a:gd name="T61" fmla="*/ 564 h 645"/>
                  <a:gd name="T62" fmla="*/ 394 w 616"/>
                  <a:gd name="T63" fmla="*/ 610 h 645"/>
                  <a:gd name="T64" fmla="*/ 464 w 616"/>
                  <a:gd name="T65" fmla="*/ 593 h 645"/>
                  <a:gd name="T66" fmla="*/ 488 w 616"/>
                  <a:gd name="T67" fmla="*/ 634 h 645"/>
                  <a:gd name="T68" fmla="*/ 511 w 616"/>
                  <a:gd name="T69" fmla="*/ 645 h 645"/>
                  <a:gd name="T70" fmla="*/ 616 w 616"/>
                  <a:gd name="T71" fmla="*/ 233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645"/>
                  <a:gd name="T110" fmla="*/ 616 w 616"/>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645">
                    <a:moveTo>
                      <a:pt x="616" y="233"/>
                    </a:moveTo>
                    <a:lnTo>
                      <a:pt x="523" y="157"/>
                    </a:lnTo>
                    <a:lnTo>
                      <a:pt x="459" y="122"/>
                    </a:lnTo>
                    <a:lnTo>
                      <a:pt x="406" y="134"/>
                    </a:lnTo>
                    <a:lnTo>
                      <a:pt x="337" y="181"/>
                    </a:lnTo>
                    <a:lnTo>
                      <a:pt x="279" y="186"/>
                    </a:lnTo>
                    <a:lnTo>
                      <a:pt x="215" y="174"/>
                    </a:lnTo>
                    <a:lnTo>
                      <a:pt x="197" y="52"/>
                    </a:lnTo>
                    <a:lnTo>
                      <a:pt x="139" y="0"/>
                    </a:lnTo>
                    <a:lnTo>
                      <a:pt x="80" y="0"/>
                    </a:lnTo>
                    <a:lnTo>
                      <a:pt x="5" y="24"/>
                    </a:lnTo>
                    <a:lnTo>
                      <a:pt x="0" y="52"/>
                    </a:lnTo>
                    <a:lnTo>
                      <a:pt x="58" y="59"/>
                    </a:lnTo>
                    <a:lnTo>
                      <a:pt x="63" y="99"/>
                    </a:lnTo>
                    <a:lnTo>
                      <a:pt x="98" y="129"/>
                    </a:lnTo>
                    <a:lnTo>
                      <a:pt x="133" y="146"/>
                    </a:lnTo>
                    <a:lnTo>
                      <a:pt x="162" y="146"/>
                    </a:lnTo>
                    <a:lnTo>
                      <a:pt x="115" y="174"/>
                    </a:lnTo>
                    <a:lnTo>
                      <a:pt x="98" y="204"/>
                    </a:lnTo>
                    <a:lnTo>
                      <a:pt x="115" y="239"/>
                    </a:lnTo>
                    <a:lnTo>
                      <a:pt x="192" y="239"/>
                    </a:lnTo>
                    <a:lnTo>
                      <a:pt x="227" y="233"/>
                    </a:lnTo>
                    <a:lnTo>
                      <a:pt x="314" y="279"/>
                    </a:lnTo>
                    <a:lnTo>
                      <a:pt x="401" y="373"/>
                    </a:lnTo>
                    <a:lnTo>
                      <a:pt x="418" y="401"/>
                    </a:lnTo>
                    <a:lnTo>
                      <a:pt x="412" y="436"/>
                    </a:lnTo>
                    <a:lnTo>
                      <a:pt x="441" y="453"/>
                    </a:lnTo>
                    <a:lnTo>
                      <a:pt x="360" y="483"/>
                    </a:lnTo>
                    <a:lnTo>
                      <a:pt x="366" y="500"/>
                    </a:lnTo>
                    <a:lnTo>
                      <a:pt x="418" y="523"/>
                    </a:lnTo>
                    <a:lnTo>
                      <a:pt x="394" y="564"/>
                    </a:lnTo>
                    <a:lnTo>
                      <a:pt x="394" y="610"/>
                    </a:lnTo>
                    <a:lnTo>
                      <a:pt x="464" y="593"/>
                    </a:lnTo>
                    <a:lnTo>
                      <a:pt x="488" y="634"/>
                    </a:lnTo>
                    <a:lnTo>
                      <a:pt x="511" y="645"/>
                    </a:lnTo>
                    <a:lnTo>
                      <a:pt x="616" y="233"/>
                    </a:lnTo>
                    <a:close/>
                  </a:path>
                </a:pathLst>
              </a:custGeom>
              <a:solidFill>
                <a:srgbClr val="C3D69B"/>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4" name="Freeform 263"/>
              <p:cNvSpPr>
                <a:spLocks/>
              </p:cNvSpPr>
              <p:nvPr/>
            </p:nvSpPr>
            <p:spPr bwMode="auto">
              <a:xfrm>
                <a:off x="2258" y="1370"/>
                <a:ext cx="9" cy="10"/>
              </a:xfrm>
              <a:custGeom>
                <a:avLst/>
                <a:gdLst>
                  <a:gd name="T0" fmla="*/ 41 w 70"/>
                  <a:gd name="T1" fmla="*/ 0 h 75"/>
                  <a:gd name="T2" fmla="*/ 6 w 70"/>
                  <a:gd name="T3" fmla="*/ 0 h 75"/>
                  <a:gd name="T4" fmla="*/ 0 w 70"/>
                  <a:gd name="T5" fmla="*/ 29 h 75"/>
                  <a:gd name="T6" fmla="*/ 24 w 70"/>
                  <a:gd name="T7" fmla="*/ 64 h 75"/>
                  <a:gd name="T8" fmla="*/ 29 w 70"/>
                  <a:gd name="T9" fmla="*/ 75 h 75"/>
                  <a:gd name="T10" fmla="*/ 70 w 70"/>
                  <a:gd name="T11" fmla="*/ 23 h 75"/>
                  <a:gd name="T12" fmla="*/ 59 w 70"/>
                  <a:gd name="T13" fmla="*/ 6 h 75"/>
                  <a:gd name="T14" fmla="*/ 41 w 70"/>
                  <a:gd name="T15" fmla="*/ 0 h 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75"/>
                  <a:gd name="T26" fmla="*/ 70 w 70"/>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75">
                    <a:moveTo>
                      <a:pt x="41" y="0"/>
                    </a:moveTo>
                    <a:lnTo>
                      <a:pt x="6" y="0"/>
                    </a:lnTo>
                    <a:lnTo>
                      <a:pt x="0" y="29"/>
                    </a:lnTo>
                    <a:lnTo>
                      <a:pt x="24" y="64"/>
                    </a:lnTo>
                    <a:lnTo>
                      <a:pt x="29" y="75"/>
                    </a:lnTo>
                    <a:lnTo>
                      <a:pt x="70" y="23"/>
                    </a:lnTo>
                    <a:lnTo>
                      <a:pt x="59" y="6"/>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5" name="Freeform 264"/>
              <p:cNvSpPr>
                <a:spLocks/>
              </p:cNvSpPr>
              <p:nvPr/>
            </p:nvSpPr>
            <p:spPr bwMode="auto">
              <a:xfrm>
                <a:off x="2285" y="1331"/>
                <a:ext cx="74" cy="85"/>
              </a:xfrm>
              <a:custGeom>
                <a:avLst/>
                <a:gdLst>
                  <a:gd name="T0" fmla="*/ 115 w 591"/>
                  <a:gd name="T1" fmla="*/ 0 h 680"/>
                  <a:gd name="T2" fmla="*/ 0 w 591"/>
                  <a:gd name="T3" fmla="*/ 424 h 680"/>
                  <a:gd name="T4" fmla="*/ 57 w 591"/>
                  <a:gd name="T5" fmla="*/ 471 h 680"/>
                  <a:gd name="T6" fmla="*/ 98 w 591"/>
                  <a:gd name="T7" fmla="*/ 459 h 680"/>
                  <a:gd name="T8" fmla="*/ 104 w 591"/>
                  <a:gd name="T9" fmla="*/ 483 h 680"/>
                  <a:gd name="T10" fmla="*/ 167 w 591"/>
                  <a:gd name="T11" fmla="*/ 483 h 680"/>
                  <a:gd name="T12" fmla="*/ 174 w 591"/>
                  <a:gd name="T13" fmla="*/ 471 h 680"/>
                  <a:gd name="T14" fmla="*/ 157 w 591"/>
                  <a:gd name="T15" fmla="*/ 419 h 680"/>
                  <a:gd name="T16" fmla="*/ 92 w 591"/>
                  <a:gd name="T17" fmla="*/ 396 h 680"/>
                  <a:gd name="T18" fmla="*/ 174 w 591"/>
                  <a:gd name="T19" fmla="*/ 396 h 680"/>
                  <a:gd name="T20" fmla="*/ 209 w 591"/>
                  <a:gd name="T21" fmla="*/ 389 h 680"/>
                  <a:gd name="T22" fmla="*/ 307 w 591"/>
                  <a:gd name="T23" fmla="*/ 431 h 680"/>
                  <a:gd name="T24" fmla="*/ 366 w 591"/>
                  <a:gd name="T25" fmla="*/ 483 h 680"/>
                  <a:gd name="T26" fmla="*/ 401 w 591"/>
                  <a:gd name="T27" fmla="*/ 518 h 680"/>
                  <a:gd name="T28" fmla="*/ 401 w 591"/>
                  <a:gd name="T29" fmla="*/ 546 h 680"/>
                  <a:gd name="T30" fmla="*/ 434 w 591"/>
                  <a:gd name="T31" fmla="*/ 569 h 680"/>
                  <a:gd name="T32" fmla="*/ 446 w 591"/>
                  <a:gd name="T33" fmla="*/ 628 h 680"/>
                  <a:gd name="T34" fmla="*/ 528 w 591"/>
                  <a:gd name="T35" fmla="*/ 680 h 680"/>
                  <a:gd name="T36" fmla="*/ 591 w 591"/>
                  <a:gd name="T37" fmla="*/ 680 h 680"/>
                  <a:gd name="T38" fmla="*/ 563 w 591"/>
                  <a:gd name="T39" fmla="*/ 645 h 680"/>
                  <a:gd name="T40" fmla="*/ 586 w 591"/>
                  <a:gd name="T41" fmla="*/ 628 h 680"/>
                  <a:gd name="T42" fmla="*/ 551 w 591"/>
                  <a:gd name="T43" fmla="*/ 593 h 680"/>
                  <a:gd name="T44" fmla="*/ 441 w 591"/>
                  <a:gd name="T45" fmla="*/ 471 h 680"/>
                  <a:gd name="T46" fmla="*/ 406 w 591"/>
                  <a:gd name="T47" fmla="*/ 389 h 680"/>
                  <a:gd name="T48" fmla="*/ 424 w 591"/>
                  <a:gd name="T49" fmla="*/ 361 h 680"/>
                  <a:gd name="T50" fmla="*/ 441 w 591"/>
                  <a:gd name="T51" fmla="*/ 326 h 680"/>
                  <a:gd name="T52" fmla="*/ 434 w 591"/>
                  <a:gd name="T53" fmla="*/ 302 h 680"/>
                  <a:gd name="T54" fmla="*/ 377 w 591"/>
                  <a:gd name="T55" fmla="*/ 256 h 680"/>
                  <a:gd name="T56" fmla="*/ 354 w 591"/>
                  <a:gd name="T57" fmla="*/ 239 h 680"/>
                  <a:gd name="T58" fmla="*/ 354 w 591"/>
                  <a:gd name="T59" fmla="*/ 192 h 680"/>
                  <a:gd name="T60" fmla="*/ 279 w 591"/>
                  <a:gd name="T61" fmla="*/ 105 h 680"/>
                  <a:gd name="T62" fmla="*/ 197 w 591"/>
                  <a:gd name="T63" fmla="*/ 53 h 680"/>
                  <a:gd name="T64" fmla="*/ 150 w 591"/>
                  <a:gd name="T65" fmla="*/ 23 h 680"/>
                  <a:gd name="T66" fmla="*/ 115 w 591"/>
                  <a:gd name="T67" fmla="*/ 0 h 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1"/>
                  <a:gd name="T103" fmla="*/ 0 h 680"/>
                  <a:gd name="T104" fmla="*/ 591 w 591"/>
                  <a:gd name="T105" fmla="*/ 680 h 6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1" h="680">
                    <a:moveTo>
                      <a:pt x="115" y="0"/>
                    </a:moveTo>
                    <a:lnTo>
                      <a:pt x="0" y="424"/>
                    </a:lnTo>
                    <a:lnTo>
                      <a:pt x="57" y="471"/>
                    </a:lnTo>
                    <a:lnTo>
                      <a:pt x="98" y="459"/>
                    </a:lnTo>
                    <a:lnTo>
                      <a:pt x="104" y="483"/>
                    </a:lnTo>
                    <a:lnTo>
                      <a:pt x="167" y="483"/>
                    </a:lnTo>
                    <a:lnTo>
                      <a:pt x="174" y="471"/>
                    </a:lnTo>
                    <a:lnTo>
                      <a:pt x="157" y="419"/>
                    </a:lnTo>
                    <a:lnTo>
                      <a:pt x="92" y="396"/>
                    </a:lnTo>
                    <a:lnTo>
                      <a:pt x="174" y="396"/>
                    </a:lnTo>
                    <a:lnTo>
                      <a:pt x="209" y="389"/>
                    </a:lnTo>
                    <a:lnTo>
                      <a:pt x="307" y="431"/>
                    </a:lnTo>
                    <a:lnTo>
                      <a:pt x="366" y="483"/>
                    </a:lnTo>
                    <a:lnTo>
                      <a:pt x="401" y="518"/>
                    </a:lnTo>
                    <a:lnTo>
                      <a:pt x="401" y="546"/>
                    </a:lnTo>
                    <a:lnTo>
                      <a:pt x="434" y="569"/>
                    </a:lnTo>
                    <a:lnTo>
                      <a:pt x="446" y="628"/>
                    </a:lnTo>
                    <a:lnTo>
                      <a:pt x="528" y="680"/>
                    </a:lnTo>
                    <a:lnTo>
                      <a:pt x="591" y="680"/>
                    </a:lnTo>
                    <a:lnTo>
                      <a:pt x="563" y="645"/>
                    </a:lnTo>
                    <a:lnTo>
                      <a:pt x="586" y="628"/>
                    </a:lnTo>
                    <a:lnTo>
                      <a:pt x="551" y="593"/>
                    </a:lnTo>
                    <a:lnTo>
                      <a:pt x="441" y="471"/>
                    </a:lnTo>
                    <a:lnTo>
                      <a:pt x="406" y="389"/>
                    </a:lnTo>
                    <a:lnTo>
                      <a:pt x="424" y="361"/>
                    </a:lnTo>
                    <a:lnTo>
                      <a:pt x="441" y="326"/>
                    </a:lnTo>
                    <a:lnTo>
                      <a:pt x="434" y="302"/>
                    </a:lnTo>
                    <a:lnTo>
                      <a:pt x="377" y="256"/>
                    </a:lnTo>
                    <a:lnTo>
                      <a:pt x="354" y="239"/>
                    </a:lnTo>
                    <a:lnTo>
                      <a:pt x="354" y="192"/>
                    </a:lnTo>
                    <a:lnTo>
                      <a:pt x="279" y="105"/>
                    </a:lnTo>
                    <a:lnTo>
                      <a:pt x="197" y="53"/>
                    </a:lnTo>
                    <a:lnTo>
                      <a:pt x="150" y="23"/>
                    </a:lnTo>
                    <a:lnTo>
                      <a:pt x="11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6" name="Freeform 265"/>
              <p:cNvSpPr>
                <a:spLocks/>
              </p:cNvSpPr>
              <p:nvPr/>
            </p:nvSpPr>
            <p:spPr bwMode="auto">
              <a:xfrm>
                <a:off x="2057" y="1386"/>
                <a:ext cx="292" cy="260"/>
              </a:xfrm>
              <a:custGeom>
                <a:avLst/>
                <a:gdLst>
                  <a:gd name="T0" fmla="*/ 1314 w 2343"/>
                  <a:gd name="T1" fmla="*/ 81 h 2074"/>
                  <a:gd name="T2" fmla="*/ 1145 w 2343"/>
                  <a:gd name="T3" fmla="*/ 110 h 2074"/>
                  <a:gd name="T4" fmla="*/ 1105 w 2343"/>
                  <a:gd name="T5" fmla="*/ 191 h 2074"/>
                  <a:gd name="T6" fmla="*/ 994 w 2343"/>
                  <a:gd name="T7" fmla="*/ 168 h 2074"/>
                  <a:gd name="T8" fmla="*/ 843 w 2343"/>
                  <a:gd name="T9" fmla="*/ 168 h 2074"/>
                  <a:gd name="T10" fmla="*/ 663 w 2343"/>
                  <a:gd name="T11" fmla="*/ 261 h 2074"/>
                  <a:gd name="T12" fmla="*/ 623 w 2343"/>
                  <a:gd name="T13" fmla="*/ 354 h 2074"/>
                  <a:gd name="T14" fmla="*/ 494 w 2343"/>
                  <a:gd name="T15" fmla="*/ 447 h 2074"/>
                  <a:gd name="T16" fmla="*/ 257 w 2343"/>
                  <a:gd name="T17" fmla="*/ 493 h 2074"/>
                  <a:gd name="T18" fmla="*/ 88 w 2343"/>
                  <a:gd name="T19" fmla="*/ 505 h 2074"/>
                  <a:gd name="T20" fmla="*/ 93 w 2343"/>
                  <a:gd name="T21" fmla="*/ 831 h 2074"/>
                  <a:gd name="T22" fmla="*/ 6 w 2343"/>
                  <a:gd name="T23" fmla="*/ 901 h 2074"/>
                  <a:gd name="T24" fmla="*/ 53 w 2343"/>
                  <a:gd name="T25" fmla="*/ 1278 h 2074"/>
                  <a:gd name="T26" fmla="*/ 47 w 2343"/>
                  <a:gd name="T27" fmla="*/ 1424 h 2074"/>
                  <a:gd name="T28" fmla="*/ 110 w 2343"/>
                  <a:gd name="T29" fmla="*/ 1476 h 2074"/>
                  <a:gd name="T30" fmla="*/ 291 w 2343"/>
                  <a:gd name="T31" fmla="*/ 1417 h 2074"/>
                  <a:gd name="T32" fmla="*/ 459 w 2343"/>
                  <a:gd name="T33" fmla="*/ 1452 h 2074"/>
                  <a:gd name="T34" fmla="*/ 576 w 2343"/>
                  <a:gd name="T35" fmla="*/ 1365 h 2074"/>
                  <a:gd name="T36" fmla="*/ 773 w 2343"/>
                  <a:gd name="T37" fmla="*/ 1336 h 2074"/>
                  <a:gd name="T38" fmla="*/ 1087 w 2343"/>
                  <a:gd name="T39" fmla="*/ 1429 h 2074"/>
                  <a:gd name="T40" fmla="*/ 1180 w 2343"/>
                  <a:gd name="T41" fmla="*/ 1568 h 2074"/>
                  <a:gd name="T42" fmla="*/ 1314 w 2343"/>
                  <a:gd name="T43" fmla="*/ 1544 h 2074"/>
                  <a:gd name="T44" fmla="*/ 1354 w 2343"/>
                  <a:gd name="T45" fmla="*/ 1556 h 2074"/>
                  <a:gd name="T46" fmla="*/ 1250 w 2343"/>
                  <a:gd name="T47" fmla="*/ 1666 h 2074"/>
                  <a:gd name="T48" fmla="*/ 1441 w 2343"/>
                  <a:gd name="T49" fmla="*/ 1591 h 2074"/>
                  <a:gd name="T50" fmla="*/ 1319 w 2343"/>
                  <a:gd name="T51" fmla="*/ 1731 h 2074"/>
                  <a:gd name="T52" fmla="*/ 1436 w 2343"/>
                  <a:gd name="T53" fmla="*/ 1701 h 2074"/>
                  <a:gd name="T54" fmla="*/ 1384 w 2343"/>
                  <a:gd name="T55" fmla="*/ 1835 h 2074"/>
                  <a:gd name="T56" fmla="*/ 1518 w 2343"/>
                  <a:gd name="T57" fmla="*/ 1987 h 2074"/>
                  <a:gd name="T58" fmla="*/ 1640 w 2343"/>
                  <a:gd name="T59" fmla="*/ 2010 h 2074"/>
                  <a:gd name="T60" fmla="*/ 1698 w 2343"/>
                  <a:gd name="T61" fmla="*/ 2045 h 2074"/>
                  <a:gd name="T62" fmla="*/ 1866 w 2343"/>
                  <a:gd name="T63" fmla="*/ 2045 h 2074"/>
                  <a:gd name="T64" fmla="*/ 2006 w 2343"/>
                  <a:gd name="T65" fmla="*/ 2010 h 2074"/>
                  <a:gd name="T66" fmla="*/ 2145 w 2343"/>
                  <a:gd name="T67" fmla="*/ 1778 h 2074"/>
                  <a:gd name="T68" fmla="*/ 2256 w 2343"/>
                  <a:gd name="T69" fmla="*/ 1568 h 2074"/>
                  <a:gd name="T70" fmla="*/ 2343 w 2343"/>
                  <a:gd name="T71" fmla="*/ 1243 h 2074"/>
                  <a:gd name="T72" fmla="*/ 2256 w 2343"/>
                  <a:gd name="T73" fmla="*/ 848 h 2074"/>
                  <a:gd name="T74" fmla="*/ 2134 w 2343"/>
                  <a:gd name="T75" fmla="*/ 691 h 2074"/>
                  <a:gd name="T76" fmla="*/ 2052 w 2343"/>
                  <a:gd name="T77" fmla="*/ 587 h 2074"/>
                  <a:gd name="T78" fmla="*/ 2029 w 2343"/>
                  <a:gd name="T79" fmla="*/ 383 h 2074"/>
                  <a:gd name="T80" fmla="*/ 1959 w 2343"/>
                  <a:gd name="T81" fmla="*/ 232 h 2074"/>
                  <a:gd name="T82" fmla="*/ 1895 w 2343"/>
                  <a:gd name="T83" fmla="*/ 179 h 2074"/>
                  <a:gd name="T84" fmla="*/ 1832 w 2343"/>
                  <a:gd name="T85" fmla="*/ 430 h 2074"/>
                  <a:gd name="T86" fmla="*/ 1744 w 2343"/>
                  <a:gd name="T87" fmla="*/ 458 h 2074"/>
                  <a:gd name="T88" fmla="*/ 1581 w 2343"/>
                  <a:gd name="T89" fmla="*/ 343 h 2074"/>
                  <a:gd name="T90" fmla="*/ 1523 w 2343"/>
                  <a:gd name="T91" fmla="*/ 249 h 2074"/>
                  <a:gd name="T92" fmla="*/ 1581 w 2343"/>
                  <a:gd name="T93" fmla="*/ 122 h 2074"/>
                  <a:gd name="T94" fmla="*/ 1546 w 2343"/>
                  <a:gd name="T95" fmla="*/ 110 h 2074"/>
                  <a:gd name="T96" fmla="*/ 1378 w 2343"/>
                  <a:gd name="T97" fmla="*/ 0 h 20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43"/>
                  <a:gd name="T148" fmla="*/ 0 h 2074"/>
                  <a:gd name="T149" fmla="*/ 2343 w 2343"/>
                  <a:gd name="T150" fmla="*/ 2074 h 20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43" h="2074">
                    <a:moveTo>
                      <a:pt x="1337" y="0"/>
                    </a:moveTo>
                    <a:lnTo>
                      <a:pt x="1314" y="81"/>
                    </a:lnTo>
                    <a:lnTo>
                      <a:pt x="1250" y="58"/>
                    </a:lnTo>
                    <a:lnTo>
                      <a:pt x="1145" y="110"/>
                    </a:lnTo>
                    <a:lnTo>
                      <a:pt x="1145" y="191"/>
                    </a:lnTo>
                    <a:lnTo>
                      <a:pt x="1105" y="191"/>
                    </a:lnTo>
                    <a:lnTo>
                      <a:pt x="1029" y="168"/>
                    </a:lnTo>
                    <a:lnTo>
                      <a:pt x="994" y="168"/>
                    </a:lnTo>
                    <a:lnTo>
                      <a:pt x="948" y="127"/>
                    </a:lnTo>
                    <a:lnTo>
                      <a:pt x="843" y="168"/>
                    </a:lnTo>
                    <a:lnTo>
                      <a:pt x="785" y="249"/>
                    </a:lnTo>
                    <a:lnTo>
                      <a:pt x="663" y="261"/>
                    </a:lnTo>
                    <a:lnTo>
                      <a:pt x="628" y="290"/>
                    </a:lnTo>
                    <a:lnTo>
                      <a:pt x="623" y="354"/>
                    </a:lnTo>
                    <a:lnTo>
                      <a:pt x="536" y="447"/>
                    </a:lnTo>
                    <a:lnTo>
                      <a:pt x="494" y="447"/>
                    </a:lnTo>
                    <a:lnTo>
                      <a:pt x="466" y="493"/>
                    </a:lnTo>
                    <a:lnTo>
                      <a:pt x="257" y="493"/>
                    </a:lnTo>
                    <a:lnTo>
                      <a:pt x="134" y="465"/>
                    </a:lnTo>
                    <a:lnTo>
                      <a:pt x="88" y="505"/>
                    </a:lnTo>
                    <a:lnTo>
                      <a:pt x="70" y="667"/>
                    </a:lnTo>
                    <a:lnTo>
                      <a:pt x="93" y="831"/>
                    </a:lnTo>
                    <a:lnTo>
                      <a:pt x="6" y="789"/>
                    </a:lnTo>
                    <a:lnTo>
                      <a:pt x="6" y="901"/>
                    </a:lnTo>
                    <a:lnTo>
                      <a:pt x="53" y="1202"/>
                    </a:lnTo>
                    <a:lnTo>
                      <a:pt x="53" y="1278"/>
                    </a:lnTo>
                    <a:lnTo>
                      <a:pt x="0" y="1382"/>
                    </a:lnTo>
                    <a:lnTo>
                      <a:pt x="47" y="1424"/>
                    </a:lnTo>
                    <a:lnTo>
                      <a:pt x="76" y="1429"/>
                    </a:lnTo>
                    <a:lnTo>
                      <a:pt x="110" y="1476"/>
                    </a:lnTo>
                    <a:lnTo>
                      <a:pt x="180" y="1476"/>
                    </a:lnTo>
                    <a:lnTo>
                      <a:pt x="291" y="1417"/>
                    </a:lnTo>
                    <a:lnTo>
                      <a:pt x="367" y="1424"/>
                    </a:lnTo>
                    <a:lnTo>
                      <a:pt x="459" y="1452"/>
                    </a:lnTo>
                    <a:lnTo>
                      <a:pt x="518" y="1446"/>
                    </a:lnTo>
                    <a:lnTo>
                      <a:pt x="576" y="1365"/>
                    </a:lnTo>
                    <a:lnTo>
                      <a:pt x="663" y="1365"/>
                    </a:lnTo>
                    <a:lnTo>
                      <a:pt x="773" y="1336"/>
                    </a:lnTo>
                    <a:lnTo>
                      <a:pt x="965" y="1342"/>
                    </a:lnTo>
                    <a:lnTo>
                      <a:pt x="1087" y="1429"/>
                    </a:lnTo>
                    <a:lnTo>
                      <a:pt x="1162" y="1534"/>
                    </a:lnTo>
                    <a:lnTo>
                      <a:pt x="1180" y="1568"/>
                    </a:lnTo>
                    <a:lnTo>
                      <a:pt x="1209" y="1579"/>
                    </a:lnTo>
                    <a:lnTo>
                      <a:pt x="1314" y="1544"/>
                    </a:lnTo>
                    <a:lnTo>
                      <a:pt x="1424" y="1464"/>
                    </a:lnTo>
                    <a:lnTo>
                      <a:pt x="1354" y="1556"/>
                    </a:lnTo>
                    <a:lnTo>
                      <a:pt x="1314" y="1632"/>
                    </a:lnTo>
                    <a:lnTo>
                      <a:pt x="1250" y="1666"/>
                    </a:lnTo>
                    <a:lnTo>
                      <a:pt x="1354" y="1638"/>
                    </a:lnTo>
                    <a:lnTo>
                      <a:pt x="1441" y="1591"/>
                    </a:lnTo>
                    <a:lnTo>
                      <a:pt x="1378" y="1696"/>
                    </a:lnTo>
                    <a:lnTo>
                      <a:pt x="1319" y="1731"/>
                    </a:lnTo>
                    <a:lnTo>
                      <a:pt x="1413" y="1708"/>
                    </a:lnTo>
                    <a:lnTo>
                      <a:pt x="1436" y="1701"/>
                    </a:lnTo>
                    <a:lnTo>
                      <a:pt x="1418" y="1766"/>
                    </a:lnTo>
                    <a:lnTo>
                      <a:pt x="1384" y="1835"/>
                    </a:lnTo>
                    <a:lnTo>
                      <a:pt x="1406" y="1900"/>
                    </a:lnTo>
                    <a:lnTo>
                      <a:pt x="1518" y="1987"/>
                    </a:lnTo>
                    <a:lnTo>
                      <a:pt x="1546" y="2004"/>
                    </a:lnTo>
                    <a:lnTo>
                      <a:pt x="1640" y="2010"/>
                    </a:lnTo>
                    <a:lnTo>
                      <a:pt x="1720" y="1987"/>
                    </a:lnTo>
                    <a:lnTo>
                      <a:pt x="1698" y="2045"/>
                    </a:lnTo>
                    <a:lnTo>
                      <a:pt x="1738" y="2074"/>
                    </a:lnTo>
                    <a:lnTo>
                      <a:pt x="1866" y="2045"/>
                    </a:lnTo>
                    <a:lnTo>
                      <a:pt x="1930" y="2039"/>
                    </a:lnTo>
                    <a:lnTo>
                      <a:pt x="2006" y="2010"/>
                    </a:lnTo>
                    <a:lnTo>
                      <a:pt x="2081" y="1905"/>
                    </a:lnTo>
                    <a:lnTo>
                      <a:pt x="2145" y="1778"/>
                    </a:lnTo>
                    <a:lnTo>
                      <a:pt x="2198" y="1719"/>
                    </a:lnTo>
                    <a:lnTo>
                      <a:pt x="2256" y="1568"/>
                    </a:lnTo>
                    <a:lnTo>
                      <a:pt x="2343" y="1429"/>
                    </a:lnTo>
                    <a:lnTo>
                      <a:pt x="2343" y="1243"/>
                    </a:lnTo>
                    <a:lnTo>
                      <a:pt x="2313" y="1033"/>
                    </a:lnTo>
                    <a:lnTo>
                      <a:pt x="2256" y="848"/>
                    </a:lnTo>
                    <a:lnTo>
                      <a:pt x="2191" y="755"/>
                    </a:lnTo>
                    <a:lnTo>
                      <a:pt x="2134" y="691"/>
                    </a:lnTo>
                    <a:lnTo>
                      <a:pt x="2069" y="615"/>
                    </a:lnTo>
                    <a:lnTo>
                      <a:pt x="2052" y="587"/>
                    </a:lnTo>
                    <a:lnTo>
                      <a:pt x="2041" y="458"/>
                    </a:lnTo>
                    <a:lnTo>
                      <a:pt x="2029" y="383"/>
                    </a:lnTo>
                    <a:lnTo>
                      <a:pt x="1977" y="343"/>
                    </a:lnTo>
                    <a:lnTo>
                      <a:pt x="1959" y="232"/>
                    </a:lnTo>
                    <a:lnTo>
                      <a:pt x="1930" y="139"/>
                    </a:lnTo>
                    <a:lnTo>
                      <a:pt x="1895" y="179"/>
                    </a:lnTo>
                    <a:lnTo>
                      <a:pt x="1872" y="266"/>
                    </a:lnTo>
                    <a:lnTo>
                      <a:pt x="1832" y="430"/>
                    </a:lnTo>
                    <a:lnTo>
                      <a:pt x="1785" y="458"/>
                    </a:lnTo>
                    <a:lnTo>
                      <a:pt x="1744" y="458"/>
                    </a:lnTo>
                    <a:lnTo>
                      <a:pt x="1651" y="383"/>
                    </a:lnTo>
                    <a:lnTo>
                      <a:pt x="1581" y="343"/>
                    </a:lnTo>
                    <a:lnTo>
                      <a:pt x="1541" y="301"/>
                    </a:lnTo>
                    <a:lnTo>
                      <a:pt x="1523" y="249"/>
                    </a:lnTo>
                    <a:lnTo>
                      <a:pt x="1570" y="179"/>
                    </a:lnTo>
                    <a:lnTo>
                      <a:pt x="1581" y="122"/>
                    </a:lnTo>
                    <a:lnTo>
                      <a:pt x="1593" y="99"/>
                    </a:lnTo>
                    <a:lnTo>
                      <a:pt x="1546" y="110"/>
                    </a:lnTo>
                    <a:lnTo>
                      <a:pt x="1424" y="41"/>
                    </a:lnTo>
                    <a:lnTo>
                      <a:pt x="1378" y="0"/>
                    </a:lnTo>
                    <a:lnTo>
                      <a:pt x="1337" y="0"/>
                    </a:lnTo>
                    <a:close/>
                  </a:path>
                </a:pathLst>
              </a:custGeom>
              <a:gradFill>
                <a:gsLst>
                  <a:gs pos="0">
                    <a:srgbClr val="EBF1DE"/>
                  </a:gs>
                  <a:gs pos="23000">
                    <a:srgbClr val="EBF1DE"/>
                  </a:gs>
                  <a:gs pos="76000">
                    <a:srgbClr val="4F6228"/>
                  </a:gs>
                </a:gsLst>
                <a:lin ang="42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grpSp>
        <p:nvGrpSpPr>
          <p:cNvPr id="293" name="Group 210"/>
          <p:cNvGrpSpPr/>
          <p:nvPr/>
        </p:nvGrpSpPr>
        <p:grpSpPr>
          <a:xfrm>
            <a:off x="451175" y="1753795"/>
            <a:ext cx="2438400" cy="1191399"/>
            <a:chOff x="304800" y="124119"/>
            <a:chExt cx="2438400" cy="1191399"/>
          </a:xfrm>
        </p:grpSpPr>
        <p:sp>
          <p:nvSpPr>
            <p:cNvPr id="294" name="Rectangle 293"/>
            <p:cNvSpPr/>
            <p:nvPr/>
          </p:nvSpPr>
          <p:spPr>
            <a:xfrm>
              <a:off x="304800" y="152400"/>
              <a:ext cx="228600" cy="228600"/>
            </a:xfrm>
            <a:prstGeom prst="rect">
              <a:avLst/>
            </a:prstGeom>
            <a:solidFill>
              <a:srgbClr val="4F6228"/>
            </a:solidFill>
            <a:ln w="3175">
              <a:noFill/>
              <a:round/>
              <a:headEnd/>
              <a:tailEnd/>
            </a:ln>
          </p:spPr>
          <p:txBody>
            <a:bodyPr/>
            <a:lstStyle/>
            <a:p>
              <a:pPr>
                <a:defRPr/>
              </a:pPr>
              <a:endParaRPr lang="en-US" sz="3600" noProof="1">
                <a:solidFill>
                  <a:schemeClr val="tx1"/>
                </a:solidFill>
                <a:latin typeface="Georgia" pitchFamily="18" charset="0"/>
              </a:endParaRPr>
            </a:p>
          </p:txBody>
        </p:sp>
        <p:sp>
          <p:nvSpPr>
            <p:cNvPr id="295" name="Rectangle 294"/>
            <p:cNvSpPr/>
            <p:nvPr/>
          </p:nvSpPr>
          <p:spPr>
            <a:xfrm>
              <a:off x="304800" y="457200"/>
              <a:ext cx="228600" cy="228600"/>
            </a:xfrm>
            <a:prstGeom prst="rect">
              <a:avLst/>
            </a:prstGeom>
            <a:solidFill>
              <a:srgbClr val="C3D69B"/>
            </a:solidFill>
            <a:ln w="3175">
              <a:noFill/>
              <a:round/>
              <a:headEnd/>
              <a:tailEnd/>
            </a:ln>
          </p:spPr>
          <p:txBody>
            <a:bodyPr/>
            <a:lstStyle/>
            <a:p>
              <a:pPr>
                <a:defRPr/>
              </a:pPr>
              <a:endParaRPr lang="en-US" sz="3600" noProof="1">
                <a:latin typeface="Georgia" pitchFamily="18" charset="0"/>
              </a:endParaRPr>
            </a:p>
          </p:txBody>
        </p:sp>
        <p:sp>
          <p:nvSpPr>
            <p:cNvPr id="296" name="Rectangle 295"/>
            <p:cNvSpPr/>
            <p:nvPr/>
          </p:nvSpPr>
          <p:spPr>
            <a:xfrm>
              <a:off x="304800" y="762000"/>
              <a:ext cx="228600" cy="228600"/>
            </a:xfrm>
            <a:prstGeom prst="rect">
              <a:avLst/>
            </a:prstGeom>
            <a:gradFill flip="none" rotWithShape="1">
              <a:gsLst>
                <a:gs pos="28000">
                  <a:srgbClr val="4F6228"/>
                </a:gs>
                <a:gs pos="57000">
                  <a:srgbClr val="C3D69B"/>
                </a:gs>
                <a:gs pos="85000">
                  <a:srgbClr val="EBF1DE"/>
                </a:gs>
              </a:gsLst>
              <a:lin ang="2700000" scaled="1"/>
              <a:tileRect/>
            </a:gradFill>
            <a:ln w="3175">
              <a:noFill/>
              <a:round/>
              <a:headEnd/>
              <a:tailEnd/>
            </a:ln>
          </p:spPr>
          <p:txBody>
            <a:bodyPr/>
            <a:lstStyle/>
            <a:p>
              <a:pPr>
                <a:defRPr/>
              </a:pPr>
              <a:endParaRPr lang="en-US" sz="3600" noProof="1">
                <a:solidFill>
                  <a:srgbClr val="99FF99"/>
                </a:solidFill>
                <a:latin typeface="Georgia" pitchFamily="18" charset="0"/>
              </a:endParaRPr>
            </a:p>
          </p:txBody>
        </p:sp>
        <p:sp>
          <p:nvSpPr>
            <p:cNvPr id="297" name="Rectangle 296"/>
            <p:cNvSpPr/>
            <p:nvPr/>
          </p:nvSpPr>
          <p:spPr>
            <a:xfrm>
              <a:off x="304800" y="1066800"/>
              <a:ext cx="228600" cy="228600"/>
            </a:xfrm>
            <a:prstGeom prst="rect">
              <a:avLst/>
            </a:prstGeom>
            <a:solidFill>
              <a:schemeClr val="bg1">
                <a:lumMod val="50000"/>
              </a:schemeClr>
            </a:solidFill>
            <a:ln w="3175">
              <a:noFill/>
              <a:round/>
              <a:headEnd/>
              <a:tailEnd/>
            </a:ln>
          </p:spPr>
          <p:txBody>
            <a:bodyPr/>
            <a:lstStyle/>
            <a:p>
              <a:pPr>
                <a:defRPr/>
              </a:pPr>
              <a:endParaRPr lang="en-US" sz="3600" noProof="1">
                <a:solidFill>
                  <a:srgbClr val="99FF99"/>
                </a:solidFill>
                <a:latin typeface="Georgia" pitchFamily="18" charset="0"/>
              </a:endParaRPr>
            </a:p>
          </p:txBody>
        </p:sp>
        <p:sp>
          <p:nvSpPr>
            <p:cNvPr id="298" name="TextBox 297"/>
            <p:cNvSpPr txBox="1"/>
            <p:nvPr/>
          </p:nvSpPr>
          <p:spPr>
            <a:xfrm>
              <a:off x="533400" y="438346"/>
              <a:ext cx="1787624" cy="276999"/>
            </a:xfrm>
            <a:prstGeom prst="rect">
              <a:avLst/>
            </a:prstGeom>
            <a:noFill/>
          </p:spPr>
          <p:txBody>
            <a:bodyPr wrap="square" rtlCol="0">
              <a:spAutoFit/>
            </a:bodyPr>
            <a:lstStyle/>
            <a:p>
              <a:r>
                <a:rPr lang="en-US" sz="1200" dirty="0"/>
                <a:t>Management</a:t>
              </a:r>
            </a:p>
          </p:txBody>
        </p:sp>
        <p:sp>
          <p:nvSpPr>
            <p:cNvPr id="299" name="TextBox 298"/>
            <p:cNvSpPr txBox="1"/>
            <p:nvPr/>
          </p:nvSpPr>
          <p:spPr>
            <a:xfrm>
              <a:off x="533400" y="733719"/>
              <a:ext cx="1219200" cy="276999"/>
            </a:xfrm>
            <a:prstGeom prst="rect">
              <a:avLst/>
            </a:prstGeom>
            <a:noFill/>
          </p:spPr>
          <p:txBody>
            <a:bodyPr wrap="square" rtlCol="0">
              <a:spAutoFit/>
            </a:bodyPr>
            <a:lstStyle/>
            <a:p>
              <a:r>
                <a:rPr lang="en-US" sz="1200" dirty="0"/>
                <a:t>Combination</a:t>
              </a:r>
            </a:p>
          </p:txBody>
        </p:sp>
        <p:sp>
          <p:nvSpPr>
            <p:cNvPr id="300" name="TextBox 299"/>
            <p:cNvSpPr txBox="1"/>
            <p:nvPr/>
          </p:nvSpPr>
          <p:spPr>
            <a:xfrm>
              <a:off x="533400" y="124119"/>
              <a:ext cx="2209800" cy="276999"/>
            </a:xfrm>
            <a:prstGeom prst="rect">
              <a:avLst/>
            </a:prstGeom>
            <a:noFill/>
          </p:spPr>
          <p:txBody>
            <a:bodyPr wrap="square" rtlCol="0">
              <a:spAutoFit/>
            </a:bodyPr>
            <a:lstStyle/>
            <a:p>
              <a:r>
                <a:rPr lang="en-US" sz="1200" dirty="0"/>
                <a:t>Investment</a:t>
              </a:r>
            </a:p>
          </p:txBody>
        </p:sp>
        <p:sp>
          <p:nvSpPr>
            <p:cNvPr id="301" name="TextBox 300"/>
            <p:cNvSpPr txBox="1"/>
            <p:nvPr/>
          </p:nvSpPr>
          <p:spPr>
            <a:xfrm>
              <a:off x="533400" y="1038519"/>
              <a:ext cx="2057400" cy="276999"/>
            </a:xfrm>
            <a:prstGeom prst="rect">
              <a:avLst/>
            </a:prstGeom>
            <a:noFill/>
          </p:spPr>
          <p:txBody>
            <a:bodyPr wrap="square" rtlCol="0">
              <a:spAutoFit/>
            </a:bodyPr>
            <a:lstStyle/>
            <a:p>
              <a:r>
                <a:rPr lang="en-US" sz="1200" dirty="0"/>
                <a:t>New Destinations in Pipeline</a:t>
              </a:r>
            </a:p>
          </p:txBody>
        </p:sp>
      </p:grpSp>
      <p:sp>
        <p:nvSpPr>
          <p:cNvPr id="302" name="5-Point Star 301"/>
          <p:cNvSpPr/>
          <p:nvPr/>
        </p:nvSpPr>
        <p:spPr>
          <a:xfrm>
            <a:off x="409990" y="3013705"/>
            <a:ext cx="288032" cy="246884"/>
          </a:xfrm>
          <a:prstGeom prst="star5">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03" name="TextBox 302"/>
          <p:cNvSpPr txBox="1"/>
          <p:nvPr/>
        </p:nvSpPr>
        <p:spPr>
          <a:xfrm>
            <a:off x="688421" y="3031932"/>
            <a:ext cx="581824" cy="292388"/>
          </a:xfrm>
          <a:prstGeom prst="rect">
            <a:avLst/>
          </a:prstGeom>
          <a:noFill/>
        </p:spPr>
        <p:txBody>
          <a:bodyPr wrap="square" rtlCol="0">
            <a:spAutoFit/>
          </a:bodyPr>
          <a:lstStyle/>
          <a:p>
            <a:r>
              <a:rPr lang="en-US" sz="1300" dirty="0"/>
              <a:t>Hubs</a:t>
            </a:r>
          </a:p>
        </p:txBody>
      </p:sp>
      <p:pic>
        <p:nvPicPr>
          <p:cNvPr id="304" name="Picture 5"/>
          <p:cNvPicPr>
            <a:picLocks noChangeArrowheads="1"/>
          </p:cNvPicPr>
          <p:nvPr/>
        </p:nvPicPr>
        <p:blipFill>
          <a:blip r:embed="rId3" cstate="email"/>
          <a:srcRect/>
          <a:stretch>
            <a:fillRect/>
          </a:stretch>
        </p:blipFill>
        <p:spPr bwMode="auto">
          <a:xfrm>
            <a:off x="10633761" y="6478310"/>
            <a:ext cx="508165" cy="333921"/>
          </a:xfrm>
          <a:prstGeom prst="rect">
            <a:avLst/>
          </a:prstGeom>
          <a:noFill/>
          <a:ln w="25400">
            <a:noFill/>
            <a:miter lim="800000"/>
            <a:headEnd/>
            <a:tailEnd/>
          </a:ln>
        </p:spPr>
      </p:pic>
      <p:pic>
        <p:nvPicPr>
          <p:cNvPr id="305" name="Picture 7"/>
          <p:cNvPicPr>
            <a:picLocks noChangeArrowheads="1"/>
          </p:cNvPicPr>
          <p:nvPr/>
        </p:nvPicPr>
        <p:blipFill>
          <a:blip r:embed="rId4" cstate="email"/>
          <a:srcRect/>
          <a:stretch>
            <a:fillRect/>
          </a:stretch>
        </p:blipFill>
        <p:spPr bwMode="auto">
          <a:xfrm>
            <a:off x="8596758" y="6366254"/>
            <a:ext cx="732945" cy="541473"/>
          </a:xfrm>
          <a:prstGeom prst="rect">
            <a:avLst/>
          </a:prstGeom>
          <a:noFill/>
          <a:ln w="12700">
            <a:noFill/>
            <a:miter lim="800000"/>
            <a:headEnd/>
            <a:tailEnd/>
          </a:ln>
        </p:spPr>
      </p:pic>
      <p:pic>
        <p:nvPicPr>
          <p:cNvPr id="306" name="Picture 10"/>
          <p:cNvPicPr>
            <a:picLocks noChangeArrowheads="1"/>
          </p:cNvPicPr>
          <p:nvPr/>
        </p:nvPicPr>
        <p:blipFill>
          <a:blip r:embed="rId5" cstate="email"/>
          <a:srcRect/>
          <a:stretch>
            <a:fillRect/>
          </a:stretch>
        </p:blipFill>
        <p:spPr bwMode="auto">
          <a:xfrm>
            <a:off x="9229029" y="6478472"/>
            <a:ext cx="582225" cy="350274"/>
          </a:xfrm>
          <a:prstGeom prst="rect">
            <a:avLst/>
          </a:prstGeom>
          <a:noFill/>
          <a:ln w="25400">
            <a:noFill/>
            <a:miter lim="800000"/>
            <a:headEnd/>
            <a:tailEnd/>
          </a:ln>
        </p:spPr>
      </p:pic>
      <p:pic>
        <p:nvPicPr>
          <p:cNvPr id="307" name="Picture 11"/>
          <p:cNvPicPr>
            <a:picLocks noChangeArrowheads="1"/>
          </p:cNvPicPr>
          <p:nvPr/>
        </p:nvPicPr>
        <p:blipFill>
          <a:blip r:embed="rId6" cstate="email"/>
          <a:srcRect/>
          <a:stretch>
            <a:fillRect/>
          </a:stretch>
        </p:blipFill>
        <p:spPr bwMode="auto">
          <a:xfrm>
            <a:off x="9877814" y="6596235"/>
            <a:ext cx="697910" cy="163255"/>
          </a:xfrm>
          <a:prstGeom prst="rect">
            <a:avLst/>
          </a:prstGeom>
          <a:noFill/>
          <a:ln w="25400">
            <a:noFill/>
            <a:miter lim="800000"/>
            <a:headEnd/>
            <a:tailEnd/>
          </a:ln>
        </p:spPr>
      </p:pic>
      <p:pic>
        <p:nvPicPr>
          <p:cNvPr id="308" name="Picture 18"/>
          <p:cNvPicPr>
            <a:picLocks noChangeArrowheads="1"/>
          </p:cNvPicPr>
          <p:nvPr/>
        </p:nvPicPr>
        <p:blipFill>
          <a:blip r:embed="rId7" cstate="email"/>
          <a:srcRect/>
          <a:stretch>
            <a:fillRect/>
          </a:stretch>
        </p:blipFill>
        <p:spPr bwMode="auto">
          <a:xfrm>
            <a:off x="8130571" y="6532342"/>
            <a:ext cx="498438" cy="279809"/>
          </a:xfrm>
          <a:prstGeom prst="rect">
            <a:avLst/>
          </a:prstGeom>
          <a:noFill/>
          <a:ln w="12700">
            <a:noFill/>
            <a:miter lim="800000"/>
            <a:headEnd/>
            <a:tailEnd/>
          </a:ln>
        </p:spPr>
      </p:pic>
      <p:pic>
        <p:nvPicPr>
          <p:cNvPr id="309" name="Picture 1"/>
          <p:cNvPicPr>
            <a:picLocks noChangeAspect="1" noChangeArrowheads="1"/>
          </p:cNvPicPr>
          <p:nvPr/>
        </p:nvPicPr>
        <p:blipFill>
          <a:blip r:embed="rId8" cstate="email"/>
          <a:srcRect/>
          <a:stretch>
            <a:fillRect/>
          </a:stretch>
        </p:blipFill>
        <p:spPr bwMode="auto">
          <a:xfrm>
            <a:off x="1762160" y="6427540"/>
            <a:ext cx="618786" cy="430460"/>
          </a:xfrm>
          <a:prstGeom prst="rect">
            <a:avLst/>
          </a:prstGeom>
          <a:noFill/>
          <a:ln w="9525">
            <a:noFill/>
            <a:miter lim="800000"/>
            <a:headEnd/>
            <a:tailEnd/>
          </a:ln>
          <a:effectLst/>
        </p:spPr>
      </p:pic>
      <p:pic>
        <p:nvPicPr>
          <p:cNvPr id="310" name="Picture 31" descr="Avani_Design Dev_Logo_HotelsResorts-02"/>
          <p:cNvPicPr>
            <a:picLocks noChangeAspect="1" noChangeArrowheads="1"/>
          </p:cNvPicPr>
          <p:nvPr/>
        </p:nvPicPr>
        <p:blipFill>
          <a:blip r:embed="rId9" cstate="email"/>
          <a:srcRect/>
          <a:stretch>
            <a:fillRect/>
          </a:stretch>
        </p:blipFill>
        <p:spPr bwMode="auto">
          <a:xfrm>
            <a:off x="1041570" y="6550830"/>
            <a:ext cx="620330" cy="168840"/>
          </a:xfrm>
          <a:prstGeom prst="rect">
            <a:avLst/>
          </a:prstGeom>
          <a:noFill/>
          <a:ln w="9525">
            <a:noFill/>
            <a:miter lim="800000"/>
            <a:headEnd/>
            <a:tailEnd/>
          </a:ln>
        </p:spPr>
      </p:pic>
      <p:pic>
        <p:nvPicPr>
          <p:cNvPr id="311" name="Picture 1"/>
          <p:cNvPicPr>
            <a:picLocks noChangeAspect="1" noChangeArrowheads="1"/>
          </p:cNvPicPr>
          <p:nvPr/>
        </p:nvPicPr>
        <p:blipFill>
          <a:blip r:embed="rId10" cstate="print"/>
          <a:srcRect/>
          <a:stretch>
            <a:fillRect/>
          </a:stretch>
        </p:blipFill>
        <p:spPr bwMode="auto">
          <a:xfrm>
            <a:off x="6606497" y="6473970"/>
            <a:ext cx="601618" cy="337750"/>
          </a:xfrm>
          <a:prstGeom prst="rect">
            <a:avLst/>
          </a:prstGeom>
          <a:noFill/>
          <a:ln w="9525">
            <a:noFill/>
            <a:miter lim="800000"/>
            <a:headEnd/>
            <a:tailEnd/>
          </a:ln>
        </p:spPr>
      </p:pic>
      <p:pic>
        <p:nvPicPr>
          <p:cNvPr id="312" name="Picture 2" descr="https://encrypted-tbn3.gstatic.com/images?q=tbn:ANd9GcTADTGDe6ldH-jsyL00-tmEbXspH6A2_g2IcJiwr-WYcLnOnuKD6e02A64">
            <a:hlinkClick r:id="rId11"/>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1207333" y="6537048"/>
            <a:ext cx="681307" cy="225075"/>
          </a:xfrm>
          <a:prstGeom prst="rect">
            <a:avLst/>
          </a:prstGeom>
          <a:noFill/>
        </p:spPr>
      </p:pic>
      <p:pic>
        <p:nvPicPr>
          <p:cNvPr id="313" name="Picture 2" descr="Tivoli Hotels &amp; Resorts - BR">
            <a:hlinkClick r:id="rId13"/>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463870" y="6469588"/>
            <a:ext cx="649791" cy="370656"/>
          </a:xfrm>
          <a:prstGeom prst="rect">
            <a:avLst/>
          </a:prstGeom>
          <a:noFill/>
        </p:spPr>
      </p:pic>
      <p:pic>
        <p:nvPicPr>
          <p:cNvPr id="592"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236787" y="6491726"/>
            <a:ext cx="803393" cy="301046"/>
          </a:xfrm>
          <a:prstGeom prst="rect">
            <a:avLst/>
          </a:prstGeom>
          <a:noFill/>
          <a:ln w="9525">
            <a:noFill/>
            <a:miter lim="800000"/>
            <a:headEnd/>
            <a:tailEnd/>
          </a:ln>
          <a:effectLst/>
        </p:spPr>
      </p:pic>
      <p:pic>
        <p:nvPicPr>
          <p:cNvPr id="593" name="Picture 592" descr="Luxury Hotels and Resorts | Anantara Hotels, Resorts &amp;amp; Spas Official Site"/>
          <p:cNvPicPr>
            <a:picLocks noChangeAspect="1" noChangeArrowheads="1"/>
          </p:cNvPicPr>
          <p:nvPr/>
        </p:nvPicPr>
        <p:blipFill>
          <a:blip r:embed="rId16" cstate="print">
            <a:extLst>
              <a:ext uri="{28A0092B-C50C-407E-A947-70E740481C1C}">
                <a14:useLocalDpi xmlns:a14="http://schemas.microsoft.com/office/drawing/2010/main"/>
              </a:ext>
            </a:extLst>
          </a:blip>
          <a:srcRect l="3188" t="22790" r="3797" b="19818"/>
          <a:stretch>
            <a:fillRect/>
          </a:stretch>
        </p:blipFill>
        <p:spPr bwMode="auto">
          <a:xfrm>
            <a:off x="245087" y="6429870"/>
            <a:ext cx="693866" cy="428130"/>
          </a:xfrm>
          <a:prstGeom prst="rect">
            <a:avLst/>
          </a:prstGeom>
          <a:noFill/>
        </p:spPr>
      </p:pic>
      <p:pic>
        <p:nvPicPr>
          <p:cNvPr id="594" name="Picture 59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39248" y="6596067"/>
            <a:ext cx="1077396" cy="88161"/>
          </a:xfrm>
          <a:prstGeom prst="rect">
            <a:avLst/>
          </a:prstGeom>
        </p:spPr>
      </p:pic>
      <p:pic>
        <p:nvPicPr>
          <p:cNvPr id="595" name="Picture 4" descr="https://www.nh-hotels.com/corporate/sites/default/files/nh-collection_logo2_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152874" y="6465274"/>
            <a:ext cx="995291" cy="374969"/>
          </a:xfrm>
          <a:prstGeom prst="rect">
            <a:avLst/>
          </a:prstGeom>
          <a:noFill/>
          <a:extLst>
            <a:ext uri="{909E8E84-426E-40DD-AFC4-6F175D3DCCD1}">
              <a14:hiddenFill xmlns:a14="http://schemas.microsoft.com/office/drawing/2010/main">
                <a:solidFill>
                  <a:srgbClr val="FFFFFF"/>
                </a:solidFill>
              </a14:hiddenFill>
            </a:ext>
          </a:extLst>
        </p:spPr>
      </p:pic>
      <p:pic>
        <p:nvPicPr>
          <p:cNvPr id="596" name="Picture 2" descr="https://www.nh-hotels.com/corporate/sites/default/files/builder_569748f8715ae/nhhotels.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51104" y="6505592"/>
            <a:ext cx="816719" cy="300701"/>
          </a:xfrm>
          <a:prstGeom prst="rect">
            <a:avLst/>
          </a:prstGeom>
          <a:noFill/>
          <a:extLst>
            <a:ext uri="{909E8E84-426E-40DD-AFC4-6F175D3DCCD1}">
              <a14:hiddenFill xmlns:a14="http://schemas.microsoft.com/office/drawing/2010/main">
                <a:solidFill>
                  <a:srgbClr val="FFFFFF"/>
                </a:solidFill>
              </a14:hiddenFill>
            </a:ext>
          </a:extLst>
        </p:spPr>
      </p:pic>
      <p:pic>
        <p:nvPicPr>
          <p:cNvPr id="597" name="Picture 596"/>
          <p:cNvPicPr>
            <a:picLocks noChangeAspect="1"/>
          </p:cNvPicPr>
          <p:nvPr/>
        </p:nvPicPr>
        <p:blipFill>
          <a:blip r:embed="rId20"/>
          <a:stretch>
            <a:fillRect/>
          </a:stretch>
        </p:blipFill>
        <p:spPr>
          <a:xfrm>
            <a:off x="4670725" y="6490446"/>
            <a:ext cx="663060" cy="320925"/>
          </a:xfrm>
          <a:prstGeom prst="rect">
            <a:avLst/>
          </a:prstGeom>
        </p:spPr>
      </p:pic>
      <p:sp>
        <p:nvSpPr>
          <p:cNvPr id="864" name="5-Point Star 863"/>
          <p:cNvSpPr/>
          <p:nvPr/>
        </p:nvSpPr>
        <p:spPr>
          <a:xfrm>
            <a:off x="7834104" y="5516554"/>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5" name="5-Point Star 864"/>
          <p:cNvSpPr/>
          <p:nvPr/>
        </p:nvSpPr>
        <p:spPr>
          <a:xfrm>
            <a:off x="10981342" y="5583269"/>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7" name="5-Point Star 866"/>
          <p:cNvSpPr/>
          <p:nvPr/>
        </p:nvSpPr>
        <p:spPr>
          <a:xfrm>
            <a:off x="8523012" y="3761203"/>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8" name="5-Point Star 867"/>
          <p:cNvSpPr/>
          <p:nvPr/>
        </p:nvSpPr>
        <p:spPr>
          <a:xfrm>
            <a:off x="9789996" y="4195996"/>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9" name="5-Point Star 868"/>
          <p:cNvSpPr/>
          <p:nvPr/>
        </p:nvSpPr>
        <p:spPr>
          <a:xfrm>
            <a:off x="10186606" y="3523892"/>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 name="5-Point Star 869"/>
          <p:cNvSpPr/>
          <p:nvPr/>
        </p:nvSpPr>
        <p:spPr>
          <a:xfrm>
            <a:off x="6837741" y="3381726"/>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2" name="Solomon Islands"/>
          <p:cNvSpPr>
            <a:spLocks noEditPoints="1"/>
          </p:cNvSpPr>
          <p:nvPr/>
        </p:nvSpPr>
        <p:spPr bwMode="gray">
          <a:xfrm rot="2491043">
            <a:off x="9101093" y="4549274"/>
            <a:ext cx="184441" cy="16618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adFill>
            <a:gsLst>
              <a:gs pos="79000">
                <a:srgbClr val="34411B"/>
              </a:gs>
              <a:gs pos="50000">
                <a:schemeClr val="accent3">
                  <a:lumMod val="75000"/>
                  <a:alpha val="49000"/>
                </a:schemeClr>
              </a:gs>
              <a:gs pos="100000">
                <a:srgbClr val="34411B">
                  <a:alpha val="46000"/>
                </a:srgbClr>
              </a:gs>
            </a:gsLst>
            <a:lin ang="3600000" scaled="0"/>
          </a:gradFill>
          <a:ln w="3175">
            <a:solidFill>
              <a:schemeClr val="bg1"/>
            </a:solidFill>
            <a:round/>
            <a:headEnd/>
            <a:tailEnd/>
          </a:ln>
        </p:spPr>
        <p:txBody>
          <a:bodyPr/>
          <a:lstStyle/>
          <a:p>
            <a:pPr>
              <a:defRPr/>
            </a:pPr>
            <a:endParaRPr lang="th-TH" sz="3600" noProof="1">
              <a:latin typeface="Georgia" pitchFamily="18" charset="0"/>
            </a:endParaRPr>
          </a:p>
        </p:txBody>
      </p:sp>
      <p:sp>
        <p:nvSpPr>
          <p:cNvPr id="873" name="Solomon Islands"/>
          <p:cNvSpPr>
            <a:spLocks noEditPoints="1"/>
          </p:cNvSpPr>
          <p:nvPr/>
        </p:nvSpPr>
        <p:spPr bwMode="gray">
          <a:xfrm>
            <a:off x="8596139" y="5184538"/>
            <a:ext cx="164837" cy="115612"/>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tx1">
              <a:lumMod val="50000"/>
              <a:lumOff val="50000"/>
            </a:schemeClr>
          </a:solidFill>
          <a:ln w="3175">
            <a:solidFill>
              <a:schemeClr val="bg1"/>
            </a:solidFill>
            <a:round/>
            <a:headEnd/>
            <a:tailEnd/>
          </a:ln>
        </p:spPr>
        <p:txBody>
          <a:bodyPr/>
          <a:lstStyle/>
          <a:p>
            <a:endParaRPr lang="th-TH" dirty="0"/>
          </a:p>
        </p:txBody>
      </p:sp>
      <p:sp>
        <p:nvSpPr>
          <p:cNvPr id="874" name="Solomon Islands"/>
          <p:cNvSpPr>
            <a:spLocks noEditPoints="1"/>
          </p:cNvSpPr>
          <p:nvPr/>
        </p:nvSpPr>
        <p:spPr bwMode="gray">
          <a:xfrm rot="1659434">
            <a:off x="8502279" y="4788762"/>
            <a:ext cx="186501" cy="13080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tx1">
              <a:lumMod val="50000"/>
              <a:lumOff val="50000"/>
            </a:schemeClr>
          </a:solidFill>
          <a:ln w="3175">
            <a:solidFill>
              <a:schemeClr val="bg1"/>
            </a:solidFill>
            <a:round/>
            <a:headEnd/>
            <a:tailEnd/>
          </a:ln>
        </p:spPr>
        <p:txBody>
          <a:bodyPr/>
          <a:lstStyle/>
          <a:p>
            <a:endParaRPr lang="th-TH" dirty="0"/>
          </a:p>
        </p:txBody>
      </p:sp>
      <p:sp>
        <p:nvSpPr>
          <p:cNvPr id="575" name="Oval 574"/>
          <p:cNvSpPr/>
          <p:nvPr/>
        </p:nvSpPr>
        <p:spPr>
          <a:xfrm>
            <a:off x="9049825" y="4498223"/>
            <a:ext cx="305290" cy="305290"/>
          </a:xfrm>
          <a:prstGeom prst="ellipse">
            <a:avLst/>
          </a:prstGeom>
          <a:noFill/>
          <a:ln w="12700">
            <a:solidFill>
              <a:srgbClr val="4F62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6" name="5-Point Star 865"/>
          <p:cNvSpPr/>
          <p:nvPr/>
        </p:nvSpPr>
        <p:spPr>
          <a:xfrm>
            <a:off x="9118810" y="4372341"/>
            <a:ext cx="227218" cy="194758"/>
          </a:xfrm>
          <a:prstGeom prst="star5">
            <a:avLst/>
          </a:prstGeom>
          <a:solidFill>
            <a:schemeClr val="accent4">
              <a:lumMod val="60000"/>
              <a:lumOff val="4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6" name="Oval 575"/>
          <p:cNvSpPr/>
          <p:nvPr/>
        </p:nvSpPr>
        <p:spPr>
          <a:xfrm>
            <a:off x="8441075" y="4698842"/>
            <a:ext cx="305290" cy="305290"/>
          </a:xfrm>
          <a:prstGeom prst="ellipse">
            <a:avLst/>
          </a:prstGeom>
          <a:noFill/>
          <a:ln w="12700">
            <a:solidFill>
              <a:srgbClr val="4F62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p:cNvSpPr/>
          <p:nvPr/>
        </p:nvSpPr>
        <p:spPr>
          <a:xfrm>
            <a:off x="8533842" y="5105400"/>
            <a:ext cx="305290" cy="305290"/>
          </a:xfrm>
          <a:prstGeom prst="ellipse">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1"/>
          <a:stretch>
            <a:fillRect/>
          </a:stretch>
        </p:blipFill>
        <p:spPr>
          <a:xfrm>
            <a:off x="218347" y="3856463"/>
            <a:ext cx="3926164" cy="2560542"/>
          </a:xfrm>
          <a:prstGeom prst="rect">
            <a:avLst/>
          </a:prstGeom>
        </p:spPr>
      </p:pic>
    </p:spTree>
    <p:extLst>
      <p:ext uri="{BB962C8B-B14F-4D97-AF65-F5344CB8AC3E}">
        <p14:creationId xmlns:p14="http://schemas.microsoft.com/office/powerpoint/2010/main" val="3085145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System-wide Hotel Portfolio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TextBox 103"/>
          <p:cNvSpPr txBox="1"/>
          <p:nvPr/>
        </p:nvSpPr>
        <p:spPr>
          <a:xfrm>
            <a:off x="200863" y="665825"/>
            <a:ext cx="11846135" cy="784830"/>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Excluding new hotels and FX impact, organic </a:t>
            </a:r>
            <a:r>
              <a:rPr kumimoji="0" lang="en-US" sz="15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RevPar</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of the entire portfolio increased by 5% in 2018, driven primarily by owned and joint-venture hotels portfolio. 2018 system-wide </a:t>
            </a:r>
            <a:r>
              <a:rPr kumimoji="0" lang="en-US" sz="15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RevPar</a:t>
            </a: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declined by 15%, primarily from the change in room type mix with the consolidation of the NHH portfolio. </a:t>
            </a:r>
          </a:p>
        </p:txBody>
      </p:sp>
      <p:pic>
        <p:nvPicPr>
          <p:cNvPr id="5" name="Picture 4"/>
          <p:cNvPicPr>
            <a:picLocks noChangeAspect="1"/>
          </p:cNvPicPr>
          <p:nvPr/>
        </p:nvPicPr>
        <p:blipFill>
          <a:blip r:embed="rId3"/>
          <a:stretch>
            <a:fillRect/>
          </a:stretch>
        </p:blipFill>
        <p:spPr>
          <a:xfrm>
            <a:off x="209802" y="1562146"/>
            <a:ext cx="11772396" cy="5078408"/>
          </a:xfrm>
          <a:prstGeom prst="rect">
            <a:avLst/>
          </a:prstGeom>
        </p:spPr>
      </p:pic>
    </p:spTree>
    <p:extLst>
      <p:ext uri="{BB962C8B-B14F-4D97-AF65-F5344CB8AC3E}">
        <p14:creationId xmlns:p14="http://schemas.microsoft.com/office/powerpoint/2010/main" val="60918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Hotel Expansion Pipeline</a:t>
            </a:r>
          </a:p>
        </p:txBody>
      </p:sp>
      <p:cxnSp>
        <p:nvCxnSpPr>
          <p:cNvPr id="116" name="Straight Connector 115"/>
          <p:cNvCxnSpPr/>
          <p:nvPr/>
        </p:nvCxnSpPr>
        <p:spPr>
          <a:xfrm>
            <a:off x="571500" y="6504375"/>
            <a:ext cx="11494449" cy="0"/>
          </a:xfrm>
          <a:prstGeom prst="line">
            <a:avLst/>
          </a:prstGeom>
          <a:ln w="19050">
            <a:solidFill>
              <a:srgbClr val="948A54"/>
            </a:solidFill>
          </a:ln>
          <a:effectLst/>
        </p:spPr>
        <p:style>
          <a:lnRef idx="1">
            <a:schemeClr val="accent1"/>
          </a:lnRef>
          <a:fillRef idx="0">
            <a:schemeClr val="accent1"/>
          </a:fillRef>
          <a:effectRef idx="0">
            <a:schemeClr val="accent1"/>
          </a:effectRef>
          <a:fontRef idx="minor">
            <a:schemeClr val="tx1"/>
          </a:fontRef>
        </p:style>
      </p:cxnSp>
      <p:pic>
        <p:nvPicPr>
          <p:cNvPr id="117"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9025" r="18030" b="18745"/>
          <a:stretch/>
        </p:blipFill>
        <p:spPr bwMode="auto">
          <a:xfrm>
            <a:off x="634229" y="6135492"/>
            <a:ext cx="378777" cy="196929"/>
          </a:xfrm>
          <a:prstGeom prst="rect">
            <a:avLst/>
          </a:prstGeom>
          <a:noFill/>
          <a:ln w="9525">
            <a:noFill/>
            <a:miter lim="800000"/>
            <a:headEnd/>
            <a:tailEnd/>
          </a:ln>
        </p:spPr>
      </p:pic>
      <p:pic>
        <p:nvPicPr>
          <p:cNvPr id="118" name="Picture 117"/>
          <p:cNvPicPr>
            <a:picLocks noChangeAspect="1"/>
          </p:cNvPicPr>
          <p:nvPr/>
        </p:nvPicPr>
        <p:blipFill>
          <a:blip r:embed="rId4"/>
          <a:stretch>
            <a:fillRect/>
          </a:stretch>
        </p:blipFill>
        <p:spPr>
          <a:xfrm>
            <a:off x="3518298" y="1962982"/>
            <a:ext cx="399401" cy="193312"/>
          </a:xfrm>
          <a:prstGeom prst="rect">
            <a:avLst/>
          </a:prstGeom>
        </p:spPr>
      </p:pic>
      <p:sp>
        <p:nvSpPr>
          <p:cNvPr id="119" name="TextBox 118"/>
          <p:cNvSpPr txBox="1"/>
          <p:nvPr/>
        </p:nvSpPr>
        <p:spPr>
          <a:xfrm>
            <a:off x="470652" y="2462914"/>
            <a:ext cx="1896673" cy="246221"/>
          </a:xfrm>
          <a:prstGeom prst="rect">
            <a:avLst/>
          </a:prstGeom>
          <a:noFill/>
        </p:spPr>
        <p:txBody>
          <a:bodyPr wrap="none" rtlCol="0">
            <a:spAutoFit/>
          </a:bodyPr>
          <a:lstStyle/>
          <a:p>
            <a:r>
              <a:rPr lang="en-US" sz="1000" dirty="0"/>
              <a:t>* </a:t>
            </a:r>
            <a:r>
              <a:rPr lang="en-US" sz="1000" i="1" dirty="0"/>
              <a:t>Note: Joint-ventured properties</a:t>
            </a:r>
          </a:p>
        </p:txBody>
      </p:sp>
      <p:sp>
        <p:nvSpPr>
          <p:cNvPr id="121" name="Rectangle 13"/>
          <p:cNvSpPr>
            <a:spLocks noChangeArrowheads="1"/>
          </p:cNvSpPr>
          <p:nvPr/>
        </p:nvSpPr>
        <p:spPr bwMode="blackWhite">
          <a:xfrm>
            <a:off x="563243" y="736291"/>
            <a:ext cx="2763816" cy="224671"/>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200" b="1" dirty="0">
                <a:solidFill>
                  <a:schemeClr val="tx1">
                    <a:lumMod val="65000"/>
                    <a:lumOff val="35000"/>
                  </a:schemeClr>
                </a:solidFill>
                <a:ea typeface="-윤명조130" pitchFamily="18" charset="-127"/>
                <a:cs typeface="+mn-cs"/>
              </a:rPr>
              <a:t>2019F</a:t>
            </a:r>
          </a:p>
        </p:txBody>
      </p:sp>
      <p:sp>
        <p:nvSpPr>
          <p:cNvPr id="122" name="Rounded Rectangle 121"/>
          <p:cNvSpPr/>
          <p:nvPr/>
        </p:nvSpPr>
        <p:spPr>
          <a:xfrm rot="16200000">
            <a:off x="-1717345" y="4494578"/>
            <a:ext cx="4044522" cy="394822"/>
          </a:xfrm>
          <a:prstGeom prst="roundRect">
            <a:avLst>
              <a:gd name="adj" fmla="val 0"/>
            </a:avLst>
          </a:prstGeom>
          <a:solidFill>
            <a:srgbClr val="E1D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65000"/>
                    <a:lumOff val="35000"/>
                  </a:schemeClr>
                </a:solidFill>
              </a:rPr>
              <a:t>MANAGEMENT CONTRACTS / MLRS</a:t>
            </a:r>
          </a:p>
        </p:txBody>
      </p:sp>
      <p:sp>
        <p:nvSpPr>
          <p:cNvPr id="124" name="Rectangle 6"/>
          <p:cNvSpPr>
            <a:spLocks noChangeArrowheads="1"/>
          </p:cNvSpPr>
          <p:nvPr/>
        </p:nvSpPr>
        <p:spPr bwMode="auto">
          <a:xfrm>
            <a:off x="6902668" y="1004001"/>
            <a:ext cx="2284797" cy="952440"/>
          </a:xfrm>
          <a:prstGeom prst="rect">
            <a:avLst/>
          </a:prstGeom>
          <a:noFill/>
          <a:ln w="9525">
            <a:noFill/>
            <a:miter lim="800000"/>
            <a:headEnd/>
            <a:tailEnd/>
          </a:ln>
        </p:spPr>
        <p:txBody>
          <a:bodyPr wrap="square" lIns="0" tIns="0" rIns="0" bIns="0">
            <a:spAutoFit/>
          </a:bodyPr>
          <a:lstStyle/>
          <a:p>
            <a:pPr marL="114300" lvl="1" indent="-112713" defTabSz="895350">
              <a:lnSpc>
                <a:spcPts val="1000"/>
              </a:lnSpc>
              <a:spcAft>
                <a:spcPts val="600"/>
              </a:spcAft>
              <a:buSzPct val="120000"/>
              <a:buFontTx/>
              <a:buChar char="•"/>
              <a:tabLst>
                <a:tab pos="2228850" algn="r"/>
              </a:tabLst>
              <a:defRPr/>
            </a:pPr>
            <a:r>
              <a:rPr lang="en-US" altLang="ko-KR" sz="1050" dirty="0" err="1">
                <a:ea typeface="굴림"/>
                <a:cs typeface="굴림"/>
              </a:rPr>
              <a:t>Khao</a:t>
            </a:r>
            <a:r>
              <a:rPr lang="en-US" altLang="ko-KR" sz="1050" dirty="0">
                <a:ea typeface="굴림"/>
                <a:cs typeface="굴림"/>
              </a:rPr>
              <a:t> Lak, Thailand 	328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600"/>
              </a:spcAft>
              <a:buSzPct val="120000"/>
              <a:buFontTx/>
              <a:buChar char="•"/>
              <a:tabLst>
                <a:tab pos="2228850" algn="r"/>
              </a:tabLst>
              <a:defRPr/>
            </a:pPr>
            <a:r>
              <a:rPr lang="en-US" altLang="ko-KR" sz="1050" dirty="0">
                <a:ea typeface="굴림"/>
                <a:cs typeface="굴림"/>
              </a:rPr>
              <a:t>Frankfurt, Germany	428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600"/>
              </a:spcAft>
              <a:buSzPct val="120000"/>
              <a:buFontTx/>
              <a:buChar char="•"/>
              <a:tabLst>
                <a:tab pos="2228850" algn="r"/>
              </a:tabLst>
              <a:defRPr/>
            </a:pPr>
            <a:r>
              <a:rPr lang="en-US" altLang="ko-KR" sz="1050" dirty="0">
                <a:ea typeface="굴림"/>
                <a:cs typeface="굴림"/>
              </a:rPr>
              <a:t>Hamburg, Germany	261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600"/>
              </a:spcAft>
              <a:buSzPct val="120000"/>
              <a:buFontTx/>
              <a:buChar char="•"/>
              <a:tabLst>
                <a:tab pos="2228850" algn="r"/>
              </a:tabLst>
              <a:defRPr/>
            </a:pPr>
            <a:r>
              <a:rPr lang="en-US" altLang="ko-KR" sz="1050" dirty="0">
                <a:ea typeface="굴림"/>
                <a:cs typeface="굴림"/>
              </a:rPr>
              <a:t>Frankfurt, Germany	375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600"/>
              </a:spcAft>
              <a:buSzPct val="120000"/>
              <a:buFontTx/>
              <a:buChar char="•"/>
              <a:tabLst>
                <a:tab pos="2228850" algn="r"/>
              </a:tabLst>
              <a:defRPr/>
            </a:pPr>
            <a:endParaRPr lang="en-US" altLang="ko-KR" sz="1050" dirty="0">
              <a:ea typeface="굴림"/>
              <a:cs typeface="굴림"/>
            </a:endParaRPr>
          </a:p>
        </p:txBody>
      </p:sp>
      <p:sp>
        <p:nvSpPr>
          <p:cNvPr id="125" name="Rounded Rectangle 124"/>
          <p:cNvSpPr/>
          <p:nvPr/>
        </p:nvSpPr>
        <p:spPr>
          <a:xfrm rot="16200000">
            <a:off x="-480691" y="1540215"/>
            <a:ext cx="1571214" cy="394820"/>
          </a:xfrm>
          <a:prstGeom prst="roundRect">
            <a:avLst>
              <a:gd name="adj" fmla="val 0"/>
            </a:avLst>
          </a:prstGeom>
          <a:solidFill>
            <a:srgbClr val="6B8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HOTEL INVESTMENT</a:t>
            </a:r>
          </a:p>
        </p:txBody>
      </p:sp>
      <p:sp>
        <p:nvSpPr>
          <p:cNvPr id="126" name="Rectangle 6"/>
          <p:cNvSpPr>
            <a:spLocks noChangeArrowheads="1"/>
          </p:cNvSpPr>
          <p:nvPr/>
        </p:nvSpPr>
        <p:spPr bwMode="auto">
          <a:xfrm>
            <a:off x="3963603" y="1001096"/>
            <a:ext cx="2308374" cy="1308050"/>
          </a:xfrm>
          <a:prstGeom prst="rect">
            <a:avLst/>
          </a:prstGeom>
          <a:noFill/>
          <a:ln w="9525">
            <a:noFill/>
            <a:miter lim="800000"/>
            <a:headEnd/>
            <a:tailEnd/>
          </a:ln>
        </p:spPr>
        <p:txBody>
          <a:bodyPr wrap="square" lIns="0" tIns="0" rIns="0" bIns="0">
            <a:spAutoFit/>
          </a:bodyPr>
          <a:lstStyle/>
          <a:p>
            <a:pPr marL="114300" lvl="1" indent="-112713" defTabSz="895350">
              <a:lnSpc>
                <a:spcPts val="1000"/>
              </a:lnSpc>
              <a:spcAft>
                <a:spcPts val="300"/>
              </a:spcAft>
              <a:buSzPct val="120000"/>
              <a:buFontTx/>
              <a:buChar char="•"/>
              <a:tabLst>
                <a:tab pos="2232025" algn="r"/>
              </a:tabLst>
              <a:defRPr/>
            </a:pPr>
            <a:r>
              <a:rPr lang="en-US" altLang="ko-KR" sz="1050" i="1" dirty="0">
                <a:ea typeface="굴림"/>
                <a:cs typeface="굴림"/>
              </a:rPr>
              <a:t>Fares Island, Maldives*  	200 </a:t>
            </a:r>
            <a:r>
              <a:rPr lang="en-US" altLang="ko-KR" sz="1050" i="1" dirty="0" err="1">
                <a:ea typeface="굴림"/>
                <a:cs typeface="굴림"/>
              </a:rPr>
              <a:t>rms</a:t>
            </a:r>
            <a:endParaRPr lang="en-US" altLang="ko-KR" sz="1050" i="1" dirty="0">
              <a:ea typeface="굴림"/>
              <a:cs typeface="굴림"/>
            </a:endParaRPr>
          </a:p>
          <a:p>
            <a:pPr marL="114300" lvl="1" indent="-112713" defTabSz="895350">
              <a:lnSpc>
                <a:spcPts val="1000"/>
              </a:lnSpc>
              <a:buSzPct val="120000"/>
              <a:buFontTx/>
              <a:buChar char="•"/>
              <a:tabLst>
                <a:tab pos="2228850" algn="r"/>
              </a:tabLst>
              <a:defRPr/>
            </a:pPr>
            <a:r>
              <a:rPr lang="en-US" altLang="ko-KR" sz="1050" dirty="0">
                <a:ea typeface="굴림"/>
                <a:cs typeface="굴림"/>
              </a:rPr>
              <a:t>Milan, Italy	185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tabLst>
                <a:tab pos="2228850" algn="r"/>
              </a:tabLst>
              <a:defRPr/>
            </a:pPr>
            <a:r>
              <a:rPr lang="en-US" altLang="ko-KR" sz="1050" dirty="0">
                <a:ea typeface="굴림"/>
                <a:cs typeface="굴림"/>
              </a:rPr>
              <a:t>Santander, Spain	64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300"/>
              </a:spcAft>
              <a:buSzPct val="120000"/>
              <a:buFontTx/>
              <a:buChar char="•"/>
              <a:tabLst>
                <a:tab pos="2228850" algn="r"/>
              </a:tabLst>
              <a:defRPr/>
            </a:pPr>
            <a:r>
              <a:rPr lang="en-US" altLang="ko-KR" sz="1050" dirty="0">
                <a:ea typeface="굴림"/>
                <a:cs typeface="굴림"/>
              </a:rPr>
              <a:t>Monterey La </a:t>
            </a:r>
            <a:r>
              <a:rPr lang="en-US" altLang="ko-KR" sz="1050" dirty="0" err="1">
                <a:ea typeface="굴림"/>
                <a:cs typeface="굴림"/>
              </a:rPr>
              <a:t>Esfera</a:t>
            </a:r>
            <a:r>
              <a:rPr lang="en-US" altLang="ko-KR" sz="1050" dirty="0">
                <a:ea typeface="굴림"/>
                <a:cs typeface="굴림"/>
              </a:rPr>
              <a:t>, Mexico	120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tabLst>
                <a:tab pos="2228850" algn="r"/>
              </a:tabLst>
              <a:defRPr/>
            </a:pPr>
            <a:r>
              <a:rPr lang="en-US" altLang="ko-KR" sz="1050" dirty="0">
                <a:ea typeface="굴림"/>
                <a:cs typeface="굴림"/>
              </a:rPr>
              <a:t>Cancun, Mexico	140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tabLst>
                <a:tab pos="2228850" algn="r"/>
              </a:tabLst>
              <a:defRPr/>
            </a:pPr>
            <a:r>
              <a:rPr lang="en-US" altLang="ko-KR" sz="1050" dirty="0">
                <a:ea typeface="굴림"/>
                <a:cs typeface="굴림"/>
              </a:rPr>
              <a:t>Milan, Italy	100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300"/>
              </a:spcAft>
              <a:buSzPct val="120000"/>
              <a:buFontTx/>
              <a:buChar char="•"/>
              <a:tabLst>
                <a:tab pos="2228850" algn="r"/>
              </a:tabLst>
              <a:defRPr/>
            </a:pPr>
            <a:r>
              <a:rPr lang="en-US" altLang="ko-KR" sz="1050" dirty="0">
                <a:ea typeface="굴림"/>
                <a:cs typeface="굴림"/>
              </a:rPr>
              <a:t>Hannover, Germany	89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spcAft>
                <a:spcPts val="300"/>
              </a:spcAft>
              <a:buSzPct val="120000"/>
              <a:buFontTx/>
              <a:buChar char="•"/>
              <a:tabLst>
                <a:tab pos="2228850" algn="r"/>
              </a:tabLst>
              <a:defRPr/>
            </a:pPr>
            <a:r>
              <a:rPr lang="en-US" altLang="ko-KR" sz="1050" dirty="0">
                <a:ea typeface="굴림"/>
                <a:cs typeface="굴림"/>
              </a:rPr>
              <a:t>Amsterdam, Netherlands	650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tabLst>
                <a:tab pos="2232025" algn="r"/>
              </a:tabLst>
              <a:defRPr/>
            </a:pPr>
            <a:endParaRPr lang="en-US" altLang="ko-KR" sz="1050" i="1" dirty="0">
              <a:ea typeface="굴림"/>
              <a:cs typeface="굴림"/>
            </a:endParaRPr>
          </a:p>
        </p:txBody>
      </p:sp>
      <p:sp>
        <p:nvSpPr>
          <p:cNvPr id="127" name="Rectangle 6"/>
          <p:cNvSpPr>
            <a:spLocks noChangeArrowheads="1"/>
          </p:cNvSpPr>
          <p:nvPr/>
        </p:nvSpPr>
        <p:spPr bwMode="auto">
          <a:xfrm>
            <a:off x="1079671" y="2711009"/>
            <a:ext cx="2467592" cy="3860031"/>
          </a:xfrm>
          <a:prstGeom prst="rect">
            <a:avLst/>
          </a:prstGeom>
          <a:noFill/>
          <a:ln w="9525">
            <a:noFill/>
            <a:miter lim="800000"/>
            <a:headEnd/>
            <a:tailEnd/>
          </a:ln>
        </p:spPr>
        <p:txBody>
          <a:bodyPr wrap="square" lIns="0" tIns="0" rIns="0" bIns="0">
            <a:spAutoFit/>
          </a:bodyPr>
          <a:lstStyle/>
          <a:p>
            <a:pPr marL="114300" lvl="1" indent="-112713">
              <a:lnSpc>
                <a:spcPts val="1000"/>
              </a:lnSpc>
              <a:buSzPct val="120000"/>
              <a:buFontTx/>
              <a:buChar char="•"/>
              <a:tabLst>
                <a:tab pos="2228850" algn="r"/>
              </a:tabLst>
              <a:defRPr/>
            </a:pPr>
            <a:r>
              <a:rPr lang="en-US" altLang="ko-KR" sz="1050" dirty="0">
                <a:ea typeface="굴림"/>
                <a:cs typeface="굴림"/>
              </a:rPr>
              <a:t>Bahia, Brazil 	50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Le </a:t>
            </a:r>
            <a:r>
              <a:rPr lang="en-US" altLang="ko-KR" sz="1050" dirty="0" err="1">
                <a:ea typeface="굴림"/>
                <a:cs typeface="굴림"/>
              </a:rPr>
              <a:t>Chaland</a:t>
            </a:r>
            <a:r>
              <a:rPr lang="en-US" altLang="ko-KR" sz="1050" dirty="0">
                <a:ea typeface="굴림"/>
                <a:cs typeface="굴림"/>
              </a:rPr>
              <a:t>, Mauritius  	164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err="1">
                <a:ea typeface="굴림"/>
                <a:cs typeface="굴림"/>
              </a:rPr>
              <a:t>Tozeur</a:t>
            </a:r>
            <a:r>
              <a:rPr lang="en-US" altLang="ko-KR" sz="1050" dirty="0">
                <a:ea typeface="굴림"/>
                <a:cs typeface="굴림"/>
              </a:rPr>
              <a:t>, Tunisia 	93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a:ea typeface="굴림"/>
                <a:cs typeface="굴림"/>
              </a:rPr>
              <a:t>Victoria, Australia	170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Angkor, Cambodia	80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err="1">
                <a:ea typeface="굴림"/>
                <a:cs typeface="굴림"/>
              </a:rPr>
              <a:t>Seminyak</a:t>
            </a:r>
            <a:r>
              <a:rPr lang="en-US" altLang="ko-KR" sz="1050" dirty="0">
                <a:ea typeface="굴림"/>
                <a:cs typeface="굴림"/>
              </a:rPr>
              <a:t>, Bali, Indonesia	37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Busan, Korea	289 </a:t>
            </a:r>
            <a:r>
              <a:rPr lang="en-US" altLang="ko-KR" sz="1050" dirty="0" err="1">
                <a:ea typeface="굴림"/>
                <a:cs typeface="굴림"/>
              </a:rPr>
              <a:t>rms</a:t>
            </a:r>
            <a:r>
              <a:rPr lang="en-US" altLang="ko-KR" sz="1050" dirty="0">
                <a:ea typeface="굴림"/>
                <a:cs typeface="굴림"/>
              </a:rPr>
              <a:t> &amp; 570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Bangkok, Thailand	382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Tunis, Tunisia	41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Dubai, UAE	372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err="1">
                <a:ea typeface="굴림"/>
                <a:cs typeface="굴림"/>
              </a:rPr>
              <a:t>Vũng</a:t>
            </a:r>
            <a:r>
              <a:rPr lang="en-US" altLang="ko-KR" sz="1050" dirty="0">
                <a:ea typeface="굴림"/>
                <a:cs typeface="굴림"/>
              </a:rPr>
              <a:t> </a:t>
            </a:r>
            <a:r>
              <a:rPr lang="en-US" altLang="ko-KR" sz="1050" dirty="0" err="1">
                <a:ea typeface="굴림"/>
                <a:cs typeface="굴림"/>
              </a:rPr>
              <a:t>Tàu</a:t>
            </a:r>
            <a:r>
              <a:rPr lang="en-US" altLang="ko-KR" sz="1050" dirty="0">
                <a:ea typeface="굴림"/>
                <a:cs typeface="굴림"/>
              </a:rPr>
              <a:t>, Vietnam	149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a:ea typeface="굴림"/>
                <a:cs typeface="굴림"/>
              </a:rPr>
              <a:t>Recife, Brazil	200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Brasilia, Brazil	395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7263" algn="r"/>
              </a:tabLst>
              <a:defRPr/>
            </a:pPr>
            <a:r>
              <a:rPr lang="en-US" altLang="ko-KR" sz="1050" dirty="0">
                <a:ea typeface="굴림"/>
                <a:cs typeface="굴림"/>
              </a:rPr>
              <a:t>South Australia, Australia	278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7263" algn="r"/>
              </a:tabLst>
              <a:defRPr/>
            </a:pPr>
            <a:r>
              <a:rPr lang="en-US" altLang="ko-KR" sz="1050" dirty="0">
                <a:ea typeface="굴림"/>
                <a:cs typeface="굴림"/>
              </a:rPr>
              <a:t>Hangzhou, China	132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Busan, Korea	436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Beirut, Lebanon	110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Wellington, New Zealand	226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err="1">
                <a:ea typeface="굴림"/>
                <a:cs typeface="굴림"/>
              </a:rPr>
              <a:t>Khon</a:t>
            </a:r>
            <a:r>
              <a:rPr lang="en-US" altLang="ko-KR" sz="1050" dirty="0">
                <a:ea typeface="굴림"/>
                <a:cs typeface="굴림"/>
              </a:rPr>
              <a:t> </a:t>
            </a:r>
            <a:r>
              <a:rPr lang="en-US" altLang="ko-KR" sz="1050" dirty="0" err="1">
                <a:ea typeface="굴림"/>
                <a:cs typeface="굴림"/>
              </a:rPr>
              <a:t>Kaen</a:t>
            </a:r>
            <a:r>
              <a:rPr lang="en-US" altLang="ko-KR" sz="1050" dirty="0">
                <a:ea typeface="굴림"/>
                <a:cs typeface="굴림"/>
              </a:rPr>
              <a:t>, Thailand	79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a:ea typeface="굴림"/>
                <a:cs typeface="굴림"/>
              </a:rPr>
              <a:t>Santiago, Chile	86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Valencia, Spain	47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a:ea typeface="굴림"/>
                <a:cs typeface="굴림"/>
              </a:rPr>
              <a:t>Bahia, Brazil	207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Porto, Portugal	79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a:ea typeface="굴림"/>
                <a:cs typeface="굴림"/>
              </a:rPr>
              <a:t>Lima, Peru	265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London, UK	190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Bef>
                <a:spcPts val="300"/>
              </a:spcBef>
              <a:buSzPct val="120000"/>
              <a:buFontTx/>
              <a:buChar char="•"/>
              <a:tabLst>
                <a:tab pos="2228850" algn="r"/>
              </a:tabLst>
              <a:defRPr/>
            </a:pPr>
            <a:r>
              <a:rPr lang="en-US" altLang="ko-KR" sz="1050" dirty="0" err="1">
                <a:ea typeface="굴림"/>
                <a:cs typeface="굴림"/>
              </a:rPr>
              <a:t>Laikipia</a:t>
            </a:r>
            <a:r>
              <a:rPr lang="en-US" altLang="ko-KR" sz="1050" dirty="0">
                <a:ea typeface="굴림"/>
                <a:cs typeface="굴림"/>
              </a:rPr>
              <a:t>, Kenya	7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defRPr/>
            </a:pPr>
            <a:endParaRPr lang="en-US" altLang="ko-KR" sz="1050" dirty="0">
              <a:ea typeface="굴림"/>
              <a:cs typeface="굴림"/>
            </a:endParaRPr>
          </a:p>
          <a:p>
            <a:pPr marL="114300" lvl="1" indent="-112713" defTabSz="895350">
              <a:lnSpc>
                <a:spcPts val="1000"/>
              </a:lnSpc>
              <a:buSzPct val="120000"/>
              <a:buFontTx/>
              <a:buChar char="•"/>
              <a:defRPr/>
            </a:pPr>
            <a:endParaRPr lang="en-US" altLang="ko-KR" sz="1050" dirty="0">
              <a:ea typeface="굴림"/>
              <a:cs typeface="굴림"/>
            </a:endParaRPr>
          </a:p>
        </p:txBody>
      </p:sp>
      <p:sp>
        <p:nvSpPr>
          <p:cNvPr id="128" name="Rectangle 6"/>
          <p:cNvSpPr>
            <a:spLocks noChangeArrowheads="1"/>
          </p:cNvSpPr>
          <p:nvPr/>
        </p:nvSpPr>
        <p:spPr bwMode="auto">
          <a:xfrm>
            <a:off x="3963603" y="2711009"/>
            <a:ext cx="2308374" cy="3231654"/>
          </a:xfrm>
          <a:prstGeom prst="rect">
            <a:avLst/>
          </a:prstGeom>
          <a:noFill/>
          <a:ln w="9525">
            <a:noFill/>
            <a:miter lim="800000"/>
            <a:headEnd/>
            <a:tailEnd/>
          </a:ln>
        </p:spPr>
        <p:txBody>
          <a:bodyPr wrap="square" lIns="0" tIns="0" rIns="0" bIns="0">
            <a:spAutoFit/>
          </a:bodyPr>
          <a:lstStyle/>
          <a:p>
            <a:pPr marL="114300" lvl="1" indent="-112713" defTabSz="895350">
              <a:buSzPct val="120000"/>
              <a:buFontTx/>
              <a:buChar char="•"/>
              <a:tabLst>
                <a:tab pos="2228850" algn="r"/>
              </a:tabLst>
              <a:defRPr/>
            </a:pPr>
            <a:r>
              <a:rPr lang="en-US" altLang="ko-KR" sz="1050" dirty="0" err="1">
                <a:ea typeface="굴림"/>
                <a:cs typeface="굴림"/>
              </a:rPr>
              <a:t>Libo</a:t>
            </a:r>
            <a:r>
              <a:rPr lang="en-US" altLang="ko-KR" sz="1050" dirty="0">
                <a:ea typeface="굴림"/>
                <a:cs typeface="굴림"/>
              </a:rPr>
              <a:t> Country, China	173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Phi </a:t>
            </a:r>
            <a:r>
              <a:rPr lang="en-US" altLang="ko-KR" sz="1050" dirty="0" err="1">
                <a:ea typeface="굴림"/>
                <a:cs typeface="굴림"/>
              </a:rPr>
              <a:t>Phi</a:t>
            </a:r>
            <a:r>
              <a:rPr lang="en-US" altLang="ko-KR" sz="1050" dirty="0">
                <a:ea typeface="굴림"/>
                <a:cs typeface="굴림"/>
              </a:rPr>
              <a:t> Island, Thailand	107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err="1">
                <a:ea typeface="굴림"/>
                <a:cs typeface="굴림"/>
              </a:rPr>
              <a:t>Ras</a:t>
            </a:r>
            <a:r>
              <a:rPr lang="en-US" altLang="ko-KR" sz="1050" dirty="0">
                <a:ea typeface="굴림"/>
                <a:cs typeface="굴림"/>
              </a:rPr>
              <a:t> Al </a:t>
            </a:r>
            <a:r>
              <a:rPr lang="en-US" altLang="ko-KR" sz="1050" dirty="0" err="1">
                <a:ea typeface="굴림"/>
                <a:cs typeface="굴림"/>
              </a:rPr>
              <a:t>Khaimah</a:t>
            </a:r>
            <a:r>
              <a:rPr lang="en-US" altLang="ko-KR" sz="1050" dirty="0">
                <a:ea typeface="굴림"/>
                <a:cs typeface="굴림"/>
              </a:rPr>
              <a:t>, UAE	140 </a:t>
            </a:r>
            <a:r>
              <a:rPr lang="en-US" altLang="ko-KR" sz="1050" dirty="0" err="1">
                <a:ea typeface="굴림"/>
                <a:cs typeface="굴림"/>
              </a:rPr>
              <a:t>rms</a:t>
            </a:r>
            <a:r>
              <a:rPr lang="en-US" altLang="ko-KR" sz="1050" dirty="0">
                <a:ea typeface="굴림"/>
                <a:cs typeface="굴림"/>
              </a:rPr>
              <a:t> </a:t>
            </a: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Dubai, UAE	528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sz="1050" dirty="0" err="1"/>
              <a:t>Ras</a:t>
            </a:r>
            <a:r>
              <a:rPr lang="en-US" sz="1050" dirty="0"/>
              <a:t> Al </a:t>
            </a:r>
            <a:r>
              <a:rPr lang="en-US" sz="1050" dirty="0" err="1"/>
              <a:t>Khaimah</a:t>
            </a:r>
            <a:r>
              <a:rPr lang="en-US" sz="1050" dirty="0"/>
              <a:t>, UAE	225 </a:t>
            </a:r>
            <a:r>
              <a:rPr lang="en-US" sz="1050" dirty="0" err="1"/>
              <a:t>rms</a:t>
            </a:r>
            <a:endParaRPr lang="en-US" altLang="ko-KR" sz="1050" dirty="0">
              <a:ea typeface="굴림"/>
              <a:cs typeface="굴림"/>
            </a:endParaRPr>
          </a:p>
          <a:p>
            <a:pPr marL="114300" lvl="1" indent="-112713" defTabSz="895350">
              <a:buSzPct val="120000"/>
              <a:buFontTx/>
              <a:buChar char="•"/>
              <a:defRPr/>
            </a:pPr>
            <a:endParaRPr lang="en-US" altLang="ko-KR" sz="1050" dirty="0">
              <a:ea typeface="굴림"/>
              <a:cs typeface="굴림"/>
            </a:endParaRPr>
          </a:p>
          <a:p>
            <a:pPr marL="114300" lvl="1" indent="-112713" defTabSz="895350">
              <a:buSzPct val="120000"/>
              <a:buFontTx/>
              <a:buChar char="•"/>
              <a:defRPr/>
            </a:pPr>
            <a:r>
              <a:rPr lang="en-US" altLang="ko-KR" sz="1050" dirty="0">
                <a:ea typeface="굴림"/>
                <a:cs typeface="굴림"/>
              </a:rPr>
              <a:t>Hangzhou, China	166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defRPr/>
            </a:pPr>
            <a:endParaRPr lang="en-US" altLang="ko-KR" sz="1050" dirty="0">
              <a:ea typeface="굴림"/>
              <a:cs typeface="굴림"/>
            </a:endParaRPr>
          </a:p>
          <a:p>
            <a:pPr marL="114300" lvl="1" indent="-112713" defTabSz="895350">
              <a:buSzPct val="120000"/>
              <a:buFontTx/>
              <a:buChar char="•"/>
              <a:tabLst>
                <a:tab pos="1828800" algn="l"/>
              </a:tabLst>
              <a:defRPr/>
            </a:pPr>
            <a:r>
              <a:rPr lang="en-US" sz="1050" dirty="0">
                <a:ea typeface="굴림"/>
                <a:cs typeface="굴림"/>
              </a:rPr>
              <a:t>Queensland, Australia	 50 </a:t>
            </a:r>
            <a:r>
              <a:rPr lang="en-US" sz="1050" dirty="0" err="1">
                <a:ea typeface="굴림"/>
                <a:cs typeface="굴림"/>
              </a:rPr>
              <a:t>rms</a:t>
            </a:r>
            <a:endParaRPr lang="en-US" altLang="ko-KR" sz="1050" dirty="0">
              <a:ea typeface="굴림"/>
              <a:cs typeface="굴림"/>
            </a:endParaRPr>
          </a:p>
          <a:p>
            <a:pPr marL="114300" lvl="1" indent="-112713" defTabSz="895350">
              <a:buSzPct val="120000"/>
              <a:buFontTx/>
              <a:buChar char="•"/>
              <a:defRPr/>
            </a:pPr>
            <a:r>
              <a:rPr lang="en-US" altLang="ko-KR" sz="1050" dirty="0">
                <a:ea typeface="굴림"/>
                <a:cs typeface="굴림"/>
              </a:rPr>
              <a:t>Daegu, Korea		144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defRPr/>
            </a:pPr>
            <a:endParaRPr lang="en-US" altLang="ko-KR" sz="1050" dirty="0">
              <a:ea typeface="굴림"/>
              <a:cs typeface="굴림"/>
            </a:endParaRPr>
          </a:p>
          <a:p>
            <a:pPr marL="114300" lvl="1" indent="-112713" defTabSz="895350">
              <a:buSzPct val="120000"/>
              <a:buFontTx/>
              <a:buChar char="•"/>
              <a:defRPr/>
            </a:pPr>
            <a:r>
              <a:rPr lang="en-US" altLang="ko-KR" sz="1050" dirty="0">
                <a:ea typeface="굴림"/>
                <a:cs typeface="굴림"/>
              </a:rPr>
              <a:t>Venice, Italy		150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defRPr/>
            </a:pPr>
            <a:endParaRPr lang="es-ES" altLang="ko-KR" sz="1050" dirty="0">
              <a:ea typeface="굴림"/>
              <a:cs typeface="굴림"/>
            </a:endParaRPr>
          </a:p>
          <a:p>
            <a:pPr marL="114300" lvl="1" indent="-112713" defTabSz="895350">
              <a:buSzPct val="120000"/>
              <a:buFontTx/>
              <a:buChar char="•"/>
              <a:defRPr/>
            </a:pPr>
            <a:r>
              <a:rPr lang="es-ES" altLang="ko-KR" sz="1050" dirty="0">
                <a:ea typeface="굴림"/>
                <a:cs typeface="굴림"/>
              </a:rPr>
              <a:t>Iquique, Chile		135 </a:t>
            </a:r>
            <a:r>
              <a:rPr lang="es-ES" altLang="ko-KR" sz="1050" dirty="0" err="1">
                <a:ea typeface="굴림"/>
                <a:cs typeface="굴림"/>
              </a:rPr>
              <a:t>rms</a:t>
            </a:r>
            <a:endParaRPr lang="es-ES" altLang="ko-KR" sz="1050" dirty="0">
              <a:ea typeface="굴림"/>
              <a:cs typeface="굴림"/>
            </a:endParaRPr>
          </a:p>
          <a:p>
            <a:pPr marL="114300" lvl="1" indent="-112713" defTabSz="895350">
              <a:buSzPct val="120000"/>
              <a:buFontTx/>
              <a:buChar char="•"/>
              <a:defRPr/>
            </a:pPr>
            <a:r>
              <a:rPr lang="es-ES" altLang="ko-KR" sz="1050" dirty="0" err="1">
                <a:ea typeface="굴림"/>
                <a:cs typeface="굴림"/>
              </a:rPr>
              <a:t>Mexico</a:t>
            </a:r>
            <a:r>
              <a:rPr lang="es-ES" altLang="ko-KR" sz="1050" dirty="0">
                <a:ea typeface="굴림"/>
                <a:cs typeface="굴림"/>
              </a:rPr>
              <a:t> City, </a:t>
            </a:r>
            <a:r>
              <a:rPr lang="es-ES" altLang="ko-KR" sz="1050" dirty="0" err="1">
                <a:ea typeface="굴림"/>
                <a:cs typeface="굴림"/>
              </a:rPr>
              <a:t>Mexico</a:t>
            </a:r>
            <a:r>
              <a:rPr lang="es-ES" altLang="ko-KR" sz="1050" dirty="0">
                <a:ea typeface="굴림"/>
                <a:cs typeface="굴림"/>
              </a:rPr>
              <a:t>	144 </a:t>
            </a:r>
            <a:r>
              <a:rPr lang="es-ES" altLang="ko-KR" sz="1050" dirty="0" err="1">
                <a:ea typeface="굴림"/>
                <a:cs typeface="굴림"/>
              </a:rPr>
              <a:t>rms</a:t>
            </a:r>
            <a:endParaRPr lang="es-ES" altLang="ko-KR" sz="1050" dirty="0">
              <a:ea typeface="굴림"/>
              <a:cs typeface="굴림"/>
            </a:endParaRPr>
          </a:p>
          <a:p>
            <a:pPr marL="114300" lvl="1" indent="-112713" defTabSz="895350">
              <a:buSzPct val="120000"/>
              <a:buFontTx/>
              <a:buChar char="•"/>
              <a:defRPr/>
            </a:pPr>
            <a:r>
              <a:rPr lang="es-ES" altLang="ko-KR" sz="1050" dirty="0">
                <a:ea typeface="굴림"/>
                <a:cs typeface="굴림"/>
              </a:rPr>
              <a:t>Lima, </a:t>
            </a:r>
            <a:r>
              <a:rPr lang="es-ES" altLang="ko-KR" sz="1050" dirty="0" err="1">
                <a:ea typeface="굴림"/>
                <a:cs typeface="굴림"/>
              </a:rPr>
              <a:t>Peru</a:t>
            </a:r>
            <a:r>
              <a:rPr lang="es-ES" altLang="ko-KR" sz="1050" dirty="0">
                <a:ea typeface="굴림"/>
                <a:cs typeface="굴림"/>
              </a:rPr>
              <a:t>		164 </a:t>
            </a:r>
            <a:r>
              <a:rPr lang="es-ES" altLang="ko-KR" sz="1050" dirty="0" err="1">
                <a:ea typeface="굴림"/>
                <a:cs typeface="굴림"/>
              </a:rPr>
              <a:t>rms</a:t>
            </a:r>
            <a:endParaRPr lang="es-ES" altLang="ko-KR" sz="1050" dirty="0">
              <a:ea typeface="굴림"/>
              <a:cs typeface="굴림"/>
            </a:endParaRPr>
          </a:p>
          <a:p>
            <a:pPr marL="114300" lvl="1" indent="-112713" defTabSz="895350">
              <a:buSzPct val="120000"/>
              <a:buFontTx/>
              <a:buChar char="•"/>
              <a:defRPr/>
            </a:pPr>
            <a:endParaRPr lang="en-US" altLang="ko-KR" sz="1050" dirty="0">
              <a:ea typeface="굴림"/>
              <a:cs typeface="굴림"/>
            </a:endParaRPr>
          </a:p>
          <a:p>
            <a:pPr marL="114300" lvl="1" indent="-112713" defTabSz="895350">
              <a:buSzPct val="120000"/>
              <a:buFontTx/>
              <a:buChar char="•"/>
              <a:defRPr/>
            </a:pPr>
            <a:r>
              <a:rPr lang="en-US" altLang="ko-KR" sz="1050" dirty="0">
                <a:ea typeface="굴림"/>
                <a:cs typeface="굴림"/>
              </a:rPr>
              <a:t>Santiago, Chile	146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defRPr/>
            </a:pPr>
            <a:endParaRPr lang="en-US" altLang="ko-KR" sz="1050" dirty="0">
              <a:ea typeface="굴림"/>
              <a:cs typeface="굴림"/>
            </a:endParaRPr>
          </a:p>
        </p:txBody>
      </p:sp>
      <p:sp>
        <p:nvSpPr>
          <p:cNvPr id="129" name="Rectangle 6"/>
          <p:cNvSpPr>
            <a:spLocks noChangeArrowheads="1"/>
          </p:cNvSpPr>
          <p:nvPr/>
        </p:nvSpPr>
        <p:spPr bwMode="auto">
          <a:xfrm>
            <a:off x="6902668" y="2711009"/>
            <a:ext cx="2367232" cy="3070071"/>
          </a:xfrm>
          <a:prstGeom prst="rect">
            <a:avLst/>
          </a:prstGeom>
          <a:noFill/>
          <a:ln w="9525">
            <a:noFill/>
            <a:miter lim="800000"/>
            <a:headEnd/>
            <a:tailEnd/>
          </a:ln>
        </p:spPr>
        <p:txBody>
          <a:bodyPr wrap="square" lIns="0" tIns="0" rIns="0" bIns="0">
            <a:spAutoFit/>
          </a:bodyPr>
          <a:lstStyle/>
          <a:p>
            <a:pPr marL="114300" lvl="1" indent="-112713" defTabSz="895350">
              <a:buSzPct val="120000"/>
              <a:buFontTx/>
              <a:buChar char="•"/>
              <a:tabLst>
                <a:tab pos="2228850" algn="r"/>
              </a:tabLst>
              <a:defRPr/>
            </a:pPr>
            <a:r>
              <a:rPr lang="en-US" altLang="ko-KR" sz="1050" dirty="0">
                <a:ea typeface="굴림"/>
                <a:cs typeface="굴림"/>
              </a:rPr>
              <a:t>Chengdu, China 	150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Nanjing, China	120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Zhuhai, China	160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Accra, Ghana 	155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Sharjah, UAE 	233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Zhuhai, China	300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err="1">
                <a:ea typeface="굴림"/>
                <a:cs typeface="굴림"/>
              </a:rPr>
              <a:t>Savanne</a:t>
            </a:r>
            <a:r>
              <a:rPr lang="en-US" altLang="ko-KR" sz="1050" dirty="0">
                <a:ea typeface="굴림"/>
                <a:cs typeface="굴림"/>
              </a:rPr>
              <a:t>, Mauritius	156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Muscat, Oman	150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err="1">
                <a:ea typeface="굴림"/>
                <a:cs typeface="굴림"/>
              </a:rPr>
              <a:t>Gammarth</a:t>
            </a:r>
            <a:r>
              <a:rPr lang="en-US" altLang="ko-KR" sz="1050" dirty="0">
                <a:ea typeface="굴림"/>
                <a:cs typeface="굴림"/>
              </a:rPr>
              <a:t>, Tunisia 	232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Dubai, UAE 	528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Cam </a:t>
            </a:r>
            <a:r>
              <a:rPr lang="en-US" altLang="ko-KR" sz="1050" dirty="0" err="1">
                <a:ea typeface="굴림"/>
                <a:cs typeface="굴림"/>
              </a:rPr>
              <a:t>Ranh</a:t>
            </a:r>
            <a:r>
              <a:rPr lang="en-US" altLang="ko-KR" sz="1050" dirty="0">
                <a:ea typeface="굴림"/>
                <a:cs typeface="굴림"/>
              </a:rPr>
              <a:t>, Vietnam	595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Fortaleza, Brazil	130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Phuket, Thailand	500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sz="1050" dirty="0"/>
              <a:t>Zhuhai, China	100 </a:t>
            </a:r>
            <a:r>
              <a:rPr lang="en-US" sz="1050" dirty="0" err="1"/>
              <a:t>rms</a:t>
            </a:r>
            <a:endParaRPr lang="en-US" sz="1050" dirty="0"/>
          </a:p>
          <a:p>
            <a:pPr marL="114300" lvl="1" indent="-112713" defTabSz="895350">
              <a:buSzPct val="120000"/>
              <a:buFontTx/>
              <a:buChar char="•"/>
              <a:tabLst>
                <a:tab pos="2228850" algn="r"/>
              </a:tabLst>
              <a:defRPr/>
            </a:pPr>
            <a:r>
              <a:rPr lang="en-US" altLang="ko-KR" sz="1050" dirty="0">
                <a:ea typeface="굴림"/>
                <a:cs typeface="굴림"/>
              </a:rPr>
              <a:t>Hangzhou, China	54 </a:t>
            </a:r>
            <a:r>
              <a:rPr lang="en-US" altLang="ko-KR" sz="1050" dirty="0" err="1">
                <a:ea typeface="굴림"/>
                <a:cs typeface="굴림"/>
              </a:rPr>
              <a:t>rms</a:t>
            </a:r>
            <a:endParaRPr lang="en-US" altLang="ko-KR" sz="1050" dirty="0">
              <a:ea typeface="굴림"/>
              <a:cs typeface="굴림"/>
            </a:endParaRPr>
          </a:p>
        </p:txBody>
      </p:sp>
      <p:sp>
        <p:nvSpPr>
          <p:cNvPr id="130" name="Rectangle 13"/>
          <p:cNvSpPr>
            <a:spLocks noChangeArrowheads="1"/>
          </p:cNvSpPr>
          <p:nvPr/>
        </p:nvSpPr>
        <p:spPr bwMode="blackWhite">
          <a:xfrm>
            <a:off x="3472446" y="736291"/>
            <a:ext cx="2763816" cy="224671"/>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200" b="1" dirty="0">
                <a:solidFill>
                  <a:schemeClr val="tx1">
                    <a:lumMod val="65000"/>
                    <a:lumOff val="35000"/>
                  </a:schemeClr>
                </a:solidFill>
                <a:ea typeface="-윤명조130" pitchFamily="18" charset="-127"/>
                <a:cs typeface="+mn-cs"/>
              </a:rPr>
              <a:t>2020F</a:t>
            </a:r>
          </a:p>
        </p:txBody>
      </p:sp>
      <p:sp>
        <p:nvSpPr>
          <p:cNvPr id="132" name="Rectangle 13"/>
          <p:cNvSpPr>
            <a:spLocks noChangeArrowheads="1"/>
          </p:cNvSpPr>
          <p:nvPr/>
        </p:nvSpPr>
        <p:spPr bwMode="blackWhite">
          <a:xfrm>
            <a:off x="6387281" y="736291"/>
            <a:ext cx="2763816" cy="224671"/>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200" b="1" dirty="0">
                <a:solidFill>
                  <a:schemeClr val="tx1">
                    <a:lumMod val="65000"/>
                    <a:lumOff val="35000"/>
                  </a:schemeClr>
                </a:solidFill>
                <a:ea typeface="-윤명조130" pitchFamily="18" charset="-127"/>
                <a:cs typeface="+mn-cs"/>
              </a:rPr>
              <a:t>2021F</a:t>
            </a:r>
          </a:p>
        </p:txBody>
      </p:sp>
      <p:sp>
        <p:nvSpPr>
          <p:cNvPr id="133" name="Rectangle 13"/>
          <p:cNvSpPr>
            <a:spLocks noChangeArrowheads="1"/>
          </p:cNvSpPr>
          <p:nvPr/>
        </p:nvSpPr>
        <p:spPr bwMode="blackWhite">
          <a:xfrm>
            <a:off x="9287524" y="736291"/>
            <a:ext cx="2763816" cy="224671"/>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200" b="1" dirty="0">
                <a:solidFill>
                  <a:schemeClr val="tx1">
                    <a:lumMod val="65000"/>
                    <a:lumOff val="35000"/>
                  </a:schemeClr>
                </a:solidFill>
                <a:ea typeface="-윤명조130" pitchFamily="18" charset="-127"/>
                <a:cs typeface="+mn-cs"/>
              </a:rPr>
              <a:t>2022F</a:t>
            </a:r>
          </a:p>
        </p:txBody>
      </p:sp>
      <p:sp>
        <p:nvSpPr>
          <p:cNvPr id="134" name="Rectangle 13"/>
          <p:cNvSpPr>
            <a:spLocks noChangeArrowheads="1"/>
          </p:cNvSpPr>
          <p:nvPr/>
        </p:nvSpPr>
        <p:spPr bwMode="blackWhite">
          <a:xfrm>
            <a:off x="571500" y="6513115"/>
            <a:ext cx="11494449" cy="203994"/>
          </a:xfrm>
          <a:prstGeom prst="rect">
            <a:avLst/>
          </a:prstGeom>
          <a:solidFill>
            <a:srgbClr val="EFEDE1"/>
          </a:solid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9613B"/>
                </a:solidFill>
                <a:ea typeface="-윤명조130" pitchFamily="18" charset="-127"/>
                <a:cs typeface="+mn-cs"/>
              </a:rPr>
              <a:t>60 Hotels / 11,973 Rooms </a:t>
            </a:r>
          </a:p>
        </p:txBody>
      </p:sp>
      <p:sp>
        <p:nvSpPr>
          <p:cNvPr id="135" name="Rectangle 6"/>
          <p:cNvSpPr>
            <a:spLocks noChangeArrowheads="1"/>
          </p:cNvSpPr>
          <p:nvPr/>
        </p:nvSpPr>
        <p:spPr bwMode="auto">
          <a:xfrm>
            <a:off x="1079671" y="994384"/>
            <a:ext cx="2401963" cy="1397819"/>
          </a:xfrm>
          <a:prstGeom prst="rect">
            <a:avLst/>
          </a:prstGeom>
          <a:noFill/>
          <a:ln w="9525">
            <a:noFill/>
            <a:miter lim="800000"/>
            <a:headEnd/>
            <a:tailEnd/>
          </a:ln>
        </p:spPr>
        <p:txBody>
          <a:bodyPr wrap="square" lIns="0" tIns="0" rIns="0" bIns="0">
            <a:spAutoFit/>
          </a:bodyPr>
          <a:lstStyle/>
          <a:p>
            <a:pPr marL="114300" lvl="1" indent="-112713" defTabSz="895350">
              <a:lnSpc>
                <a:spcPts val="1000"/>
              </a:lnSpc>
              <a:buSzPct val="120000"/>
              <a:buFontTx/>
              <a:buChar char="•"/>
              <a:tabLst>
                <a:tab pos="2228850" algn="r"/>
              </a:tabLst>
              <a:defRPr/>
            </a:pPr>
            <a:r>
              <a:rPr lang="en-US" altLang="ko-KR" sz="1050" dirty="0">
                <a:ea typeface="굴림"/>
                <a:cs typeface="굴림"/>
              </a:rPr>
              <a:t>Desaru, Malaysia 	103 </a:t>
            </a:r>
            <a:r>
              <a:rPr lang="en-US" altLang="ko-KR" sz="1050" dirty="0" err="1">
                <a:ea typeface="굴림"/>
                <a:cs typeface="굴림"/>
              </a:rPr>
              <a:t>rms</a:t>
            </a:r>
            <a:r>
              <a:rPr lang="en-US" altLang="ko-KR" sz="1050" dirty="0">
                <a:ea typeface="굴림"/>
                <a:cs typeface="굴림"/>
              </a:rPr>
              <a:t> </a:t>
            </a:r>
          </a:p>
          <a:p>
            <a:pPr marL="114300" lvl="1" indent="-112713" defTabSz="895350">
              <a:lnSpc>
                <a:spcPts val="1000"/>
              </a:lnSpc>
              <a:spcAft>
                <a:spcPts val="300"/>
              </a:spcAft>
              <a:buSzPct val="120000"/>
              <a:buFontTx/>
              <a:buChar char="•"/>
              <a:tabLst>
                <a:tab pos="2228850" algn="r"/>
              </a:tabLst>
              <a:defRPr/>
            </a:pPr>
            <a:r>
              <a:rPr lang="en-US" altLang="ko-KR" sz="1050" i="1" dirty="0" err="1">
                <a:ea typeface="굴림"/>
                <a:cs typeface="굴림"/>
              </a:rPr>
              <a:t>Ubud</a:t>
            </a:r>
            <a:r>
              <a:rPr lang="en-US" altLang="ko-KR" sz="1050" i="1" dirty="0">
                <a:ea typeface="굴림"/>
                <a:cs typeface="굴림"/>
              </a:rPr>
              <a:t>, Bali, Indonesia* 	71 </a:t>
            </a:r>
            <a:r>
              <a:rPr lang="en-US" altLang="ko-KR" sz="1050" i="1" dirty="0" err="1">
                <a:ea typeface="굴림"/>
                <a:cs typeface="굴림"/>
              </a:rPr>
              <a:t>rms</a:t>
            </a:r>
            <a:endParaRPr lang="en-US" altLang="ko-KR" sz="1050" i="1"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Antwerp, Belgium 	180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Aft>
                <a:spcPts val="300"/>
              </a:spcAft>
              <a:buSzPct val="120000"/>
              <a:buFontTx/>
              <a:buChar char="•"/>
              <a:tabLst>
                <a:tab pos="2228850" algn="r"/>
              </a:tabLst>
              <a:defRPr/>
            </a:pPr>
            <a:r>
              <a:rPr lang="en-US" altLang="ko-KR" sz="1050" dirty="0">
                <a:ea typeface="굴림"/>
                <a:cs typeface="굴림"/>
              </a:rPr>
              <a:t>Paseo de Montejo, Mexico	120 </a:t>
            </a:r>
            <a:r>
              <a:rPr lang="en-US" altLang="ko-KR" sz="1050" dirty="0" err="1">
                <a:ea typeface="굴림"/>
                <a:cs typeface="굴림"/>
              </a:rPr>
              <a:t>rms</a:t>
            </a:r>
            <a:endParaRPr lang="en-US" altLang="ko-KR" sz="1050" dirty="0">
              <a:ea typeface="굴림"/>
              <a:cs typeface="굴림"/>
            </a:endParaRPr>
          </a:p>
          <a:p>
            <a:pPr marL="114300" lvl="1" indent="-112713">
              <a:lnSpc>
                <a:spcPts val="1000"/>
              </a:lnSpc>
              <a:buSzPct val="120000"/>
              <a:buFontTx/>
              <a:buChar char="•"/>
              <a:tabLst>
                <a:tab pos="2228850" algn="r"/>
              </a:tabLst>
              <a:defRPr/>
            </a:pPr>
            <a:r>
              <a:rPr lang="en-US" altLang="ko-KR" sz="1050" dirty="0">
                <a:ea typeface="굴림"/>
                <a:cs typeface="굴림"/>
              </a:rPr>
              <a:t>Mannheim, Germany	225 </a:t>
            </a:r>
            <a:r>
              <a:rPr lang="en-US" altLang="ko-KR" sz="1050" dirty="0" err="1">
                <a:ea typeface="굴림"/>
                <a:cs typeface="굴림"/>
              </a:rPr>
              <a:t>rms</a:t>
            </a:r>
            <a:endParaRPr lang="en-US" altLang="ko-KR" sz="1050" dirty="0">
              <a:ea typeface="굴림"/>
              <a:cs typeface="굴림"/>
            </a:endParaRPr>
          </a:p>
          <a:p>
            <a:pPr marL="114300" lvl="1" indent="-112713">
              <a:lnSpc>
                <a:spcPts val="1000"/>
              </a:lnSpc>
              <a:spcAft>
                <a:spcPts val="300"/>
              </a:spcAft>
              <a:buSzPct val="120000"/>
              <a:buFontTx/>
              <a:buChar char="•"/>
              <a:tabLst>
                <a:tab pos="2228850" algn="r"/>
              </a:tabLst>
              <a:defRPr/>
            </a:pPr>
            <a:r>
              <a:rPr lang="en-US" altLang="ko-KR" sz="1050" dirty="0">
                <a:ea typeface="굴림"/>
                <a:cs typeface="굴림"/>
              </a:rPr>
              <a:t>Leipzig, Germany	197 </a:t>
            </a:r>
            <a:r>
              <a:rPr lang="en-US" altLang="ko-KR" sz="1050" dirty="0" err="1">
                <a:ea typeface="굴림"/>
                <a:cs typeface="굴림"/>
              </a:rPr>
              <a:t>rms</a:t>
            </a:r>
            <a:endParaRPr lang="en-US" altLang="ko-KR" sz="1050" dirty="0">
              <a:ea typeface="굴림"/>
              <a:cs typeface="굴림"/>
            </a:endParaRPr>
          </a:p>
          <a:p>
            <a:pPr marL="114300" lvl="1" indent="-112713" defTabSz="895350">
              <a:lnSpc>
                <a:spcPts val="1000"/>
              </a:lnSpc>
              <a:buSzPct val="120000"/>
              <a:buFontTx/>
              <a:buChar char="•"/>
              <a:tabLst>
                <a:tab pos="2171700" algn="r"/>
              </a:tabLst>
              <a:defRPr/>
            </a:pPr>
            <a:r>
              <a:rPr lang="en-US" altLang="ko-KR" sz="1050" i="1" dirty="0" err="1">
                <a:ea typeface="굴림"/>
                <a:cs typeface="굴림"/>
              </a:rPr>
              <a:t>Warangi</a:t>
            </a:r>
            <a:r>
              <a:rPr lang="en-US" altLang="ko-KR" sz="1050" i="1" dirty="0">
                <a:ea typeface="굴림"/>
                <a:cs typeface="굴림"/>
              </a:rPr>
              <a:t>, Serengeti </a:t>
            </a:r>
          </a:p>
          <a:p>
            <a:pPr marL="117475" lvl="1" indent="-117475" defTabSz="895350">
              <a:lnSpc>
                <a:spcPts val="1000"/>
              </a:lnSpc>
              <a:buSzPct val="120000"/>
              <a:tabLst>
                <a:tab pos="2228850" algn="r"/>
              </a:tabLst>
              <a:defRPr/>
            </a:pPr>
            <a:r>
              <a:rPr lang="en-US" altLang="ko-KR" sz="1050" i="1" dirty="0">
                <a:ea typeface="굴림"/>
                <a:cs typeface="굴림"/>
              </a:rPr>
              <a:t>	National Park, Tanzania* 	12 </a:t>
            </a:r>
            <a:r>
              <a:rPr lang="en-US" altLang="ko-KR" sz="1050" i="1" dirty="0" err="1">
                <a:ea typeface="굴림"/>
                <a:cs typeface="굴림"/>
              </a:rPr>
              <a:t>rms</a:t>
            </a:r>
            <a:endParaRPr lang="en-US" altLang="ko-KR" sz="1050" i="1" dirty="0">
              <a:ea typeface="굴림"/>
              <a:cs typeface="굴림"/>
            </a:endParaRPr>
          </a:p>
          <a:p>
            <a:pPr marL="114300" lvl="1" indent="-112713" defTabSz="895350">
              <a:lnSpc>
                <a:spcPts val="1000"/>
              </a:lnSpc>
              <a:buSzPct val="120000"/>
              <a:buFontTx/>
              <a:buChar char="•"/>
              <a:tabLst>
                <a:tab pos="2171700" algn="r"/>
              </a:tabLst>
              <a:defRPr/>
            </a:pPr>
            <a:endParaRPr lang="en-US" altLang="ko-KR" sz="1050" i="1" dirty="0">
              <a:ea typeface="굴림"/>
              <a:cs typeface="굴림"/>
            </a:endParaRPr>
          </a:p>
          <a:p>
            <a:pPr marL="144463" lvl="1" indent="-142875" defTabSz="895350" fontAlgn="auto">
              <a:lnSpc>
                <a:spcPts val="1000"/>
              </a:lnSpc>
              <a:spcBef>
                <a:spcPts val="0"/>
              </a:spcBef>
              <a:buSzPct val="120000"/>
              <a:defRPr/>
            </a:pPr>
            <a:endParaRPr lang="en-US" altLang="ko-KR" sz="1050" i="1" dirty="0">
              <a:ea typeface="굴림"/>
              <a:cs typeface="굴림"/>
            </a:endParaRPr>
          </a:p>
        </p:txBody>
      </p:sp>
      <p:sp>
        <p:nvSpPr>
          <p:cNvPr id="136" name="Rectangle 6"/>
          <p:cNvSpPr>
            <a:spLocks noChangeArrowheads="1"/>
          </p:cNvSpPr>
          <p:nvPr/>
        </p:nvSpPr>
        <p:spPr bwMode="auto">
          <a:xfrm>
            <a:off x="9807174" y="2711009"/>
            <a:ext cx="2275891" cy="1131079"/>
          </a:xfrm>
          <a:prstGeom prst="rect">
            <a:avLst/>
          </a:prstGeom>
          <a:noFill/>
          <a:ln w="9525">
            <a:noFill/>
            <a:miter lim="800000"/>
            <a:headEnd/>
            <a:tailEnd/>
          </a:ln>
        </p:spPr>
        <p:txBody>
          <a:bodyPr wrap="square" lIns="0" tIns="0" rIns="0" bIns="0">
            <a:spAutoFit/>
          </a:bodyPr>
          <a:lstStyle/>
          <a:p>
            <a:pPr marL="114300" lvl="1" indent="-112713" defTabSz="895350">
              <a:buSzPct val="120000"/>
              <a:buFontTx/>
              <a:buChar char="•"/>
              <a:tabLst>
                <a:tab pos="2228850" algn="r"/>
              </a:tabLst>
              <a:defRPr/>
            </a:pPr>
            <a:r>
              <a:rPr lang="en-US" altLang="ko-KR" sz="1050" dirty="0" err="1">
                <a:ea typeface="굴림"/>
                <a:cs typeface="굴림"/>
              </a:rPr>
              <a:t>Sifah</a:t>
            </a:r>
            <a:r>
              <a:rPr lang="en-US" altLang="ko-KR" sz="1050" dirty="0">
                <a:ea typeface="굴림"/>
                <a:cs typeface="굴림"/>
              </a:rPr>
              <a:t>, Oman	198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Kota </a:t>
            </a:r>
            <a:r>
              <a:rPr lang="en-US" altLang="ko-KR" sz="1050" dirty="0" err="1">
                <a:ea typeface="굴림"/>
                <a:cs typeface="굴림"/>
              </a:rPr>
              <a:t>Kinabalu</a:t>
            </a:r>
            <a:r>
              <a:rPr lang="en-US" altLang="ko-KR" sz="1050" dirty="0">
                <a:ea typeface="굴림"/>
                <a:cs typeface="굴림"/>
              </a:rPr>
              <a:t>, Malaysia	386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Ho Chi Minh City, Vietnam	217 </a:t>
            </a:r>
            <a:r>
              <a:rPr lang="en-US" altLang="ko-KR" sz="1050" dirty="0" err="1">
                <a:ea typeface="굴림"/>
                <a:cs typeface="굴림"/>
              </a:rPr>
              <a:t>rms</a:t>
            </a:r>
            <a:endParaRPr lang="en-US" altLang="ko-KR" sz="1050" dirty="0">
              <a:ea typeface="굴림"/>
              <a:cs typeface="굴림"/>
            </a:endParaRPr>
          </a:p>
          <a:p>
            <a:pPr marL="114300" lvl="1" indent="-112713" defTabSz="895350">
              <a:buSzPct val="120000"/>
              <a:buFontTx/>
              <a:buChar char="•"/>
              <a:tabLst>
                <a:tab pos="2228850" algn="r"/>
              </a:tabLst>
              <a:defRPr/>
            </a:pPr>
            <a:endParaRPr lang="en-US" altLang="ko-KR" sz="1050" dirty="0">
              <a:ea typeface="굴림"/>
              <a:cs typeface="굴림"/>
            </a:endParaRPr>
          </a:p>
          <a:p>
            <a:pPr marL="114300" lvl="1" indent="-112713" defTabSz="895350">
              <a:buSzPct val="120000"/>
              <a:buFontTx/>
              <a:buChar char="•"/>
              <a:tabLst>
                <a:tab pos="2228850" algn="r"/>
              </a:tabLst>
              <a:defRPr/>
            </a:pPr>
            <a:r>
              <a:rPr lang="en-US" altLang="ko-KR" sz="1050" dirty="0">
                <a:ea typeface="굴림"/>
                <a:cs typeface="굴림"/>
              </a:rPr>
              <a:t>Guadalajara, Mexico	120 </a:t>
            </a:r>
            <a:r>
              <a:rPr lang="en-US" altLang="ko-KR" sz="1050" dirty="0" err="1">
                <a:ea typeface="굴림"/>
                <a:cs typeface="굴림"/>
              </a:rPr>
              <a:t>rms</a:t>
            </a:r>
            <a:endParaRPr lang="en-US" altLang="ko-KR" sz="1050" dirty="0">
              <a:ea typeface="굴림"/>
              <a:cs typeface="굴림"/>
            </a:endParaRPr>
          </a:p>
          <a:p>
            <a:pPr marL="114300" lvl="1" indent="-112713" defTabSz="895350">
              <a:spcAft>
                <a:spcPts val="300"/>
              </a:spcAft>
              <a:buSzPct val="120000"/>
              <a:buFontTx/>
              <a:buChar char="•"/>
              <a:tabLst>
                <a:tab pos="2228850" algn="r"/>
              </a:tabLst>
              <a:defRPr/>
            </a:pPr>
            <a:r>
              <a:rPr lang="en-US" altLang="ko-KR" sz="1050" dirty="0">
                <a:ea typeface="굴림"/>
                <a:cs typeface="굴림"/>
              </a:rPr>
              <a:t>Panama	83 </a:t>
            </a:r>
            <a:r>
              <a:rPr lang="en-US" altLang="ko-KR" sz="1050" dirty="0" err="1">
                <a:ea typeface="굴림"/>
                <a:cs typeface="굴림"/>
              </a:rPr>
              <a:t>rms</a:t>
            </a:r>
            <a:endParaRPr lang="en-US" altLang="ko-KR" sz="1050" dirty="0">
              <a:ea typeface="굴림"/>
              <a:cs typeface="굴림"/>
            </a:endParaRPr>
          </a:p>
        </p:txBody>
      </p:sp>
      <p:pic>
        <p:nvPicPr>
          <p:cNvPr id="137" name="Picture 136" descr="Luxury Hotels and Resorts | Anantara Hotels, Resorts &amp;amp; Spas Official Si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272" t="26872" r="7080" b="37975"/>
          <a:stretch/>
        </p:blipFill>
        <p:spPr bwMode="auto">
          <a:xfrm>
            <a:off x="577255" y="2778293"/>
            <a:ext cx="492725" cy="202238"/>
          </a:xfrm>
          <a:prstGeom prst="rect">
            <a:avLst/>
          </a:prstGeom>
          <a:noFill/>
        </p:spPr>
      </p:pic>
      <p:pic>
        <p:nvPicPr>
          <p:cNvPr id="138" name="Picture 137" descr="Luxury Hotels and Resorts | Anantara Hotels, Resorts &amp;amp; Spas Official Si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272" t="26872" r="7080" b="37975"/>
          <a:stretch/>
        </p:blipFill>
        <p:spPr bwMode="auto">
          <a:xfrm>
            <a:off x="589194" y="1011313"/>
            <a:ext cx="492725" cy="202238"/>
          </a:xfrm>
          <a:prstGeom prst="rect">
            <a:avLst/>
          </a:prstGeom>
          <a:noFill/>
        </p:spPr>
      </p:pic>
      <p:pic>
        <p:nvPicPr>
          <p:cNvPr id="139" name="Picture 31" descr="Avani_Design Dev_Logo_HotelsResorts-02"/>
          <p:cNvPicPr>
            <a:picLocks noChangeAspect="1" noChangeArrowheads="1"/>
          </p:cNvPicPr>
          <p:nvPr/>
        </p:nvPicPr>
        <p:blipFill>
          <a:blip r:embed="rId6" cstate="print"/>
          <a:srcRect/>
          <a:stretch>
            <a:fillRect/>
          </a:stretch>
        </p:blipFill>
        <p:spPr bwMode="auto">
          <a:xfrm>
            <a:off x="604991" y="3598156"/>
            <a:ext cx="437253" cy="119010"/>
          </a:xfrm>
          <a:prstGeom prst="rect">
            <a:avLst/>
          </a:prstGeom>
          <a:solidFill>
            <a:schemeClr val="bg1"/>
          </a:solidFill>
          <a:ln w="9525">
            <a:noFill/>
            <a:miter lim="800000"/>
            <a:headEnd/>
            <a:tailEnd/>
          </a:ln>
        </p:spPr>
      </p:pic>
      <p:pic>
        <p:nvPicPr>
          <p:cNvPr id="140" name="Picture 2" descr="Tivoli Hotels &amp; Resorts - BR">
            <a:hlinkClick r:id="rId7"/>
          </p:cNvPr>
          <p:cNvPicPr>
            <a:picLocks noChangeAspect="1" noChangeArrowheads="1"/>
          </p:cNvPicPr>
          <p:nvPr/>
        </p:nvPicPr>
        <p:blipFill rotWithShape="1">
          <a:blip r:embed="rId8" cstate="print"/>
          <a:srcRect l="3738" r="2550" b="33346"/>
          <a:stretch/>
        </p:blipFill>
        <p:spPr bwMode="auto">
          <a:xfrm>
            <a:off x="610686" y="4205026"/>
            <a:ext cx="425863" cy="172783"/>
          </a:xfrm>
          <a:prstGeom prst="rect">
            <a:avLst/>
          </a:prstGeom>
          <a:noFill/>
        </p:spPr>
      </p:pic>
      <p:pic>
        <p:nvPicPr>
          <p:cNvPr id="142" name="Picture 1"/>
          <p:cNvPicPr>
            <a:picLocks noChangeAspect="1" noChangeArrowheads="1"/>
          </p:cNvPicPr>
          <p:nvPr/>
        </p:nvPicPr>
        <p:blipFill rotWithShape="1">
          <a:blip r:embed="rId9" cstate="print"/>
          <a:srcRect t="5338" b="14025"/>
          <a:stretch/>
        </p:blipFill>
        <p:spPr bwMode="auto">
          <a:xfrm>
            <a:off x="618169" y="4740818"/>
            <a:ext cx="410896" cy="230491"/>
          </a:xfrm>
          <a:prstGeom prst="rect">
            <a:avLst/>
          </a:prstGeom>
          <a:noFill/>
          <a:ln w="9525">
            <a:noFill/>
            <a:miter lim="800000"/>
            <a:headEnd/>
            <a:tailEnd/>
          </a:ln>
          <a:effectLst/>
        </p:spPr>
      </p:pic>
      <p:pic>
        <p:nvPicPr>
          <p:cNvPr id="143"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692910" y="1603657"/>
            <a:ext cx="285292" cy="186872"/>
          </a:xfrm>
          <a:prstGeom prst="rect">
            <a:avLst/>
          </a:prstGeom>
          <a:solidFill>
            <a:schemeClr val="bg1"/>
          </a:solidFill>
          <a:extLst/>
        </p:spPr>
      </p:pic>
      <p:pic>
        <p:nvPicPr>
          <p:cNvPr id="144" name="Picture 4" descr="https://www.nh-hotels.com/corporate/sites/default/files/nh-collection_logo2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22" r="8258"/>
          <a:stretch/>
        </p:blipFill>
        <p:spPr bwMode="auto">
          <a:xfrm>
            <a:off x="595694" y="1299800"/>
            <a:ext cx="479725" cy="215109"/>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9025" r="18030" b="18745"/>
          <a:stretch/>
        </p:blipFill>
        <p:spPr bwMode="auto">
          <a:xfrm>
            <a:off x="646168" y="1895220"/>
            <a:ext cx="378777" cy="196929"/>
          </a:xfrm>
          <a:prstGeom prst="rect">
            <a:avLst/>
          </a:prstGeom>
          <a:noFill/>
          <a:ln w="9525">
            <a:noFill/>
            <a:miter lim="800000"/>
            <a:headEnd/>
            <a:tailEnd/>
          </a:ln>
        </p:spPr>
      </p:pic>
      <p:cxnSp>
        <p:nvCxnSpPr>
          <p:cNvPr id="146" name="Straight Connector 145"/>
          <p:cNvCxnSpPr/>
          <p:nvPr/>
        </p:nvCxnSpPr>
        <p:spPr>
          <a:xfrm>
            <a:off x="570549" y="1258332"/>
            <a:ext cx="2749204"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66636" y="266972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66636" y="3121197"/>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66636" y="1845642"/>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66636" y="1538289"/>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pic>
        <p:nvPicPr>
          <p:cNvPr id="159" name="Picture 31" descr="Avani_Design Dev_Logo_HotelsResorts-02"/>
          <p:cNvPicPr>
            <a:picLocks noChangeAspect="1" noChangeArrowheads="1"/>
          </p:cNvPicPr>
          <p:nvPr/>
        </p:nvPicPr>
        <p:blipFill>
          <a:blip r:embed="rId6" cstate="print"/>
          <a:srcRect/>
          <a:stretch>
            <a:fillRect/>
          </a:stretch>
        </p:blipFill>
        <p:spPr bwMode="auto">
          <a:xfrm>
            <a:off x="3499372" y="997333"/>
            <a:ext cx="437253" cy="119010"/>
          </a:xfrm>
          <a:prstGeom prst="rect">
            <a:avLst/>
          </a:prstGeom>
          <a:solidFill>
            <a:schemeClr val="bg1"/>
          </a:solidFill>
          <a:ln w="9525">
            <a:noFill/>
            <a:miter lim="800000"/>
            <a:headEnd/>
            <a:tailEnd/>
          </a:ln>
        </p:spPr>
      </p:pic>
      <p:pic>
        <p:nvPicPr>
          <p:cNvPr id="171" name="Picture 170" descr="Luxury Hotels and Resorts | Anantara Hotels, Resorts &amp;amp; Spas Official Si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272" t="26872" r="7080" b="37975"/>
          <a:stretch/>
        </p:blipFill>
        <p:spPr bwMode="auto">
          <a:xfrm>
            <a:off x="3471636" y="2825618"/>
            <a:ext cx="492725" cy="202238"/>
          </a:xfrm>
          <a:prstGeom prst="rect">
            <a:avLst/>
          </a:prstGeom>
          <a:noFill/>
        </p:spPr>
      </p:pic>
      <p:pic>
        <p:nvPicPr>
          <p:cNvPr id="176" name="Picture 31" descr="Avani_Design Dev_Logo_HotelsResorts-02"/>
          <p:cNvPicPr>
            <a:picLocks noChangeAspect="1" noChangeArrowheads="1"/>
          </p:cNvPicPr>
          <p:nvPr/>
        </p:nvPicPr>
        <p:blipFill>
          <a:blip r:embed="rId6" cstate="print"/>
          <a:srcRect/>
          <a:stretch>
            <a:fillRect/>
          </a:stretch>
        </p:blipFill>
        <p:spPr bwMode="auto">
          <a:xfrm>
            <a:off x="3499372" y="3439596"/>
            <a:ext cx="437253" cy="119010"/>
          </a:xfrm>
          <a:prstGeom prst="rect">
            <a:avLst/>
          </a:prstGeom>
          <a:solidFill>
            <a:schemeClr val="bg1"/>
          </a:solidFill>
          <a:ln w="9525">
            <a:noFill/>
            <a:miter lim="800000"/>
            <a:headEnd/>
            <a:tailEnd/>
          </a:ln>
        </p:spPr>
      </p:pic>
      <p:pic>
        <p:nvPicPr>
          <p:cNvPr id="177" name="Picture 2" descr="Tivoli Hotels &amp; Resorts - BR">
            <a:hlinkClick r:id="rId7"/>
          </p:cNvPr>
          <p:cNvPicPr>
            <a:picLocks noChangeAspect="1" noChangeArrowheads="1"/>
          </p:cNvPicPr>
          <p:nvPr/>
        </p:nvPicPr>
        <p:blipFill rotWithShape="1">
          <a:blip r:embed="rId8" cstate="print"/>
          <a:srcRect l="3738" r="2550" b="33346"/>
          <a:stretch/>
        </p:blipFill>
        <p:spPr bwMode="auto">
          <a:xfrm>
            <a:off x="3505067" y="3811604"/>
            <a:ext cx="425863" cy="172783"/>
          </a:xfrm>
          <a:prstGeom prst="rect">
            <a:avLst/>
          </a:prstGeom>
          <a:noFill/>
        </p:spPr>
      </p:pic>
      <p:pic>
        <p:nvPicPr>
          <p:cNvPr id="178"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3575352" y="1679869"/>
            <a:ext cx="285292" cy="186872"/>
          </a:xfrm>
          <a:prstGeom prst="rect">
            <a:avLst/>
          </a:prstGeom>
          <a:solidFill>
            <a:schemeClr val="bg1"/>
          </a:solidFill>
          <a:extLst/>
        </p:spPr>
      </p:pic>
      <p:pic>
        <p:nvPicPr>
          <p:cNvPr id="188" name="Picture 4" descr="https://www.nh-hotels.com/corporate/sites/default/files/nh-collection_logo2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22" r="8258"/>
          <a:stretch/>
        </p:blipFill>
        <p:spPr bwMode="auto">
          <a:xfrm>
            <a:off x="3478136" y="1242662"/>
            <a:ext cx="479725" cy="215109"/>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6"/>
          <p:cNvSpPr>
            <a:spLocks noChangeArrowheads="1"/>
          </p:cNvSpPr>
          <p:nvPr/>
        </p:nvSpPr>
        <p:spPr bwMode="auto">
          <a:xfrm>
            <a:off x="6314409" y="5509868"/>
            <a:ext cx="643229" cy="141064"/>
          </a:xfrm>
          <a:prstGeom prst="rect">
            <a:avLst/>
          </a:prstGeom>
          <a:noFill/>
          <a:ln w="9525">
            <a:noFill/>
            <a:miter lim="800000"/>
            <a:headEnd/>
            <a:tailEnd/>
          </a:ln>
        </p:spPr>
        <p:txBody>
          <a:bodyPr wrap="square" lIns="0" tIns="0" rIns="0" bIns="0">
            <a:spAutoFit/>
          </a:bodyPr>
          <a:lstStyle/>
          <a:p>
            <a:pPr marL="1587" lvl="1" algn="ctr" defTabSz="895350">
              <a:lnSpc>
                <a:spcPts val="1100"/>
              </a:lnSpc>
              <a:spcAft>
                <a:spcPts val="300"/>
              </a:spcAft>
              <a:buSzPct val="120000"/>
              <a:defRPr/>
            </a:pPr>
            <a:r>
              <a:rPr lang="en-US" altLang="ko-KR" sz="1000" b="1" dirty="0">
                <a:latin typeface="Calibri" pitchFamily="34" charset="0"/>
                <a:ea typeface="굴림"/>
                <a:cs typeface="굴림"/>
              </a:rPr>
              <a:t>Others</a:t>
            </a:r>
          </a:p>
        </p:txBody>
      </p:sp>
      <p:pic>
        <p:nvPicPr>
          <p:cNvPr id="191" name="Picture 31" descr="Avani_Design Dev_Logo_HotelsResorts-02"/>
          <p:cNvPicPr>
            <a:picLocks noChangeAspect="1" noChangeArrowheads="1"/>
          </p:cNvPicPr>
          <p:nvPr/>
        </p:nvPicPr>
        <p:blipFill>
          <a:blip r:embed="rId6" cstate="print"/>
          <a:srcRect/>
          <a:stretch>
            <a:fillRect/>
          </a:stretch>
        </p:blipFill>
        <p:spPr bwMode="auto">
          <a:xfrm>
            <a:off x="6415954" y="987808"/>
            <a:ext cx="437253" cy="119010"/>
          </a:xfrm>
          <a:prstGeom prst="rect">
            <a:avLst/>
          </a:prstGeom>
          <a:solidFill>
            <a:schemeClr val="bg1"/>
          </a:solidFill>
          <a:ln w="9525">
            <a:noFill/>
            <a:miter lim="800000"/>
            <a:headEnd/>
            <a:tailEnd/>
          </a:ln>
        </p:spPr>
      </p:pic>
      <p:pic>
        <p:nvPicPr>
          <p:cNvPr id="210"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680971" y="5597944"/>
            <a:ext cx="279198" cy="182880"/>
          </a:xfrm>
          <a:prstGeom prst="rect">
            <a:avLst/>
          </a:prstGeom>
          <a:solidFill>
            <a:schemeClr val="bg1"/>
          </a:solidFill>
          <a:extLst/>
        </p:spPr>
      </p:pic>
      <p:pic>
        <p:nvPicPr>
          <p:cNvPr id="240" name="Picture 4" descr="https://www.nh-hotels.com/corporate/sites/default/files/nh-collection_logo2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22" r="8258"/>
          <a:stretch/>
        </p:blipFill>
        <p:spPr bwMode="auto">
          <a:xfrm>
            <a:off x="583755" y="5284557"/>
            <a:ext cx="479725" cy="215109"/>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40"/>
          <p:cNvPicPr>
            <a:picLocks noChangeAspect="1"/>
          </p:cNvPicPr>
          <p:nvPr/>
        </p:nvPicPr>
        <p:blipFill>
          <a:blip r:embed="rId4"/>
          <a:stretch>
            <a:fillRect/>
          </a:stretch>
        </p:blipFill>
        <p:spPr>
          <a:xfrm>
            <a:off x="623917" y="5857804"/>
            <a:ext cx="399401" cy="193312"/>
          </a:xfrm>
          <a:prstGeom prst="rect">
            <a:avLst/>
          </a:prstGeom>
        </p:spPr>
      </p:pic>
      <p:cxnSp>
        <p:nvCxnSpPr>
          <p:cNvPr id="242" name="Straight Connector 241"/>
          <p:cNvCxnSpPr/>
          <p:nvPr/>
        </p:nvCxnSpPr>
        <p:spPr>
          <a:xfrm>
            <a:off x="566636" y="4153693"/>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66636" y="4441123"/>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566636" y="612150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566636" y="5257906"/>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566636" y="5537314"/>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66636" y="584316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248" name="Picture 247"/>
          <p:cNvPicPr>
            <a:picLocks noChangeAspect="1"/>
          </p:cNvPicPr>
          <p:nvPr/>
        </p:nvPicPr>
        <p:blipFill>
          <a:blip r:embed="rId4"/>
          <a:stretch>
            <a:fillRect/>
          </a:stretch>
        </p:blipFill>
        <p:spPr>
          <a:xfrm>
            <a:off x="3518298" y="5591269"/>
            <a:ext cx="399401" cy="193312"/>
          </a:xfrm>
          <a:prstGeom prst="rect">
            <a:avLst/>
          </a:prstGeom>
        </p:spPr>
      </p:pic>
      <p:pic>
        <p:nvPicPr>
          <p:cNvPr id="249"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3575352" y="5078210"/>
            <a:ext cx="279198" cy="182880"/>
          </a:xfrm>
          <a:prstGeom prst="rect">
            <a:avLst/>
          </a:prstGeom>
          <a:solidFill>
            <a:schemeClr val="bg1"/>
          </a:solidFill>
          <a:extLst/>
        </p:spPr>
      </p:pic>
      <p:cxnSp>
        <p:nvCxnSpPr>
          <p:cNvPr id="250" name="Straight Connector 249"/>
          <p:cNvCxnSpPr/>
          <p:nvPr/>
        </p:nvCxnSpPr>
        <p:spPr>
          <a:xfrm>
            <a:off x="3475839" y="3283126"/>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3475839" y="375832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475839" y="1129401"/>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3475839" y="1548501"/>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3475839" y="1967601"/>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3475839" y="4074778"/>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3475839" y="266972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3475839" y="4866400"/>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3475839" y="5514102"/>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3475839" y="4559494"/>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275" name="Picture 274"/>
          <p:cNvPicPr>
            <a:picLocks noChangeAspect="1"/>
          </p:cNvPicPr>
          <p:nvPr/>
        </p:nvPicPr>
        <p:blipFill>
          <a:blip r:embed="rId4"/>
          <a:stretch>
            <a:fillRect/>
          </a:stretch>
        </p:blipFill>
        <p:spPr>
          <a:xfrm>
            <a:off x="6434880" y="1586218"/>
            <a:ext cx="399401" cy="193312"/>
          </a:xfrm>
          <a:prstGeom prst="rect">
            <a:avLst/>
          </a:prstGeom>
        </p:spPr>
      </p:pic>
      <p:pic>
        <p:nvPicPr>
          <p:cNvPr id="276" name="Picture 4" descr="https://www.nh-hotels.com/corporate/sites/default/files/nh-collection_logo2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22" r="8258"/>
          <a:stretch/>
        </p:blipFill>
        <p:spPr bwMode="auto">
          <a:xfrm>
            <a:off x="6394718" y="1146354"/>
            <a:ext cx="479725" cy="215109"/>
          </a:xfrm>
          <a:prstGeom prst="rect">
            <a:avLst/>
          </a:prstGeom>
          <a:noFill/>
          <a:extLst>
            <a:ext uri="{909E8E84-426E-40DD-AFC4-6F175D3DCCD1}">
              <a14:hiddenFill xmlns:a14="http://schemas.microsoft.com/office/drawing/2010/main">
                <a:solidFill>
                  <a:srgbClr val="FFFFFF"/>
                </a:solidFill>
              </a14:hiddenFill>
            </a:ext>
          </a:extLst>
        </p:spPr>
      </p:pic>
      <p:cxnSp>
        <p:nvCxnSpPr>
          <p:cNvPr id="277" name="Straight Connector 276"/>
          <p:cNvCxnSpPr/>
          <p:nvPr/>
        </p:nvCxnSpPr>
        <p:spPr>
          <a:xfrm>
            <a:off x="6390674" y="1162211"/>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pic>
        <p:nvPicPr>
          <p:cNvPr id="278"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6491934" y="1378246"/>
            <a:ext cx="285292" cy="186872"/>
          </a:xfrm>
          <a:prstGeom prst="rect">
            <a:avLst/>
          </a:prstGeom>
          <a:solidFill>
            <a:schemeClr val="bg1"/>
          </a:solidFill>
          <a:extLst/>
        </p:spPr>
      </p:pic>
      <p:cxnSp>
        <p:nvCxnSpPr>
          <p:cNvPr id="279" name="Straight Connector 278"/>
          <p:cNvCxnSpPr/>
          <p:nvPr/>
        </p:nvCxnSpPr>
        <p:spPr>
          <a:xfrm>
            <a:off x="6390674" y="1574963"/>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390674" y="1351653"/>
            <a:ext cx="2757031"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6390674" y="266972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6370454" y="3591960"/>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283" name="Picture 282" descr="Luxury Hotels and Resorts | Anantara Hotels, Resorts &amp;amp; Spas Official Si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272" t="26872" r="7080" b="37975"/>
          <a:stretch/>
        </p:blipFill>
        <p:spPr bwMode="auto">
          <a:xfrm>
            <a:off x="6389661" y="2982599"/>
            <a:ext cx="492725" cy="202238"/>
          </a:xfrm>
          <a:prstGeom prst="rect">
            <a:avLst/>
          </a:prstGeom>
          <a:noFill/>
        </p:spPr>
      </p:pic>
      <p:pic>
        <p:nvPicPr>
          <p:cNvPr id="284" name="Picture 31" descr="Avani_Design Dev_Logo_HotelsResorts-02"/>
          <p:cNvPicPr>
            <a:picLocks noChangeAspect="1" noChangeArrowheads="1"/>
          </p:cNvPicPr>
          <p:nvPr/>
        </p:nvPicPr>
        <p:blipFill>
          <a:blip r:embed="rId6" cstate="print"/>
          <a:srcRect/>
          <a:stretch>
            <a:fillRect/>
          </a:stretch>
        </p:blipFill>
        <p:spPr bwMode="auto">
          <a:xfrm>
            <a:off x="6417397" y="4097165"/>
            <a:ext cx="437253" cy="119010"/>
          </a:xfrm>
          <a:prstGeom prst="rect">
            <a:avLst/>
          </a:prstGeom>
          <a:solidFill>
            <a:schemeClr val="bg1"/>
          </a:solidFill>
          <a:ln w="9525">
            <a:noFill/>
            <a:miter lim="800000"/>
            <a:headEnd/>
            <a:tailEnd/>
          </a:ln>
        </p:spPr>
      </p:pic>
      <p:cxnSp>
        <p:nvCxnSpPr>
          <p:cNvPr id="285" name="Straight Connector 284"/>
          <p:cNvCxnSpPr/>
          <p:nvPr/>
        </p:nvCxnSpPr>
        <p:spPr>
          <a:xfrm>
            <a:off x="9290917" y="266972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286" name="Picture 2" descr="https://www.nh-hotels.com/corporate/sites/default/files/builder_569748f8715ae/nhhotels.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65" r="21926"/>
          <a:stretch/>
        </p:blipFill>
        <p:spPr bwMode="auto">
          <a:xfrm>
            <a:off x="9404652" y="3566256"/>
            <a:ext cx="279198" cy="182880"/>
          </a:xfrm>
          <a:prstGeom prst="rect">
            <a:avLst/>
          </a:prstGeom>
          <a:solidFill>
            <a:schemeClr val="bg1"/>
          </a:solidFill>
          <a:extLst/>
        </p:spPr>
      </p:pic>
      <p:cxnSp>
        <p:nvCxnSpPr>
          <p:cNvPr id="287" name="Straight Connector 286"/>
          <p:cNvCxnSpPr/>
          <p:nvPr/>
        </p:nvCxnSpPr>
        <p:spPr>
          <a:xfrm>
            <a:off x="9290917" y="2966062"/>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565065" y="736751"/>
            <a:ext cx="2760173"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565065" y="952019"/>
            <a:ext cx="276017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3474268" y="736751"/>
            <a:ext cx="2760173"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3474268" y="952019"/>
            <a:ext cx="276017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6389103" y="736751"/>
            <a:ext cx="2760173"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6389103" y="952019"/>
            <a:ext cx="276017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9289346" y="736751"/>
            <a:ext cx="2760173" cy="0"/>
          </a:xfrm>
          <a:prstGeom prst="line">
            <a:avLst/>
          </a:prstGeom>
          <a:ln w="28575">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9289346" y="952019"/>
            <a:ext cx="276017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565065" y="6315667"/>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9289346" y="6478974"/>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3474268" y="6315667"/>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9289346" y="6478974"/>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6389103" y="6315667"/>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9289346" y="6478974"/>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9289346" y="6315667"/>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9289346" y="6478974"/>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sp>
        <p:nvSpPr>
          <p:cNvPr id="304" name="Rectangle 13"/>
          <p:cNvSpPr>
            <a:spLocks noChangeArrowheads="1"/>
          </p:cNvSpPr>
          <p:nvPr/>
        </p:nvSpPr>
        <p:spPr bwMode="blackWhite">
          <a:xfrm>
            <a:off x="571500" y="2322097"/>
            <a:ext cx="11494449" cy="203994"/>
          </a:xfrm>
          <a:prstGeom prst="rect">
            <a:avLst/>
          </a:prstGeom>
          <a:solidFill>
            <a:srgbClr val="EBF1DE"/>
          </a:solid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B8537"/>
                </a:solidFill>
                <a:ea typeface="-윤명조130" pitchFamily="18" charset="-127"/>
                <a:cs typeface="+mn-cs"/>
              </a:rPr>
              <a:t>19 Hotels / 3,848 Rooms </a:t>
            </a:r>
          </a:p>
        </p:txBody>
      </p:sp>
      <p:cxnSp>
        <p:nvCxnSpPr>
          <p:cNvPr id="305" name="Straight Connector 304"/>
          <p:cNvCxnSpPr/>
          <p:nvPr/>
        </p:nvCxnSpPr>
        <p:spPr>
          <a:xfrm>
            <a:off x="571500" y="2313357"/>
            <a:ext cx="11494449" cy="0"/>
          </a:xfrm>
          <a:prstGeom prst="line">
            <a:avLst/>
          </a:prstGeom>
          <a:ln w="19050">
            <a:solidFill>
              <a:srgbClr val="6B8537"/>
            </a:solidFill>
          </a:ln>
          <a:effectLst/>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71500" y="2523231"/>
            <a:ext cx="11494449" cy="0"/>
          </a:xfrm>
          <a:prstGeom prst="line">
            <a:avLst/>
          </a:prstGeom>
          <a:ln w="19050">
            <a:solidFill>
              <a:srgbClr val="6B8537"/>
            </a:solidFill>
          </a:ln>
          <a:effectLst/>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565065" y="2124649"/>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565065" y="2287956"/>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3474268" y="2124649"/>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3474268" y="2287956"/>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6389103" y="2124649"/>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6389103" y="2287956"/>
            <a:ext cx="2760173" cy="0"/>
          </a:xfrm>
          <a:prstGeom prst="line">
            <a:avLst/>
          </a:prstGeom>
          <a:ln>
            <a:solidFill>
              <a:srgbClr val="6B8537"/>
            </a:solidFill>
          </a:ln>
        </p:spPr>
        <p:style>
          <a:lnRef idx="1">
            <a:schemeClr val="accent1"/>
          </a:lnRef>
          <a:fillRef idx="0">
            <a:schemeClr val="accent1"/>
          </a:fillRef>
          <a:effectRef idx="0">
            <a:schemeClr val="accent1"/>
          </a:effectRef>
          <a:fontRef idx="minor">
            <a:schemeClr val="tx1"/>
          </a:fontRef>
        </p:style>
      </p:cxnSp>
      <p:sp>
        <p:nvSpPr>
          <p:cNvPr id="313" name="Rectangle 13"/>
          <p:cNvSpPr>
            <a:spLocks noChangeArrowheads="1"/>
          </p:cNvSpPr>
          <p:nvPr/>
        </p:nvSpPr>
        <p:spPr bwMode="blackWhite">
          <a:xfrm>
            <a:off x="561983" y="2106188"/>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B8537"/>
                </a:solidFill>
                <a:ea typeface="-윤명조130" pitchFamily="18" charset="-127"/>
              </a:rPr>
              <a:t>7 Hotels / 908 Rooms</a:t>
            </a:r>
          </a:p>
        </p:txBody>
      </p:sp>
      <p:sp>
        <p:nvSpPr>
          <p:cNvPr id="314" name="Rectangle 13"/>
          <p:cNvSpPr>
            <a:spLocks noChangeArrowheads="1"/>
          </p:cNvSpPr>
          <p:nvPr/>
        </p:nvSpPr>
        <p:spPr bwMode="blackWhite">
          <a:xfrm>
            <a:off x="3471186" y="2106188"/>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B8537"/>
                </a:solidFill>
                <a:ea typeface="-윤명조130" pitchFamily="18" charset="-127"/>
              </a:rPr>
              <a:t>8 Hotels / 1,548 Rooms</a:t>
            </a:r>
          </a:p>
        </p:txBody>
      </p:sp>
      <p:sp>
        <p:nvSpPr>
          <p:cNvPr id="315" name="Rectangle 13"/>
          <p:cNvSpPr>
            <a:spLocks noChangeArrowheads="1"/>
          </p:cNvSpPr>
          <p:nvPr/>
        </p:nvSpPr>
        <p:spPr bwMode="blackWhite">
          <a:xfrm>
            <a:off x="6386021" y="2106188"/>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B8537"/>
                </a:solidFill>
                <a:ea typeface="-윤명조130" pitchFamily="18" charset="-127"/>
              </a:rPr>
              <a:t>4 Hotels / 1,392 Rooms</a:t>
            </a:r>
          </a:p>
        </p:txBody>
      </p:sp>
      <p:sp>
        <p:nvSpPr>
          <p:cNvPr id="316" name="Rectangle 13"/>
          <p:cNvSpPr>
            <a:spLocks noChangeArrowheads="1"/>
          </p:cNvSpPr>
          <p:nvPr/>
        </p:nvSpPr>
        <p:spPr bwMode="blackWhite">
          <a:xfrm>
            <a:off x="561983" y="6297206"/>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9613B"/>
                </a:solidFill>
                <a:ea typeface="-윤명조130" pitchFamily="18" charset="-127"/>
              </a:rPr>
              <a:t>27 Hotels / 5,134 Rooms</a:t>
            </a:r>
          </a:p>
        </p:txBody>
      </p:sp>
      <p:sp>
        <p:nvSpPr>
          <p:cNvPr id="317" name="Rectangle 13"/>
          <p:cNvSpPr>
            <a:spLocks noChangeArrowheads="1"/>
          </p:cNvSpPr>
          <p:nvPr/>
        </p:nvSpPr>
        <p:spPr bwMode="blackWhite">
          <a:xfrm>
            <a:off x="3471186" y="6297206"/>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9613B"/>
                </a:solidFill>
                <a:ea typeface="-윤명조130" pitchFamily="18" charset="-127"/>
              </a:rPr>
              <a:t>13 Hotels / 2,272 Rooms</a:t>
            </a:r>
          </a:p>
        </p:txBody>
      </p:sp>
      <p:sp>
        <p:nvSpPr>
          <p:cNvPr id="318" name="Rectangle 13"/>
          <p:cNvSpPr>
            <a:spLocks noChangeArrowheads="1"/>
          </p:cNvSpPr>
          <p:nvPr/>
        </p:nvSpPr>
        <p:spPr bwMode="blackWhite">
          <a:xfrm>
            <a:off x="6386021" y="6297206"/>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9613B"/>
                </a:solidFill>
                <a:ea typeface="-윤명조130" pitchFamily="18" charset="-127"/>
              </a:rPr>
              <a:t>15 Hotels / 3,563 Rooms</a:t>
            </a:r>
          </a:p>
        </p:txBody>
      </p:sp>
      <p:sp>
        <p:nvSpPr>
          <p:cNvPr id="319" name="Rectangle 13"/>
          <p:cNvSpPr>
            <a:spLocks noChangeArrowheads="1"/>
          </p:cNvSpPr>
          <p:nvPr/>
        </p:nvSpPr>
        <p:spPr bwMode="blackWhite">
          <a:xfrm>
            <a:off x="9286264" y="6297206"/>
            <a:ext cx="2766336" cy="203994"/>
          </a:xfrm>
          <a:prstGeom prst="rect">
            <a:avLst/>
          </a:prstGeom>
          <a:noFill/>
          <a:ln w="9525">
            <a:noFill/>
            <a:miter lim="800000"/>
            <a:headEnd/>
            <a:tailEnd/>
          </a:ln>
        </p:spPr>
        <p:txBody>
          <a:bodyPr lIns="3810" tIns="0" rIns="3810" bIns="0" anchor="ctr"/>
          <a:lstStyle/>
          <a:p>
            <a:pPr algn="ctr" defTabSz="895350" fontAlgn="auto">
              <a:spcBef>
                <a:spcPts val="0"/>
              </a:spcBef>
              <a:spcAft>
                <a:spcPts val="0"/>
              </a:spcAft>
              <a:buSzPct val="120000"/>
              <a:defRPr/>
            </a:pPr>
            <a:r>
              <a:rPr lang="en-US" altLang="ko-KR" sz="1100" b="1" dirty="0">
                <a:solidFill>
                  <a:srgbClr val="69613B"/>
                </a:solidFill>
                <a:ea typeface="-윤명조130" pitchFamily="18" charset="-127"/>
              </a:rPr>
              <a:t>5 Hotels / 1,004 Rooms</a:t>
            </a:r>
          </a:p>
        </p:txBody>
      </p:sp>
      <p:cxnSp>
        <p:nvCxnSpPr>
          <p:cNvPr id="320" name="Straight Connector 319"/>
          <p:cNvCxnSpPr/>
          <p:nvPr/>
        </p:nvCxnSpPr>
        <p:spPr>
          <a:xfrm>
            <a:off x="571500" y="6714249"/>
            <a:ext cx="11494449" cy="0"/>
          </a:xfrm>
          <a:prstGeom prst="line">
            <a:avLst/>
          </a:prstGeom>
          <a:ln w="19050">
            <a:solidFill>
              <a:srgbClr val="948A54"/>
            </a:solidFill>
          </a:ln>
          <a:effectLst/>
        </p:spPr>
        <p:style>
          <a:lnRef idx="1">
            <a:schemeClr val="accent1"/>
          </a:lnRef>
          <a:fillRef idx="0">
            <a:schemeClr val="accent1"/>
          </a:fillRef>
          <a:effectRef idx="0">
            <a:schemeClr val="accent1"/>
          </a:effectRef>
          <a:fontRef idx="minor">
            <a:schemeClr val="tx1"/>
          </a:fontRef>
        </p:style>
      </p:cxnSp>
      <p:pic>
        <p:nvPicPr>
          <p:cNvPr id="321" name="Picture 1"/>
          <p:cNvPicPr>
            <a:picLocks noChangeAspect="1" noChangeArrowheads="1"/>
          </p:cNvPicPr>
          <p:nvPr/>
        </p:nvPicPr>
        <p:blipFill rotWithShape="1">
          <a:blip r:embed="rId9" cstate="print">
            <a:clrChange>
              <a:clrFrom>
                <a:srgbClr val="FFFFFF"/>
              </a:clrFrom>
              <a:clrTo>
                <a:srgbClr val="FFFFFF">
                  <a:alpha val="0"/>
                </a:srgbClr>
              </a:clrTo>
            </a:clrChange>
          </a:blip>
          <a:srcRect t="5338" b="14025"/>
          <a:stretch/>
        </p:blipFill>
        <p:spPr bwMode="auto">
          <a:xfrm>
            <a:off x="3512550" y="4194250"/>
            <a:ext cx="410896" cy="230491"/>
          </a:xfrm>
          <a:prstGeom prst="rect">
            <a:avLst/>
          </a:prstGeom>
          <a:noFill/>
          <a:ln w="9525">
            <a:noFill/>
            <a:miter lim="800000"/>
            <a:headEnd/>
            <a:tailEnd/>
          </a:ln>
          <a:effectLst/>
        </p:spPr>
      </p:pic>
      <p:pic>
        <p:nvPicPr>
          <p:cNvPr id="322" name="Picture 4" descr="https://www.nh-hotels.com/corporate/sites/default/files/nh-collection_logo2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722" r="8258"/>
          <a:stretch/>
        </p:blipFill>
        <p:spPr bwMode="auto">
          <a:xfrm>
            <a:off x="3478136" y="4607965"/>
            <a:ext cx="479725" cy="215109"/>
          </a:xfrm>
          <a:prstGeom prst="rect">
            <a:avLst/>
          </a:prstGeom>
          <a:noFill/>
          <a:extLst>
            <a:ext uri="{909E8E84-426E-40DD-AFC4-6F175D3DCCD1}">
              <a14:hiddenFill xmlns:a14="http://schemas.microsoft.com/office/drawing/2010/main">
                <a:solidFill>
                  <a:srgbClr val="FFFFFF"/>
                </a:solidFill>
              </a14:hiddenFill>
            </a:ext>
          </a:extLst>
        </p:spPr>
      </p:pic>
      <p:cxnSp>
        <p:nvCxnSpPr>
          <p:cNvPr id="323" name="Straight Connector 322"/>
          <p:cNvCxnSpPr/>
          <p:nvPr/>
        </p:nvCxnSpPr>
        <p:spPr>
          <a:xfrm>
            <a:off x="6390674" y="4702269"/>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324" name="Picture 1"/>
          <p:cNvPicPr>
            <a:picLocks noChangeAspect="1" noChangeArrowheads="1"/>
          </p:cNvPicPr>
          <p:nvPr/>
        </p:nvPicPr>
        <p:blipFill rotWithShape="1">
          <a:blip r:embed="rId9" cstate="print">
            <a:clrChange>
              <a:clrFrom>
                <a:srgbClr val="FFFFFF"/>
              </a:clrFrom>
              <a:clrTo>
                <a:srgbClr val="FFFFFF">
                  <a:alpha val="0"/>
                </a:srgbClr>
              </a:clrTo>
            </a:clrChange>
          </a:blip>
          <a:srcRect t="5338" b="14025"/>
          <a:stretch/>
        </p:blipFill>
        <p:spPr bwMode="auto">
          <a:xfrm>
            <a:off x="6430575" y="5064613"/>
            <a:ext cx="410896" cy="230491"/>
          </a:xfrm>
          <a:prstGeom prst="rect">
            <a:avLst/>
          </a:prstGeom>
          <a:noFill/>
          <a:ln w="9525">
            <a:noFill/>
            <a:miter lim="800000"/>
            <a:headEnd/>
            <a:tailEnd/>
          </a:ln>
          <a:effectLst/>
        </p:spPr>
      </p:pic>
      <p:pic>
        <p:nvPicPr>
          <p:cNvPr id="325" name="Picture 2" descr="Tivoli Hotels &amp; Resorts - BR">
            <a:hlinkClick r:id="rId7"/>
          </p:cNvPr>
          <p:cNvPicPr>
            <a:picLocks noChangeAspect="1" noChangeArrowheads="1"/>
          </p:cNvPicPr>
          <p:nvPr/>
        </p:nvPicPr>
        <p:blipFill rotWithShape="1">
          <a:blip r:embed="rId8" cstate="print"/>
          <a:srcRect l="3738" r="2550" b="33346"/>
          <a:stretch/>
        </p:blipFill>
        <p:spPr bwMode="auto">
          <a:xfrm>
            <a:off x="6423092" y="4767386"/>
            <a:ext cx="425863" cy="172783"/>
          </a:xfrm>
          <a:prstGeom prst="rect">
            <a:avLst/>
          </a:prstGeom>
          <a:noFill/>
        </p:spPr>
      </p:pic>
      <p:cxnSp>
        <p:nvCxnSpPr>
          <p:cNvPr id="326" name="Straight Connector 325"/>
          <p:cNvCxnSpPr/>
          <p:nvPr/>
        </p:nvCxnSpPr>
        <p:spPr>
          <a:xfrm>
            <a:off x="6390674" y="5024007"/>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6390674" y="5369101"/>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pic>
        <p:nvPicPr>
          <p:cNvPr id="328" name="Picture 327" descr="Luxury Hotels and Resorts | Anantara Hotels, Resorts &amp;amp; Spas Official Sit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7272" t="26872" r="7080" b="37975"/>
          <a:stretch/>
        </p:blipFill>
        <p:spPr bwMode="auto">
          <a:xfrm>
            <a:off x="9319361" y="2703212"/>
            <a:ext cx="492725" cy="202238"/>
          </a:xfrm>
          <a:prstGeom prst="rect">
            <a:avLst/>
          </a:prstGeom>
          <a:noFill/>
        </p:spPr>
      </p:pic>
      <p:pic>
        <p:nvPicPr>
          <p:cNvPr id="329" name="Picture 31" descr="Avani_Design Dev_Logo_HotelsResorts-02"/>
          <p:cNvPicPr>
            <a:picLocks noChangeAspect="1" noChangeArrowheads="1"/>
          </p:cNvPicPr>
          <p:nvPr/>
        </p:nvPicPr>
        <p:blipFill>
          <a:blip r:embed="rId6" cstate="print"/>
          <a:srcRect/>
          <a:stretch>
            <a:fillRect/>
          </a:stretch>
        </p:blipFill>
        <p:spPr bwMode="auto">
          <a:xfrm>
            <a:off x="9338345" y="3125016"/>
            <a:ext cx="437253" cy="119010"/>
          </a:xfrm>
          <a:prstGeom prst="rect">
            <a:avLst/>
          </a:prstGeom>
          <a:solidFill>
            <a:schemeClr val="bg1"/>
          </a:solidFill>
          <a:ln w="9525">
            <a:noFill/>
            <a:miter lim="800000"/>
            <a:headEnd/>
            <a:tailEnd/>
          </a:ln>
        </p:spPr>
      </p:pic>
      <p:cxnSp>
        <p:nvCxnSpPr>
          <p:cNvPr id="330" name="Straight Connector 329"/>
          <p:cNvCxnSpPr/>
          <p:nvPr/>
        </p:nvCxnSpPr>
        <p:spPr>
          <a:xfrm>
            <a:off x="9290917" y="3440193"/>
            <a:ext cx="2757031"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1A1B90B-C5B9-49A7-BA31-714282E05296}" type="slidenum">
              <a:rPr lang="en-US" smtClean="0"/>
              <a:pPr/>
              <a:t>13</a:t>
            </a:fld>
            <a:endParaRPr lang="en-US" dirty="0"/>
          </a:p>
        </p:txBody>
      </p:sp>
      <p:cxnSp>
        <p:nvCxnSpPr>
          <p:cNvPr id="331" name="Straight Connector 330"/>
          <p:cNvCxnSpPr/>
          <p:nvPr/>
        </p:nvCxnSpPr>
        <p:spPr>
          <a:xfrm>
            <a:off x="6393746" y="6478970"/>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6393746" y="6478970"/>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6393746" y="6478970"/>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6393746" y="6478970"/>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498146" y="6478966"/>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3498146" y="6478966"/>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3498146" y="6478966"/>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3454602" y="6478966"/>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46" y="6478962"/>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46" y="6478962"/>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602546" y="6478962"/>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48116" y="6478962"/>
            <a:ext cx="2760173" cy="0"/>
          </a:xfrm>
          <a:prstGeom prst="line">
            <a:avLst/>
          </a:prstGeom>
          <a:ln>
            <a:solidFill>
              <a:srgbClr val="948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8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Picture 2" descr="BreadTalk Log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51824" y="6410876"/>
            <a:ext cx="1108160" cy="354612"/>
          </a:xfrm>
          <a:prstGeom prst="rect">
            <a:avLst/>
          </a:prstGeom>
          <a:noFill/>
        </p:spPr>
      </p:pic>
      <p:sp>
        <p:nvSpPr>
          <p:cNvPr id="2" name="Title 1"/>
          <p:cNvSpPr>
            <a:spLocks noGrp="1"/>
          </p:cNvSpPr>
          <p:nvPr>
            <p:ph type="title"/>
          </p:nvPr>
        </p:nvSpPr>
        <p:spPr/>
        <p:txBody>
          <a:bodyPr/>
          <a:lstStyle/>
          <a:p>
            <a:r>
              <a:rPr lang="en-US" dirty="0"/>
              <a:t>Minor Food – International Presence</a:t>
            </a:r>
          </a:p>
        </p:txBody>
      </p:sp>
      <p:sp>
        <p:nvSpPr>
          <p:cNvPr id="4" name="Slide Number Placeholder 3"/>
          <p:cNvSpPr>
            <a:spLocks noGrp="1"/>
          </p:cNvSpPr>
          <p:nvPr>
            <p:ph type="sldNum" sz="quarter" idx="12"/>
          </p:nvPr>
        </p:nvSpPr>
        <p:spPr/>
        <p:txBody>
          <a:bodyPr/>
          <a:lstStyle/>
          <a:p>
            <a:fld id="{31A1B90B-C5B9-49A7-BA31-714282E05296}" type="slidenum">
              <a:rPr lang="en-US" smtClean="0"/>
              <a:pPr/>
              <a:t>14</a:t>
            </a:fld>
            <a:endParaRPr lang="en-US"/>
          </a:p>
        </p:txBody>
      </p:sp>
      <p:sp>
        <p:nvSpPr>
          <p:cNvPr id="5" name="TextBox 4"/>
          <p:cNvSpPr txBox="1"/>
          <p:nvPr/>
        </p:nvSpPr>
        <p:spPr>
          <a:xfrm>
            <a:off x="200863" y="665825"/>
            <a:ext cx="11846135" cy="784830"/>
          </a:xfrm>
          <a:prstGeom prst="rect">
            <a:avLst/>
          </a:prstGeom>
          <a:noFill/>
        </p:spPr>
        <p:txBody>
          <a:bodyPr wrap="square">
            <a:spAutoFit/>
          </a:bodyPr>
          <a:lstStyle/>
          <a:p>
            <a:pPr algn="thaiDist" fontAlgn="auto">
              <a:spcBef>
                <a:spcPts val="0"/>
              </a:spcBef>
              <a:spcAft>
                <a:spcPts val="0"/>
              </a:spcAft>
              <a:defRPr/>
            </a:pPr>
            <a:r>
              <a:rPr lang="en-US" sz="1500" b="1" dirty="0">
                <a:solidFill>
                  <a:schemeClr val="accent5">
                    <a:lumMod val="75000"/>
                  </a:schemeClr>
                </a:solidFill>
              </a:rPr>
              <a:t>MINT operates three restaurant hubs: Thailand, China and Australia. MINT’s restaurant presence is now in 27 countries across the region, operating owned, franchised and a combination of both business models. MINT continues to look for opportunities to expand, especially in these existing markets. </a:t>
            </a:r>
          </a:p>
        </p:txBody>
      </p:sp>
      <p:grpSp>
        <p:nvGrpSpPr>
          <p:cNvPr id="55" name="Group 4"/>
          <p:cNvGrpSpPr>
            <a:grpSpLocks/>
          </p:cNvGrpSpPr>
          <p:nvPr/>
        </p:nvGrpSpPr>
        <p:grpSpPr bwMode="auto">
          <a:xfrm>
            <a:off x="3451322" y="1152525"/>
            <a:ext cx="8426353" cy="5586793"/>
            <a:chOff x="368" y="328"/>
            <a:chExt cx="2180" cy="1482"/>
          </a:xfrm>
        </p:grpSpPr>
        <p:grpSp>
          <p:nvGrpSpPr>
            <p:cNvPr id="314" name="Group 5"/>
            <p:cNvGrpSpPr>
              <a:grpSpLocks/>
            </p:cNvGrpSpPr>
            <p:nvPr/>
          </p:nvGrpSpPr>
          <p:grpSpPr bwMode="auto">
            <a:xfrm>
              <a:off x="368" y="328"/>
              <a:ext cx="788" cy="1482"/>
              <a:chOff x="368" y="328"/>
              <a:chExt cx="788" cy="1482"/>
            </a:xfrm>
          </p:grpSpPr>
          <p:sp>
            <p:nvSpPr>
              <p:cNvPr id="497" name="Freeform 6"/>
              <p:cNvSpPr>
                <a:spLocks/>
              </p:cNvSpPr>
              <p:nvPr/>
            </p:nvSpPr>
            <p:spPr bwMode="auto">
              <a:xfrm>
                <a:off x="819" y="1760"/>
                <a:ext cx="8" cy="12"/>
              </a:xfrm>
              <a:custGeom>
                <a:avLst/>
                <a:gdLst>
                  <a:gd name="T0" fmla="*/ 58 w 64"/>
                  <a:gd name="T1" fmla="*/ 28 h 98"/>
                  <a:gd name="T2" fmla="*/ 64 w 64"/>
                  <a:gd name="T3" fmla="*/ 0 h 98"/>
                  <a:gd name="T4" fmla="*/ 41 w 64"/>
                  <a:gd name="T5" fmla="*/ 5 h 98"/>
                  <a:gd name="T6" fmla="*/ 0 w 64"/>
                  <a:gd name="T7" fmla="*/ 70 h 98"/>
                  <a:gd name="T8" fmla="*/ 24 w 64"/>
                  <a:gd name="T9" fmla="*/ 98 h 98"/>
                  <a:gd name="T10" fmla="*/ 35 w 64"/>
                  <a:gd name="T11" fmla="*/ 87 h 98"/>
                  <a:gd name="T12" fmla="*/ 41 w 64"/>
                  <a:gd name="T13" fmla="*/ 63 h 98"/>
                  <a:gd name="T14" fmla="*/ 58 w 64"/>
                  <a:gd name="T15" fmla="*/ 28 h 9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8"/>
                  <a:gd name="T26" fmla="*/ 64 w 64"/>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8">
                    <a:moveTo>
                      <a:pt x="58" y="28"/>
                    </a:moveTo>
                    <a:lnTo>
                      <a:pt x="64" y="0"/>
                    </a:lnTo>
                    <a:lnTo>
                      <a:pt x="41" y="5"/>
                    </a:lnTo>
                    <a:lnTo>
                      <a:pt x="0" y="70"/>
                    </a:lnTo>
                    <a:lnTo>
                      <a:pt x="24" y="98"/>
                    </a:lnTo>
                    <a:lnTo>
                      <a:pt x="35" y="87"/>
                    </a:lnTo>
                    <a:lnTo>
                      <a:pt x="41" y="63"/>
                    </a:lnTo>
                    <a:lnTo>
                      <a:pt x="5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8" name="Freeform 7"/>
              <p:cNvSpPr>
                <a:spLocks/>
              </p:cNvSpPr>
              <p:nvPr/>
            </p:nvSpPr>
            <p:spPr bwMode="auto">
              <a:xfrm>
                <a:off x="824" y="1762"/>
                <a:ext cx="8" cy="9"/>
              </a:xfrm>
              <a:custGeom>
                <a:avLst/>
                <a:gdLst>
                  <a:gd name="T0" fmla="*/ 40 w 64"/>
                  <a:gd name="T1" fmla="*/ 0 h 70"/>
                  <a:gd name="T2" fmla="*/ 29 w 64"/>
                  <a:gd name="T3" fmla="*/ 11 h 70"/>
                  <a:gd name="T4" fmla="*/ 5 w 64"/>
                  <a:gd name="T5" fmla="*/ 46 h 70"/>
                  <a:gd name="T6" fmla="*/ 0 w 64"/>
                  <a:gd name="T7" fmla="*/ 70 h 70"/>
                  <a:gd name="T8" fmla="*/ 29 w 64"/>
                  <a:gd name="T9" fmla="*/ 64 h 70"/>
                  <a:gd name="T10" fmla="*/ 34 w 64"/>
                  <a:gd name="T11" fmla="*/ 35 h 70"/>
                  <a:gd name="T12" fmla="*/ 64 w 64"/>
                  <a:gd name="T13" fmla="*/ 29 h 70"/>
                  <a:gd name="T14" fmla="*/ 64 w 64"/>
                  <a:gd name="T15" fmla="*/ 18 h 70"/>
                  <a:gd name="T16" fmla="*/ 40 w 64"/>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70"/>
                  <a:gd name="T29" fmla="*/ 64 w 64"/>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70">
                    <a:moveTo>
                      <a:pt x="40" y="0"/>
                    </a:moveTo>
                    <a:lnTo>
                      <a:pt x="29" y="11"/>
                    </a:lnTo>
                    <a:lnTo>
                      <a:pt x="5" y="46"/>
                    </a:lnTo>
                    <a:lnTo>
                      <a:pt x="0" y="70"/>
                    </a:lnTo>
                    <a:lnTo>
                      <a:pt x="29" y="64"/>
                    </a:lnTo>
                    <a:lnTo>
                      <a:pt x="34" y="35"/>
                    </a:lnTo>
                    <a:lnTo>
                      <a:pt x="64" y="29"/>
                    </a:lnTo>
                    <a:lnTo>
                      <a:pt x="64" y="18"/>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9" name="Freeform 8"/>
              <p:cNvSpPr>
                <a:spLocks/>
              </p:cNvSpPr>
              <p:nvPr/>
            </p:nvSpPr>
            <p:spPr bwMode="auto">
              <a:xfrm>
                <a:off x="737" y="1740"/>
                <a:ext cx="4" cy="8"/>
              </a:xfrm>
              <a:custGeom>
                <a:avLst/>
                <a:gdLst>
                  <a:gd name="T0" fmla="*/ 17 w 29"/>
                  <a:gd name="T1" fmla="*/ 0 h 63"/>
                  <a:gd name="T2" fmla="*/ 0 w 29"/>
                  <a:gd name="T3" fmla="*/ 0 h 63"/>
                  <a:gd name="T4" fmla="*/ 0 w 29"/>
                  <a:gd name="T5" fmla="*/ 63 h 63"/>
                  <a:gd name="T6" fmla="*/ 24 w 29"/>
                  <a:gd name="T7" fmla="*/ 40 h 63"/>
                  <a:gd name="T8" fmla="*/ 24 w 29"/>
                  <a:gd name="T9" fmla="*/ 17 h 63"/>
                  <a:gd name="T10" fmla="*/ 29 w 29"/>
                  <a:gd name="T11" fmla="*/ 0 h 63"/>
                  <a:gd name="T12" fmla="*/ 17 w 29"/>
                  <a:gd name="T13" fmla="*/ 0 h 63"/>
                  <a:gd name="T14" fmla="*/ 0 60000 65536"/>
                  <a:gd name="T15" fmla="*/ 0 60000 65536"/>
                  <a:gd name="T16" fmla="*/ 0 60000 65536"/>
                  <a:gd name="T17" fmla="*/ 0 60000 65536"/>
                  <a:gd name="T18" fmla="*/ 0 60000 65536"/>
                  <a:gd name="T19" fmla="*/ 0 60000 65536"/>
                  <a:gd name="T20" fmla="*/ 0 60000 65536"/>
                  <a:gd name="T21" fmla="*/ 0 w 29"/>
                  <a:gd name="T22" fmla="*/ 0 h 63"/>
                  <a:gd name="T23" fmla="*/ 29 w 29"/>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63">
                    <a:moveTo>
                      <a:pt x="17" y="0"/>
                    </a:moveTo>
                    <a:lnTo>
                      <a:pt x="0" y="0"/>
                    </a:lnTo>
                    <a:lnTo>
                      <a:pt x="0" y="63"/>
                    </a:lnTo>
                    <a:lnTo>
                      <a:pt x="24" y="40"/>
                    </a:lnTo>
                    <a:lnTo>
                      <a:pt x="24" y="17"/>
                    </a:lnTo>
                    <a:lnTo>
                      <a:pt x="29"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0" name="Freeform 9"/>
              <p:cNvSpPr>
                <a:spLocks/>
              </p:cNvSpPr>
              <p:nvPr/>
            </p:nvSpPr>
            <p:spPr bwMode="auto">
              <a:xfrm>
                <a:off x="744" y="1770"/>
                <a:ext cx="5" cy="6"/>
              </a:xfrm>
              <a:custGeom>
                <a:avLst/>
                <a:gdLst>
                  <a:gd name="T0" fmla="*/ 29 w 35"/>
                  <a:gd name="T1" fmla="*/ 17 h 46"/>
                  <a:gd name="T2" fmla="*/ 6 w 35"/>
                  <a:gd name="T3" fmla="*/ 0 h 46"/>
                  <a:gd name="T4" fmla="*/ 0 w 35"/>
                  <a:gd name="T5" fmla="*/ 29 h 46"/>
                  <a:gd name="T6" fmla="*/ 24 w 35"/>
                  <a:gd name="T7" fmla="*/ 46 h 46"/>
                  <a:gd name="T8" fmla="*/ 35 w 35"/>
                  <a:gd name="T9" fmla="*/ 23 h 46"/>
                  <a:gd name="T10" fmla="*/ 29 w 35"/>
                  <a:gd name="T11" fmla="*/ 17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9" y="17"/>
                    </a:moveTo>
                    <a:lnTo>
                      <a:pt x="6" y="0"/>
                    </a:lnTo>
                    <a:lnTo>
                      <a:pt x="0" y="29"/>
                    </a:lnTo>
                    <a:lnTo>
                      <a:pt x="24" y="46"/>
                    </a:lnTo>
                    <a:lnTo>
                      <a:pt x="35" y="23"/>
                    </a:lnTo>
                    <a:lnTo>
                      <a:pt x="29"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1" name="Freeform 10"/>
              <p:cNvSpPr>
                <a:spLocks/>
              </p:cNvSpPr>
              <p:nvPr/>
            </p:nvSpPr>
            <p:spPr bwMode="auto">
              <a:xfrm>
                <a:off x="755" y="1786"/>
                <a:ext cx="9" cy="5"/>
              </a:xfrm>
              <a:custGeom>
                <a:avLst/>
                <a:gdLst>
                  <a:gd name="T0" fmla="*/ 41 w 70"/>
                  <a:gd name="T1" fmla="*/ 5 h 34"/>
                  <a:gd name="T2" fmla="*/ 6 w 70"/>
                  <a:gd name="T3" fmla="*/ 0 h 34"/>
                  <a:gd name="T4" fmla="*/ 0 w 70"/>
                  <a:gd name="T5" fmla="*/ 12 h 34"/>
                  <a:gd name="T6" fmla="*/ 17 w 70"/>
                  <a:gd name="T7" fmla="*/ 34 h 34"/>
                  <a:gd name="T8" fmla="*/ 52 w 70"/>
                  <a:gd name="T9" fmla="*/ 29 h 34"/>
                  <a:gd name="T10" fmla="*/ 70 w 70"/>
                  <a:gd name="T11" fmla="*/ 29 h 34"/>
                  <a:gd name="T12" fmla="*/ 70 w 70"/>
                  <a:gd name="T13" fmla="*/ 17 h 34"/>
                  <a:gd name="T14" fmla="*/ 41 w 70"/>
                  <a:gd name="T15" fmla="*/ 5 h 3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34"/>
                  <a:gd name="T26" fmla="*/ 70 w 7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34">
                    <a:moveTo>
                      <a:pt x="41" y="5"/>
                    </a:moveTo>
                    <a:lnTo>
                      <a:pt x="6" y="0"/>
                    </a:lnTo>
                    <a:lnTo>
                      <a:pt x="0" y="12"/>
                    </a:lnTo>
                    <a:lnTo>
                      <a:pt x="17" y="34"/>
                    </a:lnTo>
                    <a:lnTo>
                      <a:pt x="52" y="29"/>
                    </a:lnTo>
                    <a:lnTo>
                      <a:pt x="70" y="29"/>
                    </a:lnTo>
                    <a:lnTo>
                      <a:pt x="70" y="17"/>
                    </a:lnTo>
                    <a:lnTo>
                      <a:pt x="41" y="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2" name="Freeform 11"/>
              <p:cNvSpPr>
                <a:spLocks/>
              </p:cNvSpPr>
              <p:nvPr/>
            </p:nvSpPr>
            <p:spPr bwMode="auto">
              <a:xfrm>
                <a:off x="965" y="1363"/>
                <a:ext cx="3" cy="2"/>
              </a:xfrm>
              <a:custGeom>
                <a:avLst/>
                <a:gdLst>
                  <a:gd name="T0" fmla="*/ 12 w 30"/>
                  <a:gd name="T1" fmla="*/ 0 h 18"/>
                  <a:gd name="T2" fmla="*/ 6 w 30"/>
                  <a:gd name="T3" fmla="*/ 0 h 18"/>
                  <a:gd name="T4" fmla="*/ 0 w 30"/>
                  <a:gd name="T5" fmla="*/ 11 h 18"/>
                  <a:gd name="T6" fmla="*/ 12 w 30"/>
                  <a:gd name="T7" fmla="*/ 18 h 18"/>
                  <a:gd name="T8" fmla="*/ 30 w 30"/>
                  <a:gd name="T9" fmla="*/ 6 h 18"/>
                  <a:gd name="T10" fmla="*/ 12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12" y="0"/>
                    </a:moveTo>
                    <a:lnTo>
                      <a:pt x="6" y="0"/>
                    </a:lnTo>
                    <a:lnTo>
                      <a:pt x="0" y="11"/>
                    </a:lnTo>
                    <a:lnTo>
                      <a:pt x="12" y="18"/>
                    </a:lnTo>
                    <a:lnTo>
                      <a:pt x="30" y="6"/>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3" name="Freeform 12"/>
              <p:cNvSpPr>
                <a:spLocks/>
              </p:cNvSpPr>
              <p:nvPr/>
            </p:nvSpPr>
            <p:spPr bwMode="auto">
              <a:xfrm>
                <a:off x="974" y="1357"/>
                <a:ext cx="7" cy="6"/>
              </a:xfrm>
              <a:custGeom>
                <a:avLst/>
                <a:gdLst>
                  <a:gd name="T0" fmla="*/ 18 w 53"/>
                  <a:gd name="T1" fmla="*/ 0 h 47"/>
                  <a:gd name="T2" fmla="*/ 0 w 53"/>
                  <a:gd name="T3" fmla="*/ 18 h 47"/>
                  <a:gd name="T4" fmla="*/ 0 w 53"/>
                  <a:gd name="T5" fmla="*/ 41 h 47"/>
                  <a:gd name="T6" fmla="*/ 35 w 53"/>
                  <a:gd name="T7" fmla="*/ 47 h 47"/>
                  <a:gd name="T8" fmla="*/ 35 w 53"/>
                  <a:gd name="T9" fmla="*/ 35 h 47"/>
                  <a:gd name="T10" fmla="*/ 53 w 53"/>
                  <a:gd name="T11" fmla="*/ 23 h 47"/>
                  <a:gd name="T12" fmla="*/ 42 w 53"/>
                  <a:gd name="T13" fmla="*/ 6 h 47"/>
                  <a:gd name="T14" fmla="*/ 18 w 53"/>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18" y="0"/>
                    </a:moveTo>
                    <a:lnTo>
                      <a:pt x="0" y="18"/>
                    </a:lnTo>
                    <a:lnTo>
                      <a:pt x="0" y="41"/>
                    </a:lnTo>
                    <a:lnTo>
                      <a:pt x="35" y="47"/>
                    </a:lnTo>
                    <a:lnTo>
                      <a:pt x="35" y="35"/>
                    </a:lnTo>
                    <a:lnTo>
                      <a:pt x="53" y="23"/>
                    </a:lnTo>
                    <a:lnTo>
                      <a:pt x="42" y="6"/>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4" name="Freeform 13"/>
              <p:cNvSpPr>
                <a:spLocks/>
              </p:cNvSpPr>
              <p:nvPr/>
            </p:nvSpPr>
            <p:spPr bwMode="auto">
              <a:xfrm>
                <a:off x="877" y="1254"/>
                <a:ext cx="9" cy="7"/>
              </a:xfrm>
              <a:custGeom>
                <a:avLst/>
                <a:gdLst>
                  <a:gd name="T0" fmla="*/ 47 w 75"/>
                  <a:gd name="T1" fmla="*/ 0 h 57"/>
                  <a:gd name="T2" fmla="*/ 0 w 75"/>
                  <a:gd name="T3" fmla="*/ 23 h 57"/>
                  <a:gd name="T4" fmla="*/ 0 w 75"/>
                  <a:gd name="T5" fmla="*/ 45 h 57"/>
                  <a:gd name="T6" fmla="*/ 40 w 75"/>
                  <a:gd name="T7" fmla="*/ 40 h 57"/>
                  <a:gd name="T8" fmla="*/ 47 w 75"/>
                  <a:gd name="T9" fmla="*/ 52 h 57"/>
                  <a:gd name="T10" fmla="*/ 75 w 75"/>
                  <a:gd name="T11" fmla="*/ 57 h 57"/>
                  <a:gd name="T12" fmla="*/ 70 w 75"/>
                  <a:gd name="T13" fmla="*/ 17 h 57"/>
                  <a:gd name="T14" fmla="*/ 47 w 7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57"/>
                  <a:gd name="T26" fmla="*/ 75 w 7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57">
                    <a:moveTo>
                      <a:pt x="47" y="0"/>
                    </a:moveTo>
                    <a:lnTo>
                      <a:pt x="0" y="23"/>
                    </a:lnTo>
                    <a:lnTo>
                      <a:pt x="0" y="45"/>
                    </a:lnTo>
                    <a:lnTo>
                      <a:pt x="40" y="40"/>
                    </a:lnTo>
                    <a:lnTo>
                      <a:pt x="47" y="52"/>
                    </a:lnTo>
                    <a:lnTo>
                      <a:pt x="75" y="57"/>
                    </a:lnTo>
                    <a:lnTo>
                      <a:pt x="70" y="17"/>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5" name="Freeform 14"/>
              <p:cNvSpPr>
                <a:spLocks/>
              </p:cNvSpPr>
              <p:nvPr/>
            </p:nvSpPr>
            <p:spPr bwMode="auto">
              <a:xfrm>
                <a:off x="715" y="1234"/>
                <a:ext cx="107" cy="139"/>
              </a:xfrm>
              <a:custGeom>
                <a:avLst/>
                <a:gdLst>
                  <a:gd name="T0" fmla="*/ 157 w 860"/>
                  <a:gd name="T1" fmla="*/ 570 h 1116"/>
                  <a:gd name="T2" fmla="*/ 0 w 860"/>
                  <a:gd name="T3" fmla="*/ 687 h 1116"/>
                  <a:gd name="T4" fmla="*/ 105 w 860"/>
                  <a:gd name="T5" fmla="*/ 744 h 1116"/>
                  <a:gd name="T6" fmla="*/ 99 w 860"/>
                  <a:gd name="T7" fmla="*/ 785 h 1116"/>
                  <a:gd name="T8" fmla="*/ 244 w 860"/>
                  <a:gd name="T9" fmla="*/ 797 h 1116"/>
                  <a:gd name="T10" fmla="*/ 285 w 860"/>
                  <a:gd name="T11" fmla="*/ 802 h 1116"/>
                  <a:gd name="T12" fmla="*/ 354 w 860"/>
                  <a:gd name="T13" fmla="*/ 936 h 1116"/>
                  <a:gd name="T14" fmla="*/ 482 w 860"/>
                  <a:gd name="T15" fmla="*/ 954 h 1116"/>
                  <a:gd name="T16" fmla="*/ 569 w 860"/>
                  <a:gd name="T17" fmla="*/ 994 h 1116"/>
                  <a:gd name="T18" fmla="*/ 558 w 860"/>
                  <a:gd name="T19" fmla="*/ 1111 h 1116"/>
                  <a:gd name="T20" fmla="*/ 581 w 860"/>
                  <a:gd name="T21" fmla="*/ 1116 h 1116"/>
                  <a:gd name="T22" fmla="*/ 674 w 860"/>
                  <a:gd name="T23" fmla="*/ 919 h 1116"/>
                  <a:gd name="T24" fmla="*/ 633 w 860"/>
                  <a:gd name="T25" fmla="*/ 872 h 1116"/>
                  <a:gd name="T26" fmla="*/ 639 w 860"/>
                  <a:gd name="T27" fmla="*/ 832 h 1116"/>
                  <a:gd name="T28" fmla="*/ 698 w 860"/>
                  <a:gd name="T29" fmla="*/ 785 h 1116"/>
                  <a:gd name="T30" fmla="*/ 656 w 860"/>
                  <a:gd name="T31" fmla="*/ 767 h 1116"/>
                  <a:gd name="T32" fmla="*/ 663 w 860"/>
                  <a:gd name="T33" fmla="*/ 739 h 1116"/>
                  <a:gd name="T34" fmla="*/ 698 w 860"/>
                  <a:gd name="T35" fmla="*/ 744 h 1116"/>
                  <a:gd name="T36" fmla="*/ 743 w 860"/>
                  <a:gd name="T37" fmla="*/ 779 h 1116"/>
                  <a:gd name="T38" fmla="*/ 796 w 860"/>
                  <a:gd name="T39" fmla="*/ 779 h 1116"/>
                  <a:gd name="T40" fmla="*/ 825 w 860"/>
                  <a:gd name="T41" fmla="*/ 832 h 1116"/>
                  <a:gd name="T42" fmla="*/ 860 w 860"/>
                  <a:gd name="T43" fmla="*/ 837 h 1116"/>
                  <a:gd name="T44" fmla="*/ 848 w 860"/>
                  <a:gd name="T45" fmla="*/ 797 h 1116"/>
                  <a:gd name="T46" fmla="*/ 855 w 860"/>
                  <a:gd name="T47" fmla="*/ 756 h 1116"/>
                  <a:gd name="T48" fmla="*/ 808 w 860"/>
                  <a:gd name="T49" fmla="*/ 669 h 1116"/>
                  <a:gd name="T50" fmla="*/ 831 w 860"/>
                  <a:gd name="T51" fmla="*/ 605 h 1116"/>
                  <a:gd name="T52" fmla="*/ 813 w 860"/>
                  <a:gd name="T53" fmla="*/ 576 h 1116"/>
                  <a:gd name="T54" fmla="*/ 843 w 860"/>
                  <a:gd name="T55" fmla="*/ 478 h 1116"/>
                  <a:gd name="T56" fmla="*/ 721 w 860"/>
                  <a:gd name="T57" fmla="*/ 471 h 1116"/>
                  <a:gd name="T58" fmla="*/ 541 w 860"/>
                  <a:gd name="T59" fmla="*/ 361 h 1116"/>
                  <a:gd name="T60" fmla="*/ 499 w 860"/>
                  <a:gd name="T61" fmla="*/ 274 h 1116"/>
                  <a:gd name="T62" fmla="*/ 453 w 860"/>
                  <a:gd name="T63" fmla="*/ 279 h 1116"/>
                  <a:gd name="T64" fmla="*/ 511 w 860"/>
                  <a:gd name="T65" fmla="*/ 192 h 1116"/>
                  <a:gd name="T66" fmla="*/ 494 w 860"/>
                  <a:gd name="T67" fmla="*/ 122 h 1116"/>
                  <a:gd name="T68" fmla="*/ 541 w 860"/>
                  <a:gd name="T69" fmla="*/ 105 h 1116"/>
                  <a:gd name="T70" fmla="*/ 593 w 860"/>
                  <a:gd name="T71" fmla="*/ 18 h 1116"/>
                  <a:gd name="T72" fmla="*/ 552 w 860"/>
                  <a:gd name="T73" fmla="*/ 0 h 1116"/>
                  <a:gd name="T74" fmla="*/ 523 w 860"/>
                  <a:gd name="T75" fmla="*/ 24 h 1116"/>
                  <a:gd name="T76" fmla="*/ 302 w 860"/>
                  <a:gd name="T77" fmla="*/ 94 h 1116"/>
                  <a:gd name="T78" fmla="*/ 290 w 860"/>
                  <a:gd name="T79" fmla="*/ 134 h 1116"/>
                  <a:gd name="T80" fmla="*/ 232 w 860"/>
                  <a:gd name="T81" fmla="*/ 244 h 1116"/>
                  <a:gd name="T82" fmla="*/ 180 w 860"/>
                  <a:gd name="T83" fmla="*/ 262 h 1116"/>
                  <a:gd name="T84" fmla="*/ 157 w 860"/>
                  <a:gd name="T85" fmla="*/ 326 h 1116"/>
                  <a:gd name="T86" fmla="*/ 174 w 860"/>
                  <a:gd name="T87" fmla="*/ 478 h 1116"/>
                  <a:gd name="T88" fmla="*/ 140 w 860"/>
                  <a:gd name="T89" fmla="*/ 500 h 1116"/>
                  <a:gd name="T90" fmla="*/ 157 w 860"/>
                  <a:gd name="T91" fmla="*/ 570 h 1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0"/>
                  <a:gd name="T139" fmla="*/ 0 h 1116"/>
                  <a:gd name="T140" fmla="*/ 860 w 860"/>
                  <a:gd name="T141" fmla="*/ 1116 h 1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0" h="1116">
                    <a:moveTo>
                      <a:pt x="157" y="570"/>
                    </a:moveTo>
                    <a:lnTo>
                      <a:pt x="0" y="687"/>
                    </a:lnTo>
                    <a:lnTo>
                      <a:pt x="105" y="744"/>
                    </a:lnTo>
                    <a:lnTo>
                      <a:pt x="99" y="785"/>
                    </a:lnTo>
                    <a:lnTo>
                      <a:pt x="244" y="797"/>
                    </a:lnTo>
                    <a:lnTo>
                      <a:pt x="285" y="802"/>
                    </a:lnTo>
                    <a:lnTo>
                      <a:pt x="354" y="936"/>
                    </a:lnTo>
                    <a:lnTo>
                      <a:pt x="482" y="954"/>
                    </a:lnTo>
                    <a:lnTo>
                      <a:pt x="569" y="994"/>
                    </a:lnTo>
                    <a:lnTo>
                      <a:pt x="558" y="1111"/>
                    </a:lnTo>
                    <a:lnTo>
                      <a:pt x="581" y="1116"/>
                    </a:lnTo>
                    <a:lnTo>
                      <a:pt x="674" y="919"/>
                    </a:lnTo>
                    <a:lnTo>
                      <a:pt x="633" y="872"/>
                    </a:lnTo>
                    <a:lnTo>
                      <a:pt x="639" y="832"/>
                    </a:lnTo>
                    <a:lnTo>
                      <a:pt x="698" y="785"/>
                    </a:lnTo>
                    <a:lnTo>
                      <a:pt x="656" y="767"/>
                    </a:lnTo>
                    <a:lnTo>
                      <a:pt x="663" y="739"/>
                    </a:lnTo>
                    <a:lnTo>
                      <a:pt x="698" y="744"/>
                    </a:lnTo>
                    <a:lnTo>
                      <a:pt x="743" y="779"/>
                    </a:lnTo>
                    <a:lnTo>
                      <a:pt x="796" y="779"/>
                    </a:lnTo>
                    <a:lnTo>
                      <a:pt x="825" y="832"/>
                    </a:lnTo>
                    <a:lnTo>
                      <a:pt x="860" y="837"/>
                    </a:lnTo>
                    <a:lnTo>
                      <a:pt x="848" y="797"/>
                    </a:lnTo>
                    <a:lnTo>
                      <a:pt x="855" y="756"/>
                    </a:lnTo>
                    <a:lnTo>
                      <a:pt x="808" y="669"/>
                    </a:lnTo>
                    <a:lnTo>
                      <a:pt x="831" y="605"/>
                    </a:lnTo>
                    <a:lnTo>
                      <a:pt x="813" y="576"/>
                    </a:lnTo>
                    <a:lnTo>
                      <a:pt x="843" y="478"/>
                    </a:lnTo>
                    <a:lnTo>
                      <a:pt x="721" y="471"/>
                    </a:lnTo>
                    <a:lnTo>
                      <a:pt x="541" y="361"/>
                    </a:lnTo>
                    <a:lnTo>
                      <a:pt x="499" y="274"/>
                    </a:lnTo>
                    <a:lnTo>
                      <a:pt x="453" y="279"/>
                    </a:lnTo>
                    <a:lnTo>
                      <a:pt x="511" y="192"/>
                    </a:lnTo>
                    <a:lnTo>
                      <a:pt x="494" y="122"/>
                    </a:lnTo>
                    <a:lnTo>
                      <a:pt x="541" y="105"/>
                    </a:lnTo>
                    <a:lnTo>
                      <a:pt x="593" y="18"/>
                    </a:lnTo>
                    <a:lnTo>
                      <a:pt x="552" y="0"/>
                    </a:lnTo>
                    <a:lnTo>
                      <a:pt x="523" y="24"/>
                    </a:lnTo>
                    <a:lnTo>
                      <a:pt x="302" y="94"/>
                    </a:lnTo>
                    <a:lnTo>
                      <a:pt x="290" y="134"/>
                    </a:lnTo>
                    <a:lnTo>
                      <a:pt x="232" y="244"/>
                    </a:lnTo>
                    <a:lnTo>
                      <a:pt x="180" y="262"/>
                    </a:lnTo>
                    <a:lnTo>
                      <a:pt x="157" y="326"/>
                    </a:lnTo>
                    <a:lnTo>
                      <a:pt x="174" y="478"/>
                    </a:lnTo>
                    <a:lnTo>
                      <a:pt x="140" y="500"/>
                    </a:lnTo>
                    <a:lnTo>
                      <a:pt x="157" y="57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6" name="Freeform 15"/>
              <p:cNvSpPr>
                <a:spLocks/>
              </p:cNvSpPr>
              <p:nvPr/>
            </p:nvSpPr>
            <p:spPr bwMode="auto">
              <a:xfrm>
                <a:off x="700" y="1320"/>
                <a:ext cx="45" cy="51"/>
              </a:xfrm>
              <a:custGeom>
                <a:avLst/>
                <a:gdLst>
                  <a:gd name="T0" fmla="*/ 123 w 361"/>
                  <a:gd name="T1" fmla="*/ 0 h 412"/>
                  <a:gd name="T2" fmla="*/ 59 w 361"/>
                  <a:gd name="T3" fmla="*/ 45 h 412"/>
                  <a:gd name="T4" fmla="*/ 0 w 361"/>
                  <a:gd name="T5" fmla="*/ 197 h 412"/>
                  <a:gd name="T6" fmla="*/ 0 w 361"/>
                  <a:gd name="T7" fmla="*/ 267 h 412"/>
                  <a:gd name="T8" fmla="*/ 24 w 361"/>
                  <a:gd name="T9" fmla="*/ 272 h 412"/>
                  <a:gd name="T10" fmla="*/ 65 w 361"/>
                  <a:gd name="T11" fmla="*/ 220 h 412"/>
                  <a:gd name="T12" fmla="*/ 70 w 361"/>
                  <a:gd name="T13" fmla="*/ 237 h 412"/>
                  <a:gd name="T14" fmla="*/ 42 w 361"/>
                  <a:gd name="T15" fmla="*/ 336 h 412"/>
                  <a:gd name="T16" fmla="*/ 100 w 361"/>
                  <a:gd name="T17" fmla="*/ 412 h 412"/>
                  <a:gd name="T18" fmla="*/ 216 w 361"/>
                  <a:gd name="T19" fmla="*/ 324 h 412"/>
                  <a:gd name="T20" fmla="*/ 227 w 361"/>
                  <a:gd name="T21" fmla="*/ 272 h 412"/>
                  <a:gd name="T22" fmla="*/ 309 w 361"/>
                  <a:gd name="T23" fmla="*/ 249 h 412"/>
                  <a:gd name="T24" fmla="*/ 361 w 361"/>
                  <a:gd name="T25" fmla="*/ 110 h 412"/>
                  <a:gd name="T26" fmla="*/ 216 w 361"/>
                  <a:gd name="T27" fmla="*/ 98 h 412"/>
                  <a:gd name="T28" fmla="*/ 222 w 361"/>
                  <a:gd name="T29" fmla="*/ 57 h 412"/>
                  <a:gd name="T30" fmla="*/ 123 w 361"/>
                  <a:gd name="T31" fmla="*/ 0 h 4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412"/>
                  <a:gd name="T50" fmla="*/ 361 w 361"/>
                  <a:gd name="T51" fmla="*/ 412 h 4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412">
                    <a:moveTo>
                      <a:pt x="123" y="0"/>
                    </a:moveTo>
                    <a:lnTo>
                      <a:pt x="59" y="45"/>
                    </a:lnTo>
                    <a:lnTo>
                      <a:pt x="0" y="197"/>
                    </a:lnTo>
                    <a:lnTo>
                      <a:pt x="0" y="267"/>
                    </a:lnTo>
                    <a:lnTo>
                      <a:pt x="24" y="272"/>
                    </a:lnTo>
                    <a:lnTo>
                      <a:pt x="65" y="220"/>
                    </a:lnTo>
                    <a:lnTo>
                      <a:pt x="70" y="237"/>
                    </a:lnTo>
                    <a:lnTo>
                      <a:pt x="42" y="336"/>
                    </a:lnTo>
                    <a:lnTo>
                      <a:pt x="100" y="412"/>
                    </a:lnTo>
                    <a:lnTo>
                      <a:pt x="216" y="324"/>
                    </a:lnTo>
                    <a:lnTo>
                      <a:pt x="227" y="272"/>
                    </a:lnTo>
                    <a:lnTo>
                      <a:pt x="309" y="249"/>
                    </a:lnTo>
                    <a:lnTo>
                      <a:pt x="361" y="110"/>
                    </a:lnTo>
                    <a:lnTo>
                      <a:pt x="216" y="98"/>
                    </a:lnTo>
                    <a:lnTo>
                      <a:pt x="222" y="57"/>
                    </a:lnTo>
                    <a:lnTo>
                      <a:pt x="1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7" name="Freeform 16"/>
              <p:cNvSpPr>
                <a:spLocks/>
              </p:cNvSpPr>
              <p:nvPr/>
            </p:nvSpPr>
            <p:spPr bwMode="auto">
              <a:xfrm>
                <a:off x="772" y="1240"/>
                <a:ext cx="122" cy="101"/>
              </a:xfrm>
              <a:custGeom>
                <a:avLst/>
                <a:gdLst>
                  <a:gd name="T0" fmla="*/ 75 w 977"/>
                  <a:gd name="T1" fmla="*/ 52 h 808"/>
                  <a:gd name="T2" fmla="*/ 93 w 977"/>
                  <a:gd name="T3" fmla="*/ 134 h 808"/>
                  <a:gd name="T4" fmla="*/ 139 w 977"/>
                  <a:gd name="T5" fmla="*/ 180 h 808"/>
                  <a:gd name="T6" fmla="*/ 145 w 977"/>
                  <a:gd name="T7" fmla="*/ 146 h 808"/>
                  <a:gd name="T8" fmla="*/ 127 w 977"/>
                  <a:gd name="T9" fmla="*/ 87 h 808"/>
                  <a:gd name="T10" fmla="*/ 174 w 977"/>
                  <a:gd name="T11" fmla="*/ 64 h 808"/>
                  <a:gd name="T12" fmla="*/ 197 w 977"/>
                  <a:gd name="T13" fmla="*/ 0 h 808"/>
                  <a:gd name="T14" fmla="*/ 319 w 977"/>
                  <a:gd name="T15" fmla="*/ 52 h 808"/>
                  <a:gd name="T16" fmla="*/ 354 w 977"/>
                  <a:gd name="T17" fmla="*/ 111 h 808"/>
                  <a:gd name="T18" fmla="*/ 750 w 977"/>
                  <a:gd name="T19" fmla="*/ 146 h 808"/>
                  <a:gd name="T20" fmla="*/ 750 w 977"/>
                  <a:gd name="T21" fmla="*/ 174 h 808"/>
                  <a:gd name="T22" fmla="*/ 855 w 977"/>
                  <a:gd name="T23" fmla="*/ 238 h 808"/>
                  <a:gd name="T24" fmla="*/ 849 w 977"/>
                  <a:gd name="T25" fmla="*/ 290 h 808"/>
                  <a:gd name="T26" fmla="*/ 977 w 977"/>
                  <a:gd name="T27" fmla="*/ 372 h 808"/>
                  <a:gd name="T28" fmla="*/ 872 w 977"/>
                  <a:gd name="T29" fmla="*/ 395 h 808"/>
                  <a:gd name="T30" fmla="*/ 901 w 977"/>
                  <a:gd name="T31" fmla="*/ 442 h 808"/>
                  <a:gd name="T32" fmla="*/ 872 w 977"/>
                  <a:gd name="T33" fmla="*/ 470 h 808"/>
                  <a:gd name="T34" fmla="*/ 849 w 977"/>
                  <a:gd name="T35" fmla="*/ 470 h 808"/>
                  <a:gd name="T36" fmla="*/ 855 w 977"/>
                  <a:gd name="T37" fmla="*/ 564 h 808"/>
                  <a:gd name="T38" fmla="*/ 820 w 977"/>
                  <a:gd name="T39" fmla="*/ 639 h 808"/>
                  <a:gd name="T40" fmla="*/ 727 w 977"/>
                  <a:gd name="T41" fmla="*/ 627 h 808"/>
                  <a:gd name="T42" fmla="*/ 698 w 977"/>
                  <a:gd name="T43" fmla="*/ 645 h 808"/>
                  <a:gd name="T44" fmla="*/ 570 w 977"/>
                  <a:gd name="T45" fmla="*/ 569 h 808"/>
                  <a:gd name="T46" fmla="*/ 546 w 977"/>
                  <a:gd name="T47" fmla="*/ 592 h 808"/>
                  <a:gd name="T48" fmla="*/ 633 w 977"/>
                  <a:gd name="T49" fmla="*/ 714 h 808"/>
                  <a:gd name="T50" fmla="*/ 511 w 977"/>
                  <a:gd name="T51" fmla="*/ 808 h 808"/>
                  <a:gd name="T52" fmla="*/ 401 w 977"/>
                  <a:gd name="T53" fmla="*/ 784 h 808"/>
                  <a:gd name="T54" fmla="*/ 389 w 977"/>
                  <a:gd name="T55" fmla="*/ 744 h 808"/>
                  <a:gd name="T56" fmla="*/ 396 w 977"/>
                  <a:gd name="T57" fmla="*/ 703 h 808"/>
                  <a:gd name="T58" fmla="*/ 354 w 977"/>
                  <a:gd name="T59" fmla="*/ 622 h 808"/>
                  <a:gd name="T60" fmla="*/ 372 w 977"/>
                  <a:gd name="T61" fmla="*/ 552 h 808"/>
                  <a:gd name="T62" fmla="*/ 354 w 977"/>
                  <a:gd name="T63" fmla="*/ 523 h 808"/>
                  <a:gd name="T64" fmla="*/ 384 w 977"/>
                  <a:gd name="T65" fmla="*/ 425 h 808"/>
                  <a:gd name="T66" fmla="*/ 250 w 977"/>
                  <a:gd name="T67" fmla="*/ 413 h 808"/>
                  <a:gd name="T68" fmla="*/ 70 w 977"/>
                  <a:gd name="T69" fmla="*/ 308 h 808"/>
                  <a:gd name="T70" fmla="*/ 40 w 977"/>
                  <a:gd name="T71" fmla="*/ 221 h 808"/>
                  <a:gd name="T72" fmla="*/ 0 w 977"/>
                  <a:gd name="T73" fmla="*/ 226 h 808"/>
                  <a:gd name="T74" fmla="*/ 52 w 977"/>
                  <a:gd name="T75" fmla="*/ 139 h 808"/>
                  <a:gd name="T76" fmla="*/ 35 w 977"/>
                  <a:gd name="T77" fmla="*/ 69 h 808"/>
                  <a:gd name="T78" fmla="*/ 75 w 977"/>
                  <a:gd name="T79" fmla="*/ 52 h 8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7"/>
                  <a:gd name="T121" fmla="*/ 0 h 808"/>
                  <a:gd name="T122" fmla="*/ 977 w 977"/>
                  <a:gd name="T123" fmla="*/ 808 h 8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7" h="808">
                    <a:moveTo>
                      <a:pt x="75" y="52"/>
                    </a:moveTo>
                    <a:lnTo>
                      <a:pt x="93" y="134"/>
                    </a:lnTo>
                    <a:lnTo>
                      <a:pt x="139" y="180"/>
                    </a:lnTo>
                    <a:lnTo>
                      <a:pt x="145" y="146"/>
                    </a:lnTo>
                    <a:lnTo>
                      <a:pt x="127" y="87"/>
                    </a:lnTo>
                    <a:lnTo>
                      <a:pt x="174" y="64"/>
                    </a:lnTo>
                    <a:lnTo>
                      <a:pt x="197" y="0"/>
                    </a:lnTo>
                    <a:lnTo>
                      <a:pt x="319" y="52"/>
                    </a:lnTo>
                    <a:lnTo>
                      <a:pt x="354" y="111"/>
                    </a:lnTo>
                    <a:lnTo>
                      <a:pt x="750" y="146"/>
                    </a:lnTo>
                    <a:lnTo>
                      <a:pt x="750" y="174"/>
                    </a:lnTo>
                    <a:lnTo>
                      <a:pt x="855" y="238"/>
                    </a:lnTo>
                    <a:lnTo>
                      <a:pt x="849" y="290"/>
                    </a:lnTo>
                    <a:lnTo>
                      <a:pt x="977" y="372"/>
                    </a:lnTo>
                    <a:lnTo>
                      <a:pt x="872" y="395"/>
                    </a:lnTo>
                    <a:lnTo>
                      <a:pt x="901" y="442"/>
                    </a:lnTo>
                    <a:lnTo>
                      <a:pt x="872" y="470"/>
                    </a:lnTo>
                    <a:lnTo>
                      <a:pt x="849" y="470"/>
                    </a:lnTo>
                    <a:lnTo>
                      <a:pt x="855" y="564"/>
                    </a:lnTo>
                    <a:lnTo>
                      <a:pt x="820" y="639"/>
                    </a:lnTo>
                    <a:lnTo>
                      <a:pt x="727" y="627"/>
                    </a:lnTo>
                    <a:lnTo>
                      <a:pt x="698" y="645"/>
                    </a:lnTo>
                    <a:lnTo>
                      <a:pt x="570" y="569"/>
                    </a:lnTo>
                    <a:lnTo>
                      <a:pt x="546" y="592"/>
                    </a:lnTo>
                    <a:lnTo>
                      <a:pt x="633" y="714"/>
                    </a:lnTo>
                    <a:lnTo>
                      <a:pt x="511" y="808"/>
                    </a:lnTo>
                    <a:lnTo>
                      <a:pt x="401" y="784"/>
                    </a:lnTo>
                    <a:lnTo>
                      <a:pt x="389" y="744"/>
                    </a:lnTo>
                    <a:lnTo>
                      <a:pt x="396" y="703"/>
                    </a:lnTo>
                    <a:lnTo>
                      <a:pt x="354" y="622"/>
                    </a:lnTo>
                    <a:lnTo>
                      <a:pt x="372" y="552"/>
                    </a:lnTo>
                    <a:lnTo>
                      <a:pt x="354" y="523"/>
                    </a:lnTo>
                    <a:lnTo>
                      <a:pt x="384" y="425"/>
                    </a:lnTo>
                    <a:lnTo>
                      <a:pt x="250" y="413"/>
                    </a:lnTo>
                    <a:lnTo>
                      <a:pt x="70" y="308"/>
                    </a:lnTo>
                    <a:lnTo>
                      <a:pt x="40" y="221"/>
                    </a:lnTo>
                    <a:lnTo>
                      <a:pt x="0" y="226"/>
                    </a:lnTo>
                    <a:lnTo>
                      <a:pt x="52" y="139"/>
                    </a:lnTo>
                    <a:lnTo>
                      <a:pt x="35" y="69"/>
                    </a:lnTo>
                    <a:lnTo>
                      <a:pt x="75" y="5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8" name="Freeform 17"/>
              <p:cNvSpPr>
                <a:spLocks/>
              </p:cNvSpPr>
              <p:nvPr/>
            </p:nvSpPr>
            <p:spPr bwMode="auto">
              <a:xfrm>
                <a:off x="694" y="1333"/>
                <a:ext cx="104" cy="161"/>
              </a:xfrm>
              <a:custGeom>
                <a:avLst/>
                <a:gdLst>
                  <a:gd name="T0" fmla="*/ 87 w 825"/>
                  <a:gd name="T1" fmla="*/ 226 h 1283"/>
                  <a:gd name="T2" fmla="*/ 0 w 825"/>
                  <a:gd name="T3" fmla="*/ 291 h 1283"/>
                  <a:gd name="T4" fmla="*/ 5 w 825"/>
                  <a:gd name="T5" fmla="*/ 406 h 1283"/>
                  <a:gd name="T6" fmla="*/ 92 w 825"/>
                  <a:gd name="T7" fmla="*/ 470 h 1283"/>
                  <a:gd name="T8" fmla="*/ 104 w 825"/>
                  <a:gd name="T9" fmla="*/ 551 h 1283"/>
                  <a:gd name="T10" fmla="*/ 157 w 825"/>
                  <a:gd name="T11" fmla="*/ 575 h 1283"/>
                  <a:gd name="T12" fmla="*/ 168 w 825"/>
                  <a:gd name="T13" fmla="*/ 725 h 1283"/>
                  <a:gd name="T14" fmla="*/ 284 w 825"/>
                  <a:gd name="T15" fmla="*/ 854 h 1283"/>
                  <a:gd name="T16" fmla="*/ 284 w 825"/>
                  <a:gd name="T17" fmla="*/ 952 h 1283"/>
                  <a:gd name="T18" fmla="*/ 417 w 825"/>
                  <a:gd name="T19" fmla="*/ 1115 h 1283"/>
                  <a:gd name="T20" fmla="*/ 604 w 825"/>
                  <a:gd name="T21" fmla="*/ 1179 h 1283"/>
                  <a:gd name="T22" fmla="*/ 650 w 825"/>
                  <a:gd name="T23" fmla="*/ 1283 h 1283"/>
                  <a:gd name="T24" fmla="*/ 766 w 825"/>
                  <a:gd name="T25" fmla="*/ 1168 h 1283"/>
                  <a:gd name="T26" fmla="*/ 772 w 825"/>
                  <a:gd name="T27" fmla="*/ 1086 h 1283"/>
                  <a:gd name="T28" fmla="*/ 825 w 825"/>
                  <a:gd name="T29" fmla="*/ 976 h 1283"/>
                  <a:gd name="T30" fmla="*/ 755 w 825"/>
                  <a:gd name="T31" fmla="*/ 819 h 1283"/>
                  <a:gd name="T32" fmla="*/ 696 w 825"/>
                  <a:gd name="T33" fmla="*/ 778 h 1283"/>
                  <a:gd name="T34" fmla="*/ 708 w 825"/>
                  <a:gd name="T35" fmla="*/ 714 h 1283"/>
                  <a:gd name="T36" fmla="*/ 673 w 825"/>
                  <a:gd name="T37" fmla="*/ 680 h 1283"/>
                  <a:gd name="T38" fmla="*/ 598 w 825"/>
                  <a:gd name="T39" fmla="*/ 714 h 1283"/>
                  <a:gd name="T40" fmla="*/ 551 w 825"/>
                  <a:gd name="T41" fmla="*/ 650 h 1283"/>
                  <a:gd name="T42" fmla="*/ 493 w 825"/>
                  <a:gd name="T43" fmla="*/ 697 h 1283"/>
                  <a:gd name="T44" fmla="*/ 469 w 825"/>
                  <a:gd name="T45" fmla="*/ 586 h 1283"/>
                  <a:gd name="T46" fmla="*/ 528 w 825"/>
                  <a:gd name="T47" fmla="*/ 488 h 1283"/>
                  <a:gd name="T48" fmla="*/ 534 w 825"/>
                  <a:gd name="T49" fmla="*/ 436 h 1283"/>
                  <a:gd name="T50" fmla="*/ 743 w 825"/>
                  <a:gd name="T51" fmla="*/ 319 h 1283"/>
                  <a:gd name="T52" fmla="*/ 720 w 825"/>
                  <a:gd name="T53" fmla="*/ 314 h 1283"/>
                  <a:gd name="T54" fmla="*/ 731 w 825"/>
                  <a:gd name="T55" fmla="*/ 197 h 1283"/>
                  <a:gd name="T56" fmla="*/ 650 w 825"/>
                  <a:gd name="T57" fmla="*/ 157 h 1283"/>
                  <a:gd name="T58" fmla="*/ 516 w 825"/>
                  <a:gd name="T59" fmla="*/ 139 h 1283"/>
                  <a:gd name="T60" fmla="*/ 447 w 825"/>
                  <a:gd name="T61" fmla="*/ 5 h 1283"/>
                  <a:gd name="T62" fmla="*/ 406 w 825"/>
                  <a:gd name="T63" fmla="*/ 0 h 1283"/>
                  <a:gd name="T64" fmla="*/ 354 w 825"/>
                  <a:gd name="T65" fmla="*/ 139 h 1283"/>
                  <a:gd name="T66" fmla="*/ 272 w 825"/>
                  <a:gd name="T67" fmla="*/ 162 h 1283"/>
                  <a:gd name="T68" fmla="*/ 261 w 825"/>
                  <a:gd name="T69" fmla="*/ 226 h 1283"/>
                  <a:gd name="T70" fmla="*/ 139 w 825"/>
                  <a:gd name="T71" fmla="*/ 308 h 1283"/>
                  <a:gd name="T72" fmla="*/ 87 w 825"/>
                  <a:gd name="T73" fmla="*/ 226 h 1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5"/>
                  <a:gd name="T112" fmla="*/ 0 h 1283"/>
                  <a:gd name="T113" fmla="*/ 825 w 825"/>
                  <a:gd name="T114" fmla="*/ 1283 h 1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5" h="1283">
                    <a:moveTo>
                      <a:pt x="87" y="226"/>
                    </a:moveTo>
                    <a:lnTo>
                      <a:pt x="0" y="291"/>
                    </a:lnTo>
                    <a:lnTo>
                      <a:pt x="5" y="406"/>
                    </a:lnTo>
                    <a:lnTo>
                      <a:pt x="92" y="470"/>
                    </a:lnTo>
                    <a:lnTo>
                      <a:pt x="104" y="551"/>
                    </a:lnTo>
                    <a:lnTo>
                      <a:pt x="157" y="575"/>
                    </a:lnTo>
                    <a:lnTo>
                      <a:pt x="168" y="725"/>
                    </a:lnTo>
                    <a:lnTo>
                      <a:pt x="284" y="854"/>
                    </a:lnTo>
                    <a:lnTo>
                      <a:pt x="284" y="952"/>
                    </a:lnTo>
                    <a:lnTo>
                      <a:pt x="417" y="1115"/>
                    </a:lnTo>
                    <a:lnTo>
                      <a:pt x="604" y="1179"/>
                    </a:lnTo>
                    <a:lnTo>
                      <a:pt x="650" y="1283"/>
                    </a:lnTo>
                    <a:lnTo>
                      <a:pt x="766" y="1168"/>
                    </a:lnTo>
                    <a:lnTo>
                      <a:pt x="772" y="1086"/>
                    </a:lnTo>
                    <a:lnTo>
                      <a:pt x="825" y="976"/>
                    </a:lnTo>
                    <a:lnTo>
                      <a:pt x="755" y="819"/>
                    </a:lnTo>
                    <a:lnTo>
                      <a:pt x="696" y="778"/>
                    </a:lnTo>
                    <a:lnTo>
                      <a:pt x="708" y="714"/>
                    </a:lnTo>
                    <a:lnTo>
                      <a:pt x="673" y="680"/>
                    </a:lnTo>
                    <a:lnTo>
                      <a:pt x="598" y="714"/>
                    </a:lnTo>
                    <a:lnTo>
                      <a:pt x="551" y="650"/>
                    </a:lnTo>
                    <a:lnTo>
                      <a:pt x="493" y="697"/>
                    </a:lnTo>
                    <a:lnTo>
                      <a:pt x="469" y="586"/>
                    </a:lnTo>
                    <a:lnTo>
                      <a:pt x="528" y="488"/>
                    </a:lnTo>
                    <a:lnTo>
                      <a:pt x="534" y="436"/>
                    </a:lnTo>
                    <a:lnTo>
                      <a:pt x="743" y="319"/>
                    </a:lnTo>
                    <a:lnTo>
                      <a:pt x="720" y="314"/>
                    </a:lnTo>
                    <a:lnTo>
                      <a:pt x="731" y="197"/>
                    </a:lnTo>
                    <a:lnTo>
                      <a:pt x="650" y="157"/>
                    </a:lnTo>
                    <a:lnTo>
                      <a:pt x="516" y="139"/>
                    </a:lnTo>
                    <a:lnTo>
                      <a:pt x="447" y="5"/>
                    </a:lnTo>
                    <a:lnTo>
                      <a:pt x="406" y="0"/>
                    </a:lnTo>
                    <a:lnTo>
                      <a:pt x="354" y="139"/>
                    </a:lnTo>
                    <a:lnTo>
                      <a:pt x="272" y="162"/>
                    </a:lnTo>
                    <a:lnTo>
                      <a:pt x="261" y="226"/>
                    </a:lnTo>
                    <a:lnTo>
                      <a:pt x="139" y="308"/>
                    </a:lnTo>
                    <a:lnTo>
                      <a:pt x="87" y="22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09" name="Freeform 18"/>
              <p:cNvSpPr>
                <a:spLocks/>
              </p:cNvSpPr>
              <p:nvPr/>
            </p:nvSpPr>
            <p:spPr bwMode="auto">
              <a:xfrm>
                <a:off x="744" y="1486"/>
                <a:ext cx="59" cy="300"/>
              </a:xfrm>
              <a:custGeom>
                <a:avLst/>
                <a:gdLst>
                  <a:gd name="T0" fmla="*/ 285 w 471"/>
                  <a:gd name="T1" fmla="*/ 133 h 2399"/>
                  <a:gd name="T2" fmla="*/ 268 w 471"/>
                  <a:gd name="T3" fmla="*/ 586 h 2399"/>
                  <a:gd name="T4" fmla="*/ 163 w 471"/>
                  <a:gd name="T5" fmla="*/ 830 h 2399"/>
                  <a:gd name="T6" fmla="*/ 128 w 471"/>
                  <a:gd name="T7" fmla="*/ 1208 h 2399"/>
                  <a:gd name="T8" fmla="*/ 93 w 471"/>
                  <a:gd name="T9" fmla="*/ 1417 h 2399"/>
                  <a:gd name="T10" fmla="*/ 128 w 471"/>
                  <a:gd name="T11" fmla="*/ 1632 h 2399"/>
                  <a:gd name="T12" fmla="*/ 93 w 471"/>
                  <a:gd name="T13" fmla="*/ 1719 h 2399"/>
                  <a:gd name="T14" fmla="*/ 104 w 471"/>
                  <a:gd name="T15" fmla="*/ 1864 h 2399"/>
                  <a:gd name="T16" fmla="*/ 0 w 471"/>
                  <a:gd name="T17" fmla="*/ 1928 h 2399"/>
                  <a:gd name="T18" fmla="*/ 41 w 471"/>
                  <a:gd name="T19" fmla="*/ 1998 h 2399"/>
                  <a:gd name="T20" fmla="*/ 59 w 471"/>
                  <a:gd name="T21" fmla="*/ 2068 h 2399"/>
                  <a:gd name="T22" fmla="*/ 69 w 471"/>
                  <a:gd name="T23" fmla="*/ 2260 h 2399"/>
                  <a:gd name="T24" fmla="*/ 104 w 471"/>
                  <a:gd name="T25" fmla="*/ 2358 h 2399"/>
                  <a:gd name="T26" fmla="*/ 151 w 471"/>
                  <a:gd name="T27" fmla="*/ 2352 h 2399"/>
                  <a:gd name="T28" fmla="*/ 174 w 471"/>
                  <a:gd name="T29" fmla="*/ 2340 h 2399"/>
                  <a:gd name="T30" fmla="*/ 192 w 471"/>
                  <a:gd name="T31" fmla="*/ 2399 h 2399"/>
                  <a:gd name="T32" fmla="*/ 279 w 471"/>
                  <a:gd name="T33" fmla="*/ 2329 h 2399"/>
                  <a:gd name="T34" fmla="*/ 221 w 471"/>
                  <a:gd name="T35" fmla="*/ 2335 h 2399"/>
                  <a:gd name="T36" fmla="*/ 157 w 471"/>
                  <a:gd name="T37" fmla="*/ 2271 h 2399"/>
                  <a:gd name="T38" fmla="*/ 93 w 471"/>
                  <a:gd name="T39" fmla="*/ 2166 h 2399"/>
                  <a:gd name="T40" fmla="*/ 157 w 471"/>
                  <a:gd name="T41" fmla="*/ 2045 h 2399"/>
                  <a:gd name="T42" fmla="*/ 122 w 471"/>
                  <a:gd name="T43" fmla="*/ 1998 h 2399"/>
                  <a:gd name="T44" fmla="*/ 163 w 471"/>
                  <a:gd name="T45" fmla="*/ 1911 h 2399"/>
                  <a:gd name="T46" fmla="*/ 204 w 471"/>
                  <a:gd name="T47" fmla="*/ 1836 h 2399"/>
                  <a:gd name="T48" fmla="*/ 221 w 471"/>
                  <a:gd name="T49" fmla="*/ 1306 h 2399"/>
                  <a:gd name="T50" fmla="*/ 314 w 471"/>
                  <a:gd name="T51" fmla="*/ 1243 h 2399"/>
                  <a:gd name="T52" fmla="*/ 291 w 471"/>
                  <a:gd name="T53" fmla="*/ 1092 h 2399"/>
                  <a:gd name="T54" fmla="*/ 383 w 471"/>
                  <a:gd name="T55" fmla="*/ 621 h 2399"/>
                  <a:gd name="T56" fmla="*/ 418 w 471"/>
                  <a:gd name="T57" fmla="*/ 471 h 2399"/>
                  <a:gd name="T58" fmla="*/ 471 w 471"/>
                  <a:gd name="T59" fmla="*/ 464 h 2399"/>
                  <a:gd name="T60" fmla="*/ 425 w 471"/>
                  <a:gd name="T61" fmla="*/ 354 h 2399"/>
                  <a:gd name="T62" fmla="*/ 314 w 471"/>
                  <a:gd name="T63" fmla="*/ 0 h 2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1"/>
                  <a:gd name="T97" fmla="*/ 0 h 2399"/>
                  <a:gd name="T98" fmla="*/ 471 w 471"/>
                  <a:gd name="T99" fmla="*/ 2399 h 2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1" h="2399">
                    <a:moveTo>
                      <a:pt x="250" y="63"/>
                    </a:moveTo>
                    <a:lnTo>
                      <a:pt x="285" y="133"/>
                    </a:lnTo>
                    <a:lnTo>
                      <a:pt x="233" y="558"/>
                    </a:lnTo>
                    <a:lnTo>
                      <a:pt x="268" y="586"/>
                    </a:lnTo>
                    <a:lnTo>
                      <a:pt x="204" y="650"/>
                    </a:lnTo>
                    <a:lnTo>
                      <a:pt x="163" y="830"/>
                    </a:lnTo>
                    <a:lnTo>
                      <a:pt x="204" y="929"/>
                    </a:lnTo>
                    <a:lnTo>
                      <a:pt x="128" y="1208"/>
                    </a:lnTo>
                    <a:lnTo>
                      <a:pt x="69" y="1324"/>
                    </a:lnTo>
                    <a:lnTo>
                      <a:pt x="93" y="1417"/>
                    </a:lnTo>
                    <a:lnTo>
                      <a:pt x="87" y="1550"/>
                    </a:lnTo>
                    <a:lnTo>
                      <a:pt x="128" y="1632"/>
                    </a:lnTo>
                    <a:lnTo>
                      <a:pt x="139" y="1679"/>
                    </a:lnTo>
                    <a:lnTo>
                      <a:pt x="93" y="1719"/>
                    </a:lnTo>
                    <a:lnTo>
                      <a:pt x="128" y="1812"/>
                    </a:lnTo>
                    <a:lnTo>
                      <a:pt x="104" y="1864"/>
                    </a:lnTo>
                    <a:lnTo>
                      <a:pt x="6" y="1899"/>
                    </a:lnTo>
                    <a:lnTo>
                      <a:pt x="0" y="1928"/>
                    </a:lnTo>
                    <a:lnTo>
                      <a:pt x="52" y="1946"/>
                    </a:lnTo>
                    <a:lnTo>
                      <a:pt x="41" y="1998"/>
                    </a:lnTo>
                    <a:lnTo>
                      <a:pt x="81" y="2021"/>
                    </a:lnTo>
                    <a:lnTo>
                      <a:pt x="59" y="2068"/>
                    </a:lnTo>
                    <a:lnTo>
                      <a:pt x="41" y="2172"/>
                    </a:lnTo>
                    <a:lnTo>
                      <a:pt x="69" y="2260"/>
                    </a:lnTo>
                    <a:lnTo>
                      <a:pt x="93" y="2282"/>
                    </a:lnTo>
                    <a:lnTo>
                      <a:pt x="104" y="2358"/>
                    </a:lnTo>
                    <a:lnTo>
                      <a:pt x="134" y="2364"/>
                    </a:lnTo>
                    <a:lnTo>
                      <a:pt x="151" y="2352"/>
                    </a:lnTo>
                    <a:lnTo>
                      <a:pt x="163" y="2329"/>
                    </a:lnTo>
                    <a:lnTo>
                      <a:pt x="174" y="2340"/>
                    </a:lnTo>
                    <a:lnTo>
                      <a:pt x="157" y="2382"/>
                    </a:lnTo>
                    <a:lnTo>
                      <a:pt x="192" y="2399"/>
                    </a:lnTo>
                    <a:lnTo>
                      <a:pt x="256" y="2364"/>
                    </a:lnTo>
                    <a:lnTo>
                      <a:pt x="279" y="2329"/>
                    </a:lnTo>
                    <a:lnTo>
                      <a:pt x="238" y="2317"/>
                    </a:lnTo>
                    <a:lnTo>
                      <a:pt x="221" y="2335"/>
                    </a:lnTo>
                    <a:lnTo>
                      <a:pt x="169" y="2312"/>
                    </a:lnTo>
                    <a:lnTo>
                      <a:pt x="157" y="2271"/>
                    </a:lnTo>
                    <a:lnTo>
                      <a:pt x="93" y="2248"/>
                    </a:lnTo>
                    <a:lnTo>
                      <a:pt x="93" y="2166"/>
                    </a:lnTo>
                    <a:lnTo>
                      <a:pt x="146" y="2114"/>
                    </a:lnTo>
                    <a:lnTo>
                      <a:pt x="157" y="2045"/>
                    </a:lnTo>
                    <a:lnTo>
                      <a:pt x="122" y="2010"/>
                    </a:lnTo>
                    <a:lnTo>
                      <a:pt x="122" y="1998"/>
                    </a:lnTo>
                    <a:lnTo>
                      <a:pt x="157" y="1963"/>
                    </a:lnTo>
                    <a:lnTo>
                      <a:pt x="163" y="1911"/>
                    </a:lnTo>
                    <a:lnTo>
                      <a:pt x="181" y="1888"/>
                    </a:lnTo>
                    <a:lnTo>
                      <a:pt x="204" y="1836"/>
                    </a:lnTo>
                    <a:lnTo>
                      <a:pt x="198" y="1801"/>
                    </a:lnTo>
                    <a:lnTo>
                      <a:pt x="221" y="1306"/>
                    </a:lnTo>
                    <a:lnTo>
                      <a:pt x="308" y="1278"/>
                    </a:lnTo>
                    <a:lnTo>
                      <a:pt x="314" y="1243"/>
                    </a:lnTo>
                    <a:lnTo>
                      <a:pt x="261" y="1214"/>
                    </a:lnTo>
                    <a:lnTo>
                      <a:pt x="291" y="1092"/>
                    </a:lnTo>
                    <a:lnTo>
                      <a:pt x="261" y="900"/>
                    </a:lnTo>
                    <a:lnTo>
                      <a:pt x="383" y="621"/>
                    </a:lnTo>
                    <a:lnTo>
                      <a:pt x="383" y="511"/>
                    </a:lnTo>
                    <a:lnTo>
                      <a:pt x="418" y="471"/>
                    </a:lnTo>
                    <a:lnTo>
                      <a:pt x="460" y="488"/>
                    </a:lnTo>
                    <a:lnTo>
                      <a:pt x="471" y="464"/>
                    </a:lnTo>
                    <a:lnTo>
                      <a:pt x="471" y="394"/>
                    </a:lnTo>
                    <a:lnTo>
                      <a:pt x="425" y="354"/>
                    </a:lnTo>
                    <a:lnTo>
                      <a:pt x="372" y="11"/>
                    </a:lnTo>
                    <a:lnTo>
                      <a:pt x="314" y="0"/>
                    </a:lnTo>
                    <a:lnTo>
                      <a:pt x="250" y="6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0" name="Freeform 19"/>
              <p:cNvSpPr>
                <a:spLocks/>
              </p:cNvSpPr>
              <p:nvPr/>
            </p:nvSpPr>
            <p:spPr bwMode="auto">
              <a:xfrm>
                <a:off x="744" y="1713"/>
                <a:ext cx="4" cy="4"/>
              </a:xfrm>
              <a:custGeom>
                <a:avLst/>
                <a:gdLst>
                  <a:gd name="T0" fmla="*/ 6 w 29"/>
                  <a:gd name="T1" fmla="*/ 0 h 29"/>
                  <a:gd name="T2" fmla="*/ 0 w 29"/>
                  <a:gd name="T3" fmla="*/ 11 h 29"/>
                  <a:gd name="T4" fmla="*/ 6 w 29"/>
                  <a:gd name="T5" fmla="*/ 29 h 29"/>
                  <a:gd name="T6" fmla="*/ 29 w 29"/>
                  <a:gd name="T7" fmla="*/ 18 h 29"/>
                  <a:gd name="T8" fmla="*/ 17 w 29"/>
                  <a:gd name="T9" fmla="*/ 6 h 29"/>
                  <a:gd name="T10" fmla="*/ 6 w 29"/>
                  <a:gd name="T11" fmla="*/ 0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6" y="0"/>
                    </a:moveTo>
                    <a:lnTo>
                      <a:pt x="0" y="11"/>
                    </a:lnTo>
                    <a:lnTo>
                      <a:pt x="6" y="29"/>
                    </a:lnTo>
                    <a:lnTo>
                      <a:pt x="29" y="18"/>
                    </a:lnTo>
                    <a:lnTo>
                      <a:pt x="17" y="6"/>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1" name="Freeform 20"/>
              <p:cNvSpPr>
                <a:spLocks/>
              </p:cNvSpPr>
              <p:nvPr/>
            </p:nvSpPr>
            <p:spPr bwMode="auto">
              <a:xfrm>
                <a:off x="748" y="1686"/>
                <a:ext cx="5" cy="14"/>
              </a:xfrm>
              <a:custGeom>
                <a:avLst/>
                <a:gdLst>
                  <a:gd name="T0" fmla="*/ 23 w 40"/>
                  <a:gd name="T1" fmla="*/ 0 h 111"/>
                  <a:gd name="T2" fmla="*/ 0 w 40"/>
                  <a:gd name="T3" fmla="*/ 24 h 111"/>
                  <a:gd name="T4" fmla="*/ 6 w 40"/>
                  <a:gd name="T5" fmla="*/ 52 h 111"/>
                  <a:gd name="T6" fmla="*/ 0 w 40"/>
                  <a:gd name="T7" fmla="*/ 93 h 111"/>
                  <a:gd name="T8" fmla="*/ 23 w 40"/>
                  <a:gd name="T9" fmla="*/ 111 h 111"/>
                  <a:gd name="T10" fmla="*/ 40 w 40"/>
                  <a:gd name="T11" fmla="*/ 99 h 111"/>
                  <a:gd name="T12" fmla="*/ 30 w 40"/>
                  <a:gd name="T13" fmla="*/ 69 h 111"/>
                  <a:gd name="T14" fmla="*/ 40 w 40"/>
                  <a:gd name="T15" fmla="*/ 29 h 111"/>
                  <a:gd name="T16" fmla="*/ 23 w 40"/>
                  <a:gd name="T17" fmla="*/ 0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11"/>
                  <a:gd name="T29" fmla="*/ 40 w 40"/>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11">
                    <a:moveTo>
                      <a:pt x="23" y="0"/>
                    </a:moveTo>
                    <a:lnTo>
                      <a:pt x="0" y="24"/>
                    </a:lnTo>
                    <a:lnTo>
                      <a:pt x="6" y="52"/>
                    </a:lnTo>
                    <a:lnTo>
                      <a:pt x="0" y="93"/>
                    </a:lnTo>
                    <a:lnTo>
                      <a:pt x="23" y="111"/>
                    </a:lnTo>
                    <a:lnTo>
                      <a:pt x="40" y="99"/>
                    </a:lnTo>
                    <a:lnTo>
                      <a:pt x="30" y="69"/>
                    </a:lnTo>
                    <a:lnTo>
                      <a:pt x="40" y="29"/>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2" name="Freeform 21"/>
              <p:cNvSpPr>
                <a:spLocks/>
              </p:cNvSpPr>
              <p:nvPr/>
            </p:nvSpPr>
            <p:spPr bwMode="auto">
              <a:xfrm>
                <a:off x="766" y="1785"/>
                <a:ext cx="22" cy="25"/>
              </a:xfrm>
              <a:custGeom>
                <a:avLst/>
                <a:gdLst>
                  <a:gd name="T0" fmla="*/ 139 w 179"/>
                  <a:gd name="T1" fmla="*/ 0 h 198"/>
                  <a:gd name="T2" fmla="*/ 87 w 179"/>
                  <a:gd name="T3" fmla="*/ 29 h 198"/>
                  <a:gd name="T4" fmla="*/ 92 w 179"/>
                  <a:gd name="T5" fmla="*/ 81 h 198"/>
                  <a:gd name="T6" fmla="*/ 23 w 179"/>
                  <a:gd name="T7" fmla="*/ 99 h 198"/>
                  <a:gd name="T8" fmla="*/ 0 w 179"/>
                  <a:gd name="T9" fmla="*/ 134 h 198"/>
                  <a:gd name="T10" fmla="*/ 81 w 179"/>
                  <a:gd name="T11" fmla="*/ 134 h 198"/>
                  <a:gd name="T12" fmla="*/ 104 w 179"/>
                  <a:gd name="T13" fmla="*/ 180 h 198"/>
                  <a:gd name="T14" fmla="*/ 139 w 179"/>
                  <a:gd name="T15" fmla="*/ 198 h 198"/>
                  <a:gd name="T16" fmla="*/ 179 w 179"/>
                  <a:gd name="T17" fmla="*/ 168 h 198"/>
                  <a:gd name="T18" fmla="*/ 157 w 179"/>
                  <a:gd name="T19" fmla="*/ 104 h 198"/>
                  <a:gd name="T20" fmla="*/ 139 w 179"/>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
                  <a:gd name="T34" fmla="*/ 0 h 198"/>
                  <a:gd name="T35" fmla="*/ 179 w 179"/>
                  <a:gd name="T36" fmla="*/ 198 h 1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 h="198">
                    <a:moveTo>
                      <a:pt x="139" y="0"/>
                    </a:moveTo>
                    <a:lnTo>
                      <a:pt x="87" y="29"/>
                    </a:lnTo>
                    <a:lnTo>
                      <a:pt x="92" y="81"/>
                    </a:lnTo>
                    <a:lnTo>
                      <a:pt x="23" y="99"/>
                    </a:lnTo>
                    <a:lnTo>
                      <a:pt x="0" y="134"/>
                    </a:lnTo>
                    <a:lnTo>
                      <a:pt x="81" y="134"/>
                    </a:lnTo>
                    <a:lnTo>
                      <a:pt x="104" y="180"/>
                    </a:lnTo>
                    <a:lnTo>
                      <a:pt x="139" y="198"/>
                    </a:lnTo>
                    <a:lnTo>
                      <a:pt x="179" y="168"/>
                    </a:lnTo>
                    <a:lnTo>
                      <a:pt x="157" y="104"/>
                    </a:lnTo>
                    <a:lnTo>
                      <a:pt x="13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3" name="Freeform 22"/>
              <p:cNvSpPr>
                <a:spLocks/>
              </p:cNvSpPr>
              <p:nvPr/>
            </p:nvSpPr>
            <p:spPr bwMode="auto">
              <a:xfrm>
                <a:off x="783" y="1785"/>
                <a:ext cx="21" cy="23"/>
              </a:xfrm>
              <a:custGeom>
                <a:avLst/>
                <a:gdLst>
                  <a:gd name="T0" fmla="*/ 0 w 169"/>
                  <a:gd name="T1" fmla="*/ 0 h 186"/>
                  <a:gd name="T2" fmla="*/ 18 w 169"/>
                  <a:gd name="T3" fmla="*/ 104 h 186"/>
                  <a:gd name="T4" fmla="*/ 40 w 169"/>
                  <a:gd name="T5" fmla="*/ 168 h 186"/>
                  <a:gd name="T6" fmla="*/ 99 w 169"/>
                  <a:gd name="T7" fmla="*/ 186 h 186"/>
                  <a:gd name="T8" fmla="*/ 169 w 169"/>
                  <a:gd name="T9" fmla="*/ 174 h 186"/>
                  <a:gd name="T10" fmla="*/ 134 w 169"/>
                  <a:gd name="T11" fmla="*/ 122 h 186"/>
                  <a:gd name="T12" fmla="*/ 110 w 169"/>
                  <a:gd name="T13" fmla="*/ 122 h 186"/>
                  <a:gd name="T14" fmla="*/ 70 w 169"/>
                  <a:gd name="T15" fmla="*/ 99 h 186"/>
                  <a:gd name="T16" fmla="*/ 30 w 169"/>
                  <a:gd name="T17" fmla="*/ 12 h 186"/>
                  <a:gd name="T18" fmla="*/ 0 w 169"/>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86"/>
                  <a:gd name="T32" fmla="*/ 169 w 169"/>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86">
                    <a:moveTo>
                      <a:pt x="0" y="0"/>
                    </a:moveTo>
                    <a:lnTo>
                      <a:pt x="18" y="104"/>
                    </a:lnTo>
                    <a:lnTo>
                      <a:pt x="40" y="168"/>
                    </a:lnTo>
                    <a:lnTo>
                      <a:pt x="99" y="186"/>
                    </a:lnTo>
                    <a:lnTo>
                      <a:pt x="169" y="174"/>
                    </a:lnTo>
                    <a:lnTo>
                      <a:pt x="134" y="122"/>
                    </a:lnTo>
                    <a:lnTo>
                      <a:pt x="110" y="122"/>
                    </a:lnTo>
                    <a:lnTo>
                      <a:pt x="70" y="99"/>
                    </a:lnTo>
                    <a:lnTo>
                      <a:pt x="30" y="12"/>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4" name="Freeform 23"/>
              <p:cNvSpPr>
                <a:spLocks/>
              </p:cNvSpPr>
              <p:nvPr/>
            </p:nvSpPr>
            <p:spPr bwMode="auto">
              <a:xfrm>
                <a:off x="756" y="1526"/>
                <a:ext cx="151" cy="252"/>
              </a:xfrm>
              <a:custGeom>
                <a:avLst/>
                <a:gdLst>
                  <a:gd name="T0" fmla="*/ 384 w 1209"/>
                  <a:gd name="T1" fmla="*/ 134 h 2010"/>
                  <a:gd name="T2" fmla="*/ 325 w 1209"/>
                  <a:gd name="T3" fmla="*/ 146 h 2010"/>
                  <a:gd name="T4" fmla="*/ 290 w 1209"/>
                  <a:gd name="T5" fmla="*/ 285 h 2010"/>
                  <a:gd name="T6" fmla="*/ 203 w 1209"/>
                  <a:gd name="T7" fmla="*/ 767 h 2010"/>
                  <a:gd name="T8" fmla="*/ 221 w 1209"/>
                  <a:gd name="T9" fmla="*/ 918 h 2010"/>
                  <a:gd name="T10" fmla="*/ 128 w 1209"/>
                  <a:gd name="T11" fmla="*/ 981 h 2010"/>
                  <a:gd name="T12" fmla="*/ 111 w 1209"/>
                  <a:gd name="T13" fmla="*/ 1511 h 2010"/>
                  <a:gd name="T14" fmla="*/ 64 w 1209"/>
                  <a:gd name="T15" fmla="*/ 1598 h 2010"/>
                  <a:gd name="T16" fmla="*/ 29 w 1209"/>
                  <a:gd name="T17" fmla="*/ 1668 h 2010"/>
                  <a:gd name="T18" fmla="*/ 64 w 1209"/>
                  <a:gd name="T19" fmla="*/ 1720 h 2010"/>
                  <a:gd name="T20" fmla="*/ 0 w 1209"/>
                  <a:gd name="T21" fmla="*/ 1841 h 2010"/>
                  <a:gd name="T22" fmla="*/ 70 w 1209"/>
                  <a:gd name="T23" fmla="*/ 1957 h 2010"/>
                  <a:gd name="T24" fmla="*/ 128 w 1209"/>
                  <a:gd name="T25" fmla="*/ 2010 h 2010"/>
                  <a:gd name="T26" fmla="*/ 186 w 1209"/>
                  <a:gd name="T27" fmla="*/ 2004 h 2010"/>
                  <a:gd name="T28" fmla="*/ 186 w 1209"/>
                  <a:gd name="T29" fmla="*/ 1940 h 2010"/>
                  <a:gd name="T30" fmla="*/ 349 w 1209"/>
                  <a:gd name="T31" fmla="*/ 1778 h 2010"/>
                  <a:gd name="T32" fmla="*/ 285 w 1209"/>
                  <a:gd name="T33" fmla="*/ 1673 h 2010"/>
                  <a:gd name="T34" fmla="*/ 378 w 1209"/>
                  <a:gd name="T35" fmla="*/ 1569 h 2010"/>
                  <a:gd name="T36" fmla="*/ 500 w 1209"/>
                  <a:gd name="T37" fmla="*/ 1417 h 2010"/>
                  <a:gd name="T38" fmla="*/ 459 w 1209"/>
                  <a:gd name="T39" fmla="*/ 1377 h 2010"/>
                  <a:gd name="T40" fmla="*/ 587 w 1209"/>
                  <a:gd name="T41" fmla="*/ 1302 h 2010"/>
                  <a:gd name="T42" fmla="*/ 604 w 1209"/>
                  <a:gd name="T43" fmla="*/ 1208 h 2010"/>
                  <a:gd name="T44" fmla="*/ 883 w 1209"/>
                  <a:gd name="T45" fmla="*/ 1127 h 2010"/>
                  <a:gd name="T46" fmla="*/ 843 w 1209"/>
                  <a:gd name="T47" fmla="*/ 866 h 2010"/>
                  <a:gd name="T48" fmla="*/ 960 w 1209"/>
                  <a:gd name="T49" fmla="*/ 575 h 2010"/>
                  <a:gd name="T50" fmla="*/ 1209 w 1209"/>
                  <a:gd name="T51" fmla="*/ 348 h 2010"/>
                  <a:gd name="T52" fmla="*/ 1117 w 1209"/>
                  <a:gd name="T53" fmla="*/ 401 h 2010"/>
                  <a:gd name="T54" fmla="*/ 883 w 1209"/>
                  <a:gd name="T55" fmla="*/ 441 h 2010"/>
                  <a:gd name="T56" fmla="*/ 960 w 1209"/>
                  <a:gd name="T57" fmla="*/ 308 h 2010"/>
                  <a:gd name="T58" fmla="*/ 826 w 1209"/>
                  <a:gd name="T59" fmla="*/ 221 h 2010"/>
                  <a:gd name="T60" fmla="*/ 726 w 1209"/>
                  <a:gd name="T61" fmla="*/ 151 h 2010"/>
                  <a:gd name="T62" fmla="*/ 611 w 1209"/>
                  <a:gd name="T63" fmla="*/ 29 h 2010"/>
                  <a:gd name="T64" fmla="*/ 564 w 1209"/>
                  <a:gd name="T65" fmla="*/ 69 h 2010"/>
                  <a:gd name="T66" fmla="*/ 459 w 1209"/>
                  <a:gd name="T67" fmla="*/ 0 h 2010"/>
                  <a:gd name="T68" fmla="*/ 372 w 1209"/>
                  <a:gd name="T69" fmla="*/ 69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9"/>
                  <a:gd name="T106" fmla="*/ 0 h 2010"/>
                  <a:gd name="T107" fmla="*/ 1209 w 1209"/>
                  <a:gd name="T108" fmla="*/ 2010 h 20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9" h="2010">
                    <a:moveTo>
                      <a:pt x="372" y="69"/>
                    </a:moveTo>
                    <a:lnTo>
                      <a:pt x="384" y="134"/>
                    </a:lnTo>
                    <a:lnTo>
                      <a:pt x="367" y="163"/>
                    </a:lnTo>
                    <a:lnTo>
                      <a:pt x="325" y="146"/>
                    </a:lnTo>
                    <a:lnTo>
                      <a:pt x="290" y="186"/>
                    </a:lnTo>
                    <a:lnTo>
                      <a:pt x="290" y="285"/>
                    </a:lnTo>
                    <a:lnTo>
                      <a:pt x="168" y="575"/>
                    </a:lnTo>
                    <a:lnTo>
                      <a:pt x="203" y="767"/>
                    </a:lnTo>
                    <a:lnTo>
                      <a:pt x="168" y="889"/>
                    </a:lnTo>
                    <a:lnTo>
                      <a:pt x="221" y="918"/>
                    </a:lnTo>
                    <a:lnTo>
                      <a:pt x="215" y="953"/>
                    </a:lnTo>
                    <a:lnTo>
                      <a:pt x="128" y="981"/>
                    </a:lnTo>
                    <a:lnTo>
                      <a:pt x="105" y="1476"/>
                    </a:lnTo>
                    <a:lnTo>
                      <a:pt x="111" y="1511"/>
                    </a:lnTo>
                    <a:lnTo>
                      <a:pt x="93" y="1563"/>
                    </a:lnTo>
                    <a:lnTo>
                      <a:pt x="64" y="1598"/>
                    </a:lnTo>
                    <a:lnTo>
                      <a:pt x="64" y="1644"/>
                    </a:lnTo>
                    <a:lnTo>
                      <a:pt x="29" y="1668"/>
                    </a:lnTo>
                    <a:lnTo>
                      <a:pt x="29" y="1685"/>
                    </a:lnTo>
                    <a:lnTo>
                      <a:pt x="64" y="1720"/>
                    </a:lnTo>
                    <a:lnTo>
                      <a:pt x="58" y="1783"/>
                    </a:lnTo>
                    <a:lnTo>
                      <a:pt x="0" y="1841"/>
                    </a:lnTo>
                    <a:lnTo>
                      <a:pt x="6" y="1923"/>
                    </a:lnTo>
                    <a:lnTo>
                      <a:pt x="70" y="1957"/>
                    </a:lnTo>
                    <a:lnTo>
                      <a:pt x="76" y="1987"/>
                    </a:lnTo>
                    <a:lnTo>
                      <a:pt x="128" y="2010"/>
                    </a:lnTo>
                    <a:lnTo>
                      <a:pt x="140" y="1998"/>
                    </a:lnTo>
                    <a:lnTo>
                      <a:pt x="186" y="2004"/>
                    </a:lnTo>
                    <a:lnTo>
                      <a:pt x="198" y="1980"/>
                    </a:lnTo>
                    <a:lnTo>
                      <a:pt x="186" y="1940"/>
                    </a:lnTo>
                    <a:lnTo>
                      <a:pt x="198" y="1905"/>
                    </a:lnTo>
                    <a:lnTo>
                      <a:pt x="349" y="1778"/>
                    </a:lnTo>
                    <a:lnTo>
                      <a:pt x="337" y="1691"/>
                    </a:lnTo>
                    <a:lnTo>
                      <a:pt x="285" y="1673"/>
                    </a:lnTo>
                    <a:lnTo>
                      <a:pt x="302" y="1598"/>
                    </a:lnTo>
                    <a:lnTo>
                      <a:pt x="378" y="1569"/>
                    </a:lnTo>
                    <a:lnTo>
                      <a:pt x="419" y="1435"/>
                    </a:lnTo>
                    <a:lnTo>
                      <a:pt x="500" y="1417"/>
                    </a:lnTo>
                    <a:lnTo>
                      <a:pt x="494" y="1389"/>
                    </a:lnTo>
                    <a:lnTo>
                      <a:pt x="459" y="1377"/>
                    </a:lnTo>
                    <a:lnTo>
                      <a:pt x="482" y="1342"/>
                    </a:lnTo>
                    <a:lnTo>
                      <a:pt x="587" y="1302"/>
                    </a:lnTo>
                    <a:lnTo>
                      <a:pt x="611" y="1232"/>
                    </a:lnTo>
                    <a:lnTo>
                      <a:pt x="604" y="1208"/>
                    </a:lnTo>
                    <a:lnTo>
                      <a:pt x="791" y="1185"/>
                    </a:lnTo>
                    <a:lnTo>
                      <a:pt x="883" y="1127"/>
                    </a:lnTo>
                    <a:lnTo>
                      <a:pt x="907" y="999"/>
                    </a:lnTo>
                    <a:lnTo>
                      <a:pt x="843" y="866"/>
                    </a:lnTo>
                    <a:lnTo>
                      <a:pt x="860" y="709"/>
                    </a:lnTo>
                    <a:lnTo>
                      <a:pt x="960" y="575"/>
                    </a:lnTo>
                    <a:lnTo>
                      <a:pt x="1204" y="453"/>
                    </a:lnTo>
                    <a:lnTo>
                      <a:pt x="1209" y="348"/>
                    </a:lnTo>
                    <a:lnTo>
                      <a:pt x="1169" y="343"/>
                    </a:lnTo>
                    <a:lnTo>
                      <a:pt x="1117" y="401"/>
                    </a:lnTo>
                    <a:lnTo>
                      <a:pt x="1005" y="465"/>
                    </a:lnTo>
                    <a:lnTo>
                      <a:pt x="883" y="441"/>
                    </a:lnTo>
                    <a:lnTo>
                      <a:pt x="872" y="401"/>
                    </a:lnTo>
                    <a:lnTo>
                      <a:pt x="960" y="308"/>
                    </a:lnTo>
                    <a:lnTo>
                      <a:pt x="878" y="226"/>
                    </a:lnTo>
                    <a:lnTo>
                      <a:pt x="826" y="221"/>
                    </a:lnTo>
                    <a:lnTo>
                      <a:pt x="808" y="163"/>
                    </a:lnTo>
                    <a:lnTo>
                      <a:pt x="726" y="151"/>
                    </a:lnTo>
                    <a:lnTo>
                      <a:pt x="674" y="41"/>
                    </a:lnTo>
                    <a:lnTo>
                      <a:pt x="611" y="29"/>
                    </a:lnTo>
                    <a:lnTo>
                      <a:pt x="581" y="76"/>
                    </a:lnTo>
                    <a:lnTo>
                      <a:pt x="564" y="69"/>
                    </a:lnTo>
                    <a:lnTo>
                      <a:pt x="512" y="6"/>
                    </a:lnTo>
                    <a:lnTo>
                      <a:pt x="459" y="0"/>
                    </a:lnTo>
                    <a:lnTo>
                      <a:pt x="407" y="58"/>
                    </a:lnTo>
                    <a:lnTo>
                      <a:pt x="372"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5" name="Freeform 24"/>
              <p:cNvSpPr>
                <a:spLocks/>
              </p:cNvSpPr>
              <p:nvPr/>
            </p:nvSpPr>
            <p:spPr bwMode="auto">
              <a:xfrm>
                <a:off x="861" y="1598"/>
                <a:ext cx="43" cy="47"/>
              </a:xfrm>
              <a:custGeom>
                <a:avLst/>
                <a:gdLst>
                  <a:gd name="T0" fmla="*/ 117 w 343"/>
                  <a:gd name="T1" fmla="*/ 0 h 371"/>
                  <a:gd name="T2" fmla="*/ 162 w 343"/>
                  <a:gd name="T3" fmla="*/ 35 h 371"/>
                  <a:gd name="T4" fmla="*/ 169 w 343"/>
                  <a:gd name="T5" fmla="*/ 93 h 371"/>
                  <a:gd name="T6" fmla="*/ 221 w 343"/>
                  <a:gd name="T7" fmla="*/ 99 h 371"/>
                  <a:gd name="T8" fmla="*/ 291 w 343"/>
                  <a:gd name="T9" fmla="*/ 162 h 371"/>
                  <a:gd name="T10" fmla="*/ 284 w 343"/>
                  <a:gd name="T11" fmla="*/ 204 h 371"/>
                  <a:gd name="T12" fmla="*/ 343 w 343"/>
                  <a:gd name="T13" fmla="*/ 279 h 371"/>
                  <a:gd name="T14" fmla="*/ 244 w 343"/>
                  <a:gd name="T15" fmla="*/ 371 h 371"/>
                  <a:gd name="T16" fmla="*/ 87 w 343"/>
                  <a:gd name="T17" fmla="*/ 343 h 371"/>
                  <a:gd name="T18" fmla="*/ 0 w 343"/>
                  <a:gd name="T19" fmla="*/ 291 h 371"/>
                  <a:gd name="T20" fmla="*/ 17 w 343"/>
                  <a:gd name="T21" fmla="*/ 134 h 371"/>
                  <a:gd name="T22" fmla="*/ 117 w 343"/>
                  <a:gd name="T23" fmla="*/ 0 h 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71"/>
                  <a:gd name="T38" fmla="*/ 343 w 343"/>
                  <a:gd name="T39" fmla="*/ 371 h 3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71">
                    <a:moveTo>
                      <a:pt x="117" y="0"/>
                    </a:moveTo>
                    <a:lnTo>
                      <a:pt x="162" y="35"/>
                    </a:lnTo>
                    <a:lnTo>
                      <a:pt x="169" y="93"/>
                    </a:lnTo>
                    <a:lnTo>
                      <a:pt x="221" y="99"/>
                    </a:lnTo>
                    <a:lnTo>
                      <a:pt x="291" y="162"/>
                    </a:lnTo>
                    <a:lnTo>
                      <a:pt x="284" y="204"/>
                    </a:lnTo>
                    <a:lnTo>
                      <a:pt x="343" y="279"/>
                    </a:lnTo>
                    <a:lnTo>
                      <a:pt x="244" y="371"/>
                    </a:lnTo>
                    <a:lnTo>
                      <a:pt x="87" y="343"/>
                    </a:lnTo>
                    <a:lnTo>
                      <a:pt x="0" y="291"/>
                    </a:lnTo>
                    <a:lnTo>
                      <a:pt x="17" y="134"/>
                    </a:lnTo>
                    <a:lnTo>
                      <a:pt x="1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6" name="Freeform 25"/>
              <p:cNvSpPr>
                <a:spLocks/>
              </p:cNvSpPr>
              <p:nvPr/>
            </p:nvSpPr>
            <p:spPr bwMode="auto">
              <a:xfrm>
                <a:off x="783" y="1428"/>
                <a:ext cx="102" cy="107"/>
              </a:xfrm>
              <a:custGeom>
                <a:avLst/>
                <a:gdLst>
                  <a:gd name="T0" fmla="*/ 0 w 820"/>
                  <a:gd name="T1" fmla="*/ 460 h 854"/>
                  <a:gd name="T2" fmla="*/ 58 w 820"/>
                  <a:gd name="T3" fmla="*/ 471 h 854"/>
                  <a:gd name="T4" fmla="*/ 117 w 820"/>
                  <a:gd name="T5" fmla="*/ 809 h 854"/>
                  <a:gd name="T6" fmla="*/ 157 w 820"/>
                  <a:gd name="T7" fmla="*/ 854 h 854"/>
                  <a:gd name="T8" fmla="*/ 197 w 820"/>
                  <a:gd name="T9" fmla="*/ 843 h 854"/>
                  <a:gd name="T10" fmla="*/ 244 w 820"/>
                  <a:gd name="T11" fmla="*/ 779 h 854"/>
                  <a:gd name="T12" fmla="*/ 297 w 820"/>
                  <a:gd name="T13" fmla="*/ 785 h 854"/>
                  <a:gd name="T14" fmla="*/ 349 w 820"/>
                  <a:gd name="T15" fmla="*/ 854 h 854"/>
                  <a:gd name="T16" fmla="*/ 366 w 820"/>
                  <a:gd name="T17" fmla="*/ 854 h 854"/>
                  <a:gd name="T18" fmla="*/ 396 w 820"/>
                  <a:gd name="T19" fmla="*/ 814 h 854"/>
                  <a:gd name="T20" fmla="*/ 466 w 820"/>
                  <a:gd name="T21" fmla="*/ 826 h 854"/>
                  <a:gd name="T22" fmla="*/ 506 w 820"/>
                  <a:gd name="T23" fmla="*/ 727 h 854"/>
                  <a:gd name="T24" fmla="*/ 611 w 820"/>
                  <a:gd name="T25" fmla="*/ 687 h 854"/>
                  <a:gd name="T26" fmla="*/ 750 w 820"/>
                  <a:gd name="T27" fmla="*/ 687 h 854"/>
                  <a:gd name="T28" fmla="*/ 750 w 820"/>
                  <a:gd name="T29" fmla="*/ 727 h 854"/>
                  <a:gd name="T30" fmla="*/ 785 w 820"/>
                  <a:gd name="T31" fmla="*/ 744 h 854"/>
                  <a:gd name="T32" fmla="*/ 790 w 820"/>
                  <a:gd name="T33" fmla="*/ 704 h 854"/>
                  <a:gd name="T34" fmla="*/ 820 w 820"/>
                  <a:gd name="T35" fmla="*/ 669 h 854"/>
                  <a:gd name="T36" fmla="*/ 779 w 820"/>
                  <a:gd name="T37" fmla="*/ 512 h 854"/>
                  <a:gd name="T38" fmla="*/ 686 w 820"/>
                  <a:gd name="T39" fmla="*/ 483 h 854"/>
                  <a:gd name="T40" fmla="*/ 668 w 820"/>
                  <a:gd name="T41" fmla="*/ 413 h 854"/>
                  <a:gd name="T42" fmla="*/ 640 w 820"/>
                  <a:gd name="T43" fmla="*/ 396 h 854"/>
                  <a:gd name="T44" fmla="*/ 645 w 820"/>
                  <a:gd name="T45" fmla="*/ 373 h 854"/>
                  <a:gd name="T46" fmla="*/ 675 w 820"/>
                  <a:gd name="T47" fmla="*/ 349 h 854"/>
                  <a:gd name="T48" fmla="*/ 500 w 820"/>
                  <a:gd name="T49" fmla="*/ 198 h 854"/>
                  <a:gd name="T50" fmla="*/ 407 w 820"/>
                  <a:gd name="T51" fmla="*/ 181 h 854"/>
                  <a:gd name="T52" fmla="*/ 349 w 820"/>
                  <a:gd name="T53" fmla="*/ 111 h 854"/>
                  <a:gd name="T54" fmla="*/ 396 w 820"/>
                  <a:gd name="T55" fmla="*/ 87 h 854"/>
                  <a:gd name="T56" fmla="*/ 407 w 820"/>
                  <a:gd name="T57" fmla="*/ 7 h 854"/>
                  <a:gd name="T58" fmla="*/ 366 w 820"/>
                  <a:gd name="T59" fmla="*/ 0 h 854"/>
                  <a:gd name="T60" fmla="*/ 197 w 820"/>
                  <a:gd name="T61" fmla="*/ 30 h 854"/>
                  <a:gd name="T62" fmla="*/ 192 w 820"/>
                  <a:gd name="T63" fmla="*/ 18 h 854"/>
                  <a:gd name="T64" fmla="*/ 134 w 820"/>
                  <a:gd name="T65" fmla="*/ 18 h 854"/>
                  <a:gd name="T66" fmla="*/ 110 w 820"/>
                  <a:gd name="T67" fmla="*/ 70 h 854"/>
                  <a:gd name="T68" fmla="*/ 47 w 820"/>
                  <a:gd name="T69" fmla="*/ 59 h 854"/>
                  <a:gd name="T70" fmla="*/ 117 w 820"/>
                  <a:gd name="T71" fmla="*/ 221 h 854"/>
                  <a:gd name="T72" fmla="*/ 58 w 820"/>
                  <a:gd name="T73" fmla="*/ 331 h 854"/>
                  <a:gd name="T74" fmla="*/ 58 w 820"/>
                  <a:gd name="T75" fmla="*/ 408 h 854"/>
                  <a:gd name="T76" fmla="*/ 0 w 820"/>
                  <a:gd name="T77" fmla="*/ 460 h 8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0"/>
                  <a:gd name="T118" fmla="*/ 0 h 854"/>
                  <a:gd name="T119" fmla="*/ 820 w 820"/>
                  <a:gd name="T120" fmla="*/ 854 h 8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0" h="854">
                    <a:moveTo>
                      <a:pt x="0" y="460"/>
                    </a:moveTo>
                    <a:lnTo>
                      <a:pt x="58" y="471"/>
                    </a:lnTo>
                    <a:lnTo>
                      <a:pt x="117" y="809"/>
                    </a:lnTo>
                    <a:lnTo>
                      <a:pt x="157" y="854"/>
                    </a:lnTo>
                    <a:lnTo>
                      <a:pt x="197" y="843"/>
                    </a:lnTo>
                    <a:lnTo>
                      <a:pt x="244" y="779"/>
                    </a:lnTo>
                    <a:lnTo>
                      <a:pt x="297" y="785"/>
                    </a:lnTo>
                    <a:lnTo>
                      <a:pt x="349" y="854"/>
                    </a:lnTo>
                    <a:lnTo>
                      <a:pt x="366" y="854"/>
                    </a:lnTo>
                    <a:lnTo>
                      <a:pt x="396" y="814"/>
                    </a:lnTo>
                    <a:lnTo>
                      <a:pt x="466" y="826"/>
                    </a:lnTo>
                    <a:lnTo>
                      <a:pt x="506" y="727"/>
                    </a:lnTo>
                    <a:lnTo>
                      <a:pt x="611" y="687"/>
                    </a:lnTo>
                    <a:lnTo>
                      <a:pt x="750" y="687"/>
                    </a:lnTo>
                    <a:lnTo>
                      <a:pt x="750" y="727"/>
                    </a:lnTo>
                    <a:lnTo>
                      <a:pt x="785" y="744"/>
                    </a:lnTo>
                    <a:lnTo>
                      <a:pt x="790" y="704"/>
                    </a:lnTo>
                    <a:lnTo>
                      <a:pt x="820" y="669"/>
                    </a:lnTo>
                    <a:lnTo>
                      <a:pt x="779" y="512"/>
                    </a:lnTo>
                    <a:lnTo>
                      <a:pt x="686" y="483"/>
                    </a:lnTo>
                    <a:lnTo>
                      <a:pt x="668" y="413"/>
                    </a:lnTo>
                    <a:lnTo>
                      <a:pt x="640" y="396"/>
                    </a:lnTo>
                    <a:lnTo>
                      <a:pt x="645" y="373"/>
                    </a:lnTo>
                    <a:lnTo>
                      <a:pt x="675" y="349"/>
                    </a:lnTo>
                    <a:lnTo>
                      <a:pt x="500" y="198"/>
                    </a:lnTo>
                    <a:lnTo>
                      <a:pt x="407" y="181"/>
                    </a:lnTo>
                    <a:lnTo>
                      <a:pt x="349" y="111"/>
                    </a:lnTo>
                    <a:lnTo>
                      <a:pt x="396" y="87"/>
                    </a:lnTo>
                    <a:lnTo>
                      <a:pt x="407" y="7"/>
                    </a:lnTo>
                    <a:lnTo>
                      <a:pt x="366" y="0"/>
                    </a:lnTo>
                    <a:lnTo>
                      <a:pt x="197" y="30"/>
                    </a:lnTo>
                    <a:lnTo>
                      <a:pt x="192" y="18"/>
                    </a:lnTo>
                    <a:lnTo>
                      <a:pt x="134" y="18"/>
                    </a:lnTo>
                    <a:lnTo>
                      <a:pt x="110" y="70"/>
                    </a:lnTo>
                    <a:lnTo>
                      <a:pt x="47" y="59"/>
                    </a:lnTo>
                    <a:lnTo>
                      <a:pt x="117" y="221"/>
                    </a:lnTo>
                    <a:lnTo>
                      <a:pt x="58" y="331"/>
                    </a:lnTo>
                    <a:lnTo>
                      <a:pt x="58" y="408"/>
                    </a:lnTo>
                    <a:lnTo>
                      <a:pt x="0" y="4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7" name="Freeform 26"/>
              <p:cNvSpPr>
                <a:spLocks/>
              </p:cNvSpPr>
              <p:nvPr/>
            </p:nvSpPr>
            <p:spPr bwMode="auto">
              <a:xfrm>
                <a:off x="840" y="1514"/>
                <a:ext cx="67" cy="71"/>
              </a:xfrm>
              <a:custGeom>
                <a:avLst/>
                <a:gdLst>
                  <a:gd name="T0" fmla="*/ 326 w 535"/>
                  <a:gd name="T1" fmla="*/ 57 h 563"/>
                  <a:gd name="T2" fmla="*/ 309 w 535"/>
                  <a:gd name="T3" fmla="*/ 162 h 563"/>
                  <a:gd name="T4" fmla="*/ 343 w 535"/>
                  <a:gd name="T5" fmla="*/ 202 h 563"/>
                  <a:gd name="T6" fmla="*/ 384 w 535"/>
                  <a:gd name="T7" fmla="*/ 191 h 563"/>
                  <a:gd name="T8" fmla="*/ 495 w 535"/>
                  <a:gd name="T9" fmla="*/ 267 h 563"/>
                  <a:gd name="T10" fmla="*/ 483 w 535"/>
                  <a:gd name="T11" fmla="*/ 331 h 563"/>
                  <a:gd name="T12" fmla="*/ 535 w 535"/>
                  <a:gd name="T13" fmla="*/ 366 h 563"/>
                  <a:gd name="T14" fmla="*/ 523 w 535"/>
                  <a:gd name="T15" fmla="*/ 446 h 563"/>
                  <a:gd name="T16" fmla="*/ 495 w 535"/>
                  <a:gd name="T17" fmla="*/ 441 h 563"/>
                  <a:gd name="T18" fmla="*/ 443 w 535"/>
                  <a:gd name="T19" fmla="*/ 499 h 563"/>
                  <a:gd name="T20" fmla="*/ 331 w 535"/>
                  <a:gd name="T21" fmla="*/ 563 h 563"/>
                  <a:gd name="T22" fmla="*/ 209 w 535"/>
                  <a:gd name="T23" fmla="*/ 539 h 563"/>
                  <a:gd name="T24" fmla="*/ 198 w 535"/>
                  <a:gd name="T25" fmla="*/ 499 h 563"/>
                  <a:gd name="T26" fmla="*/ 286 w 535"/>
                  <a:gd name="T27" fmla="*/ 411 h 563"/>
                  <a:gd name="T28" fmla="*/ 209 w 535"/>
                  <a:gd name="T29" fmla="*/ 331 h 563"/>
                  <a:gd name="T30" fmla="*/ 152 w 535"/>
                  <a:gd name="T31" fmla="*/ 319 h 563"/>
                  <a:gd name="T32" fmla="*/ 134 w 535"/>
                  <a:gd name="T33" fmla="*/ 267 h 563"/>
                  <a:gd name="T34" fmla="*/ 52 w 535"/>
                  <a:gd name="T35" fmla="*/ 255 h 563"/>
                  <a:gd name="T36" fmla="*/ 0 w 535"/>
                  <a:gd name="T37" fmla="*/ 139 h 563"/>
                  <a:gd name="T38" fmla="*/ 47 w 535"/>
                  <a:gd name="T39" fmla="*/ 40 h 563"/>
                  <a:gd name="T40" fmla="*/ 152 w 535"/>
                  <a:gd name="T41" fmla="*/ 0 h 563"/>
                  <a:gd name="T42" fmla="*/ 291 w 535"/>
                  <a:gd name="T43" fmla="*/ 0 h 563"/>
                  <a:gd name="T44" fmla="*/ 291 w 535"/>
                  <a:gd name="T45" fmla="*/ 40 h 563"/>
                  <a:gd name="T46" fmla="*/ 326 w 535"/>
                  <a:gd name="T47" fmla="*/ 57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5"/>
                  <a:gd name="T73" fmla="*/ 0 h 563"/>
                  <a:gd name="T74" fmla="*/ 535 w 535"/>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5" h="563">
                    <a:moveTo>
                      <a:pt x="326" y="57"/>
                    </a:moveTo>
                    <a:lnTo>
                      <a:pt x="309" y="162"/>
                    </a:lnTo>
                    <a:lnTo>
                      <a:pt x="343" y="202"/>
                    </a:lnTo>
                    <a:lnTo>
                      <a:pt x="384" y="191"/>
                    </a:lnTo>
                    <a:lnTo>
                      <a:pt x="495" y="267"/>
                    </a:lnTo>
                    <a:lnTo>
                      <a:pt x="483" y="331"/>
                    </a:lnTo>
                    <a:lnTo>
                      <a:pt x="535" y="366"/>
                    </a:lnTo>
                    <a:lnTo>
                      <a:pt x="523" y="446"/>
                    </a:lnTo>
                    <a:lnTo>
                      <a:pt x="495" y="441"/>
                    </a:lnTo>
                    <a:lnTo>
                      <a:pt x="443" y="499"/>
                    </a:lnTo>
                    <a:lnTo>
                      <a:pt x="331" y="563"/>
                    </a:lnTo>
                    <a:lnTo>
                      <a:pt x="209" y="539"/>
                    </a:lnTo>
                    <a:lnTo>
                      <a:pt x="198" y="499"/>
                    </a:lnTo>
                    <a:lnTo>
                      <a:pt x="286" y="411"/>
                    </a:lnTo>
                    <a:lnTo>
                      <a:pt x="209" y="331"/>
                    </a:lnTo>
                    <a:lnTo>
                      <a:pt x="152" y="319"/>
                    </a:lnTo>
                    <a:lnTo>
                      <a:pt x="134" y="267"/>
                    </a:lnTo>
                    <a:lnTo>
                      <a:pt x="52" y="255"/>
                    </a:lnTo>
                    <a:lnTo>
                      <a:pt x="0" y="139"/>
                    </a:lnTo>
                    <a:lnTo>
                      <a:pt x="47" y="40"/>
                    </a:lnTo>
                    <a:lnTo>
                      <a:pt x="152" y="0"/>
                    </a:lnTo>
                    <a:lnTo>
                      <a:pt x="291" y="0"/>
                    </a:lnTo>
                    <a:lnTo>
                      <a:pt x="291" y="40"/>
                    </a:lnTo>
                    <a:lnTo>
                      <a:pt x="326" y="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8" name="Freeform 27"/>
              <p:cNvSpPr>
                <a:spLocks/>
              </p:cNvSpPr>
              <p:nvPr/>
            </p:nvSpPr>
            <p:spPr bwMode="auto">
              <a:xfrm>
                <a:off x="877" y="1287"/>
                <a:ext cx="45" cy="59"/>
              </a:xfrm>
              <a:custGeom>
                <a:avLst/>
                <a:gdLst>
                  <a:gd name="T0" fmla="*/ 134 w 354"/>
                  <a:gd name="T1" fmla="*/ 0 h 471"/>
                  <a:gd name="T2" fmla="*/ 69 w 354"/>
                  <a:gd name="T3" fmla="*/ 6 h 471"/>
                  <a:gd name="T4" fmla="*/ 34 w 354"/>
                  <a:gd name="T5" fmla="*/ 23 h 471"/>
                  <a:gd name="T6" fmla="*/ 58 w 354"/>
                  <a:gd name="T7" fmla="*/ 70 h 471"/>
                  <a:gd name="T8" fmla="*/ 29 w 354"/>
                  <a:gd name="T9" fmla="*/ 98 h 471"/>
                  <a:gd name="T10" fmla="*/ 0 w 354"/>
                  <a:gd name="T11" fmla="*/ 98 h 471"/>
                  <a:gd name="T12" fmla="*/ 12 w 354"/>
                  <a:gd name="T13" fmla="*/ 168 h 471"/>
                  <a:gd name="T14" fmla="*/ 69 w 354"/>
                  <a:gd name="T15" fmla="*/ 192 h 471"/>
                  <a:gd name="T16" fmla="*/ 64 w 354"/>
                  <a:gd name="T17" fmla="*/ 232 h 471"/>
                  <a:gd name="T18" fmla="*/ 87 w 354"/>
                  <a:gd name="T19" fmla="*/ 250 h 471"/>
                  <a:gd name="T20" fmla="*/ 87 w 354"/>
                  <a:gd name="T21" fmla="*/ 424 h 471"/>
                  <a:gd name="T22" fmla="*/ 111 w 354"/>
                  <a:gd name="T23" fmla="*/ 471 h 471"/>
                  <a:gd name="T24" fmla="*/ 308 w 354"/>
                  <a:gd name="T25" fmla="*/ 436 h 471"/>
                  <a:gd name="T26" fmla="*/ 285 w 354"/>
                  <a:gd name="T27" fmla="*/ 360 h 471"/>
                  <a:gd name="T28" fmla="*/ 221 w 354"/>
                  <a:gd name="T29" fmla="*/ 325 h 471"/>
                  <a:gd name="T30" fmla="*/ 233 w 354"/>
                  <a:gd name="T31" fmla="*/ 244 h 471"/>
                  <a:gd name="T32" fmla="*/ 354 w 354"/>
                  <a:gd name="T33" fmla="*/ 151 h 471"/>
                  <a:gd name="T34" fmla="*/ 238 w 354"/>
                  <a:gd name="T35" fmla="*/ 145 h 471"/>
                  <a:gd name="T36" fmla="*/ 134 w 354"/>
                  <a:gd name="T37" fmla="*/ 0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
                  <a:gd name="T58" fmla="*/ 0 h 471"/>
                  <a:gd name="T59" fmla="*/ 354 w 354"/>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 h="471">
                    <a:moveTo>
                      <a:pt x="134" y="0"/>
                    </a:moveTo>
                    <a:lnTo>
                      <a:pt x="69" y="6"/>
                    </a:lnTo>
                    <a:lnTo>
                      <a:pt x="34" y="23"/>
                    </a:lnTo>
                    <a:lnTo>
                      <a:pt x="58" y="70"/>
                    </a:lnTo>
                    <a:lnTo>
                      <a:pt x="29" y="98"/>
                    </a:lnTo>
                    <a:lnTo>
                      <a:pt x="0" y="98"/>
                    </a:lnTo>
                    <a:lnTo>
                      <a:pt x="12" y="168"/>
                    </a:lnTo>
                    <a:lnTo>
                      <a:pt x="69" y="192"/>
                    </a:lnTo>
                    <a:lnTo>
                      <a:pt x="64" y="232"/>
                    </a:lnTo>
                    <a:lnTo>
                      <a:pt x="87" y="250"/>
                    </a:lnTo>
                    <a:lnTo>
                      <a:pt x="87" y="424"/>
                    </a:lnTo>
                    <a:lnTo>
                      <a:pt x="111" y="471"/>
                    </a:lnTo>
                    <a:lnTo>
                      <a:pt x="308" y="436"/>
                    </a:lnTo>
                    <a:lnTo>
                      <a:pt x="285" y="360"/>
                    </a:lnTo>
                    <a:lnTo>
                      <a:pt x="221" y="325"/>
                    </a:lnTo>
                    <a:lnTo>
                      <a:pt x="233" y="244"/>
                    </a:lnTo>
                    <a:lnTo>
                      <a:pt x="354" y="151"/>
                    </a:lnTo>
                    <a:lnTo>
                      <a:pt x="238" y="145"/>
                    </a:lnTo>
                    <a:lnTo>
                      <a:pt x="13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19" name="Freeform 28"/>
              <p:cNvSpPr>
                <a:spLocks/>
              </p:cNvSpPr>
              <p:nvPr/>
            </p:nvSpPr>
            <p:spPr bwMode="auto">
              <a:xfrm>
                <a:off x="905" y="1306"/>
                <a:ext cx="38" cy="35"/>
              </a:xfrm>
              <a:custGeom>
                <a:avLst/>
                <a:gdLst>
                  <a:gd name="T0" fmla="*/ 133 w 302"/>
                  <a:gd name="T1" fmla="*/ 0 h 285"/>
                  <a:gd name="T2" fmla="*/ 12 w 302"/>
                  <a:gd name="T3" fmla="*/ 93 h 285"/>
                  <a:gd name="T4" fmla="*/ 0 w 302"/>
                  <a:gd name="T5" fmla="*/ 174 h 285"/>
                  <a:gd name="T6" fmla="*/ 64 w 302"/>
                  <a:gd name="T7" fmla="*/ 209 h 285"/>
                  <a:gd name="T8" fmla="*/ 87 w 302"/>
                  <a:gd name="T9" fmla="*/ 285 h 285"/>
                  <a:gd name="T10" fmla="*/ 133 w 302"/>
                  <a:gd name="T11" fmla="*/ 250 h 285"/>
                  <a:gd name="T12" fmla="*/ 185 w 302"/>
                  <a:gd name="T13" fmla="*/ 285 h 285"/>
                  <a:gd name="T14" fmla="*/ 255 w 302"/>
                  <a:gd name="T15" fmla="*/ 285 h 285"/>
                  <a:gd name="T16" fmla="*/ 296 w 302"/>
                  <a:gd name="T17" fmla="*/ 180 h 285"/>
                  <a:gd name="T18" fmla="*/ 272 w 302"/>
                  <a:gd name="T19" fmla="*/ 134 h 285"/>
                  <a:gd name="T20" fmla="*/ 302 w 302"/>
                  <a:gd name="T21" fmla="*/ 87 h 285"/>
                  <a:gd name="T22" fmla="*/ 244 w 302"/>
                  <a:gd name="T23" fmla="*/ 76 h 285"/>
                  <a:gd name="T24" fmla="*/ 162 w 302"/>
                  <a:gd name="T25" fmla="*/ 6 h 285"/>
                  <a:gd name="T26" fmla="*/ 133 w 302"/>
                  <a:gd name="T27" fmla="*/ 0 h 2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285"/>
                  <a:gd name="T44" fmla="*/ 302 w 302"/>
                  <a:gd name="T45" fmla="*/ 285 h 2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285">
                    <a:moveTo>
                      <a:pt x="133" y="0"/>
                    </a:moveTo>
                    <a:lnTo>
                      <a:pt x="12" y="93"/>
                    </a:lnTo>
                    <a:lnTo>
                      <a:pt x="0" y="174"/>
                    </a:lnTo>
                    <a:lnTo>
                      <a:pt x="64" y="209"/>
                    </a:lnTo>
                    <a:lnTo>
                      <a:pt x="87" y="285"/>
                    </a:lnTo>
                    <a:lnTo>
                      <a:pt x="133" y="250"/>
                    </a:lnTo>
                    <a:lnTo>
                      <a:pt x="185" y="285"/>
                    </a:lnTo>
                    <a:lnTo>
                      <a:pt x="255" y="285"/>
                    </a:lnTo>
                    <a:lnTo>
                      <a:pt x="296" y="180"/>
                    </a:lnTo>
                    <a:lnTo>
                      <a:pt x="272" y="134"/>
                    </a:lnTo>
                    <a:lnTo>
                      <a:pt x="302" y="87"/>
                    </a:lnTo>
                    <a:lnTo>
                      <a:pt x="244" y="76"/>
                    </a:lnTo>
                    <a:lnTo>
                      <a:pt x="162" y="6"/>
                    </a:lnTo>
                    <a:lnTo>
                      <a:pt x="13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0" name="Freeform 29"/>
              <p:cNvSpPr>
                <a:spLocks/>
              </p:cNvSpPr>
              <p:nvPr/>
            </p:nvSpPr>
            <p:spPr bwMode="auto">
              <a:xfrm>
                <a:off x="937" y="1317"/>
                <a:ext cx="20" cy="28"/>
              </a:xfrm>
              <a:custGeom>
                <a:avLst/>
                <a:gdLst>
                  <a:gd name="T0" fmla="*/ 47 w 163"/>
                  <a:gd name="T1" fmla="*/ 0 h 226"/>
                  <a:gd name="T2" fmla="*/ 17 w 163"/>
                  <a:gd name="T3" fmla="*/ 47 h 226"/>
                  <a:gd name="T4" fmla="*/ 41 w 163"/>
                  <a:gd name="T5" fmla="*/ 93 h 226"/>
                  <a:gd name="T6" fmla="*/ 0 w 163"/>
                  <a:gd name="T7" fmla="*/ 198 h 226"/>
                  <a:gd name="T8" fmla="*/ 35 w 163"/>
                  <a:gd name="T9" fmla="*/ 226 h 226"/>
                  <a:gd name="T10" fmla="*/ 76 w 163"/>
                  <a:gd name="T11" fmla="*/ 221 h 226"/>
                  <a:gd name="T12" fmla="*/ 163 w 163"/>
                  <a:gd name="T13" fmla="*/ 93 h 226"/>
                  <a:gd name="T14" fmla="*/ 82 w 163"/>
                  <a:gd name="T15" fmla="*/ 12 h 226"/>
                  <a:gd name="T16" fmla="*/ 47 w 163"/>
                  <a:gd name="T17" fmla="*/ 0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226"/>
                  <a:gd name="T29" fmla="*/ 163 w 163"/>
                  <a:gd name="T30" fmla="*/ 226 h 2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226">
                    <a:moveTo>
                      <a:pt x="47" y="0"/>
                    </a:moveTo>
                    <a:lnTo>
                      <a:pt x="17" y="47"/>
                    </a:lnTo>
                    <a:lnTo>
                      <a:pt x="41" y="93"/>
                    </a:lnTo>
                    <a:lnTo>
                      <a:pt x="0" y="198"/>
                    </a:lnTo>
                    <a:lnTo>
                      <a:pt x="35" y="226"/>
                    </a:lnTo>
                    <a:lnTo>
                      <a:pt x="76" y="221"/>
                    </a:lnTo>
                    <a:lnTo>
                      <a:pt x="163" y="93"/>
                    </a:lnTo>
                    <a:lnTo>
                      <a:pt x="82" y="12"/>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1" name="Freeform 30"/>
              <p:cNvSpPr>
                <a:spLocks/>
              </p:cNvSpPr>
              <p:nvPr/>
            </p:nvSpPr>
            <p:spPr bwMode="auto">
              <a:xfrm>
                <a:off x="754" y="1308"/>
                <a:ext cx="336" cy="325"/>
              </a:xfrm>
              <a:custGeom>
                <a:avLst/>
                <a:gdLst>
                  <a:gd name="T0" fmla="*/ 1662 w 2685"/>
                  <a:gd name="T1" fmla="*/ 192 h 2603"/>
                  <a:gd name="T2" fmla="*/ 1760 w 2685"/>
                  <a:gd name="T3" fmla="*/ 343 h 2603"/>
                  <a:gd name="T4" fmla="*/ 1673 w 2685"/>
                  <a:gd name="T5" fmla="*/ 512 h 2603"/>
                  <a:gd name="T6" fmla="*/ 1790 w 2685"/>
                  <a:gd name="T7" fmla="*/ 488 h 2603"/>
                  <a:gd name="T8" fmla="*/ 1703 w 2685"/>
                  <a:gd name="T9" fmla="*/ 540 h 2603"/>
                  <a:gd name="T10" fmla="*/ 1854 w 2685"/>
                  <a:gd name="T11" fmla="*/ 523 h 2603"/>
                  <a:gd name="T12" fmla="*/ 2028 w 2685"/>
                  <a:gd name="T13" fmla="*/ 570 h 2603"/>
                  <a:gd name="T14" fmla="*/ 2046 w 2685"/>
                  <a:gd name="T15" fmla="*/ 622 h 2603"/>
                  <a:gd name="T16" fmla="*/ 2069 w 2685"/>
                  <a:gd name="T17" fmla="*/ 662 h 2603"/>
                  <a:gd name="T18" fmla="*/ 2284 w 2685"/>
                  <a:gd name="T19" fmla="*/ 721 h 2603"/>
                  <a:gd name="T20" fmla="*/ 2395 w 2685"/>
                  <a:gd name="T21" fmla="*/ 704 h 2603"/>
                  <a:gd name="T22" fmla="*/ 2587 w 2685"/>
                  <a:gd name="T23" fmla="*/ 884 h 2603"/>
                  <a:gd name="T24" fmla="*/ 2679 w 2685"/>
                  <a:gd name="T25" fmla="*/ 894 h 2603"/>
                  <a:gd name="T26" fmla="*/ 2644 w 2685"/>
                  <a:gd name="T27" fmla="*/ 1156 h 2603"/>
                  <a:gd name="T28" fmla="*/ 2400 w 2685"/>
                  <a:gd name="T29" fmla="*/ 1342 h 2603"/>
                  <a:gd name="T30" fmla="*/ 2336 w 2685"/>
                  <a:gd name="T31" fmla="*/ 1494 h 2603"/>
                  <a:gd name="T32" fmla="*/ 2266 w 2685"/>
                  <a:gd name="T33" fmla="*/ 1703 h 2603"/>
                  <a:gd name="T34" fmla="*/ 2004 w 2685"/>
                  <a:gd name="T35" fmla="*/ 1993 h 2603"/>
                  <a:gd name="T36" fmla="*/ 1795 w 2685"/>
                  <a:gd name="T37" fmla="*/ 2045 h 2603"/>
                  <a:gd name="T38" fmla="*/ 1558 w 2685"/>
                  <a:gd name="T39" fmla="*/ 2127 h 2603"/>
                  <a:gd name="T40" fmla="*/ 1319 w 2685"/>
                  <a:gd name="T41" fmla="*/ 2521 h 2603"/>
                  <a:gd name="T42" fmla="*/ 1342 w 2685"/>
                  <a:gd name="T43" fmla="*/ 2382 h 2603"/>
                  <a:gd name="T44" fmla="*/ 1203 w 2685"/>
                  <a:gd name="T45" fmla="*/ 2603 h 2603"/>
                  <a:gd name="T46" fmla="*/ 1151 w 2685"/>
                  <a:gd name="T47" fmla="*/ 2486 h 2603"/>
                  <a:gd name="T48" fmla="*/ 1034 w 2685"/>
                  <a:gd name="T49" fmla="*/ 2417 h 2603"/>
                  <a:gd name="T50" fmla="*/ 977 w 2685"/>
                  <a:gd name="T51" fmla="*/ 2324 h 2603"/>
                  <a:gd name="T52" fmla="*/ 1226 w 2685"/>
                  <a:gd name="T53" fmla="*/ 2104 h 2603"/>
                  <a:gd name="T54" fmla="*/ 1226 w 2685"/>
                  <a:gd name="T55" fmla="*/ 2017 h 2603"/>
                  <a:gd name="T56" fmla="*/ 1186 w 2685"/>
                  <a:gd name="T57" fmla="*/ 1918 h 2603"/>
                  <a:gd name="T58" fmla="*/ 1034 w 2685"/>
                  <a:gd name="T59" fmla="*/ 1853 h 2603"/>
                  <a:gd name="T60" fmla="*/ 1022 w 2685"/>
                  <a:gd name="T61" fmla="*/ 1668 h 2603"/>
                  <a:gd name="T62" fmla="*/ 1011 w 2685"/>
                  <a:gd name="T63" fmla="*/ 1476 h 2603"/>
                  <a:gd name="T64" fmla="*/ 900 w 2685"/>
                  <a:gd name="T65" fmla="*/ 1383 h 2603"/>
                  <a:gd name="T66" fmla="*/ 877 w 2685"/>
                  <a:gd name="T67" fmla="*/ 1342 h 2603"/>
                  <a:gd name="T68" fmla="*/ 726 w 2685"/>
                  <a:gd name="T69" fmla="*/ 1156 h 2603"/>
                  <a:gd name="T70" fmla="*/ 581 w 2685"/>
                  <a:gd name="T71" fmla="*/ 1069 h 2603"/>
                  <a:gd name="T72" fmla="*/ 639 w 2685"/>
                  <a:gd name="T73" fmla="*/ 971 h 2603"/>
                  <a:gd name="T74" fmla="*/ 429 w 2685"/>
                  <a:gd name="T75" fmla="*/ 994 h 2603"/>
                  <a:gd name="T76" fmla="*/ 366 w 2685"/>
                  <a:gd name="T77" fmla="*/ 982 h 2603"/>
                  <a:gd name="T78" fmla="*/ 284 w 2685"/>
                  <a:gd name="T79" fmla="*/ 1023 h 2603"/>
                  <a:gd name="T80" fmla="*/ 232 w 2685"/>
                  <a:gd name="T81" fmla="*/ 918 h 2603"/>
                  <a:gd name="T82" fmla="*/ 122 w 2685"/>
                  <a:gd name="T83" fmla="*/ 918 h 2603"/>
                  <a:gd name="T84" fmla="*/ 23 w 2685"/>
                  <a:gd name="T85" fmla="*/ 901 h 2603"/>
                  <a:gd name="T86" fmla="*/ 52 w 2685"/>
                  <a:gd name="T87" fmla="*/ 692 h 2603"/>
                  <a:gd name="T88" fmla="*/ 262 w 2685"/>
                  <a:gd name="T89" fmla="*/ 529 h 2603"/>
                  <a:gd name="T90" fmla="*/ 314 w 2685"/>
                  <a:gd name="T91" fmla="*/ 285 h 2603"/>
                  <a:gd name="T92" fmla="*/ 384 w 2685"/>
                  <a:gd name="T93" fmla="*/ 192 h 2603"/>
                  <a:gd name="T94" fmla="*/ 342 w 2685"/>
                  <a:gd name="T95" fmla="*/ 174 h 2603"/>
                  <a:gd name="T96" fmla="*/ 377 w 2685"/>
                  <a:gd name="T97" fmla="*/ 151 h 2603"/>
                  <a:gd name="T98" fmla="*/ 476 w 2685"/>
                  <a:gd name="T99" fmla="*/ 186 h 2603"/>
                  <a:gd name="T100" fmla="*/ 656 w 2685"/>
                  <a:gd name="T101" fmla="*/ 268 h 2603"/>
                  <a:gd name="T102" fmla="*/ 691 w 2685"/>
                  <a:gd name="T103" fmla="*/ 52 h 2603"/>
                  <a:gd name="T104" fmla="*/ 843 w 2685"/>
                  <a:gd name="T105" fmla="*/ 105 h 2603"/>
                  <a:gd name="T106" fmla="*/ 965 w 2685"/>
                  <a:gd name="T107" fmla="*/ 99 h 2603"/>
                  <a:gd name="T108" fmla="*/ 1000 w 2685"/>
                  <a:gd name="T109" fmla="*/ 0 h 2603"/>
                  <a:gd name="T110" fmla="*/ 1052 w 2685"/>
                  <a:gd name="T111" fmla="*/ 59 h 2603"/>
                  <a:gd name="T112" fmla="*/ 1075 w 2685"/>
                  <a:gd name="T113" fmla="*/ 256 h 2603"/>
                  <a:gd name="T114" fmla="*/ 1296 w 2685"/>
                  <a:gd name="T115" fmla="*/ 268 h 2603"/>
                  <a:gd name="T116" fmla="*/ 1401 w 2685"/>
                  <a:gd name="T117" fmla="*/ 268 h 2603"/>
                  <a:gd name="T118" fmla="*/ 1499 w 2685"/>
                  <a:gd name="T119" fmla="*/ 296 h 2603"/>
                  <a:gd name="T120" fmla="*/ 1633 w 2685"/>
                  <a:gd name="T121" fmla="*/ 163 h 2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5"/>
                  <a:gd name="T184" fmla="*/ 0 h 2603"/>
                  <a:gd name="T185" fmla="*/ 2685 w 2685"/>
                  <a:gd name="T186" fmla="*/ 2603 h 26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5" h="2603">
                    <a:moveTo>
                      <a:pt x="1633" y="163"/>
                    </a:moveTo>
                    <a:lnTo>
                      <a:pt x="1662" y="192"/>
                    </a:lnTo>
                    <a:lnTo>
                      <a:pt x="1715" y="308"/>
                    </a:lnTo>
                    <a:lnTo>
                      <a:pt x="1760" y="343"/>
                    </a:lnTo>
                    <a:lnTo>
                      <a:pt x="1580" y="523"/>
                    </a:lnTo>
                    <a:lnTo>
                      <a:pt x="1673" y="512"/>
                    </a:lnTo>
                    <a:lnTo>
                      <a:pt x="1737" y="477"/>
                    </a:lnTo>
                    <a:lnTo>
                      <a:pt x="1790" y="488"/>
                    </a:lnTo>
                    <a:lnTo>
                      <a:pt x="1772" y="535"/>
                    </a:lnTo>
                    <a:lnTo>
                      <a:pt x="1703" y="540"/>
                    </a:lnTo>
                    <a:lnTo>
                      <a:pt x="1778" y="582"/>
                    </a:lnTo>
                    <a:lnTo>
                      <a:pt x="1854" y="523"/>
                    </a:lnTo>
                    <a:lnTo>
                      <a:pt x="2022" y="535"/>
                    </a:lnTo>
                    <a:lnTo>
                      <a:pt x="2028" y="570"/>
                    </a:lnTo>
                    <a:lnTo>
                      <a:pt x="2057" y="570"/>
                    </a:lnTo>
                    <a:lnTo>
                      <a:pt x="2046" y="622"/>
                    </a:lnTo>
                    <a:lnTo>
                      <a:pt x="2086" y="640"/>
                    </a:lnTo>
                    <a:lnTo>
                      <a:pt x="2069" y="662"/>
                    </a:lnTo>
                    <a:lnTo>
                      <a:pt x="2191" y="669"/>
                    </a:lnTo>
                    <a:lnTo>
                      <a:pt x="2284" y="721"/>
                    </a:lnTo>
                    <a:lnTo>
                      <a:pt x="2348" y="680"/>
                    </a:lnTo>
                    <a:lnTo>
                      <a:pt x="2395" y="704"/>
                    </a:lnTo>
                    <a:lnTo>
                      <a:pt x="2545" y="872"/>
                    </a:lnTo>
                    <a:lnTo>
                      <a:pt x="2587" y="884"/>
                    </a:lnTo>
                    <a:lnTo>
                      <a:pt x="2644" y="860"/>
                    </a:lnTo>
                    <a:lnTo>
                      <a:pt x="2679" y="894"/>
                    </a:lnTo>
                    <a:lnTo>
                      <a:pt x="2685" y="1081"/>
                    </a:lnTo>
                    <a:lnTo>
                      <a:pt x="2644" y="1156"/>
                    </a:lnTo>
                    <a:lnTo>
                      <a:pt x="2580" y="1180"/>
                    </a:lnTo>
                    <a:lnTo>
                      <a:pt x="2400" y="1342"/>
                    </a:lnTo>
                    <a:lnTo>
                      <a:pt x="2348" y="1372"/>
                    </a:lnTo>
                    <a:lnTo>
                      <a:pt x="2336" y="1494"/>
                    </a:lnTo>
                    <a:lnTo>
                      <a:pt x="2290" y="1592"/>
                    </a:lnTo>
                    <a:lnTo>
                      <a:pt x="2266" y="1703"/>
                    </a:lnTo>
                    <a:lnTo>
                      <a:pt x="2051" y="1975"/>
                    </a:lnTo>
                    <a:lnTo>
                      <a:pt x="2004" y="1993"/>
                    </a:lnTo>
                    <a:lnTo>
                      <a:pt x="1917" y="1982"/>
                    </a:lnTo>
                    <a:lnTo>
                      <a:pt x="1795" y="2045"/>
                    </a:lnTo>
                    <a:lnTo>
                      <a:pt x="1743" y="2034"/>
                    </a:lnTo>
                    <a:lnTo>
                      <a:pt x="1558" y="2127"/>
                    </a:lnTo>
                    <a:lnTo>
                      <a:pt x="1516" y="2306"/>
                    </a:lnTo>
                    <a:lnTo>
                      <a:pt x="1319" y="2521"/>
                    </a:lnTo>
                    <a:lnTo>
                      <a:pt x="1279" y="2521"/>
                    </a:lnTo>
                    <a:lnTo>
                      <a:pt x="1342" y="2382"/>
                    </a:lnTo>
                    <a:lnTo>
                      <a:pt x="1313" y="2394"/>
                    </a:lnTo>
                    <a:lnTo>
                      <a:pt x="1203" y="2603"/>
                    </a:lnTo>
                    <a:lnTo>
                      <a:pt x="1144" y="2528"/>
                    </a:lnTo>
                    <a:lnTo>
                      <a:pt x="1151" y="2486"/>
                    </a:lnTo>
                    <a:lnTo>
                      <a:pt x="1081" y="2423"/>
                    </a:lnTo>
                    <a:lnTo>
                      <a:pt x="1034" y="2417"/>
                    </a:lnTo>
                    <a:lnTo>
                      <a:pt x="1029" y="2359"/>
                    </a:lnTo>
                    <a:lnTo>
                      <a:pt x="977" y="2324"/>
                    </a:lnTo>
                    <a:lnTo>
                      <a:pt x="1226" y="2196"/>
                    </a:lnTo>
                    <a:lnTo>
                      <a:pt x="1226" y="2104"/>
                    </a:lnTo>
                    <a:lnTo>
                      <a:pt x="1214" y="2097"/>
                    </a:lnTo>
                    <a:lnTo>
                      <a:pt x="1226" y="2017"/>
                    </a:lnTo>
                    <a:lnTo>
                      <a:pt x="1174" y="1982"/>
                    </a:lnTo>
                    <a:lnTo>
                      <a:pt x="1186" y="1918"/>
                    </a:lnTo>
                    <a:lnTo>
                      <a:pt x="1075" y="1842"/>
                    </a:lnTo>
                    <a:lnTo>
                      <a:pt x="1034" y="1853"/>
                    </a:lnTo>
                    <a:lnTo>
                      <a:pt x="1000" y="1825"/>
                    </a:lnTo>
                    <a:lnTo>
                      <a:pt x="1022" y="1668"/>
                    </a:lnTo>
                    <a:lnTo>
                      <a:pt x="1052" y="1633"/>
                    </a:lnTo>
                    <a:lnTo>
                      <a:pt x="1011" y="1476"/>
                    </a:lnTo>
                    <a:lnTo>
                      <a:pt x="918" y="1447"/>
                    </a:lnTo>
                    <a:lnTo>
                      <a:pt x="900" y="1383"/>
                    </a:lnTo>
                    <a:lnTo>
                      <a:pt x="877" y="1360"/>
                    </a:lnTo>
                    <a:lnTo>
                      <a:pt x="877" y="1342"/>
                    </a:lnTo>
                    <a:lnTo>
                      <a:pt x="918" y="1313"/>
                    </a:lnTo>
                    <a:lnTo>
                      <a:pt x="726" y="1156"/>
                    </a:lnTo>
                    <a:lnTo>
                      <a:pt x="639" y="1145"/>
                    </a:lnTo>
                    <a:lnTo>
                      <a:pt x="581" y="1069"/>
                    </a:lnTo>
                    <a:lnTo>
                      <a:pt x="628" y="1051"/>
                    </a:lnTo>
                    <a:lnTo>
                      <a:pt x="639" y="971"/>
                    </a:lnTo>
                    <a:lnTo>
                      <a:pt x="598" y="964"/>
                    </a:lnTo>
                    <a:lnTo>
                      <a:pt x="429" y="994"/>
                    </a:lnTo>
                    <a:lnTo>
                      <a:pt x="424" y="976"/>
                    </a:lnTo>
                    <a:lnTo>
                      <a:pt x="366" y="982"/>
                    </a:lnTo>
                    <a:lnTo>
                      <a:pt x="342" y="1034"/>
                    </a:lnTo>
                    <a:lnTo>
                      <a:pt x="284" y="1023"/>
                    </a:lnTo>
                    <a:lnTo>
                      <a:pt x="215" y="988"/>
                    </a:lnTo>
                    <a:lnTo>
                      <a:pt x="232" y="918"/>
                    </a:lnTo>
                    <a:lnTo>
                      <a:pt x="203" y="889"/>
                    </a:lnTo>
                    <a:lnTo>
                      <a:pt x="122" y="918"/>
                    </a:lnTo>
                    <a:lnTo>
                      <a:pt x="87" y="860"/>
                    </a:lnTo>
                    <a:lnTo>
                      <a:pt x="23" y="901"/>
                    </a:lnTo>
                    <a:lnTo>
                      <a:pt x="0" y="784"/>
                    </a:lnTo>
                    <a:lnTo>
                      <a:pt x="52" y="692"/>
                    </a:lnTo>
                    <a:lnTo>
                      <a:pt x="58" y="640"/>
                    </a:lnTo>
                    <a:lnTo>
                      <a:pt x="262" y="529"/>
                    </a:lnTo>
                    <a:lnTo>
                      <a:pt x="360" y="326"/>
                    </a:lnTo>
                    <a:lnTo>
                      <a:pt x="314" y="285"/>
                    </a:lnTo>
                    <a:lnTo>
                      <a:pt x="319" y="239"/>
                    </a:lnTo>
                    <a:lnTo>
                      <a:pt x="384" y="192"/>
                    </a:lnTo>
                    <a:lnTo>
                      <a:pt x="360" y="186"/>
                    </a:lnTo>
                    <a:lnTo>
                      <a:pt x="342" y="174"/>
                    </a:lnTo>
                    <a:lnTo>
                      <a:pt x="349" y="146"/>
                    </a:lnTo>
                    <a:lnTo>
                      <a:pt x="377" y="151"/>
                    </a:lnTo>
                    <a:lnTo>
                      <a:pt x="429" y="186"/>
                    </a:lnTo>
                    <a:lnTo>
                      <a:pt x="476" y="186"/>
                    </a:lnTo>
                    <a:lnTo>
                      <a:pt x="511" y="239"/>
                    </a:lnTo>
                    <a:lnTo>
                      <a:pt x="656" y="268"/>
                    </a:lnTo>
                    <a:lnTo>
                      <a:pt x="778" y="174"/>
                    </a:lnTo>
                    <a:lnTo>
                      <a:pt x="691" y="52"/>
                    </a:lnTo>
                    <a:lnTo>
                      <a:pt x="720" y="29"/>
                    </a:lnTo>
                    <a:lnTo>
                      <a:pt x="843" y="105"/>
                    </a:lnTo>
                    <a:lnTo>
                      <a:pt x="872" y="87"/>
                    </a:lnTo>
                    <a:lnTo>
                      <a:pt x="965" y="99"/>
                    </a:lnTo>
                    <a:lnTo>
                      <a:pt x="1000" y="24"/>
                    </a:lnTo>
                    <a:lnTo>
                      <a:pt x="1000" y="0"/>
                    </a:lnTo>
                    <a:lnTo>
                      <a:pt x="1057" y="24"/>
                    </a:lnTo>
                    <a:lnTo>
                      <a:pt x="1052" y="59"/>
                    </a:lnTo>
                    <a:lnTo>
                      <a:pt x="1075" y="82"/>
                    </a:lnTo>
                    <a:lnTo>
                      <a:pt x="1075" y="256"/>
                    </a:lnTo>
                    <a:lnTo>
                      <a:pt x="1099" y="303"/>
                    </a:lnTo>
                    <a:lnTo>
                      <a:pt x="1296" y="268"/>
                    </a:lnTo>
                    <a:lnTo>
                      <a:pt x="1342" y="233"/>
                    </a:lnTo>
                    <a:lnTo>
                      <a:pt x="1401" y="268"/>
                    </a:lnTo>
                    <a:lnTo>
                      <a:pt x="1470" y="268"/>
                    </a:lnTo>
                    <a:lnTo>
                      <a:pt x="1499" y="296"/>
                    </a:lnTo>
                    <a:lnTo>
                      <a:pt x="1540" y="291"/>
                    </a:lnTo>
                    <a:lnTo>
                      <a:pt x="1633" y="16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2" name="Freeform 31"/>
              <p:cNvSpPr>
                <a:spLocks/>
              </p:cNvSpPr>
              <p:nvPr/>
            </p:nvSpPr>
            <p:spPr bwMode="auto">
              <a:xfrm>
                <a:off x="691" y="1077"/>
                <a:ext cx="111" cy="47"/>
              </a:xfrm>
              <a:custGeom>
                <a:avLst/>
                <a:gdLst>
                  <a:gd name="T0" fmla="*/ 0 w 884"/>
                  <a:gd name="T1" fmla="*/ 87 h 377"/>
                  <a:gd name="T2" fmla="*/ 35 w 884"/>
                  <a:gd name="T3" fmla="*/ 41 h 377"/>
                  <a:gd name="T4" fmla="*/ 238 w 884"/>
                  <a:gd name="T5" fmla="*/ 0 h 377"/>
                  <a:gd name="T6" fmla="*/ 517 w 884"/>
                  <a:gd name="T7" fmla="*/ 98 h 377"/>
                  <a:gd name="T8" fmla="*/ 610 w 884"/>
                  <a:gd name="T9" fmla="*/ 192 h 377"/>
                  <a:gd name="T10" fmla="*/ 802 w 884"/>
                  <a:gd name="T11" fmla="*/ 238 h 377"/>
                  <a:gd name="T12" fmla="*/ 807 w 884"/>
                  <a:gd name="T13" fmla="*/ 279 h 377"/>
                  <a:gd name="T14" fmla="*/ 884 w 884"/>
                  <a:gd name="T15" fmla="*/ 337 h 377"/>
                  <a:gd name="T16" fmla="*/ 837 w 884"/>
                  <a:gd name="T17" fmla="*/ 377 h 377"/>
                  <a:gd name="T18" fmla="*/ 570 w 884"/>
                  <a:gd name="T19" fmla="*/ 354 h 377"/>
                  <a:gd name="T20" fmla="*/ 575 w 884"/>
                  <a:gd name="T21" fmla="*/ 279 h 377"/>
                  <a:gd name="T22" fmla="*/ 483 w 884"/>
                  <a:gd name="T23" fmla="*/ 185 h 377"/>
                  <a:gd name="T24" fmla="*/ 424 w 884"/>
                  <a:gd name="T25" fmla="*/ 180 h 377"/>
                  <a:gd name="T26" fmla="*/ 226 w 884"/>
                  <a:gd name="T27" fmla="*/ 93 h 377"/>
                  <a:gd name="T28" fmla="*/ 198 w 884"/>
                  <a:gd name="T29" fmla="*/ 58 h 377"/>
                  <a:gd name="T30" fmla="*/ 81 w 884"/>
                  <a:gd name="T31" fmla="*/ 105 h 377"/>
                  <a:gd name="T32" fmla="*/ 0 w 884"/>
                  <a:gd name="T33" fmla="*/ 87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4"/>
                  <a:gd name="T52" fmla="*/ 0 h 377"/>
                  <a:gd name="T53" fmla="*/ 884 w 884"/>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4" h="377">
                    <a:moveTo>
                      <a:pt x="0" y="87"/>
                    </a:moveTo>
                    <a:lnTo>
                      <a:pt x="35" y="41"/>
                    </a:lnTo>
                    <a:lnTo>
                      <a:pt x="238" y="0"/>
                    </a:lnTo>
                    <a:lnTo>
                      <a:pt x="517" y="98"/>
                    </a:lnTo>
                    <a:lnTo>
                      <a:pt x="610" y="192"/>
                    </a:lnTo>
                    <a:lnTo>
                      <a:pt x="802" y="238"/>
                    </a:lnTo>
                    <a:lnTo>
                      <a:pt x="807" y="279"/>
                    </a:lnTo>
                    <a:lnTo>
                      <a:pt x="884" y="337"/>
                    </a:lnTo>
                    <a:lnTo>
                      <a:pt x="837" y="377"/>
                    </a:lnTo>
                    <a:lnTo>
                      <a:pt x="570" y="354"/>
                    </a:lnTo>
                    <a:lnTo>
                      <a:pt x="575" y="279"/>
                    </a:lnTo>
                    <a:lnTo>
                      <a:pt x="483" y="185"/>
                    </a:lnTo>
                    <a:lnTo>
                      <a:pt x="424" y="180"/>
                    </a:lnTo>
                    <a:lnTo>
                      <a:pt x="226" y="93"/>
                    </a:lnTo>
                    <a:lnTo>
                      <a:pt x="198" y="58"/>
                    </a:lnTo>
                    <a:lnTo>
                      <a:pt x="81" y="105"/>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3" name="Freeform 32"/>
              <p:cNvSpPr>
                <a:spLocks/>
              </p:cNvSpPr>
              <p:nvPr/>
            </p:nvSpPr>
            <p:spPr bwMode="auto">
              <a:xfrm>
                <a:off x="867" y="1147"/>
                <a:ext cx="23" cy="8"/>
              </a:xfrm>
              <a:custGeom>
                <a:avLst/>
                <a:gdLst>
                  <a:gd name="T0" fmla="*/ 0 w 180"/>
                  <a:gd name="T1" fmla="*/ 40 h 57"/>
                  <a:gd name="T2" fmla="*/ 17 w 180"/>
                  <a:gd name="T3" fmla="*/ 5 h 57"/>
                  <a:gd name="T4" fmla="*/ 127 w 180"/>
                  <a:gd name="T5" fmla="*/ 5 h 57"/>
                  <a:gd name="T6" fmla="*/ 168 w 180"/>
                  <a:gd name="T7" fmla="*/ 0 h 57"/>
                  <a:gd name="T8" fmla="*/ 180 w 180"/>
                  <a:gd name="T9" fmla="*/ 22 h 57"/>
                  <a:gd name="T10" fmla="*/ 104 w 180"/>
                  <a:gd name="T11" fmla="*/ 57 h 57"/>
                  <a:gd name="T12" fmla="*/ 70 w 180"/>
                  <a:gd name="T13" fmla="*/ 40 h 57"/>
                  <a:gd name="T14" fmla="*/ 0 w 180"/>
                  <a:gd name="T15" fmla="*/ 40 h 57"/>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57"/>
                  <a:gd name="T26" fmla="*/ 180 w 180"/>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57">
                    <a:moveTo>
                      <a:pt x="0" y="40"/>
                    </a:moveTo>
                    <a:lnTo>
                      <a:pt x="17" y="5"/>
                    </a:lnTo>
                    <a:lnTo>
                      <a:pt x="127" y="5"/>
                    </a:lnTo>
                    <a:lnTo>
                      <a:pt x="168" y="0"/>
                    </a:lnTo>
                    <a:lnTo>
                      <a:pt x="180" y="22"/>
                    </a:lnTo>
                    <a:lnTo>
                      <a:pt x="104" y="57"/>
                    </a:lnTo>
                    <a:lnTo>
                      <a:pt x="70"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4" name="Freeform 33"/>
              <p:cNvSpPr>
                <a:spLocks/>
              </p:cNvSpPr>
              <p:nvPr/>
            </p:nvSpPr>
            <p:spPr bwMode="auto">
              <a:xfrm>
                <a:off x="750" y="1135"/>
                <a:ext cx="26" cy="12"/>
              </a:xfrm>
              <a:custGeom>
                <a:avLst/>
                <a:gdLst>
                  <a:gd name="T0" fmla="*/ 0 w 209"/>
                  <a:gd name="T1" fmla="*/ 0 h 94"/>
                  <a:gd name="T2" fmla="*/ 87 w 209"/>
                  <a:gd name="T3" fmla="*/ 82 h 94"/>
                  <a:gd name="T4" fmla="*/ 122 w 209"/>
                  <a:gd name="T5" fmla="*/ 94 h 94"/>
                  <a:gd name="T6" fmla="*/ 197 w 209"/>
                  <a:gd name="T7" fmla="*/ 82 h 94"/>
                  <a:gd name="T8" fmla="*/ 209 w 209"/>
                  <a:gd name="T9" fmla="*/ 53 h 94"/>
                  <a:gd name="T10" fmla="*/ 127 w 209"/>
                  <a:gd name="T11" fmla="*/ 47 h 94"/>
                  <a:gd name="T12" fmla="*/ 92 w 209"/>
                  <a:gd name="T13" fmla="*/ 35 h 94"/>
                  <a:gd name="T14" fmla="*/ 64 w 209"/>
                  <a:gd name="T15" fmla="*/ 0 h 94"/>
                  <a:gd name="T16" fmla="*/ 0 w 209"/>
                  <a:gd name="T17" fmla="*/ 0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94"/>
                  <a:gd name="T29" fmla="*/ 209 w 209"/>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94">
                    <a:moveTo>
                      <a:pt x="0" y="0"/>
                    </a:moveTo>
                    <a:lnTo>
                      <a:pt x="87" y="82"/>
                    </a:lnTo>
                    <a:lnTo>
                      <a:pt x="122" y="94"/>
                    </a:lnTo>
                    <a:lnTo>
                      <a:pt x="197" y="82"/>
                    </a:lnTo>
                    <a:lnTo>
                      <a:pt x="209" y="53"/>
                    </a:lnTo>
                    <a:lnTo>
                      <a:pt x="127" y="47"/>
                    </a:lnTo>
                    <a:lnTo>
                      <a:pt x="92" y="35"/>
                    </a:lnTo>
                    <a:lnTo>
                      <a:pt x="64"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5" name="Freeform 34"/>
              <p:cNvSpPr>
                <a:spLocks/>
              </p:cNvSpPr>
              <p:nvPr/>
            </p:nvSpPr>
            <p:spPr bwMode="auto">
              <a:xfrm>
                <a:off x="703" y="1093"/>
                <a:ext cx="9" cy="5"/>
              </a:xfrm>
              <a:custGeom>
                <a:avLst/>
                <a:gdLst>
                  <a:gd name="T0" fmla="*/ 53 w 70"/>
                  <a:gd name="T1" fmla="*/ 0 h 40"/>
                  <a:gd name="T2" fmla="*/ 35 w 70"/>
                  <a:gd name="T3" fmla="*/ 0 h 40"/>
                  <a:gd name="T4" fmla="*/ 6 w 70"/>
                  <a:gd name="T5" fmla="*/ 12 h 40"/>
                  <a:gd name="T6" fmla="*/ 0 w 70"/>
                  <a:gd name="T7" fmla="*/ 40 h 40"/>
                  <a:gd name="T8" fmla="*/ 70 w 70"/>
                  <a:gd name="T9" fmla="*/ 23 h 40"/>
                  <a:gd name="T10" fmla="*/ 53 w 70"/>
                  <a:gd name="T11" fmla="*/ 0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53" y="0"/>
                    </a:moveTo>
                    <a:lnTo>
                      <a:pt x="35" y="0"/>
                    </a:lnTo>
                    <a:lnTo>
                      <a:pt x="6" y="12"/>
                    </a:lnTo>
                    <a:lnTo>
                      <a:pt x="0" y="40"/>
                    </a:lnTo>
                    <a:lnTo>
                      <a:pt x="70" y="23"/>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6" name="Freeform 35"/>
              <p:cNvSpPr>
                <a:spLocks/>
              </p:cNvSpPr>
              <p:nvPr/>
            </p:nvSpPr>
            <p:spPr bwMode="auto">
              <a:xfrm>
                <a:off x="763" y="1055"/>
                <a:ext cx="5" cy="7"/>
              </a:xfrm>
              <a:custGeom>
                <a:avLst/>
                <a:gdLst>
                  <a:gd name="T0" fmla="*/ 35 w 41"/>
                  <a:gd name="T1" fmla="*/ 0 h 52"/>
                  <a:gd name="T2" fmla="*/ 0 w 41"/>
                  <a:gd name="T3" fmla="*/ 0 h 52"/>
                  <a:gd name="T4" fmla="*/ 6 w 41"/>
                  <a:gd name="T5" fmla="*/ 52 h 52"/>
                  <a:gd name="T6" fmla="*/ 41 w 41"/>
                  <a:gd name="T7" fmla="*/ 28 h 52"/>
                  <a:gd name="T8" fmla="*/ 35 w 41"/>
                  <a:gd name="T9" fmla="*/ 17 h 52"/>
                  <a:gd name="T10" fmla="*/ 35 w 41"/>
                  <a:gd name="T11" fmla="*/ 0 h 52"/>
                  <a:gd name="T12" fmla="*/ 0 60000 65536"/>
                  <a:gd name="T13" fmla="*/ 0 60000 65536"/>
                  <a:gd name="T14" fmla="*/ 0 60000 65536"/>
                  <a:gd name="T15" fmla="*/ 0 60000 65536"/>
                  <a:gd name="T16" fmla="*/ 0 60000 65536"/>
                  <a:gd name="T17" fmla="*/ 0 60000 65536"/>
                  <a:gd name="T18" fmla="*/ 0 w 41"/>
                  <a:gd name="T19" fmla="*/ 0 h 52"/>
                  <a:gd name="T20" fmla="*/ 41 w 41"/>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1" h="52">
                    <a:moveTo>
                      <a:pt x="35" y="0"/>
                    </a:moveTo>
                    <a:lnTo>
                      <a:pt x="0" y="0"/>
                    </a:lnTo>
                    <a:lnTo>
                      <a:pt x="6" y="52"/>
                    </a:lnTo>
                    <a:lnTo>
                      <a:pt x="41" y="28"/>
                    </a:lnTo>
                    <a:lnTo>
                      <a:pt x="35" y="17"/>
                    </a:lnTo>
                    <a:lnTo>
                      <a:pt x="3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7" name="Freeform 36"/>
              <p:cNvSpPr>
                <a:spLocks/>
              </p:cNvSpPr>
              <p:nvPr/>
            </p:nvSpPr>
            <p:spPr bwMode="auto">
              <a:xfrm>
                <a:off x="766" y="1064"/>
                <a:ext cx="3" cy="4"/>
              </a:xfrm>
              <a:custGeom>
                <a:avLst/>
                <a:gdLst>
                  <a:gd name="T0" fmla="*/ 18 w 24"/>
                  <a:gd name="T1" fmla="*/ 0 h 28"/>
                  <a:gd name="T2" fmla="*/ 12 w 24"/>
                  <a:gd name="T3" fmla="*/ 11 h 28"/>
                  <a:gd name="T4" fmla="*/ 0 w 24"/>
                  <a:gd name="T5" fmla="*/ 28 h 28"/>
                  <a:gd name="T6" fmla="*/ 24 w 24"/>
                  <a:gd name="T7" fmla="*/ 23 h 28"/>
                  <a:gd name="T8" fmla="*/ 18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8" y="0"/>
                    </a:moveTo>
                    <a:lnTo>
                      <a:pt x="12" y="11"/>
                    </a:lnTo>
                    <a:lnTo>
                      <a:pt x="0" y="28"/>
                    </a:lnTo>
                    <a:lnTo>
                      <a:pt x="24" y="23"/>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8" name="Freeform 37"/>
              <p:cNvSpPr>
                <a:spLocks/>
              </p:cNvSpPr>
              <p:nvPr/>
            </p:nvSpPr>
            <p:spPr bwMode="auto">
              <a:xfrm>
                <a:off x="401" y="421"/>
                <a:ext cx="12" cy="5"/>
              </a:xfrm>
              <a:custGeom>
                <a:avLst/>
                <a:gdLst>
                  <a:gd name="T0" fmla="*/ 64 w 99"/>
                  <a:gd name="T1" fmla="*/ 11 h 46"/>
                  <a:gd name="T2" fmla="*/ 12 w 99"/>
                  <a:gd name="T3" fmla="*/ 0 h 46"/>
                  <a:gd name="T4" fmla="*/ 0 w 99"/>
                  <a:gd name="T5" fmla="*/ 11 h 46"/>
                  <a:gd name="T6" fmla="*/ 12 w 99"/>
                  <a:gd name="T7" fmla="*/ 40 h 46"/>
                  <a:gd name="T8" fmla="*/ 64 w 99"/>
                  <a:gd name="T9" fmla="*/ 46 h 46"/>
                  <a:gd name="T10" fmla="*/ 99 w 99"/>
                  <a:gd name="T11" fmla="*/ 17 h 46"/>
                  <a:gd name="T12" fmla="*/ 64 w 99"/>
                  <a:gd name="T13" fmla="*/ 11 h 46"/>
                  <a:gd name="T14" fmla="*/ 0 60000 65536"/>
                  <a:gd name="T15" fmla="*/ 0 60000 65536"/>
                  <a:gd name="T16" fmla="*/ 0 60000 65536"/>
                  <a:gd name="T17" fmla="*/ 0 60000 65536"/>
                  <a:gd name="T18" fmla="*/ 0 60000 65536"/>
                  <a:gd name="T19" fmla="*/ 0 60000 65536"/>
                  <a:gd name="T20" fmla="*/ 0 60000 65536"/>
                  <a:gd name="T21" fmla="*/ 0 w 99"/>
                  <a:gd name="T22" fmla="*/ 0 h 46"/>
                  <a:gd name="T23" fmla="*/ 99 w 99"/>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6">
                    <a:moveTo>
                      <a:pt x="64" y="11"/>
                    </a:moveTo>
                    <a:lnTo>
                      <a:pt x="12" y="0"/>
                    </a:lnTo>
                    <a:lnTo>
                      <a:pt x="0" y="11"/>
                    </a:lnTo>
                    <a:lnTo>
                      <a:pt x="12" y="40"/>
                    </a:lnTo>
                    <a:lnTo>
                      <a:pt x="64" y="46"/>
                    </a:lnTo>
                    <a:lnTo>
                      <a:pt x="99" y="17"/>
                    </a:lnTo>
                    <a:lnTo>
                      <a:pt x="64" y="1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29" name="Freeform 38"/>
              <p:cNvSpPr>
                <a:spLocks/>
              </p:cNvSpPr>
              <p:nvPr/>
            </p:nvSpPr>
            <p:spPr bwMode="auto">
              <a:xfrm>
                <a:off x="368" y="468"/>
                <a:ext cx="14" cy="6"/>
              </a:xfrm>
              <a:custGeom>
                <a:avLst/>
                <a:gdLst>
                  <a:gd name="T0" fmla="*/ 58 w 110"/>
                  <a:gd name="T1" fmla="*/ 0 h 52"/>
                  <a:gd name="T2" fmla="*/ 0 w 110"/>
                  <a:gd name="T3" fmla="*/ 24 h 52"/>
                  <a:gd name="T4" fmla="*/ 23 w 110"/>
                  <a:gd name="T5" fmla="*/ 41 h 52"/>
                  <a:gd name="T6" fmla="*/ 105 w 110"/>
                  <a:gd name="T7" fmla="*/ 52 h 52"/>
                  <a:gd name="T8" fmla="*/ 110 w 110"/>
                  <a:gd name="T9" fmla="*/ 17 h 52"/>
                  <a:gd name="T10" fmla="*/ 81 w 110"/>
                  <a:gd name="T11" fmla="*/ 0 h 52"/>
                  <a:gd name="T12" fmla="*/ 58 w 110"/>
                  <a:gd name="T13" fmla="*/ 0 h 52"/>
                  <a:gd name="T14" fmla="*/ 0 60000 65536"/>
                  <a:gd name="T15" fmla="*/ 0 60000 65536"/>
                  <a:gd name="T16" fmla="*/ 0 60000 65536"/>
                  <a:gd name="T17" fmla="*/ 0 60000 65536"/>
                  <a:gd name="T18" fmla="*/ 0 60000 65536"/>
                  <a:gd name="T19" fmla="*/ 0 60000 65536"/>
                  <a:gd name="T20" fmla="*/ 0 60000 65536"/>
                  <a:gd name="T21" fmla="*/ 0 w 110"/>
                  <a:gd name="T22" fmla="*/ 0 h 52"/>
                  <a:gd name="T23" fmla="*/ 110 w 11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2">
                    <a:moveTo>
                      <a:pt x="58" y="0"/>
                    </a:moveTo>
                    <a:lnTo>
                      <a:pt x="0" y="24"/>
                    </a:lnTo>
                    <a:lnTo>
                      <a:pt x="23" y="41"/>
                    </a:lnTo>
                    <a:lnTo>
                      <a:pt x="105" y="52"/>
                    </a:lnTo>
                    <a:lnTo>
                      <a:pt x="110" y="17"/>
                    </a:lnTo>
                    <a:lnTo>
                      <a:pt x="81" y="0"/>
                    </a:lnTo>
                    <a:lnTo>
                      <a:pt x="5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0" name="Freeform 39"/>
              <p:cNvSpPr>
                <a:spLocks/>
              </p:cNvSpPr>
              <p:nvPr/>
            </p:nvSpPr>
            <p:spPr bwMode="auto">
              <a:xfrm>
                <a:off x="920" y="773"/>
                <a:ext cx="55" cy="53"/>
              </a:xfrm>
              <a:custGeom>
                <a:avLst/>
                <a:gdLst>
                  <a:gd name="T0" fmla="*/ 180 w 436"/>
                  <a:gd name="T1" fmla="*/ 0 h 424"/>
                  <a:gd name="T2" fmla="*/ 105 w 436"/>
                  <a:gd name="T3" fmla="*/ 198 h 424"/>
                  <a:gd name="T4" fmla="*/ 0 w 436"/>
                  <a:gd name="T5" fmla="*/ 250 h 424"/>
                  <a:gd name="T6" fmla="*/ 81 w 436"/>
                  <a:gd name="T7" fmla="*/ 255 h 424"/>
                  <a:gd name="T8" fmla="*/ 81 w 436"/>
                  <a:gd name="T9" fmla="*/ 360 h 424"/>
                  <a:gd name="T10" fmla="*/ 162 w 436"/>
                  <a:gd name="T11" fmla="*/ 389 h 424"/>
                  <a:gd name="T12" fmla="*/ 255 w 436"/>
                  <a:gd name="T13" fmla="*/ 342 h 424"/>
                  <a:gd name="T14" fmla="*/ 279 w 436"/>
                  <a:gd name="T15" fmla="*/ 354 h 424"/>
                  <a:gd name="T16" fmla="*/ 337 w 436"/>
                  <a:gd name="T17" fmla="*/ 401 h 424"/>
                  <a:gd name="T18" fmla="*/ 394 w 436"/>
                  <a:gd name="T19" fmla="*/ 372 h 424"/>
                  <a:gd name="T20" fmla="*/ 412 w 436"/>
                  <a:gd name="T21" fmla="*/ 424 h 424"/>
                  <a:gd name="T22" fmla="*/ 436 w 436"/>
                  <a:gd name="T23" fmla="*/ 255 h 424"/>
                  <a:gd name="T24" fmla="*/ 384 w 436"/>
                  <a:gd name="T25" fmla="*/ 273 h 424"/>
                  <a:gd name="T26" fmla="*/ 412 w 436"/>
                  <a:gd name="T27" fmla="*/ 203 h 424"/>
                  <a:gd name="T28" fmla="*/ 360 w 436"/>
                  <a:gd name="T29" fmla="*/ 163 h 424"/>
                  <a:gd name="T30" fmla="*/ 366 w 436"/>
                  <a:gd name="T31" fmla="*/ 145 h 424"/>
                  <a:gd name="T32" fmla="*/ 255 w 436"/>
                  <a:gd name="T33" fmla="*/ 122 h 424"/>
                  <a:gd name="T34" fmla="*/ 197 w 436"/>
                  <a:gd name="T35" fmla="*/ 151 h 424"/>
                  <a:gd name="T36" fmla="*/ 227 w 436"/>
                  <a:gd name="T37" fmla="*/ 35 h 424"/>
                  <a:gd name="T38" fmla="*/ 180 w 436"/>
                  <a:gd name="T39" fmla="*/ 0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424"/>
                  <a:gd name="T62" fmla="*/ 436 w 436"/>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424">
                    <a:moveTo>
                      <a:pt x="180" y="0"/>
                    </a:moveTo>
                    <a:lnTo>
                      <a:pt x="105" y="198"/>
                    </a:lnTo>
                    <a:lnTo>
                      <a:pt x="0" y="250"/>
                    </a:lnTo>
                    <a:lnTo>
                      <a:pt x="81" y="255"/>
                    </a:lnTo>
                    <a:lnTo>
                      <a:pt x="81" y="360"/>
                    </a:lnTo>
                    <a:lnTo>
                      <a:pt x="162" y="389"/>
                    </a:lnTo>
                    <a:lnTo>
                      <a:pt x="255" y="342"/>
                    </a:lnTo>
                    <a:lnTo>
                      <a:pt x="279" y="354"/>
                    </a:lnTo>
                    <a:lnTo>
                      <a:pt x="337" y="401"/>
                    </a:lnTo>
                    <a:lnTo>
                      <a:pt x="394" y="372"/>
                    </a:lnTo>
                    <a:lnTo>
                      <a:pt x="412" y="424"/>
                    </a:lnTo>
                    <a:lnTo>
                      <a:pt x="436" y="255"/>
                    </a:lnTo>
                    <a:lnTo>
                      <a:pt x="384" y="273"/>
                    </a:lnTo>
                    <a:lnTo>
                      <a:pt x="412" y="203"/>
                    </a:lnTo>
                    <a:lnTo>
                      <a:pt x="360" y="163"/>
                    </a:lnTo>
                    <a:lnTo>
                      <a:pt x="366" y="145"/>
                    </a:lnTo>
                    <a:lnTo>
                      <a:pt x="255" y="122"/>
                    </a:lnTo>
                    <a:lnTo>
                      <a:pt x="197" y="151"/>
                    </a:lnTo>
                    <a:lnTo>
                      <a:pt x="227" y="35"/>
                    </a:lnTo>
                    <a:lnTo>
                      <a:pt x="1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1" name="Freeform 40"/>
              <p:cNvSpPr>
                <a:spLocks/>
              </p:cNvSpPr>
              <p:nvPr/>
            </p:nvSpPr>
            <p:spPr bwMode="auto">
              <a:xfrm>
                <a:off x="892" y="800"/>
                <a:ext cx="15" cy="7"/>
              </a:xfrm>
              <a:custGeom>
                <a:avLst/>
                <a:gdLst>
                  <a:gd name="T0" fmla="*/ 93 w 122"/>
                  <a:gd name="T1" fmla="*/ 0 h 53"/>
                  <a:gd name="T2" fmla="*/ 30 w 122"/>
                  <a:gd name="T3" fmla="*/ 7 h 53"/>
                  <a:gd name="T4" fmla="*/ 0 w 122"/>
                  <a:gd name="T5" fmla="*/ 7 h 53"/>
                  <a:gd name="T6" fmla="*/ 0 w 122"/>
                  <a:gd name="T7" fmla="*/ 24 h 53"/>
                  <a:gd name="T8" fmla="*/ 82 w 122"/>
                  <a:gd name="T9" fmla="*/ 35 h 53"/>
                  <a:gd name="T10" fmla="*/ 99 w 122"/>
                  <a:gd name="T11" fmla="*/ 53 h 53"/>
                  <a:gd name="T12" fmla="*/ 122 w 122"/>
                  <a:gd name="T13" fmla="*/ 30 h 53"/>
                  <a:gd name="T14" fmla="*/ 93 w 122"/>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3"/>
                  <a:gd name="T26" fmla="*/ 122 w 12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3">
                    <a:moveTo>
                      <a:pt x="93" y="0"/>
                    </a:moveTo>
                    <a:lnTo>
                      <a:pt x="30" y="7"/>
                    </a:lnTo>
                    <a:lnTo>
                      <a:pt x="0" y="7"/>
                    </a:lnTo>
                    <a:lnTo>
                      <a:pt x="0" y="24"/>
                    </a:lnTo>
                    <a:lnTo>
                      <a:pt x="82" y="35"/>
                    </a:lnTo>
                    <a:lnTo>
                      <a:pt x="99" y="53"/>
                    </a:lnTo>
                    <a:lnTo>
                      <a:pt x="122" y="30"/>
                    </a:lnTo>
                    <a:lnTo>
                      <a:pt x="9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2" name="Freeform 41"/>
              <p:cNvSpPr>
                <a:spLocks/>
              </p:cNvSpPr>
              <p:nvPr/>
            </p:nvSpPr>
            <p:spPr bwMode="auto">
              <a:xfrm>
                <a:off x="896" y="831"/>
                <a:ext cx="9" cy="6"/>
              </a:xfrm>
              <a:custGeom>
                <a:avLst/>
                <a:gdLst>
                  <a:gd name="T0" fmla="*/ 40 w 75"/>
                  <a:gd name="T1" fmla="*/ 0 h 47"/>
                  <a:gd name="T2" fmla="*/ 0 w 75"/>
                  <a:gd name="T3" fmla="*/ 24 h 47"/>
                  <a:gd name="T4" fmla="*/ 17 w 75"/>
                  <a:gd name="T5" fmla="*/ 42 h 47"/>
                  <a:gd name="T6" fmla="*/ 75 w 75"/>
                  <a:gd name="T7" fmla="*/ 47 h 47"/>
                  <a:gd name="T8" fmla="*/ 69 w 75"/>
                  <a:gd name="T9" fmla="*/ 12 h 47"/>
                  <a:gd name="T10" fmla="*/ 40 w 75"/>
                  <a:gd name="T11" fmla="*/ 0 h 47"/>
                  <a:gd name="T12" fmla="*/ 0 60000 65536"/>
                  <a:gd name="T13" fmla="*/ 0 60000 65536"/>
                  <a:gd name="T14" fmla="*/ 0 60000 65536"/>
                  <a:gd name="T15" fmla="*/ 0 60000 65536"/>
                  <a:gd name="T16" fmla="*/ 0 60000 65536"/>
                  <a:gd name="T17" fmla="*/ 0 60000 65536"/>
                  <a:gd name="T18" fmla="*/ 0 w 75"/>
                  <a:gd name="T19" fmla="*/ 0 h 47"/>
                  <a:gd name="T20" fmla="*/ 75 w 7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5" h="47">
                    <a:moveTo>
                      <a:pt x="40" y="0"/>
                    </a:moveTo>
                    <a:lnTo>
                      <a:pt x="0" y="24"/>
                    </a:lnTo>
                    <a:lnTo>
                      <a:pt x="17" y="42"/>
                    </a:lnTo>
                    <a:lnTo>
                      <a:pt x="75" y="47"/>
                    </a:lnTo>
                    <a:lnTo>
                      <a:pt x="69" y="12"/>
                    </a:lnTo>
                    <a:lnTo>
                      <a:pt x="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3" name="Freeform 42"/>
              <p:cNvSpPr>
                <a:spLocks/>
              </p:cNvSpPr>
              <p:nvPr/>
            </p:nvSpPr>
            <p:spPr bwMode="auto">
              <a:xfrm>
                <a:off x="916" y="831"/>
                <a:ext cx="11" cy="13"/>
              </a:xfrm>
              <a:custGeom>
                <a:avLst/>
                <a:gdLst>
                  <a:gd name="T0" fmla="*/ 17 w 87"/>
                  <a:gd name="T1" fmla="*/ 100 h 105"/>
                  <a:gd name="T2" fmla="*/ 0 w 87"/>
                  <a:gd name="T3" fmla="*/ 59 h 105"/>
                  <a:gd name="T4" fmla="*/ 28 w 87"/>
                  <a:gd name="T5" fmla="*/ 0 h 105"/>
                  <a:gd name="T6" fmla="*/ 52 w 87"/>
                  <a:gd name="T7" fmla="*/ 12 h 105"/>
                  <a:gd name="T8" fmla="*/ 40 w 87"/>
                  <a:gd name="T9" fmla="*/ 47 h 105"/>
                  <a:gd name="T10" fmla="*/ 87 w 87"/>
                  <a:gd name="T11" fmla="*/ 70 h 105"/>
                  <a:gd name="T12" fmla="*/ 75 w 87"/>
                  <a:gd name="T13" fmla="*/ 105 h 105"/>
                  <a:gd name="T14" fmla="*/ 28 w 87"/>
                  <a:gd name="T15" fmla="*/ 100 h 105"/>
                  <a:gd name="T16" fmla="*/ 17 w 87"/>
                  <a:gd name="T17" fmla="*/ 10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05"/>
                  <a:gd name="T29" fmla="*/ 87 w 87"/>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05">
                    <a:moveTo>
                      <a:pt x="17" y="100"/>
                    </a:moveTo>
                    <a:lnTo>
                      <a:pt x="0" y="59"/>
                    </a:lnTo>
                    <a:lnTo>
                      <a:pt x="28" y="0"/>
                    </a:lnTo>
                    <a:lnTo>
                      <a:pt x="52" y="12"/>
                    </a:lnTo>
                    <a:lnTo>
                      <a:pt x="40" y="47"/>
                    </a:lnTo>
                    <a:lnTo>
                      <a:pt x="87" y="70"/>
                    </a:lnTo>
                    <a:lnTo>
                      <a:pt x="75" y="105"/>
                    </a:lnTo>
                    <a:lnTo>
                      <a:pt x="28" y="100"/>
                    </a:lnTo>
                    <a:lnTo>
                      <a:pt x="17" y="10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4" name="Freeform 43"/>
              <p:cNvSpPr>
                <a:spLocks/>
              </p:cNvSpPr>
              <p:nvPr/>
            </p:nvSpPr>
            <p:spPr bwMode="auto">
              <a:xfrm>
                <a:off x="451" y="661"/>
                <a:ext cx="10" cy="29"/>
              </a:xfrm>
              <a:custGeom>
                <a:avLst/>
                <a:gdLst>
                  <a:gd name="T0" fmla="*/ 70 w 76"/>
                  <a:gd name="T1" fmla="*/ 214 h 232"/>
                  <a:gd name="T2" fmla="*/ 59 w 76"/>
                  <a:gd name="T3" fmla="*/ 157 h 232"/>
                  <a:gd name="T4" fmla="*/ 76 w 76"/>
                  <a:gd name="T5" fmla="*/ 58 h 232"/>
                  <a:gd name="T6" fmla="*/ 59 w 76"/>
                  <a:gd name="T7" fmla="*/ 0 h 232"/>
                  <a:gd name="T8" fmla="*/ 0 w 76"/>
                  <a:gd name="T9" fmla="*/ 0 h 232"/>
                  <a:gd name="T10" fmla="*/ 47 w 76"/>
                  <a:gd name="T11" fmla="*/ 46 h 232"/>
                  <a:gd name="T12" fmla="*/ 0 w 76"/>
                  <a:gd name="T13" fmla="*/ 127 h 232"/>
                  <a:gd name="T14" fmla="*/ 29 w 76"/>
                  <a:gd name="T15" fmla="*/ 174 h 232"/>
                  <a:gd name="T16" fmla="*/ 41 w 76"/>
                  <a:gd name="T17" fmla="*/ 220 h 232"/>
                  <a:gd name="T18" fmla="*/ 64 w 76"/>
                  <a:gd name="T19" fmla="*/ 232 h 232"/>
                  <a:gd name="T20" fmla="*/ 70 w 76"/>
                  <a:gd name="T21" fmla="*/ 214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232"/>
                  <a:gd name="T35" fmla="*/ 76 w 76"/>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232">
                    <a:moveTo>
                      <a:pt x="70" y="214"/>
                    </a:moveTo>
                    <a:lnTo>
                      <a:pt x="59" y="157"/>
                    </a:lnTo>
                    <a:lnTo>
                      <a:pt x="76" y="58"/>
                    </a:lnTo>
                    <a:lnTo>
                      <a:pt x="59" y="0"/>
                    </a:lnTo>
                    <a:lnTo>
                      <a:pt x="0" y="0"/>
                    </a:lnTo>
                    <a:lnTo>
                      <a:pt x="47" y="46"/>
                    </a:lnTo>
                    <a:lnTo>
                      <a:pt x="0" y="127"/>
                    </a:lnTo>
                    <a:lnTo>
                      <a:pt x="29" y="174"/>
                    </a:lnTo>
                    <a:lnTo>
                      <a:pt x="41" y="220"/>
                    </a:lnTo>
                    <a:lnTo>
                      <a:pt x="64" y="232"/>
                    </a:lnTo>
                    <a:lnTo>
                      <a:pt x="70" y="21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5" name="Freeform 44"/>
              <p:cNvSpPr>
                <a:spLocks/>
              </p:cNvSpPr>
              <p:nvPr/>
            </p:nvSpPr>
            <p:spPr bwMode="auto">
              <a:xfrm>
                <a:off x="749" y="630"/>
                <a:ext cx="32" cy="23"/>
              </a:xfrm>
              <a:custGeom>
                <a:avLst/>
                <a:gdLst>
                  <a:gd name="T0" fmla="*/ 29 w 256"/>
                  <a:gd name="T1" fmla="*/ 0 h 187"/>
                  <a:gd name="T2" fmla="*/ 41 w 256"/>
                  <a:gd name="T3" fmla="*/ 30 h 187"/>
                  <a:gd name="T4" fmla="*/ 0 w 256"/>
                  <a:gd name="T5" fmla="*/ 122 h 187"/>
                  <a:gd name="T6" fmla="*/ 69 w 256"/>
                  <a:gd name="T7" fmla="*/ 187 h 187"/>
                  <a:gd name="T8" fmla="*/ 111 w 256"/>
                  <a:gd name="T9" fmla="*/ 169 h 187"/>
                  <a:gd name="T10" fmla="*/ 104 w 256"/>
                  <a:gd name="T11" fmla="*/ 122 h 187"/>
                  <a:gd name="T12" fmla="*/ 157 w 256"/>
                  <a:gd name="T13" fmla="*/ 169 h 187"/>
                  <a:gd name="T14" fmla="*/ 215 w 256"/>
                  <a:gd name="T15" fmla="*/ 187 h 187"/>
                  <a:gd name="T16" fmla="*/ 256 w 256"/>
                  <a:gd name="T17" fmla="*/ 164 h 187"/>
                  <a:gd name="T18" fmla="*/ 238 w 256"/>
                  <a:gd name="T19" fmla="*/ 111 h 187"/>
                  <a:gd name="T20" fmla="*/ 191 w 256"/>
                  <a:gd name="T21" fmla="*/ 117 h 187"/>
                  <a:gd name="T22" fmla="*/ 157 w 256"/>
                  <a:gd name="T23" fmla="*/ 47 h 187"/>
                  <a:gd name="T24" fmla="*/ 87 w 256"/>
                  <a:gd name="T25" fmla="*/ 0 h 187"/>
                  <a:gd name="T26" fmla="*/ 29 w 256"/>
                  <a:gd name="T27" fmla="*/ 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187"/>
                  <a:gd name="T44" fmla="*/ 256 w 256"/>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187">
                    <a:moveTo>
                      <a:pt x="29" y="0"/>
                    </a:moveTo>
                    <a:lnTo>
                      <a:pt x="41" y="30"/>
                    </a:lnTo>
                    <a:lnTo>
                      <a:pt x="0" y="122"/>
                    </a:lnTo>
                    <a:lnTo>
                      <a:pt x="69" y="187"/>
                    </a:lnTo>
                    <a:lnTo>
                      <a:pt x="111" y="169"/>
                    </a:lnTo>
                    <a:lnTo>
                      <a:pt x="104" y="122"/>
                    </a:lnTo>
                    <a:lnTo>
                      <a:pt x="157" y="169"/>
                    </a:lnTo>
                    <a:lnTo>
                      <a:pt x="215" y="187"/>
                    </a:lnTo>
                    <a:lnTo>
                      <a:pt x="256" y="164"/>
                    </a:lnTo>
                    <a:lnTo>
                      <a:pt x="238" y="111"/>
                    </a:lnTo>
                    <a:lnTo>
                      <a:pt x="191" y="117"/>
                    </a:lnTo>
                    <a:lnTo>
                      <a:pt x="157" y="47"/>
                    </a:lnTo>
                    <a:lnTo>
                      <a:pt x="87" y="0"/>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6" name="Freeform 45"/>
              <p:cNvSpPr>
                <a:spLocks/>
              </p:cNvSpPr>
              <p:nvPr/>
            </p:nvSpPr>
            <p:spPr bwMode="auto">
              <a:xfrm>
                <a:off x="755" y="659"/>
                <a:ext cx="7" cy="9"/>
              </a:xfrm>
              <a:custGeom>
                <a:avLst/>
                <a:gdLst>
                  <a:gd name="T0" fmla="*/ 41 w 52"/>
                  <a:gd name="T1" fmla="*/ 0 h 70"/>
                  <a:gd name="T2" fmla="*/ 0 w 52"/>
                  <a:gd name="T3" fmla="*/ 5 h 70"/>
                  <a:gd name="T4" fmla="*/ 0 w 52"/>
                  <a:gd name="T5" fmla="*/ 70 h 70"/>
                  <a:gd name="T6" fmla="*/ 24 w 52"/>
                  <a:gd name="T7" fmla="*/ 52 h 70"/>
                  <a:gd name="T8" fmla="*/ 47 w 52"/>
                  <a:gd name="T9" fmla="*/ 47 h 70"/>
                  <a:gd name="T10" fmla="*/ 52 w 52"/>
                  <a:gd name="T11" fmla="*/ 29 h 70"/>
                  <a:gd name="T12" fmla="*/ 41 w 52"/>
                  <a:gd name="T13" fmla="*/ 0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41" y="0"/>
                    </a:moveTo>
                    <a:lnTo>
                      <a:pt x="0" y="5"/>
                    </a:lnTo>
                    <a:lnTo>
                      <a:pt x="0" y="70"/>
                    </a:lnTo>
                    <a:lnTo>
                      <a:pt x="24" y="52"/>
                    </a:lnTo>
                    <a:lnTo>
                      <a:pt x="47" y="47"/>
                    </a:lnTo>
                    <a:lnTo>
                      <a:pt x="52" y="29"/>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7" name="Freeform 46"/>
              <p:cNvSpPr>
                <a:spLocks/>
              </p:cNvSpPr>
              <p:nvPr/>
            </p:nvSpPr>
            <p:spPr bwMode="auto">
              <a:xfrm>
                <a:off x="628" y="487"/>
                <a:ext cx="38" cy="30"/>
              </a:xfrm>
              <a:custGeom>
                <a:avLst/>
                <a:gdLst>
                  <a:gd name="T0" fmla="*/ 187 w 309"/>
                  <a:gd name="T1" fmla="*/ 0 h 244"/>
                  <a:gd name="T2" fmla="*/ 88 w 309"/>
                  <a:gd name="T3" fmla="*/ 105 h 244"/>
                  <a:gd name="T4" fmla="*/ 0 w 309"/>
                  <a:gd name="T5" fmla="*/ 128 h 244"/>
                  <a:gd name="T6" fmla="*/ 18 w 309"/>
                  <a:gd name="T7" fmla="*/ 232 h 244"/>
                  <a:gd name="T8" fmla="*/ 100 w 309"/>
                  <a:gd name="T9" fmla="*/ 244 h 244"/>
                  <a:gd name="T10" fmla="*/ 145 w 309"/>
                  <a:gd name="T11" fmla="*/ 175 h 244"/>
                  <a:gd name="T12" fmla="*/ 309 w 309"/>
                  <a:gd name="T13" fmla="*/ 180 h 244"/>
                  <a:gd name="T14" fmla="*/ 245 w 309"/>
                  <a:gd name="T15" fmla="*/ 18 h 244"/>
                  <a:gd name="T16" fmla="*/ 187 w 309"/>
                  <a:gd name="T17" fmla="*/ 0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244"/>
                  <a:gd name="T29" fmla="*/ 309 w 309"/>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244">
                    <a:moveTo>
                      <a:pt x="187" y="0"/>
                    </a:moveTo>
                    <a:lnTo>
                      <a:pt x="88" y="105"/>
                    </a:lnTo>
                    <a:lnTo>
                      <a:pt x="0" y="128"/>
                    </a:lnTo>
                    <a:lnTo>
                      <a:pt x="18" y="232"/>
                    </a:lnTo>
                    <a:lnTo>
                      <a:pt x="100" y="244"/>
                    </a:lnTo>
                    <a:lnTo>
                      <a:pt x="145" y="175"/>
                    </a:lnTo>
                    <a:lnTo>
                      <a:pt x="309" y="180"/>
                    </a:lnTo>
                    <a:lnTo>
                      <a:pt x="245" y="18"/>
                    </a:lnTo>
                    <a:lnTo>
                      <a:pt x="18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8" name="Freeform 47"/>
              <p:cNvSpPr>
                <a:spLocks/>
              </p:cNvSpPr>
              <p:nvPr/>
            </p:nvSpPr>
            <p:spPr bwMode="auto">
              <a:xfrm>
                <a:off x="642" y="513"/>
                <a:ext cx="53" cy="60"/>
              </a:xfrm>
              <a:custGeom>
                <a:avLst/>
                <a:gdLst>
                  <a:gd name="T0" fmla="*/ 197 w 424"/>
                  <a:gd name="T1" fmla="*/ 6 h 476"/>
                  <a:gd name="T2" fmla="*/ 75 w 424"/>
                  <a:gd name="T3" fmla="*/ 0 h 476"/>
                  <a:gd name="T4" fmla="*/ 70 w 424"/>
                  <a:gd name="T5" fmla="*/ 35 h 476"/>
                  <a:gd name="T6" fmla="*/ 63 w 424"/>
                  <a:gd name="T7" fmla="*/ 94 h 476"/>
                  <a:gd name="T8" fmla="*/ 46 w 424"/>
                  <a:gd name="T9" fmla="*/ 146 h 476"/>
                  <a:gd name="T10" fmla="*/ 105 w 424"/>
                  <a:gd name="T11" fmla="*/ 209 h 476"/>
                  <a:gd name="T12" fmla="*/ 0 w 424"/>
                  <a:gd name="T13" fmla="*/ 209 h 476"/>
                  <a:gd name="T14" fmla="*/ 75 w 424"/>
                  <a:gd name="T15" fmla="*/ 279 h 476"/>
                  <a:gd name="T16" fmla="*/ 105 w 424"/>
                  <a:gd name="T17" fmla="*/ 383 h 476"/>
                  <a:gd name="T18" fmla="*/ 244 w 424"/>
                  <a:gd name="T19" fmla="*/ 395 h 476"/>
                  <a:gd name="T20" fmla="*/ 354 w 424"/>
                  <a:gd name="T21" fmla="*/ 476 h 476"/>
                  <a:gd name="T22" fmla="*/ 407 w 424"/>
                  <a:gd name="T23" fmla="*/ 436 h 476"/>
                  <a:gd name="T24" fmla="*/ 384 w 424"/>
                  <a:gd name="T25" fmla="*/ 395 h 476"/>
                  <a:gd name="T26" fmla="*/ 419 w 424"/>
                  <a:gd name="T27" fmla="*/ 401 h 476"/>
                  <a:gd name="T28" fmla="*/ 372 w 424"/>
                  <a:gd name="T29" fmla="*/ 267 h 476"/>
                  <a:gd name="T30" fmla="*/ 424 w 424"/>
                  <a:gd name="T31" fmla="*/ 111 h 476"/>
                  <a:gd name="T32" fmla="*/ 384 w 424"/>
                  <a:gd name="T33" fmla="*/ 76 h 476"/>
                  <a:gd name="T34" fmla="*/ 342 w 424"/>
                  <a:gd name="T35" fmla="*/ 174 h 476"/>
                  <a:gd name="T36" fmla="*/ 349 w 424"/>
                  <a:gd name="T37" fmla="*/ 162 h 476"/>
                  <a:gd name="T38" fmla="*/ 314 w 424"/>
                  <a:gd name="T39" fmla="*/ 87 h 476"/>
                  <a:gd name="T40" fmla="*/ 238 w 424"/>
                  <a:gd name="T41" fmla="*/ 59 h 476"/>
                  <a:gd name="T42" fmla="*/ 197 w 424"/>
                  <a:gd name="T43" fmla="*/ 6 h 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4"/>
                  <a:gd name="T67" fmla="*/ 0 h 476"/>
                  <a:gd name="T68" fmla="*/ 424 w 424"/>
                  <a:gd name="T69" fmla="*/ 476 h 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4" h="476">
                    <a:moveTo>
                      <a:pt x="197" y="6"/>
                    </a:moveTo>
                    <a:lnTo>
                      <a:pt x="75" y="0"/>
                    </a:lnTo>
                    <a:lnTo>
                      <a:pt x="70" y="35"/>
                    </a:lnTo>
                    <a:lnTo>
                      <a:pt x="63" y="94"/>
                    </a:lnTo>
                    <a:lnTo>
                      <a:pt x="46" y="146"/>
                    </a:lnTo>
                    <a:lnTo>
                      <a:pt x="105" y="209"/>
                    </a:lnTo>
                    <a:lnTo>
                      <a:pt x="0" y="209"/>
                    </a:lnTo>
                    <a:lnTo>
                      <a:pt x="75" y="279"/>
                    </a:lnTo>
                    <a:lnTo>
                      <a:pt x="105" y="383"/>
                    </a:lnTo>
                    <a:lnTo>
                      <a:pt x="244" y="395"/>
                    </a:lnTo>
                    <a:lnTo>
                      <a:pt x="354" y="476"/>
                    </a:lnTo>
                    <a:lnTo>
                      <a:pt x="407" y="436"/>
                    </a:lnTo>
                    <a:lnTo>
                      <a:pt x="384" y="395"/>
                    </a:lnTo>
                    <a:lnTo>
                      <a:pt x="419" y="401"/>
                    </a:lnTo>
                    <a:lnTo>
                      <a:pt x="372" y="267"/>
                    </a:lnTo>
                    <a:lnTo>
                      <a:pt x="424" y="111"/>
                    </a:lnTo>
                    <a:lnTo>
                      <a:pt x="384" y="76"/>
                    </a:lnTo>
                    <a:lnTo>
                      <a:pt x="342" y="174"/>
                    </a:lnTo>
                    <a:lnTo>
                      <a:pt x="349" y="162"/>
                    </a:lnTo>
                    <a:lnTo>
                      <a:pt x="314" y="87"/>
                    </a:lnTo>
                    <a:lnTo>
                      <a:pt x="238" y="59"/>
                    </a:lnTo>
                    <a:lnTo>
                      <a:pt x="197"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39" name="Freeform 48"/>
              <p:cNvSpPr>
                <a:spLocks/>
              </p:cNvSpPr>
              <p:nvPr/>
            </p:nvSpPr>
            <p:spPr bwMode="auto">
              <a:xfrm>
                <a:off x="702" y="527"/>
                <a:ext cx="21" cy="29"/>
              </a:xfrm>
              <a:custGeom>
                <a:avLst/>
                <a:gdLst>
                  <a:gd name="T0" fmla="*/ 0 w 163"/>
                  <a:gd name="T1" fmla="*/ 82 h 233"/>
                  <a:gd name="T2" fmla="*/ 52 w 163"/>
                  <a:gd name="T3" fmla="*/ 163 h 233"/>
                  <a:gd name="T4" fmla="*/ 29 w 163"/>
                  <a:gd name="T5" fmla="*/ 233 h 233"/>
                  <a:gd name="T6" fmla="*/ 70 w 163"/>
                  <a:gd name="T7" fmla="*/ 233 h 233"/>
                  <a:gd name="T8" fmla="*/ 151 w 163"/>
                  <a:gd name="T9" fmla="*/ 180 h 233"/>
                  <a:gd name="T10" fmla="*/ 163 w 163"/>
                  <a:gd name="T11" fmla="*/ 145 h 233"/>
                  <a:gd name="T12" fmla="*/ 146 w 163"/>
                  <a:gd name="T13" fmla="*/ 18 h 233"/>
                  <a:gd name="T14" fmla="*/ 94 w 163"/>
                  <a:gd name="T15" fmla="*/ 0 h 233"/>
                  <a:gd name="T16" fmla="*/ 64 w 163"/>
                  <a:gd name="T17" fmla="*/ 70 h 233"/>
                  <a:gd name="T18" fmla="*/ 29 w 163"/>
                  <a:gd name="T19" fmla="*/ 58 h 233"/>
                  <a:gd name="T20" fmla="*/ 0 w 163"/>
                  <a:gd name="T21" fmla="*/ 82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233"/>
                  <a:gd name="T35" fmla="*/ 163 w 163"/>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233">
                    <a:moveTo>
                      <a:pt x="0" y="82"/>
                    </a:moveTo>
                    <a:lnTo>
                      <a:pt x="52" y="163"/>
                    </a:lnTo>
                    <a:lnTo>
                      <a:pt x="29" y="233"/>
                    </a:lnTo>
                    <a:lnTo>
                      <a:pt x="70" y="233"/>
                    </a:lnTo>
                    <a:lnTo>
                      <a:pt x="151" y="180"/>
                    </a:lnTo>
                    <a:lnTo>
                      <a:pt x="163" y="145"/>
                    </a:lnTo>
                    <a:lnTo>
                      <a:pt x="146" y="18"/>
                    </a:lnTo>
                    <a:lnTo>
                      <a:pt x="94" y="0"/>
                    </a:lnTo>
                    <a:lnTo>
                      <a:pt x="64" y="70"/>
                    </a:lnTo>
                    <a:lnTo>
                      <a:pt x="29" y="58"/>
                    </a:lnTo>
                    <a:lnTo>
                      <a:pt x="0" y="8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0" name="Freeform 49"/>
              <p:cNvSpPr>
                <a:spLocks/>
              </p:cNvSpPr>
              <p:nvPr/>
            </p:nvSpPr>
            <p:spPr bwMode="auto">
              <a:xfrm>
                <a:off x="727" y="530"/>
                <a:ext cx="15" cy="19"/>
              </a:xfrm>
              <a:custGeom>
                <a:avLst/>
                <a:gdLst>
                  <a:gd name="T0" fmla="*/ 11 w 116"/>
                  <a:gd name="T1" fmla="*/ 46 h 150"/>
                  <a:gd name="T2" fmla="*/ 0 w 116"/>
                  <a:gd name="T3" fmla="*/ 145 h 150"/>
                  <a:gd name="T4" fmla="*/ 58 w 116"/>
                  <a:gd name="T5" fmla="*/ 150 h 150"/>
                  <a:gd name="T6" fmla="*/ 116 w 116"/>
                  <a:gd name="T7" fmla="*/ 46 h 150"/>
                  <a:gd name="T8" fmla="*/ 75 w 116"/>
                  <a:gd name="T9" fmla="*/ 0 h 150"/>
                  <a:gd name="T10" fmla="*/ 29 w 116"/>
                  <a:gd name="T11" fmla="*/ 0 h 150"/>
                  <a:gd name="T12" fmla="*/ 11 w 116"/>
                  <a:gd name="T13" fmla="*/ 46 h 150"/>
                  <a:gd name="T14" fmla="*/ 0 60000 65536"/>
                  <a:gd name="T15" fmla="*/ 0 60000 65536"/>
                  <a:gd name="T16" fmla="*/ 0 60000 65536"/>
                  <a:gd name="T17" fmla="*/ 0 60000 65536"/>
                  <a:gd name="T18" fmla="*/ 0 60000 65536"/>
                  <a:gd name="T19" fmla="*/ 0 60000 65536"/>
                  <a:gd name="T20" fmla="*/ 0 60000 65536"/>
                  <a:gd name="T21" fmla="*/ 0 w 116"/>
                  <a:gd name="T22" fmla="*/ 0 h 150"/>
                  <a:gd name="T23" fmla="*/ 116 w 116"/>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50">
                    <a:moveTo>
                      <a:pt x="11" y="46"/>
                    </a:moveTo>
                    <a:lnTo>
                      <a:pt x="0" y="145"/>
                    </a:lnTo>
                    <a:lnTo>
                      <a:pt x="58" y="150"/>
                    </a:lnTo>
                    <a:lnTo>
                      <a:pt x="116" y="46"/>
                    </a:lnTo>
                    <a:lnTo>
                      <a:pt x="75" y="0"/>
                    </a:lnTo>
                    <a:lnTo>
                      <a:pt x="29" y="0"/>
                    </a:lnTo>
                    <a:lnTo>
                      <a:pt x="11" y="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1" name="Freeform 50"/>
              <p:cNvSpPr>
                <a:spLocks/>
              </p:cNvSpPr>
              <p:nvPr/>
            </p:nvSpPr>
            <p:spPr bwMode="auto">
              <a:xfrm>
                <a:off x="740" y="539"/>
                <a:ext cx="124" cy="134"/>
              </a:xfrm>
              <a:custGeom>
                <a:avLst/>
                <a:gdLst>
                  <a:gd name="T0" fmla="*/ 93 w 987"/>
                  <a:gd name="T1" fmla="*/ 52 h 1074"/>
                  <a:gd name="T2" fmla="*/ 0 w 987"/>
                  <a:gd name="T3" fmla="*/ 133 h 1074"/>
                  <a:gd name="T4" fmla="*/ 28 w 987"/>
                  <a:gd name="T5" fmla="*/ 226 h 1074"/>
                  <a:gd name="T6" fmla="*/ 191 w 987"/>
                  <a:gd name="T7" fmla="*/ 296 h 1074"/>
                  <a:gd name="T8" fmla="*/ 342 w 987"/>
                  <a:gd name="T9" fmla="*/ 336 h 1074"/>
                  <a:gd name="T10" fmla="*/ 377 w 987"/>
                  <a:gd name="T11" fmla="*/ 296 h 1074"/>
                  <a:gd name="T12" fmla="*/ 494 w 987"/>
                  <a:gd name="T13" fmla="*/ 377 h 1074"/>
                  <a:gd name="T14" fmla="*/ 482 w 987"/>
                  <a:gd name="T15" fmla="*/ 470 h 1074"/>
                  <a:gd name="T16" fmla="*/ 563 w 987"/>
                  <a:gd name="T17" fmla="*/ 592 h 1074"/>
                  <a:gd name="T18" fmla="*/ 557 w 987"/>
                  <a:gd name="T19" fmla="*/ 714 h 1074"/>
                  <a:gd name="T20" fmla="*/ 435 w 987"/>
                  <a:gd name="T21" fmla="*/ 725 h 1074"/>
                  <a:gd name="T22" fmla="*/ 529 w 987"/>
                  <a:gd name="T23" fmla="*/ 859 h 1074"/>
                  <a:gd name="T24" fmla="*/ 668 w 987"/>
                  <a:gd name="T25" fmla="*/ 976 h 1074"/>
                  <a:gd name="T26" fmla="*/ 738 w 987"/>
                  <a:gd name="T27" fmla="*/ 1011 h 1074"/>
                  <a:gd name="T28" fmla="*/ 941 w 987"/>
                  <a:gd name="T29" fmla="*/ 1028 h 1074"/>
                  <a:gd name="T30" fmla="*/ 825 w 987"/>
                  <a:gd name="T31" fmla="*/ 912 h 1074"/>
                  <a:gd name="T32" fmla="*/ 970 w 987"/>
                  <a:gd name="T33" fmla="*/ 946 h 1074"/>
                  <a:gd name="T34" fmla="*/ 923 w 987"/>
                  <a:gd name="T35" fmla="*/ 847 h 1074"/>
                  <a:gd name="T36" fmla="*/ 842 w 987"/>
                  <a:gd name="T37" fmla="*/ 720 h 1074"/>
                  <a:gd name="T38" fmla="*/ 930 w 987"/>
                  <a:gd name="T39" fmla="*/ 714 h 1074"/>
                  <a:gd name="T40" fmla="*/ 947 w 987"/>
                  <a:gd name="T41" fmla="*/ 778 h 1074"/>
                  <a:gd name="T42" fmla="*/ 987 w 987"/>
                  <a:gd name="T43" fmla="*/ 673 h 1074"/>
                  <a:gd name="T44" fmla="*/ 895 w 987"/>
                  <a:gd name="T45" fmla="*/ 580 h 1074"/>
                  <a:gd name="T46" fmla="*/ 749 w 987"/>
                  <a:gd name="T47" fmla="*/ 488 h 1074"/>
                  <a:gd name="T48" fmla="*/ 738 w 987"/>
                  <a:gd name="T49" fmla="*/ 389 h 1074"/>
                  <a:gd name="T50" fmla="*/ 633 w 987"/>
                  <a:gd name="T51" fmla="*/ 284 h 1074"/>
                  <a:gd name="T52" fmla="*/ 529 w 987"/>
                  <a:gd name="T53" fmla="*/ 174 h 1074"/>
                  <a:gd name="T54" fmla="*/ 412 w 987"/>
                  <a:gd name="T55" fmla="*/ 145 h 1074"/>
                  <a:gd name="T56" fmla="*/ 302 w 987"/>
                  <a:gd name="T57" fmla="*/ 104 h 1074"/>
                  <a:gd name="T58" fmla="*/ 278 w 987"/>
                  <a:gd name="T59" fmla="*/ 57 h 1074"/>
                  <a:gd name="T60" fmla="*/ 168 w 987"/>
                  <a:gd name="T61" fmla="*/ 179 h 1074"/>
                  <a:gd name="T62" fmla="*/ 150 w 987"/>
                  <a:gd name="T63" fmla="*/ 52 h 10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7"/>
                  <a:gd name="T97" fmla="*/ 0 h 1074"/>
                  <a:gd name="T98" fmla="*/ 987 w 987"/>
                  <a:gd name="T99" fmla="*/ 1074 h 10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7" h="1074">
                    <a:moveTo>
                      <a:pt x="110" y="0"/>
                    </a:moveTo>
                    <a:lnTo>
                      <a:pt x="93" y="52"/>
                    </a:lnTo>
                    <a:lnTo>
                      <a:pt x="16" y="80"/>
                    </a:lnTo>
                    <a:lnTo>
                      <a:pt x="0" y="133"/>
                    </a:lnTo>
                    <a:lnTo>
                      <a:pt x="58" y="197"/>
                    </a:lnTo>
                    <a:lnTo>
                      <a:pt x="28" y="226"/>
                    </a:lnTo>
                    <a:lnTo>
                      <a:pt x="86" y="284"/>
                    </a:lnTo>
                    <a:lnTo>
                      <a:pt x="191" y="296"/>
                    </a:lnTo>
                    <a:lnTo>
                      <a:pt x="330" y="377"/>
                    </a:lnTo>
                    <a:lnTo>
                      <a:pt x="342" y="336"/>
                    </a:lnTo>
                    <a:lnTo>
                      <a:pt x="307" y="267"/>
                    </a:lnTo>
                    <a:lnTo>
                      <a:pt x="377" y="296"/>
                    </a:lnTo>
                    <a:lnTo>
                      <a:pt x="394" y="359"/>
                    </a:lnTo>
                    <a:lnTo>
                      <a:pt x="494" y="377"/>
                    </a:lnTo>
                    <a:lnTo>
                      <a:pt x="522" y="418"/>
                    </a:lnTo>
                    <a:lnTo>
                      <a:pt x="482" y="470"/>
                    </a:lnTo>
                    <a:lnTo>
                      <a:pt x="586" y="523"/>
                    </a:lnTo>
                    <a:lnTo>
                      <a:pt x="563" y="592"/>
                    </a:lnTo>
                    <a:lnTo>
                      <a:pt x="539" y="610"/>
                    </a:lnTo>
                    <a:lnTo>
                      <a:pt x="557" y="714"/>
                    </a:lnTo>
                    <a:lnTo>
                      <a:pt x="499" y="755"/>
                    </a:lnTo>
                    <a:lnTo>
                      <a:pt x="435" y="725"/>
                    </a:lnTo>
                    <a:lnTo>
                      <a:pt x="424" y="865"/>
                    </a:lnTo>
                    <a:lnTo>
                      <a:pt x="529" y="859"/>
                    </a:lnTo>
                    <a:lnTo>
                      <a:pt x="557" y="836"/>
                    </a:lnTo>
                    <a:lnTo>
                      <a:pt x="668" y="976"/>
                    </a:lnTo>
                    <a:lnTo>
                      <a:pt x="714" y="976"/>
                    </a:lnTo>
                    <a:lnTo>
                      <a:pt x="738" y="1011"/>
                    </a:lnTo>
                    <a:lnTo>
                      <a:pt x="947" y="1074"/>
                    </a:lnTo>
                    <a:lnTo>
                      <a:pt x="941" y="1028"/>
                    </a:lnTo>
                    <a:lnTo>
                      <a:pt x="842" y="952"/>
                    </a:lnTo>
                    <a:lnTo>
                      <a:pt x="825" y="912"/>
                    </a:lnTo>
                    <a:lnTo>
                      <a:pt x="953" y="993"/>
                    </a:lnTo>
                    <a:lnTo>
                      <a:pt x="970" y="946"/>
                    </a:lnTo>
                    <a:lnTo>
                      <a:pt x="918" y="865"/>
                    </a:lnTo>
                    <a:lnTo>
                      <a:pt x="923" y="847"/>
                    </a:lnTo>
                    <a:lnTo>
                      <a:pt x="825" y="772"/>
                    </a:lnTo>
                    <a:lnTo>
                      <a:pt x="842" y="720"/>
                    </a:lnTo>
                    <a:lnTo>
                      <a:pt x="784" y="673"/>
                    </a:lnTo>
                    <a:lnTo>
                      <a:pt x="930" y="714"/>
                    </a:lnTo>
                    <a:lnTo>
                      <a:pt x="930" y="772"/>
                    </a:lnTo>
                    <a:lnTo>
                      <a:pt x="947" y="778"/>
                    </a:lnTo>
                    <a:lnTo>
                      <a:pt x="965" y="702"/>
                    </a:lnTo>
                    <a:lnTo>
                      <a:pt x="987" y="673"/>
                    </a:lnTo>
                    <a:lnTo>
                      <a:pt x="975" y="586"/>
                    </a:lnTo>
                    <a:lnTo>
                      <a:pt x="895" y="580"/>
                    </a:lnTo>
                    <a:lnTo>
                      <a:pt x="860" y="523"/>
                    </a:lnTo>
                    <a:lnTo>
                      <a:pt x="749" y="488"/>
                    </a:lnTo>
                    <a:lnTo>
                      <a:pt x="714" y="435"/>
                    </a:lnTo>
                    <a:lnTo>
                      <a:pt x="738" y="389"/>
                    </a:lnTo>
                    <a:lnTo>
                      <a:pt x="703" y="313"/>
                    </a:lnTo>
                    <a:lnTo>
                      <a:pt x="633" y="284"/>
                    </a:lnTo>
                    <a:lnTo>
                      <a:pt x="539" y="249"/>
                    </a:lnTo>
                    <a:lnTo>
                      <a:pt x="529" y="174"/>
                    </a:lnTo>
                    <a:lnTo>
                      <a:pt x="435" y="197"/>
                    </a:lnTo>
                    <a:lnTo>
                      <a:pt x="412" y="145"/>
                    </a:lnTo>
                    <a:lnTo>
                      <a:pt x="319" y="174"/>
                    </a:lnTo>
                    <a:lnTo>
                      <a:pt x="302" y="104"/>
                    </a:lnTo>
                    <a:lnTo>
                      <a:pt x="382" y="92"/>
                    </a:lnTo>
                    <a:lnTo>
                      <a:pt x="278" y="57"/>
                    </a:lnTo>
                    <a:lnTo>
                      <a:pt x="191" y="63"/>
                    </a:lnTo>
                    <a:lnTo>
                      <a:pt x="168" y="179"/>
                    </a:lnTo>
                    <a:lnTo>
                      <a:pt x="133" y="122"/>
                    </a:lnTo>
                    <a:lnTo>
                      <a:pt x="150" y="52"/>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2" name="Freeform 51"/>
              <p:cNvSpPr>
                <a:spLocks/>
              </p:cNvSpPr>
              <p:nvPr/>
            </p:nvSpPr>
            <p:spPr bwMode="auto">
              <a:xfrm>
                <a:off x="661" y="466"/>
                <a:ext cx="27" cy="13"/>
              </a:xfrm>
              <a:custGeom>
                <a:avLst/>
                <a:gdLst>
                  <a:gd name="T0" fmla="*/ 128 w 215"/>
                  <a:gd name="T1" fmla="*/ 0 h 105"/>
                  <a:gd name="T2" fmla="*/ 116 w 215"/>
                  <a:gd name="T3" fmla="*/ 17 h 105"/>
                  <a:gd name="T4" fmla="*/ 0 w 215"/>
                  <a:gd name="T5" fmla="*/ 52 h 105"/>
                  <a:gd name="T6" fmla="*/ 87 w 215"/>
                  <a:gd name="T7" fmla="*/ 105 h 105"/>
                  <a:gd name="T8" fmla="*/ 198 w 215"/>
                  <a:gd name="T9" fmla="*/ 105 h 105"/>
                  <a:gd name="T10" fmla="*/ 215 w 215"/>
                  <a:gd name="T11" fmla="*/ 52 h 105"/>
                  <a:gd name="T12" fmla="*/ 198 w 215"/>
                  <a:gd name="T13" fmla="*/ 23 h 105"/>
                  <a:gd name="T14" fmla="*/ 128 w 215"/>
                  <a:gd name="T15" fmla="*/ 0 h 105"/>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105"/>
                  <a:gd name="T26" fmla="*/ 215 w 21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105">
                    <a:moveTo>
                      <a:pt x="128" y="0"/>
                    </a:moveTo>
                    <a:lnTo>
                      <a:pt x="116" y="17"/>
                    </a:lnTo>
                    <a:lnTo>
                      <a:pt x="0" y="52"/>
                    </a:lnTo>
                    <a:lnTo>
                      <a:pt x="87" y="105"/>
                    </a:lnTo>
                    <a:lnTo>
                      <a:pt x="198" y="105"/>
                    </a:lnTo>
                    <a:lnTo>
                      <a:pt x="215" y="52"/>
                    </a:lnTo>
                    <a:lnTo>
                      <a:pt x="198" y="23"/>
                    </a:lnTo>
                    <a:lnTo>
                      <a:pt x="1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3" name="Freeform 52"/>
              <p:cNvSpPr>
                <a:spLocks/>
              </p:cNvSpPr>
              <p:nvPr/>
            </p:nvSpPr>
            <p:spPr bwMode="auto">
              <a:xfrm>
                <a:off x="734" y="502"/>
                <a:ext cx="44" cy="28"/>
              </a:xfrm>
              <a:custGeom>
                <a:avLst/>
                <a:gdLst>
                  <a:gd name="T0" fmla="*/ 0 w 354"/>
                  <a:gd name="T1" fmla="*/ 41 h 227"/>
                  <a:gd name="T2" fmla="*/ 52 w 354"/>
                  <a:gd name="T3" fmla="*/ 82 h 227"/>
                  <a:gd name="T4" fmla="*/ 52 w 354"/>
                  <a:gd name="T5" fmla="*/ 197 h 227"/>
                  <a:gd name="T6" fmla="*/ 354 w 354"/>
                  <a:gd name="T7" fmla="*/ 227 h 227"/>
                  <a:gd name="T8" fmla="*/ 354 w 354"/>
                  <a:gd name="T9" fmla="*/ 169 h 227"/>
                  <a:gd name="T10" fmla="*/ 162 w 354"/>
                  <a:gd name="T11" fmla="*/ 122 h 227"/>
                  <a:gd name="T12" fmla="*/ 57 w 354"/>
                  <a:gd name="T13" fmla="*/ 18 h 227"/>
                  <a:gd name="T14" fmla="*/ 0 w 354"/>
                  <a:gd name="T15" fmla="*/ 0 h 227"/>
                  <a:gd name="T16" fmla="*/ 0 w 354"/>
                  <a:gd name="T17" fmla="*/ 41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227"/>
                  <a:gd name="T29" fmla="*/ 354 w 354"/>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227">
                    <a:moveTo>
                      <a:pt x="0" y="41"/>
                    </a:moveTo>
                    <a:lnTo>
                      <a:pt x="52" y="82"/>
                    </a:lnTo>
                    <a:lnTo>
                      <a:pt x="52" y="197"/>
                    </a:lnTo>
                    <a:lnTo>
                      <a:pt x="354" y="227"/>
                    </a:lnTo>
                    <a:lnTo>
                      <a:pt x="354" y="169"/>
                    </a:lnTo>
                    <a:lnTo>
                      <a:pt x="162" y="122"/>
                    </a:lnTo>
                    <a:lnTo>
                      <a:pt x="57" y="18"/>
                    </a:lnTo>
                    <a:lnTo>
                      <a:pt x="0" y="0"/>
                    </a:lnTo>
                    <a:lnTo>
                      <a:pt x="0" y="4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4" name="Freeform 53"/>
              <p:cNvSpPr>
                <a:spLocks/>
              </p:cNvSpPr>
              <p:nvPr/>
            </p:nvSpPr>
            <p:spPr bwMode="auto">
              <a:xfrm>
                <a:off x="675" y="486"/>
                <a:ext cx="35" cy="23"/>
              </a:xfrm>
              <a:custGeom>
                <a:avLst/>
                <a:gdLst>
                  <a:gd name="T0" fmla="*/ 63 w 284"/>
                  <a:gd name="T1" fmla="*/ 0 h 185"/>
                  <a:gd name="T2" fmla="*/ 202 w 284"/>
                  <a:gd name="T3" fmla="*/ 52 h 185"/>
                  <a:gd name="T4" fmla="*/ 284 w 284"/>
                  <a:gd name="T5" fmla="*/ 122 h 185"/>
                  <a:gd name="T6" fmla="*/ 197 w 284"/>
                  <a:gd name="T7" fmla="*/ 185 h 185"/>
                  <a:gd name="T8" fmla="*/ 110 w 284"/>
                  <a:gd name="T9" fmla="*/ 162 h 185"/>
                  <a:gd name="T10" fmla="*/ 52 w 284"/>
                  <a:gd name="T11" fmla="*/ 133 h 185"/>
                  <a:gd name="T12" fmla="*/ 45 w 284"/>
                  <a:gd name="T13" fmla="*/ 92 h 185"/>
                  <a:gd name="T14" fmla="*/ 0 w 284"/>
                  <a:gd name="T15" fmla="*/ 52 h 185"/>
                  <a:gd name="T16" fmla="*/ 63 w 284"/>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185"/>
                  <a:gd name="T29" fmla="*/ 284 w 284"/>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185">
                    <a:moveTo>
                      <a:pt x="63" y="0"/>
                    </a:moveTo>
                    <a:lnTo>
                      <a:pt x="202" y="52"/>
                    </a:lnTo>
                    <a:lnTo>
                      <a:pt x="284" y="122"/>
                    </a:lnTo>
                    <a:lnTo>
                      <a:pt x="197" y="185"/>
                    </a:lnTo>
                    <a:lnTo>
                      <a:pt x="110" y="162"/>
                    </a:lnTo>
                    <a:lnTo>
                      <a:pt x="52" y="133"/>
                    </a:lnTo>
                    <a:lnTo>
                      <a:pt x="45" y="92"/>
                    </a:lnTo>
                    <a:lnTo>
                      <a:pt x="0" y="52"/>
                    </a:lnTo>
                    <a:lnTo>
                      <a:pt x="6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5" name="Freeform 54"/>
              <p:cNvSpPr>
                <a:spLocks/>
              </p:cNvSpPr>
              <p:nvPr/>
            </p:nvSpPr>
            <p:spPr bwMode="auto">
              <a:xfrm>
                <a:off x="710" y="500"/>
                <a:ext cx="16" cy="17"/>
              </a:xfrm>
              <a:custGeom>
                <a:avLst/>
                <a:gdLst>
                  <a:gd name="T0" fmla="*/ 92 w 127"/>
                  <a:gd name="T1" fmla="*/ 0 h 134"/>
                  <a:gd name="T2" fmla="*/ 17 w 127"/>
                  <a:gd name="T3" fmla="*/ 24 h 134"/>
                  <a:gd name="T4" fmla="*/ 0 w 127"/>
                  <a:gd name="T5" fmla="*/ 65 h 134"/>
                  <a:gd name="T6" fmla="*/ 40 w 127"/>
                  <a:gd name="T7" fmla="*/ 77 h 134"/>
                  <a:gd name="T8" fmla="*/ 40 w 127"/>
                  <a:gd name="T9" fmla="*/ 117 h 134"/>
                  <a:gd name="T10" fmla="*/ 98 w 127"/>
                  <a:gd name="T11" fmla="*/ 134 h 134"/>
                  <a:gd name="T12" fmla="*/ 127 w 127"/>
                  <a:gd name="T13" fmla="*/ 129 h 134"/>
                  <a:gd name="T14" fmla="*/ 98 w 127"/>
                  <a:gd name="T15" fmla="*/ 77 h 134"/>
                  <a:gd name="T16" fmla="*/ 127 w 127"/>
                  <a:gd name="T17" fmla="*/ 65 h 134"/>
                  <a:gd name="T18" fmla="*/ 92 w 127"/>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34"/>
                  <a:gd name="T32" fmla="*/ 127 w 127"/>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34">
                    <a:moveTo>
                      <a:pt x="92" y="0"/>
                    </a:moveTo>
                    <a:lnTo>
                      <a:pt x="17" y="24"/>
                    </a:lnTo>
                    <a:lnTo>
                      <a:pt x="0" y="65"/>
                    </a:lnTo>
                    <a:lnTo>
                      <a:pt x="40" y="77"/>
                    </a:lnTo>
                    <a:lnTo>
                      <a:pt x="40" y="117"/>
                    </a:lnTo>
                    <a:lnTo>
                      <a:pt x="98" y="134"/>
                    </a:lnTo>
                    <a:lnTo>
                      <a:pt x="127" y="129"/>
                    </a:lnTo>
                    <a:lnTo>
                      <a:pt x="98" y="77"/>
                    </a:lnTo>
                    <a:lnTo>
                      <a:pt x="127" y="65"/>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6" name="Freeform 55"/>
              <p:cNvSpPr>
                <a:spLocks/>
              </p:cNvSpPr>
              <p:nvPr/>
            </p:nvSpPr>
            <p:spPr bwMode="auto">
              <a:xfrm>
                <a:off x="663" y="482"/>
                <a:ext cx="6" cy="5"/>
              </a:xfrm>
              <a:custGeom>
                <a:avLst/>
                <a:gdLst>
                  <a:gd name="T0" fmla="*/ 29 w 47"/>
                  <a:gd name="T1" fmla="*/ 0 h 35"/>
                  <a:gd name="T2" fmla="*/ 0 w 47"/>
                  <a:gd name="T3" fmla="*/ 0 h 35"/>
                  <a:gd name="T4" fmla="*/ 17 w 47"/>
                  <a:gd name="T5" fmla="*/ 35 h 35"/>
                  <a:gd name="T6" fmla="*/ 47 w 47"/>
                  <a:gd name="T7" fmla="*/ 23 h 35"/>
                  <a:gd name="T8" fmla="*/ 29 w 47"/>
                  <a:gd name="T9" fmla="*/ 0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29" y="0"/>
                    </a:moveTo>
                    <a:lnTo>
                      <a:pt x="0" y="0"/>
                    </a:lnTo>
                    <a:lnTo>
                      <a:pt x="17" y="35"/>
                    </a:lnTo>
                    <a:lnTo>
                      <a:pt x="47" y="23"/>
                    </a:lnTo>
                    <a:lnTo>
                      <a:pt x="29"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7" name="Freeform 56"/>
              <p:cNvSpPr>
                <a:spLocks/>
              </p:cNvSpPr>
              <p:nvPr/>
            </p:nvSpPr>
            <p:spPr bwMode="auto">
              <a:xfrm>
                <a:off x="733" y="514"/>
                <a:ext cx="3" cy="5"/>
              </a:xfrm>
              <a:custGeom>
                <a:avLst/>
                <a:gdLst>
                  <a:gd name="T0" fmla="*/ 24 w 24"/>
                  <a:gd name="T1" fmla="*/ 18 h 41"/>
                  <a:gd name="T2" fmla="*/ 12 w 24"/>
                  <a:gd name="T3" fmla="*/ 0 h 41"/>
                  <a:gd name="T4" fmla="*/ 0 w 24"/>
                  <a:gd name="T5" fmla="*/ 41 h 41"/>
                  <a:gd name="T6" fmla="*/ 17 w 24"/>
                  <a:gd name="T7" fmla="*/ 41 h 41"/>
                  <a:gd name="T8" fmla="*/ 24 w 24"/>
                  <a:gd name="T9" fmla="*/ 18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24" y="18"/>
                    </a:moveTo>
                    <a:lnTo>
                      <a:pt x="12" y="0"/>
                    </a:lnTo>
                    <a:lnTo>
                      <a:pt x="0" y="41"/>
                    </a:lnTo>
                    <a:lnTo>
                      <a:pt x="17" y="41"/>
                    </a:lnTo>
                    <a:lnTo>
                      <a:pt x="24"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8" name="Freeform 57"/>
              <p:cNvSpPr>
                <a:spLocks/>
              </p:cNvSpPr>
              <p:nvPr/>
            </p:nvSpPr>
            <p:spPr bwMode="auto">
              <a:xfrm>
                <a:off x="792" y="598"/>
                <a:ext cx="8" cy="14"/>
              </a:xfrm>
              <a:custGeom>
                <a:avLst/>
                <a:gdLst>
                  <a:gd name="T0" fmla="*/ 58 w 70"/>
                  <a:gd name="T1" fmla="*/ 92 h 104"/>
                  <a:gd name="T2" fmla="*/ 70 w 70"/>
                  <a:gd name="T3" fmla="*/ 47 h 104"/>
                  <a:gd name="T4" fmla="*/ 23 w 70"/>
                  <a:gd name="T5" fmla="*/ 0 h 104"/>
                  <a:gd name="T6" fmla="*/ 12 w 70"/>
                  <a:gd name="T7" fmla="*/ 12 h 104"/>
                  <a:gd name="T8" fmla="*/ 17 w 70"/>
                  <a:gd name="T9" fmla="*/ 58 h 104"/>
                  <a:gd name="T10" fmla="*/ 0 w 70"/>
                  <a:gd name="T11" fmla="*/ 104 h 104"/>
                  <a:gd name="T12" fmla="*/ 47 w 70"/>
                  <a:gd name="T13" fmla="*/ 104 h 104"/>
                  <a:gd name="T14" fmla="*/ 58 w 70"/>
                  <a:gd name="T15" fmla="*/ 92 h 10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04"/>
                  <a:gd name="T26" fmla="*/ 70 w 70"/>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04">
                    <a:moveTo>
                      <a:pt x="58" y="92"/>
                    </a:moveTo>
                    <a:lnTo>
                      <a:pt x="70" y="47"/>
                    </a:lnTo>
                    <a:lnTo>
                      <a:pt x="23" y="0"/>
                    </a:lnTo>
                    <a:lnTo>
                      <a:pt x="12" y="12"/>
                    </a:lnTo>
                    <a:lnTo>
                      <a:pt x="17" y="58"/>
                    </a:lnTo>
                    <a:lnTo>
                      <a:pt x="0" y="104"/>
                    </a:lnTo>
                    <a:lnTo>
                      <a:pt x="47" y="104"/>
                    </a:lnTo>
                    <a:lnTo>
                      <a:pt x="58"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49" name="Freeform 58"/>
              <p:cNvSpPr>
                <a:spLocks/>
              </p:cNvSpPr>
              <p:nvPr/>
            </p:nvSpPr>
            <p:spPr bwMode="auto">
              <a:xfrm>
                <a:off x="381" y="403"/>
                <a:ext cx="189" cy="225"/>
              </a:xfrm>
              <a:custGeom>
                <a:avLst/>
                <a:gdLst>
                  <a:gd name="T0" fmla="*/ 762 w 1518"/>
                  <a:gd name="T1" fmla="*/ 1801 h 1801"/>
                  <a:gd name="T2" fmla="*/ 907 w 1518"/>
                  <a:gd name="T3" fmla="*/ 1766 h 1801"/>
                  <a:gd name="T4" fmla="*/ 937 w 1518"/>
                  <a:gd name="T5" fmla="*/ 1301 h 1801"/>
                  <a:gd name="T6" fmla="*/ 872 w 1518"/>
                  <a:gd name="T7" fmla="*/ 1254 h 1801"/>
                  <a:gd name="T8" fmla="*/ 855 w 1518"/>
                  <a:gd name="T9" fmla="*/ 1150 h 1801"/>
                  <a:gd name="T10" fmla="*/ 919 w 1518"/>
                  <a:gd name="T11" fmla="*/ 1011 h 1801"/>
                  <a:gd name="T12" fmla="*/ 1518 w 1518"/>
                  <a:gd name="T13" fmla="*/ 604 h 1801"/>
                  <a:gd name="T14" fmla="*/ 1506 w 1518"/>
                  <a:gd name="T15" fmla="*/ 546 h 1801"/>
                  <a:gd name="T16" fmla="*/ 1436 w 1518"/>
                  <a:gd name="T17" fmla="*/ 465 h 1801"/>
                  <a:gd name="T18" fmla="*/ 1436 w 1518"/>
                  <a:gd name="T19" fmla="*/ 407 h 1801"/>
                  <a:gd name="T20" fmla="*/ 1378 w 1518"/>
                  <a:gd name="T21" fmla="*/ 325 h 1801"/>
                  <a:gd name="T22" fmla="*/ 1395 w 1518"/>
                  <a:gd name="T23" fmla="*/ 210 h 1801"/>
                  <a:gd name="T24" fmla="*/ 1326 w 1518"/>
                  <a:gd name="T25" fmla="*/ 122 h 1801"/>
                  <a:gd name="T26" fmla="*/ 1151 w 1518"/>
                  <a:gd name="T27" fmla="*/ 105 h 1801"/>
                  <a:gd name="T28" fmla="*/ 1047 w 1518"/>
                  <a:gd name="T29" fmla="*/ 0 h 1801"/>
                  <a:gd name="T30" fmla="*/ 907 w 1518"/>
                  <a:gd name="T31" fmla="*/ 151 h 1801"/>
                  <a:gd name="T32" fmla="*/ 919 w 1518"/>
                  <a:gd name="T33" fmla="*/ 180 h 1801"/>
                  <a:gd name="T34" fmla="*/ 867 w 1518"/>
                  <a:gd name="T35" fmla="*/ 215 h 1801"/>
                  <a:gd name="T36" fmla="*/ 843 w 1518"/>
                  <a:gd name="T37" fmla="*/ 175 h 1801"/>
                  <a:gd name="T38" fmla="*/ 849 w 1518"/>
                  <a:gd name="T39" fmla="*/ 110 h 1801"/>
                  <a:gd name="T40" fmla="*/ 803 w 1518"/>
                  <a:gd name="T41" fmla="*/ 29 h 1801"/>
                  <a:gd name="T42" fmla="*/ 703 w 1518"/>
                  <a:gd name="T43" fmla="*/ 58 h 1801"/>
                  <a:gd name="T44" fmla="*/ 663 w 1518"/>
                  <a:gd name="T45" fmla="*/ 180 h 1801"/>
                  <a:gd name="T46" fmla="*/ 698 w 1518"/>
                  <a:gd name="T47" fmla="*/ 255 h 1801"/>
                  <a:gd name="T48" fmla="*/ 651 w 1518"/>
                  <a:gd name="T49" fmla="*/ 267 h 1801"/>
                  <a:gd name="T50" fmla="*/ 471 w 1518"/>
                  <a:gd name="T51" fmla="*/ 163 h 1801"/>
                  <a:gd name="T52" fmla="*/ 267 w 1518"/>
                  <a:gd name="T53" fmla="*/ 279 h 1801"/>
                  <a:gd name="T54" fmla="*/ 256 w 1518"/>
                  <a:gd name="T55" fmla="*/ 372 h 1801"/>
                  <a:gd name="T56" fmla="*/ 291 w 1518"/>
                  <a:gd name="T57" fmla="*/ 384 h 1801"/>
                  <a:gd name="T58" fmla="*/ 198 w 1518"/>
                  <a:gd name="T59" fmla="*/ 447 h 1801"/>
                  <a:gd name="T60" fmla="*/ 262 w 1518"/>
                  <a:gd name="T61" fmla="*/ 477 h 1801"/>
                  <a:gd name="T62" fmla="*/ 232 w 1518"/>
                  <a:gd name="T63" fmla="*/ 541 h 1801"/>
                  <a:gd name="T64" fmla="*/ 297 w 1518"/>
                  <a:gd name="T65" fmla="*/ 628 h 1801"/>
                  <a:gd name="T66" fmla="*/ 7 w 1518"/>
                  <a:gd name="T67" fmla="*/ 611 h 1801"/>
                  <a:gd name="T68" fmla="*/ 0 w 1518"/>
                  <a:gd name="T69" fmla="*/ 639 h 1801"/>
                  <a:gd name="T70" fmla="*/ 344 w 1518"/>
                  <a:gd name="T71" fmla="*/ 721 h 1801"/>
                  <a:gd name="T72" fmla="*/ 546 w 1518"/>
                  <a:gd name="T73" fmla="*/ 738 h 1801"/>
                  <a:gd name="T74" fmla="*/ 454 w 1518"/>
                  <a:gd name="T75" fmla="*/ 802 h 1801"/>
                  <a:gd name="T76" fmla="*/ 511 w 1518"/>
                  <a:gd name="T77" fmla="*/ 872 h 1801"/>
                  <a:gd name="T78" fmla="*/ 623 w 1518"/>
                  <a:gd name="T79" fmla="*/ 872 h 1801"/>
                  <a:gd name="T80" fmla="*/ 640 w 1518"/>
                  <a:gd name="T81" fmla="*/ 808 h 1801"/>
                  <a:gd name="T82" fmla="*/ 686 w 1518"/>
                  <a:gd name="T83" fmla="*/ 843 h 1801"/>
                  <a:gd name="T84" fmla="*/ 668 w 1518"/>
                  <a:gd name="T85" fmla="*/ 912 h 1801"/>
                  <a:gd name="T86" fmla="*/ 698 w 1518"/>
                  <a:gd name="T87" fmla="*/ 924 h 1801"/>
                  <a:gd name="T88" fmla="*/ 698 w 1518"/>
                  <a:gd name="T89" fmla="*/ 994 h 1801"/>
                  <a:gd name="T90" fmla="*/ 762 w 1518"/>
                  <a:gd name="T91" fmla="*/ 1075 h 1801"/>
                  <a:gd name="T92" fmla="*/ 780 w 1518"/>
                  <a:gd name="T93" fmla="*/ 1167 h 1801"/>
                  <a:gd name="T94" fmla="*/ 762 w 1518"/>
                  <a:gd name="T95" fmla="*/ 1237 h 1801"/>
                  <a:gd name="T96" fmla="*/ 797 w 1518"/>
                  <a:gd name="T97" fmla="*/ 1336 h 1801"/>
                  <a:gd name="T98" fmla="*/ 843 w 1518"/>
                  <a:gd name="T99" fmla="*/ 1366 h 1801"/>
                  <a:gd name="T100" fmla="*/ 872 w 1518"/>
                  <a:gd name="T101" fmla="*/ 1411 h 1801"/>
                  <a:gd name="T102" fmla="*/ 780 w 1518"/>
                  <a:gd name="T103" fmla="*/ 1603 h 1801"/>
                  <a:gd name="T104" fmla="*/ 762 w 1518"/>
                  <a:gd name="T105" fmla="*/ 1801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8"/>
                  <a:gd name="T160" fmla="*/ 0 h 1801"/>
                  <a:gd name="T161" fmla="*/ 1518 w 1518"/>
                  <a:gd name="T162" fmla="*/ 1801 h 18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0" name="Freeform 59"/>
              <p:cNvSpPr>
                <a:spLocks/>
              </p:cNvSpPr>
              <p:nvPr/>
            </p:nvSpPr>
            <p:spPr bwMode="auto">
              <a:xfrm>
                <a:off x="469" y="478"/>
                <a:ext cx="466" cy="408"/>
              </a:xfrm>
              <a:custGeom>
                <a:avLst/>
                <a:gdLst>
                  <a:gd name="T0" fmla="*/ 3150 w 3724"/>
                  <a:gd name="T1" fmla="*/ 2968 h 3264"/>
                  <a:gd name="T2" fmla="*/ 3115 w 3724"/>
                  <a:gd name="T3" fmla="*/ 2881 h 3264"/>
                  <a:gd name="T4" fmla="*/ 2662 w 3724"/>
                  <a:gd name="T5" fmla="*/ 3131 h 3264"/>
                  <a:gd name="T6" fmla="*/ 2278 w 3724"/>
                  <a:gd name="T7" fmla="*/ 3264 h 3264"/>
                  <a:gd name="T8" fmla="*/ 2359 w 3724"/>
                  <a:gd name="T9" fmla="*/ 3148 h 3264"/>
                  <a:gd name="T10" fmla="*/ 2435 w 3724"/>
                  <a:gd name="T11" fmla="*/ 3166 h 3264"/>
                  <a:gd name="T12" fmla="*/ 2168 w 3724"/>
                  <a:gd name="T13" fmla="*/ 2800 h 3264"/>
                  <a:gd name="T14" fmla="*/ 1894 w 3724"/>
                  <a:gd name="T15" fmla="*/ 2678 h 3264"/>
                  <a:gd name="T16" fmla="*/ 46 w 3724"/>
                  <a:gd name="T17" fmla="*/ 1823 h 3264"/>
                  <a:gd name="T18" fmla="*/ 35 w 3724"/>
                  <a:gd name="T19" fmla="*/ 1586 h 3264"/>
                  <a:gd name="T20" fmla="*/ 46 w 3724"/>
                  <a:gd name="T21" fmla="*/ 1260 h 3264"/>
                  <a:gd name="T22" fmla="*/ 227 w 3724"/>
                  <a:gd name="T23" fmla="*/ 708 h 3264"/>
                  <a:gd name="T24" fmla="*/ 209 w 3724"/>
                  <a:gd name="T25" fmla="*/ 418 h 3264"/>
                  <a:gd name="T26" fmla="*/ 1028 w 3724"/>
                  <a:gd name="T27" fmla="*/ 197 h 3264"/>
                  <a:gd name="T28" fmla="*/ 1156 w 3724"/>
                  <a:gd name="T29" fmla="*/ 273 h 3264"/>
                  <a:gd name="T30" fmla="*/ 1284 w 3724"/>
                  <a:gd name="T31" fmla="*/ 446 h 3264"/>
                  <a:gd name="T32" fmla="*/ 1359 w 3724"/>
                  <a:gd name="T33" fmla="*/ 621 h 3264"/>
                  <a:gd name="T34" fmla="*/ 1545 w 3724"/>
                  <a:gd name="T35" fmla="*/ 807 h 3264"/>
                  <a:gd name="T36" fmla="*/ 1697 w 3724"/>
                  <a:gd name="T37" fmla="*/ 767 h 3264"/>
                  <a:gd name="T38" fmla="*/ 1847 w 3724"/>
                  <a:gd name="T39" fmla="*/ 801 h 3264"/>
                  <a:gd name="T40" fmla="*/ 1952 w 3724"/>
                  <a:gd name="T41" fmla="*/ 801 h 3264"/>
                  <a:gd name="T42" fmla="*/ 1970 w 3724"/>
                  <a:gd name="T43" fmla="*/ 911 h 3264"/>
                  <a:gd name="T44" fmla="*/ 2051 w 3724"/>
                  <a:gd name="T45" fmla="*/ 836 h 3264"/>
                  <a:gd name="T46" fmla="*/ 2074 w 3724"/>
                  <a:gd name="T47" fmla="*/ 645 h 3264"/>
                  <a:gd name="T48" fmla="*/ 2126 w 3724"/>
                  <a:gd name="T49" fmla="*/ 894 h 3264"/>
                  <a:gd name="T50" fmla="*/ 2214 w 3724"/>
                  <a:gd name="T51" fmla="*/ 952 h 3264"/>
                  <a:gd name="T52" fmla="*/ 2330 w 3724"/>
                  <a:gd name="T53" fmla="*/ 854 h 3264"/>
                  <a:gd name="T54" fmla="*/ 2400 w 3724"/>
                  <a:gd name="T55" fmla="*/ 1138 h 3264"/>
                  <a:gd name="T56" fmla="*/ 2144 w 3724"/>
                  <a:gd name="T57" fmla="*/ 1178 h 3264"/>
                  <a:gd name="T58" fmla="*/ 2098 w 3724"/>
                  <a:gd name="T59" fmla="*/ 1290 h 3264"/>
                  <a:gd name="T60" fmla="*/ 2039 w 3724"/>
                  <a:gd name="T61" fmla="*/ 1370 h 3264"/>
                  <a:gd name="T62" fmla="*/ 1871 w 3724"/>
                  <a:gd name="T63" fmla="*/ 1748 h 3264"/>
                  <a:gd name="T64" fmla="*/ 2219 w 3724"/>
                  <a:gd name="T65" fmla="*/ 2085 h 3264"/>
                  <a:gd name="T66" fmla="*/ 2400 w 3724"/>
                  <a:gd name="T67" fmla="*/ 2219 h 3264"/>
                  <a:gd name="T68" fmla="*/ 2545 w 3724"/>
                  <a:gd name="T69" fmla="*/ 2434 h 3264"/>
                  <a:gd name="T70" fmla="*/ 2481 w 3724"/>
                  <a:gd name="T71" fmla="*/ 2149 h 3264"/>
                  <a:gd name="T72" fmla="*/ 2510 w 3724"/>
                  <a:gd name="T73" fmla="*/ 1841 h 3264"/>
                  <a:gd name="T74" fmla="*/ 2562 w 3724"/>
                  <a:gd name="T75" fmla="*/ 1661 h 3264"/>
                  <a:gd name="T76" fmla="*/ 2766 w 3724"/>
                  <a:gd name="T77" fmla="*/ 1504 h 3264"/>
                  <a:gd name="T78" fmla="*/ 2964 w 3724"/>
                  <a:gd name="T79" fmla="*/ 1684 h 3264"/>
                  <a:gd name="T80" fmla="*/ 3091 w 3724"/>
                  <a:gd name="T81" fmla="*/ 1853 h 3264"/>
                  <a:gd name="T82" fmla="*/ 3342 w 3724"/>
                  <a:gd name="T83" fmla="*/ 1899 h 3264"/>
                  <a:gd name="T84" fmla="*/ 3614 w 3724"/>
                  <a:gd name="T85" fmla="*/ 2090 h 3264"/>
                  <a:gd name="T86" fmla="*/ 3724 w 3724"/>
                  <a:gd name="T87" fmla="*/ 2299 h 3264"/>
                  <a:gd name="T88" fmla="*/ 3586 w 3724"/>
                  <a:gd name="T89" fmla="*/ 2498 h 3264"/>
                  <a:gd name="T90" fmla="*/ 3138 w 3724"/>
                  <a:gd name="T91" fmla="*/ 2695 h 3264"/>
                  <a:gd name="T92" fmla="*/ 3074 w 3724"/>
                  <a:gd name="T93" fmla="*/ 2829 h 3264"/>
                  <a:gd name="T94" fmla="*/ 3335 w 3724"/>
                  <a:gd name="T95" fmla="*/ 2707 h 3264"/>
                  <a:gd name="T96" fmla="*/ 3347 w 3724"/>
                  <a:gd name="T97" fmla="*/ 2805 h 3264"/>
                  <a:gd name="T98" fmla="*/ 3469 w 3724"/>
                  <a:gd name="T99" fmla="*/ 3014 h 3264"/>
                  <a:gd name="T100" fmla="*/ 3370 w 3724"/>
                  <a:gd name="T101" fmla="*/ 3009 h 32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24"/>
                  <a:gd name="T154" fmla="*/ 0 h 3264"/>
                  <a:gd name="T155" fmla="*/ 3724 w 3724"/>
                  <a:gd name="T156" fmla="*/ 3264 h 32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24" h="3264">
                    <a:moveTo>
                      <a:pt x="3248" y="3056"/>
                    </a:moveTo>
                    <a:lnTo>
                      <a:pt x="3196" y="3049"/>
                    </a:lnTo>
                    <a:lnTo>
                      <a:pt x="3150" y="2968"/>
                    </a:lnTo>
                    <a:lnTo>
                      <a:pt x="3185" y="2904"/>
                    </a:lnTo>
                    <a:lnTo>
                      <a:pt x="3190" y="2887"/>
                    </a:lnTo>
                    <a:lnTo>
                      <a:pt x="3115" y="2881"/>
                    </a:lnTo>
                    <a:lnTo>
                      <a:pt x="2981" y="3026"/>
                    </a:lnTo>
                    <a:lnTo>
                      <a:pt x="2795" y="3061"/>
                    </a:lnTo>
                    <a:lnTo>
                      <a:pt x="2662" y="3131"/>
                    </a:lnTo>
                    <a:lnTo>
                      <a:pt x="2574" y="3096"/>
                    </a:lnTo>
                    <a:lnTo>
                      <a:pt x="2470" y="3212"/>
                    </a:lnTo>
                    <a:lnTo>
                      <a:pt x="2278" y="3264"/>
                    </a:lnTo>
                    <a:lnTo>
                      <a:pt x="2237" y="3264"/>
                    </a:lnTo>
                    <a:lnTo>
                      <a:pt x="2266" y="3212"/>
                    </a:lnTo>
                    <a:lnTo>
                      <a:pt x="2359" y="3148"/>
                    </a:lnTo>
                    <a:lnTo>
                      <a:pt x="2365" y="3078"/>
                    </a:lnTo>
                    <a:lnTo>
                      <a:pt x="2400" y="3148"/>
                    </a:lnTo>
                    <a:lnTo>
                      <a:pt x="2435" y="3166"/>
                    </a:lnTo>
                    <a:lnTo>
                      <a:pt x="2428" y="3026"/>
                    </a:lnTo>
                    <a:lnTo>
                      <a:pt x="2226" y="2916"/>
                    </a:lnTo>
                    <a:lnTo>
                      <a:pt x="2168" y="2800"/>
                    </a:lnTo>
                    <a:lnTo>
                      <a:pt x="2104" y="2695"/>
                    </a:lnTo>
                    <a:lnTo>
                      <a:pt x="2004" y="2637"/>
                    </a:lnTo>
                    <a:lnTo>
                      <a:pt x="1894" y="2678"/>
                    </a:lnTo>
                    <a:lnTo>
                      <a:pt x="1069" y="2352"/>
                    </a:lnTo>
                    <a:lnTo>
                      <a:pt x="506" y="2073"/>
                    </a:lnTo>
                    <a:lnTo>
                      <a:pt x="46" y="1823"/>
                    </a:lnTo>
                    <a:lnTo>
                      <a:pt x="17" y="1725"/>
                    </a:lnTo>
                    <a:lnTo>
                      <a:pt x="5" y="1656"/>
                    </a:lnTo>
                    <a:lnTo>
                      <a:pt x="35" y="1586"/>
                    </a:lnTo>
                    <a:lnTo>
                      <a:pt x="0" y="1551"/>
                    </a:lnTo>
                    <a:lnTo>
                      <a:pt x="70" y="1300"/>
                    </a:lnTo>
                    <a:lnTo>
                      <a:pt x="46" y="1260"/>
                    </a:lnTo>
                    <a:lnTo>
                      <a:pt x="58" y="1185"/>
                    </a:lnTo>
                    <a:lnTo>
                      <a:pt x="192" y="1173"/>
                    </a:lnTo>
                    <a:lnTo>
                      <a:pt x="227" y="708"/>
                    </a:lnTo>
                    <a:lnTo>
                      <a:pt x="162" y="650"/>
                    </a:lnTo>
                    <a:lnTo>
                      <a:pt x="145" y="545"/>
                    </a:lnTo>
                    <a:lnTo>
                      <a:pt x="209" y="418"/>
                    </a:lnTo>
                    <a:lnTo>
                      <a:pt x="808" y="0"/>
                    </a:lnTo>
                    <a:lnTo>
                      <a:pt x="848" y="151"/>
                    </a:lnTo>
                    <a:lnTo>
                      <a:pt x="1028" y="197"/>
                    </a:lnTo>
                    <a:lnTo>
                      <a:pt x="1045" y="266"/>
                    </a:lnTo>
                    <a:lnTo>
                      <a:pt x="1139" y="244"/>
                    </a:lnTo>
                    <a:lnTo>
                      <a:pt x="1156" y="273"/>
                    </a:lnTo>
                    <a:lnTo>
                      <a:pt x="1115" y="331"/>
                    </a:lnTo>
                    <a:lnTo>
                      <a:pt x="1174" y="360"/>
                    </a:lnTo>
                    <a:lnTo>
                      <a:pt x="1284" y="446"/>
                    </a:lnTo>
                    <a:lnTo>
                      <a:pt x="1301" y="540"/>
                    </a:lnTo>
                    <a:lnTo>
                      <a:pt x="1394" y="575"/>
                    </a:lnTo>
                    <a:lnTo>
                      <a:pt x="1359" y="621"/>
                    </a:lnTo>
                    <a:lnTo>
                      <a:pt x="1366" y="662"/>
                    </a:lnTo>
                    <a:lnTo>
                      <a:pt x="1534" y="743"/>
                    </a:lnTo>
                    <a:lnTo>
                      <a:pt x="1545" y="807"/>
                    </a:lnTo>
                    <a:lnTo>
                      <a:pt x="1627" y="801"/>
                    </a:lnTo>
                    <a:lnTo>
                      <a:pt x="1603" y="732"/>
                    </a:lnTo>
                    <a:lnTo>
                      <a:pt x="1697" y="767"/>
                    </a:lnTo>
                    <a:lnTo>
                      <a:pt x="1807" y="894"/>
                    </a:lnTo>
                    <a:lnTo>
                      <a:pt x="1859" y="854"/>
                    </a:lnTo>
                    <a:lnTo>
                      <a:pt x="1847" y="801"/>
                    </a:lnTo>
                    <a:lnTo>
                      <a:pt x="1859" y="767"/>
                    </a:lnTo>
                    <a:lnTo>
                      <a:pt x="1935" y="772"/>
                    </a:lnTo>
                    <a:lnTo>
                      <a:pt x="1952" y="801"/>
                    </a:lnTo>
                    <a:lnTo>
                      <a:pt x="1929" y="941"/>
                    </a:lnTo>
                    <a:lnTo>
                      <a:pt x="1947" y="946"/>
                    </a:lnTo>
                    <a:lnTo>
                      <a:pt x="1970" y="911"/>
                    </a:lnTo>
                    <a:lnTo>
                      <a:pt x="2016" y="917"/>
                    </a:lnTo>
                    <a:lnTo>
                      <a:pt x="2011" y="882"/>
                    </a:lnTo>
                    <a:lnTo>
                      <a:pt x="2051" y="836"/>
                    </a:lnTo>
                    <a:lnTo>
                      <a:pt x="1987" y="714"/>
                    </a:lnTo>
                    <a:lnTo>
                      <a:pt x="2039" y="633"/>
                    </a:lnTo>
                    <a:lnTo>
                      <a:pt x="2074" y="645"/>
                    </a:lnTo>
                    <a:lnTo>
                      <a:pt x="2126" y="737"/>
                    </a:lnTo>
                    <a:lnTo>
                      <a:pt x="2109" y="777"/>
                    </a:lnTo>
                    <a:lnTo>
                      <a:pt x="2126" y="894"/>
                    </a:lnTo>
                    <a:lnTo>
                      <a:pt x="2196" y="894"/>
                    </a:lnTo>
                    <a:lnTo>
                      <a:pt x="2226" y="911"/>
                    </a:lnTo>
                    <a:lnTo>
                      <a:pt x="2214" y="952"/>
                    </a:lnTo>
                    <a:lnTo>
                      <a:pt x="2243" y="1028"/>
                    </a:lnTo>
                    <a:lnTo>
                      <a:pt x="2341" y="941"/>
                    </a:lnTo>
                    <a:lnTo>
                      <a:pt x="2330" y="854"/>
                    </a:lnTo>
                    <a:lnTo>
                      <a:pt x="2423" y="882"/>
                    </a:lnTo>
                    <a:lnTo>
                      <a:pt x="2446" y="1045"/>
                    </a:lnTo>
                    <a:lnTo>
                      <a:pt x="2400" y="1138"/>
                    </a:lnTo>
                    <a:lnTo>
                      <a:pt x="2278" y="1121"/>
                    </a:lnTo>
                    <a:lnTo>
                      <a:pt x="2226" y="1178"/>
                    </a:lnTo>
                    <a:lnTo>
                      <a:pt x="2144" y="1178"/>
                    </a:lnTo>
                    <a:lnTo>
                      <a:pt x="2184" y="1225"/>
                    </a:lnTo>
                    <a:lnTo>
                      <a:pt x="2138" y="1300"/>
                    </a:lnTo>
                    <a:lnTo>
                      <a:pt x="2098" y="1290"/>
                    </a:lnTo>
                    <a:lnTo>
                      <a:pt x="2081" y="1318"/>
                    </a:lnTo>
                    <a:lnTo>
                      <a:pt x="2028" y="1324"/>
                    </a:lnTo>
                    <a:lnTo>
                      <a:pt x="2039" y="1370"/>
                    </a:lnTo>
                    <a:lnTo>
                      <a:pt x="1859" y="1499"/>
                    </a:lnTo>
                    <a:lnTo>
                      <a:pt x="1772" y="1644"/>
                    </a:lnTo>
                    <a:lnTo>
                      <a:pt x="1871" y="1748"/>
                    </a:lnTo>
                    <a:lnTo>
                      <a:pt x="1871" y="1858"/>
                    </a:lnTo>
                    <a:lnTo>
                      <a:pt x="2069" y="1933"/>
                    </a:lnTo>
                    <a:lnTo>
                      <a:pt x="2219" y="2085"/>
                    </a:lnTo>
                    <a:lnTo>
                      <a:pt x="2353" y="2114"/>
                    </a:lnTo>
                    <a:lnTo>
                      <a:pt x="2324" y="2195"/>
                    </a:lnTo>
                    <a:lnTo>
                      <a:pt x="2400" y="2219"/>
                    </a:lnTo>
                    <a:lnTo>
                      <a:pt x="2365" y="2306"/>
                    </a:lnTo>
                    <a:lnTo>
                      <a:pt x="2463" y="2445"/>
                    </a:lnTo>
                    <a:lnTo>
                      <a:pt x="2545" y="2434"/>
                    </a:lnTo>
                    <a:lnTo>
                      <a:pt x="2550" y="2311"/>
                    </a:lnTo>
                    <a:lnTo>
                      <a:pt x="2458" y="2230"/>
                    </a:lnTo>
                    <a:lnTo>
                      <a:pt x="2481" y="2149"/>
                    </a:lnTo>
                    <a:lnTo>
                      <a:pt x="2597" y="2055"/>
                    </a:lnTo>
                    <a:lnTo>
                      <a:pt x="2562" y="1858"/>
                    </a:lnTo>
                    <a:lnTo>
                      <a:pt x="2510" y="1841"/>
                    </a:lnTo>
                    <a:lnTo>
                      <a:pt x="2516" y="1783"/>
                    </a:lnTo>
                    <a:lnTo>
                      <a:pt x="2585" y="1713"/>
                    </a:lnTo>
                    <a:lnTo>
                      <a:pt x="2562" y="1661"/>
                    </a:lnTo>
                    <a:lnTo>
                      <a:pt x="2557" y="1510"/>
                    </a:lnTo>
                    <a:lnTo>
                      <a:pt x="2697" y="1527"/>
                    </a:lnTo>
                    <a:lnTo>
                      <a:pt x="2766" y="1504"/>
                    </a:lnTo>
                    <a:lnTo>
                      <a:pt x="2847" y="1562"/>
                    </a:lnTo>
                    <a:lnTo>
                      <a:pt x="2864" y="1603"/>
                    </a:lnTo>
                    <a:lnTo>
                      <a:pt x="2964" y="1684"/>
                    </a:lnTo>
                    <a:lnTo>
                      <a:pt x="2981" y="1812"/>
                    </a:lnTo>
                    <a:lnTo>
                      <a:pt x="3028" y="1841"/>
                    </a:lnTo>
                    <a:lnTo>
                      <a:pt x="3091" y="1853"/>
                    </a:lnTo>
                    <a:lnTo>
                      <a:pt x="3150" y="1708"/>
                    </a:lnTo>
                    <a:lnTo>
                      <a:pt x="3255" y="1864"/>
                    </a:lnTo>
                    <a:lnTo>
                      <a:pt x="3342" y="1899"/>
                    </a:lnTo>
                    <a:lnTo>
                      <a:pt x="3335" y="1975"/>
                    </a:lnTo>
                    <a:lnTo>
                      <a:pt x="3429" y="2090"/>
                    </a:lnTo>
                    <a:lnTo>
                      <a:pt x="3614" y="2090"/>
                    </a:lnTo>
                    <a:lnTo>
                      <a:pt x="3661" y="2132"/>
                    </a:lnTo>
                    <a:lnTo>
                      <a:pt x="3667" y="2224"/>
                    </a:lnTo>
                    <a:lnTo>
                      <a:pt x="3724" y="2299"/>
                    </a:lnTo>
                    <a:lnTo>
                      <a:pt x="3724" y="2352"/>
                    </a:lnTo>
                    <a:lnTo>
                      <a:pt x="3679" y="2376"/>
                    </a:lnTo>
                    <a:lnTo>
                      <a:pt x="3586" y="2498"/>
                    </a:lnTo>
                    <a:lnTo>
                      <a:pt x="3446" y="2544"/>
                    </a:lnTo>
                    <a:lnTo>
                      <a:pt x="3272" y="2550"/>
                    </a:lnTo>
                    <a:lnTo>
                      <a:pt x="3138" y="2695"/>
                    </a:lnTo>
                    <a:lnTo>
                      <a:pt x="3033" y="2753"/>
                    </a:lnTo>
                    <a:lnTo>
                      <a:pt x="2969" y="2834"/>
                    </a:lnTo>
                    <a:lnTo>
                      <a:pt x="3074" y="2829"/>
                    </a:lnTo>
                    <a:lnTo>
                      <a:pt x="3255" y="2678"/>
                    </a:lnTo>
                    <a:lnTo>
                      <a:pt x="3272" y="2666"/>
                    </a:lnTo>
                    <a:lnTo>
                      <a:pt x="3335" y="2707"/>
                    </a:lnTo>
                    <a:lnTo>
                      <a:pt x="3370" y="2759"/>
                    </a:lnTo>
                    <a:lnTo>
                      <a:pt x="3312" y="2800"/>
                    </a:lnTo>
                    <a:lnTo>
                      <a:pt x="3347" y="2805"/>
                    </a:lnTo>
                    <a:lnTo>
                      <a:pt x="3342" y="2881"/>
                    </a:lnTo>
                    <a:lnTo>
                      <a:pt x="3562" y="2956"/>
                    </a:lnTo>
                    <a:lnTo>
                      <a:pt x="3469" y="3014"/>
                    </a:lnTo>
                    <a:lnTo>
                      <a:pt x="3347" y="3160"/>
                    </a:lnTo>
                    <a:lnTo>
                      <a:pt x="3312" y="3108"/>
                    </a:lnTo>
                    <a:lnTo>
                      <a:pt x="3370" y="3009"/>
                    </a:lnTo>
                    <a:lnTo>
                      <a:pt x="3272" y="3044"/>
                    </a:lnTo>
                    <a:lnTo>
                      <a:pt x="3248" y="3056"/>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1" name="Freeform 60"/>
              <p:cNvSpPr>
                <a:spLocks/>
              </p:cNvSpPr>
              <p:nvPr/>
            </p:nvSpPr>
            <p:spPr bwMode="auto">
              <a:xfrm>
                <a:off x="405" y="699"/>
                <a:ext cx="471" cy="374"/>
              </a:xfrm>
              <a:custGeom>
                <a:avLst/>
                <a:gdLst>
                  <a:gd name="T0" fmla="*/ 505 w 3767"/>
                  <a:gd name="T1" fmla="*/ 52 h 2992"/>
                  <a:gd name="T2" fmla="*/ 413 w 3767"/>
                  <a:gd name="T3" fmla="*/ 140 h 2992"/>
                  <a:gd name="T4" fmla="*/ 174 w 3767"/>
                  <a:gd name="T5" fmla="*/ 361 h 2992"/>
                  <a:gd name="T6" fmla="*/ 69 w 3767"/>
                  <a:gd name="T7" fmla="*/ 535 h 2992"/>
                  <a:gd name="T8" fmla="*/ 0 w 3767"/>
                  <a:gd name="T9" fmla="*/ 1116 h 2992"/>
                  <a:gd name="T10" fmla="*/ 128 w 3767"/>
                  <a:gd name="T11" fmla="*/ 1360 h 2992"/>
                  <a:gd name="T12" fmla="*/ 442 w 3767"/>
                  <a:gd name="T13" fmla="*/ 1726 h 2992"/>
                  <a:gd name="T14" fmla="*/ 709 w 3767"/>
                  <a:gd name="T15" fmla="*/ 1796 h 2992"/>
                  <a:gd name="T16" fmla="*/ 896 w 3767"/>
                  <a:gd name="T17" fmla="*/ 1946 h 2992"/>
                  <a:gd name="T18" fmla="*/ 959 w 3767"/>
                  <a:gd name="T19" fmla="*/ 2162 h 2992"/>
                  <a:gd name="T20" fmla="*/ 1180 w 3767"/>
                  <a:gd name="T21" fmla="*/ 2423 h 2992"/>
                  <a:gd name="T22" fmla="*/ 1320 w 3767"/>
                  <a:gd name="T23" fmla="*/ 2591 h 2992"/>
                  <a:gd name="T24" fmla="*/ 1424 w 3767"/>
                  <a:gd name="T25" fmla="*/ 2353 h 2992"/>
                  <a:gd name="T26" fmla="*/ 1766 w 3767"/>
                  <a:gd name="T27" fmla="*/ 2376 h 2992"/>
                  <a:gd name="T28" fmla="*/ 1848 w 3767"/>
                  <a:gd name="T29" fmla="*/ 2382 h 2992"/>
                  <a:gd name="T30" fmla="*/ 1918 w 3767"/>
                  <a:gd name="T31" fmla="*/ 2446 h 2992"/>
                  <a:gd name="T32" fmla="*/ 2000 w 3767"/>
                  <a:gd name="T33" fmla="*/ 2458 h 2992"/>
                  <a:gd name="T34" fmla="*/ 2063 w 3767"/>
                  <a:gd name="T35" fmla="*/ 2481 h 2992"/>
                  <a:gd name="T36" fmla="*/ 2185 w 3767"/>
                  <a:gd name="T37" fmla="*/ 2429 h 2992"/>
                  <a:gd name="T38" fmla="*/ 2307 w 3767"/>
                  <a:gd name="T39" fmla="*/ 2434 h 2992"/>
                  <a:gd name="T40" fmla="*/ 2499 w 3767"/>
                  <a:gd name="T41" fmla="*/ 2528 h 2992"/>
                  <a:gd name="T42" fmla="*/ 2540 w 3767"/>
                  <a:gd name="T43" fmla="*/ 2765 h 2992"/>
                  <a:gd name="T44" fmla="*/ 2604 w 3767"/>
                  <a:gd name="T45" fmla="*/ 2882 h 2992"/>
                  <a:gd name="T46" fmla="*/ 2628 w 3767"/>
                  <a:gd name="T47" fmla="*/ 2992 h 2992"/>
                  <a:gd name="T48" fmla="*/ 2743 w 3767"/>
                  <a:gd name="T49" fmla="*/ 2830 h 2992"/>
                  <a:gd name="T50" fmla="*/ 2731 w 3767"/>
                  <a:gd name="T51" fmla="*/ 2382 h 2992"/>
                  <a:gd name="T52" fmla="*/ 3121 w 3767"/>
                  <a:gd name="T53" fmla="*/ 2085 h 2992"/>
                  <a:gd name="T54" fmla="*/ 3121 w 3767"/>
                  <a:gd name="T55" fmla="*/ 1918 h 2992"/>
                  <a:gd name="T56" fmla="*/ 3150 w 3767"/>
                  <a:gd name="T57" fmla="*/ 1906 h 2992"/>
                  <a:gd name="T58" fmla="*/ 3197 w 3767"/>
                  <a:gd name="T59" fmla="*/ 1818 h 2992"/>
                  <a:gd name="T60" fmla="*/ 3331 w 3767"/>
                  <a:gd name="T61" fmla="*/ 1644 h 2992"/>
                  <a:gd name="T62" fmla="*/ 3586 w 3767"/>
                  <a:gd name="T63" fmla="*/ 1505 h 2992"/>
                  <a:gd name="T64" fmla="*/ 3533 w 3767"/>
                  <a:gd name="T65" fmla="*/ 1475 h 2992"/>
                  <a:gd name="T66" fmla="*/ 3732 w 3767"/>
                  <a:gd name="T67" fmla="*/ 1337 h 2992"/>
                  <a:gd name="T68" fmla="*/ 3714 w 3767"/>
                  <a:gd name="T69" fmla="*/ 1273 h 2992"/>
                  <a:gd name="T70" fmla="*/ 3708 w 3767"/>
                  <a:gd name="T71" fmla="*/ 1116 h 2992"/>
                  <a:gd name="T72" fmla="*/ 3488 w 3767"/>
                  <a:gd name="T73" fmla="*/ 1255 h 2992"/>
                  <a:gd name="T74" fmla="*/ 3174 w 3767"/>
                  <a:gd name="T75" fmla="*/ 1360 h 2992"/>
                  <a:gd name="T76" fmla="*/ 3086 w 3767"/>
                  <a:gd name="T77" fmla="*/ 1458 h 2992"/>
                  <a:gd name="T78" fmla="*/ 2912 w 3767"/>
                  <a:gd name="T79" fmla="*/ 1552 h 2992"/>
                  <a:gd name="T80" fmla="*/ 2738 w 3767"/>
                  <a:gd name="T81" fmla="*/ 1528 h 2992"/>
                  <a:gd name="T82" fmla="*/ 2749 w 3767"/>
                  <a:gd name="T83" fmla="*/ 1493 h 2992"/>
                  <a:gd name="T84" fmla="*/ 2731 w 3767"/>
                  <a:gd name="T85" fmla="*/ 1430 h 2992"/>
                  <a:gd name="T86" fmla="*/ 2714 w 3767"/>
                  <a:gd name="T87" fmla="*/ 1360 h 2992"/>
                  <a:gd name="T88" fmla="*/ 2621 w 3767"/>
                  <a:gd name="T89" fmla="*/ 1348 h 2992"/>
                  <a:gd name="T90" fmla="*/ 2673 w 3767"/>
                  <a:gd name="T91" fmla="*/ 1197 h 2992"/>
                  <a:gd name="T92" fmla="*/ 2610 w 3767"/>
                  <a:gd name="T93" fmla="*/ 1173 h 2992"/>
                  <a:gd name="T94" fmla="*/ 2482 w 3767"/>
                  <a:gd name="T95" fmla="*/ 1337 h 2992"/>
                  <a:gd name="T96" fmla="*/ 2453 w 3767"/>
                  <a:gd name="T97" fmla="*/ 1470 h 2992"/>
                  <a:gd name="T98" fmla="*/ 2314 w 3767"/>
                  <a:gd name="T99" fmla="*/ 1424 h 2992"/>
                  <a:gd name="T100" fmla="*/ 2429 w 3767"/>
                  <a:gd name="T101" fmla="*/ 1220 h 2992"/>
                  <a:gd name="T102" fmla="*/ 2406 w 3767"/>
                  <a:gd name="T103" fmla="*/ 1163 h 2992"/>
                  <a:gd name="T104" fmla="*/ 2656 w 3767"/>
                  <a:gd name="T105" fmla="*/ 1151 h 2992"/>
                  <a:gd name="T106" fmla="*/ 2499 w 3767"/>
                  <a:gd name="T107" fmla="*/ 1075 h 2992"/>
                  <a:gd name="T108" fmla="*/ 2476 w 3767"/>
                  <a:gd name="T109" fmla="*/ 1034 h 2992"/>
                  <a:gd name="T110" fmla="*/ 2296 w 3767"/>
                  <a:gd name="T111" fmla="*/ 1046 h 2992"/>
                  <a:gd name="T112" fmla="*/ 2197 w 3767"/>
                  <a:gd name="T113" fmla="*/ 1034 h 2992"/>
                  <a:gd name="T114" fmla="*/ 2272 w 3767"/>
                  <a:gd name="T115" fmla="*/ 936 h 2992"/>
                  <a:gd name="T116" fmla="*/ 1616 w 3767"/>
                  <a:gd name="T117" fmla="*/ 587 h 2992"/>
                  <a:gd name="T118" fmla="*/ 570 w 3767"/>
                  <a:gd name="T119" fmla="*/ 59 h 29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7"/>
                  <a:gd name="T181" fmla="*/ 0 h 2992"/>
                  <a:gd name="T182" fmla="*/ 3767 w 3767"/>
                  <a:gd name="T183" fmla="*/ 2992 h 29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7" h="2992">
                    <a:moveTo>
                      <a:pt x="570" y="59"/>
                    </a:moveTo>
                    <a:lnTo>
                      <a:pt x="505" y="52"/>
                    </a:lnTo>
                    <a:lnTo>
                      <a:pt x="425" y="0"/>
                    </a:lnTo>
                    <a:lnTo>
                      <a:pt x="413" y="140"/>
                    </a:lnTo>
                    <a:lnTo>
                      <a:pt x="296" y="314"/>
                    </a:lnTo>
                    <a:lnTo>
                      <a:pt x="174" y="361"/>
                    </a:lnTo>
                    <a:lnTo>
                      <a:pt x="157" y="465"/>
                    </a:lnTo>
                    <a:lnTo>
                      <a:pt x="69" y="535"/>
                    </a:lnTo>
                    <a:lnTo>
                      <a:pt x="12" y="802"/>
                    </a:lnTo>
                    <a:lnTo>
                      <a:pt x="0" y="1116"/>
                    </a:lnTo>
                    <a:lnTo>
                      <a:pt x="122" y="1302"/>
                    </a:lnTo>
                    <a:lnTo>
                      <a:pt x="128" y="1360"/>
                    </a:lnTo>
                    <a:lnTo>
                      <a:pt x="320" y="1487"/>
                    </a:lnTo>
                    <a:lnTo>
                      <a:pt x="442" y="1726"/>
                    </a:lnTo>
                    <a:lnTo>
                      <a:pt x="697" y="1830"/>
                    </a:lnTo>
                    <a:lnTo>
                      <a:pt x="709" y="1796"/>
                    </a:lnTo>
                    <a:lnTo>
                      <a:pt x="831" y="1836"/>
                    </a:lnTo>
                    <a:lnTo>
                      <a:pt x="896" y="1946"/>
                    </a:lnTo>
                    <a:lnTo>
                      <a:pt x="906" y="2080"/>
                    </a:lnTo>
                    <a:lnTo>
                      <a:pt x="959" y="2162"/>
                    </a:lnTo>
                    <a:lnTo>
                      <a:pt x="1116" y="2162"/>
                    </a:lnTo>
                    <a:lnTo>
                      <a:pt x="1180" y="2423"/>
                    </a:lnTo>
                    <a:lnTo>
                      <a:pt x="1255" y="2551"/>
                    </a:lnTo>
                    <a:lnTo>
                      <a:pt x="1320" y="2591"/>
                    </a:lnTo>
                    <a:lnTo>
                      <a:pt x="1372" y="2399"/>
                    </a:lnTo>
                    <a:lnTo>
                      <a:pt x="1424" y="2353"/>
                    </a:lnTo>
                    <a:lnTo>
                      <a:pt x="1703" y="2336"/>
                    </a:lnTo>
                    <a:lnTo>
                      <a:pt x="1766" y="2376"/>
                    </a:lnTo>
                    <a:lnTo>
                      <a:pt x="1790" y="2388"/>
                    </a:lnTo>
                    <a:lnTo>
                      <a:pt x="1848" y="2382"/>
                    </a:lnTo>
                    <a:lnTo>
                      <a:pt x="1878" y="2429"/>
                    </a:lnTo>
                    <a:lnTo>
                      <a:pt x="1918" y="2446"/>
                    </a:lnTo>
                    <a:lnTo>
                      <a:pt x="1941" y="2486"/>
                    </a:lnTo>
                    <a:lnTo>
                      <a:pt x="2000" y="2458"/>
                    </a:lnTo>
                    <a:lnTo>
                      <a:pt x="2028" y="2486"/>
                    </a:lnTo>
                    <a:lnTo>
                      <a:pt x="2063" y="2481"/>
                    </a:lnTo>
                    <a:lnTo>
                      <a:pt x="2046" y="2399"/>
                    </a:lnTo>
                    <a:lnTo>
                      <a:pt x="2185" y="2429"/>
                    </a:lnTo>
                    <a:lnTo>
                      <a:pt x="2232" y="2406"/>
                    </a:lnTo>
                    <a:lnTo>
                      <a:pt x="2307" y="2434"/>
                    </a:lnTo>
                    <a:lnTo>
                      <a:pt x="2325" y="2481"/>
                    </a:lnTo>
                    <a:lnTo>
                      <a:pt x="2499" y="2528"/>
                    </a:lnTo>
                    <a:lnTo>
                      <a:pt x="2569" y="2591"/>
                    </a:lnTo>
                    <a:lnTo>
                      <a:pt x="2540" y="2765"/>
                    </a:lnTo>
                    <a:lnTo>
                      <a:pt x="2586" y="2789"/>
                    </a:lnTo>
                    <a:lnTo>
                      <a:pt x="2604" y="2882"/>
                    </a:lnTo>
                    <a:lnTo>
                      <a:pt x="2633" y="2962"/>
                    </a:lnTo>
                    <a:lnTo>
                      <a:pt x="2628" y="2992"/>
                    </a:lnTo>
                    <a:lnTo>
                      <a:pt x="2708" y="2945"/>
                    </a:lnTo>
                    <a:lnTo>
                      <a:pt x="2743" y="2830"/>
                    </a:lnTo>
                    <a:lnTo>
                      <a:pt x="2696" y="2516"/>
                    </a:lnTo>
                    <a:lnTo>
                      <a:pt x="2731" y="2382"/>
                    </a:lnTo>
                    <a:lnTo>
                      <a:pt x="3069" y="2173"/>
                    </a:lnTo>
                    <a:lnTo>
                      <a:pt x="3121" y="2085"/>
                    </a:lnTo>
                    <a:lnTo>
                      <a:pt x="3197" y="2068"/>
                    </a:lnTo>
                    <a:lnTo>
                      <a:pt x="3121" y="1918"/>
                    </a:lnTo>
                    <a:lnTo>
                      <a:pt x="3127" y="1859"/>
                    </a:lnTo>
                    <a:lnTo>
                      <a:pt x="3150" y="1906"/>
                    </a:lnTo>
                    <a:lnTo>
                      <a:pt x="3179" y="1888"/>
                    </a:lnTo>
                    <a:lnTo>
                      <a:pt x="3197" y="1818"/>
                    </a:lnTo>
                    <a:lnTo>
                      <a:pt x="3307" y="1719"/>
                    </a:lnTo>
                    <a:lnTo>
                      <a:pt x="3331" y="1644"/>
                    </a:lnTo>
                    <a:lnTo>
                      <a:pt x="3505" y="1604"/>
                    </a:lnTo>
                    <a:lnTo>
                      <a:pt x="3586" y="1505"/>
                    </a:lnTo>
                    <a:lnTo>
                      <a:pt x="3540" y="1510"/>
                    </a:lnTo>
                    <a:lnTo>
                      <a:pt x="3533" y="1475"/>
                    </a:lnTo>
                    <a:lnTo>
                      <a:pt x="3690" y="1330"/>
                    </a:lnTo>
                    <a:lnTo>
                      <a:pt x="3732" y="1337"/>
                    </a:lnTo>
                    <a:lnTo>
                      <a:pt x="3767" y="1285"/>
                    </a:lnTo>
                    <a:lnTo>
                      <a:pt x="3714" y="1273"/>
                    </a:lnTo>
                    <a:lnTo>
                      <a:pt x="3662" y="1197"/>
                    </a:lnTo>
                    <a:lnTo>
                      <a:pt x="3708" y="1116"/>
                    </a:lnTo>
                    <a:lnTo>
                      <a:pt x="3627" y="1104"/>
                    </a:lnTo>
                    <a:lnTo>
                      <a:pt x="3488" y="1255"/>
                    </a:lnTo>
                    <a:lnTo>
                      <a:pt x="3307" y="1290"/>
                    </a:lnTo>
                    <a:lnTo>
                      <a:pt x="3174" y="1360"/>
                    </a:lnTo>
                    <a:lnTo>
                      <a:pt x="3156" y="1430"/>
                    </a:lnTo>
                    <a:lnTo>
                      <a:pt x="3086" y="1458"/>
                    </a:lnTo>
                    <a:lnTo>
                      <a:pt x="3017" y="1470"/>
                    </a:lnTo>
                    <a:lnTo>
                      <a:pt x="2912" y="1552"/>
                    </a:lnTo>
                    <a:lnTo>
                      <a:pt x="2818" y="1580"/>
                    </a:lnTo>
                    <a:lnTo>
                      <a:pt x="2738" y="1528"/>
                    </a:lnTo>
                    <a:lnTo>
                      <a:pt x="2731" y="1505"/>
                    </a:lnTo>
                    <a:lnTo>
                      <a:pt x="2749" y="1493"/>
                    </a:lnTo>
                    <a:lnTo>
                      <a:pt x="2778" y="1435"/>
                    </a:lnTo>
                    <a:lnTo>
                      <a:pt x="2731" y="1430"/>
                    </a:lnTo>
                    <a:lnTo>
                      <a:pt x="2714" y="1424"/>
                    </a:lnTo>
                    <a:lnTo>
                      <a:pt x="2714" y="1360"/>
                    </a:lnTo>
                    <a:lnTo>
                      <a:pt x="2645" y="1395"/>
                    </a:lnTo>
                    <a:lnTo>
                      <a:pt x="2621" y="1348"/>
                    </a:lnTo>
                    <a:lnTo>
                      <a:pt x="2703" y="1285"/>
                    </a:lnTo>
                    <a:lnTo>
                      <a:pt x="2673" y="1197"/>
                    </a:lnTo>
                    <a:lnTo>
                      <a:pt x="2638" y="1185"/>
                    </a:lnTo>
                    <a:lnTo>
                      <a:pt x="2610" y="1173"/>
                    </a:lnTo>
                    <a:lnTo>
                      <a:pt x="2523" y="1238"/>
                    </a:lnTo>
                    <a:lnTo>
                      <a:pt x="2482" y="1337"/>
                    </a:lnTo>
                    <a:lnTo>
                      <a:pt x="2488" y="1424"/>
                    </a:lnTo>
                    <a:lnTo>
                      <a:pt x="2453" y="1470"/>
                    </a:lnTo>
                    <a:lnTo>
                      <a:pt x="2389" y="1505"/>
                    </a:lnTo>
                    <a:lnTo>
                      <a:pt x="2314" y="1424"/>
                    </a:lnTo>
                    <a:lnTo>
                      <a:pt x="2366" y="1278"/>
                    </a:lnTo>
                    <a:lnTo>
                      <a:pt x="2429" y="1220"/>
                    </a:lnTo>
                    <a:lnTo>
                      <a:pt x="2394" y="1208"/>
                    </a:lnTo>
                    <a:lnTo>
                      <a:pt x="2406" y="1163"/>
                    </a:lnTo>
                    <a:lnTo>
                      <a:pt x="2528" y="1110"/>
                    </a:lnTo>
                    <a:lnTo>
                      <a:pt x="2656" y="1151"/>
                    </a:lnTo>
                    <a:lnTo>
                      <a:pt x="2569" y="1063"/>
                    </a:lnTo>
                    <a:lnTo>
                      <a:pt x="2499" y="1075"/>
                    </a:lnTo>
                    <a:lnTo>
                      <a:pt x="2441" y="1034"/>
                    </a:lnTo>
                    <a:lnTo>
                      <a:pt x="2476" y="1034"/>
                    </a:lnTo>
                    <a:lnTo>
                      <a:pt x="2436" y="976"/>
                    </a:lnTo>
                    <a:lnTo>
                      <a:pt x="2296" y="1046"/>
                    </a:lnTo>
                    <a:lnTo>
                      <a:pt x="2220" y="1017"/>
                    </a:lnTo>
                    <a:lnTo>
                      <a:pt x="2197" y="1034"/>
                    </a:lnTo>
                    <a:lnTo>
                      <a:pt x="2145" y="1017"/>
                    </a:lnTo>
                    <a:lnTo>
                      <a:pt x="2272" y="936"/>
                    </a:lnTo>
                    <a:lnTo>
                      <a:pt x="2406" y="907"/>
                    </a:lnTo>
                    <a:lnTo>
                      <a:pt x="1616" y="587"/>
                    </a:lnTo>
                    <a:lnTo>
                      <a:pt x="1023" y="302"/>
                    </a:lnTo>
                    <a:lnTo>
                      <a:pt x="570" y="5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2" name="Freeform 61"/>
              <p:cNvSpPr>
                <a:spLocks/>
              </p:cNvSpPr>
              <p:nvPr/>
            </p:nvSpPr>
            <p:spPr bwMode="auto">
              <a:xfrm>
                <a:off x="791" y="1128"/>
                <a:ext cx="41" cy="23"/>
              </a:xfrm>
              <a:custGeom>
                <a:avLst/>
                <a:gdLst>
                  <a:gd name="T0" fmla="*/ 262 w 325"/>
                  <a:gd name="T1" fmla="*/ 0 h 186"/>
                  <a:gd name="T2" fmla="*/ 325 w 325"/>
                  <a:gd name="T3" fmla="*/ 57 h 186"/>
                  <a:gd name="T4" fmla="*/ 297 w 325"/>
                  <a:gd name="T5" fmla="*/ 75 h 186"/>
                  <a:gd name="T6" fmla="*/ 320 w 325"/>
                  <a:gd name="T7" fmla="*/ 179 h 186"/>
                  <a:gd name="T8" fmla="*/ 256 w 325"/>
                  <a:gd name="T9" fmla="*/ 186 h 186"/>
                  <a:gd name="T10" fmla="*/ 163 w 325"/>
                  <a:gd name="T11" fmla="*/ 151 h 186"/>
                  <a:gd name="T12" fmla="*/ 88 w 325"/>
                  <a:gd name="T13" fmla="*/ 162 h 186"/>
                  <a:gd name="T14" fmla="*/ 0 w 325"/>
                  <a:gd name="T15" fmla="*/ 116 h 186"/>
                  <a:gd name="T16" fmla="*/ 88 w 325"/>
                  <a:gd name="T17" fmla="*/ 64 h 186"/>
                  <a:gd name="T18" fmla="*/ 175 w 325"/>
                  <a:gd name="T19" fmla="*/ 75 h 186"/>
                  <a:gd name="T20" fmla="*/ 186 w 325"/>
                  <a:gd name="T21" fmla="*/ 57 h 186"/>
                  <a:gd name="T22" fmla="*/ 128 w 325"/>
                  <a:gd name="T23" fmla="*/ 0 h 186"/>
                  <a:gd name="T24" fmla="*/ 227 w 325"/>
                  <a:gd name="T25" fmla="*/ 12 h 186"/>
                  <a:gd name="T26" fmla="*/ 262 w 325"/>
                  <a:gd name="T27" fmla="*/ 0 h 1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5"/>
                  <a:gd name="T43" fmla="*/ 0 h 186"/>
                  <a:gd name="T44" fmla="*/ 325 w 325"/>
                  <a:gd name="T45" fmla="*/ 186 h 1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5" h="186">
                    <a:moveTo>
                      <a:pt x="262" y="0"/>
                    </a:moveTo>
                    <a:lnTo>
                      <a:pt x="325" y="57"/>
                    </a:lnTo>
                    <a:lnTo>
                      <a:pt x="297" y="75"/>
                    </a:lnTo>
                    <a:lnTo>
                      <a:pt x="320" y="179"/>
                    </a:lnTo>
                    <a:lnTo>
                      <a:pt x="256" y="186"/>
                    </a:lnTo>
                    <a:lnTo>
                      <a:pt x="163" y="151"/>
                    </a:lnTo>
                    <a:lnTo>
                      <a:pt x="88" y="162"/>
                    </a:lnTo>
                    <a:lnTo>
                      <a:pt x="0" y="116"/>
                    </a:lnTo>
                    <a:lnTo>
                      <a:pt x="88" y="64"/>
                    </a:lnTo>
                    <a:lnTo>
                      <a:pt x="175" y="75"/>
                    </a:lnTo>
                    <a:lnTo>
                      <a:pt x="186" y="57"/>
                    </a:lnTo>
                    <a:lnTo>
                      <a:pt x="128" y="0"/>
                    </a:lnTo>
                    <a:lnTo>
                      <a:pt x="227" y="12"/>
                    </a:lnTo>
                    <a:lnTo>
                      <a:pt x="26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3" name="Freeform 62"/>
              <p:cNvSpPr>
                <a:spLocks/>
              </p:cNvSpPr>
              <p:nvPr/>
            </p:nvSpPr>
            <p:spPr bwMode="auto">
              <a:xfrm>
                <a:off x="824" y="1127"/>
                <a:ext cx="38" cy="25"/>
              </a:xfrm>
              <a:custGeom>
                <a:avLst/>
                <a:gdLst>
                  <a:gd name="T0" fmla="*/ 0 w 307"/>
                  <a:gd name="T1" fmla="*/ 6 h 197"/>
                  <a:gd name="T2" fmla="*/ 58 w 307"/>
                  <a:gd name="T3" fmla="*/ 0 h 197"/>
                  <a:gd name="T4" fmla="*/ 174 w 307"/>
                  <a:gd name="T5" fmla="*/ 18 h 197"/>
                  <a:gd name="T6" fmla="*/ 192 w 307"/>
                  <a:gd name="T7" fmla="*/ 81 h 197"/>
                  <a:gd name="T8" fmla="*/ 273 w 307"/>
                  <a:gd name="T9" fmla="*/ 93 h 197"/>
                  <a:gd name="T10" fmla="*/ 307 w 307"/>
                  <a:gd name="T11" fmla="*/ 168 h 197"/>
                  <a:gd name="T12" fmla="*/ 279 w 307"/>
                  <a:gd name="T13" fmla="*/ 175 h 197"/>
                  <a:gd name="T14" fmla="*/ 192 w 307"/>
                  <a:gd name="T15" fmla="*/ 145 h 197"/>
                  <a:gd name="T16" fmla="*/ 128 w 307"/>
                  <a:gd name="T17" fmla="*/ 197 h 197"/>
                  <a:gd name="T18" fmla="*/ 93 w 307"/>
                  <a:gd name="T19" fmla="*/ 180 h 197"/>
                  <a:gd name="T20" fmla="*/ 58 w 307"/>
                  <a:gd name="T21" fmla="*/ 180 h 197"/>
                  <a:gd name="T22" fmla="*/ 35 w 307"/>
                  <a:gd name="T23" fmla="*/ 81 h 197"/>
                  <a:gd name="T24" fmla="*/ 63 w 307"/>
                  <a:gd name="T25" fmla="*/ 63 h 197"/>
                  <a:gd name="T26" fmla="*/ 0 w 307"/>
                  <a:gd name="T27" fmla="*/ 6 h 1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7"/>
                  <a:gd name="T44" fmla="*/ 307 w 307"/>
                  <a:gd name="T45" fmla="*/ 197 h 1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7">
                    <a:moveTo>
                      <a:pt x="0" y="6"/>
                    </a:moveTo>
                    <a:lnTo>
                      <a:pt x="58" y="0"/>
                    </a:lnTo>
                    <a:lnTo>
                      <a:pt x="174" y="18"/>
                    </a:lnTo>
                    <a:lnTo>
                      <a:pt x="192" y="81"/>
                    </a:lnTo>
                    <a:lnTo>
                      <a:pt x="273" y="93"/>
                    </a:lnTo>
                    <a:lnTo>
                      <a:pt x="307" y="168"/>
                    </a:lnTo>
                    <a:lnTo>
                      <a:pt x="279" y="175"/>
                    </a:lnTo>
                    <a:lnTo>
                      <a:pt x="192" y="145"/>
                    </a:lnTo>
                    <a:lnTo>
                      <a:pt x="128" y="197"/>
                    </a:lnTo>
                    <a:lnTo>
                      <a:pt x="93" y="180"/>
                    </a:lnTo>
                    <a:lnTo>
                      <a:pt x="58" y="180"/>
                    </a:lnTo>
                    <a:lnTo>
                      <a:pt x="35" y="81"/>
                    </a:lnTo>
                    <a:lnTo>
                      <a:pt x="63" y="63"/>
                    </a:lnTo>
                    <a:lnTo>
                      <a:pt x="0"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4" name="Freeform 63"/>
              <p:cNvSpPr>
                <a:spLocks/>
              </p:cNvSpPr>
              <p:nvPr/>
            </p:nvSpPr>
            <p:spPr bwMode="auto">
              <a:xfrm>
                <a:off x="415" y="869"/>
                <a:ext cx="247" cy="283"/>
              </a:xfrm>
              <a:custGeom>
                <a:avLst/>
                <a:gdLst>
                  <a:gd name="T0" fmla="*/ 47 w 1976"/>
                  <a:gd name="T1" fmla="*/ 40 h 2259"/>
                  <a:gd name="T2" fmla="*/ 105 w 1976"/>
                  <a:gd name="T3" fmla="*/ 453 h 2259"/>
                  <a:gd name="T4" fmla="*/ 0 w 1976"/>
                  <a:gd name="T5" fmla="*/ 453 h 2259"/>
                  <a:gd name="T6" fmla="*/ 82 w 1976"/>
                  <a:gd name="T7" fmla="*/ 645 h 2259"/>
                  <a:gd name="T8" fmla="*/ 76 w 1976"/>
                  <a:gd name="T9" fmla="*/ 847 h 2259"/>
                  <a:gd name="T10" fmla="*/ 222 w 1976"/>
                  <a:gd name="T11" fmla="*/ 959 h 2259"/>
                  <a:gd name="T12" fmla="*/ 187 w 1976"/>
                  <a:gd name="T13" fmla="*/ 802 h 2259"/>
                  <a:gd name="T14" fmla="*/ 180 w 1976"/>
                  <a:gd name="T15" fmla="*/ 488 h 2259"/>
                  <a:gd name="T16" fmla="*/ 152 w 1976"/>
                  <a:gd name="T17" fmla="*/ 214 h 2259"/>
                  <a:gd name="T18" fmla="*/ 250 w 1976"/>
                  <a:gd name="T19" fmla="*/ 307 h 2259"/>
                  <a:gd name="T20" fmla="*/ 326 w 1976"/>
                  <a:gd name="T21" fmla="*/ 627 h 2259"/>
                  <a:gd name="T22" fmla="*/ 332 w 1976"/>
                  <a:gd name="T23" fmla="*/ 795 h 2259"/>
                  <a:gd name="T24" fmla="*/ 332 w 1976"/>
                  <a:gd name="T25" fmla="*/ 859 h 2259"/>
                  <a:gd name="T26" fmla="*/ 506 w 1976"/>
                  <a:gd name="T27" fmla="*/ 1290 h 2259"/>
                  <a:gd name="T28" fmla="*/ 524 w 1976"/>
                  <a:gd name="T29" fmla="*/ 1667 h 2259"/>
                  <a:gd name="T30" fmla="*/ 762 w 1976"/>
                  <a:gd name="T31" fmla="*/ 1853 h 2259"/>
                  <a:gd name="T32" fmla="*/ 1244 w 1976"/>
                  <a:gd name="T33" fmla="*/ 2073 h 2259"/>
                  <a:gd name="T34" fmla="*/ 1378 w 1976"/>
                  <a:gd name="T35" fmla="*/ 2259 h 2259"/>
                  <a:gd name="T36" fmla="*/ 1605 w 1976"/>
                  <a:gd name="T37" fmla="*/ 2167 h 2259"/>
                  <a:gd name="T38" fmla="*/ 1616 w 1976"/>
                  <a:gd name="T39" fmla="*/ 2033 h 2259"/>
                  <a:gd name="T40" fmla="*/ 1779 w 1976"/>
                  <a:gd name="T41" fmla="*/ 2062 h 2259"/>
                  <a:gd name="T42" fmla="*/ 1866 w 1976"/>
                  <a:gd name="T43" fmla="*/ 2033 h 2259"/>
                  <a:gd name="T44" fmla="*/ 1912 w 1976"/>
                  <a:gd name="T45" fmla="*/ 1923 h 2259"/>
                  <a:gd name="T46" fmla="*/ 1971 w 1976"/>
                  <a:gd name="T47" fmla="*/ 1783 h 2259"/>
                  <a:gd name="T48" fmla="*/ 1720 w 1976"/>
                  <a:gd name="T49" fmla="*/ 1783 h 2259"/>
                  <a:gd name="T50" fmla="*/ 1598 w 1976"/>
                  <a:gd name="T51" fmla="*/ 1958 h 2259"/>
                  <a:gd name="T52" fmla="*/ 1372 w 1976"/>
                  <a:gd name="T53" fmla="*/ 1916 h 2259"/>
                  <a:gd name="T54" fmla="*/ 1128 w 1976"/>
                  <a:gd name="T55" fmla="*/ 1748 h 2259"/>
                  <a:gd name="T56" fmla="*/ 1099 w 1976"/>
                  <a:gd name="T57" fmla="*/ 1498 h 2259"/>
                  <a:gd name="T58" fmla="*/ 1215 w 1976"/>
                  <a:gd name="T59" fmla="*/ 1307 h 2259"/>
                  <a:gd name="T60" fmla="*/ 1128 w 1976"/>
                  <a:gd name="T61" fmla="*/ 1103 h 2259"/>
                  <a:gd name="T62" fmla="*/ 884 w 1976"/>
                  <a:gd name="T63" fmla="*/ 802 h 2259"/>
                  <a:gd name="T64" fmla="*/ 815 w 1976"/>
                  <a:gd name="T65" fmla="*/ 586 h 2259"/>
                  <a:gd name="T66" fmla="*/ 628 w 1976"/>
                  <a:gd name="T67" fmla="*/ 436 h 2259"/>
                  <a:gd name="T68" fmla="*/ 367 w 1976"/>
                  <a:gd name="T69" fmla="*/ 366 h 2259"/>
                  <a:gd name="T70" fmla="*/ 47 w 1976"/>
                  <a:gd name="T71" fmla="*/ 0 h 22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6"/>
                  <a:gd name="T109" fmla="*/ 0 h 2259"/>
                  <a:gd name="T110" fmla="*/ 1976 w 1976"/>
                  <a:gd name="T111" fmla="*/ 2259 h 22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6" h="2259">
                    <a:moveTo>
                      <a:pt x="47" y="0"/>
                    </a:moveTo>
                    <a:lnTo>
                      <a:pt x="47" y="40"/>
                    </a:lnTo>
                    <a:lnTo>
                      <a:pt x="18" y="122"/>
                    </a:lnTo>
                    <a:lnTo>
                      <a:pt x="105" y="453"/>
                    </a:lnTo>
                    <a:lnTo>
                      <a:pt x="65" y="499"/>
                    </a:lnTo>
                    <a:lnTo>
                      <a:pt x="0" y="453"/>
                    </a:lnTo>
                    <a:lnTo>
                      <a:pt x="47" y="633"/>
                    </a:lnTo>
                    <a:lnTo>
                      <a:pt x="82" y="645"/>
                    </a:lnTo>
                    <a:lnTo>
                      <a:pt x="128" y="720"/>
                    </a:lnTo>
                    <a:lnTo>
                      <a:pt x="76" y="847"/>
                    </a:lnTo>
                    <a:lnTo>
                      <a:pt x="198" y="1063"/>
                    </a:lnTo>
                    <a:lnTo>
                      <a:pt x="222" y="959"/>
                    </a:lnTo>
                    <a:lnTo>
                      <a:pt x="180" y="900"/>
                    </a:lnTo>
                    <a:lnTo>
                      <a:pt x="187" y="802"/>
                    </a:lnTo>
                    <a:lnTo>
                      <a:pt x="140" y="580"/>
                    </a:lnTo>
                    <a:lnTo>
                      <a:pt x="180" y="488"/>
                    </a:lnTo>
                    <a:lnTo>
                      <a:pt x="117" y="359"/>
                    </a:lnTo>
                    <a:lnTo>
                      <a:pt x="152" y="214"/>
                    </a:lnTo>
                    <a:lnTo>
                      <a:pt x="187" y="232"/>
                    </a:lnTo>
                    <a:lnTo>
                      <a:pt x="250" y="307"/>
                    </a:lnTo>
                    <a:lnTo>
                      <a:pt x="285" y="603"/>
                    </a:lnTo>
                    <a:lnTo>
                      <a:pt x="326" y="627"/>
                    </a:lnTo>
                    <a:lnTo>
                      <a:pt x="302" y="703"/>
                    </a:lnTo>
                    <a:lnTo>
                      <a:pt x="332" y="795"/>
                    </a:lnTo>
                    <a:lnTo>
                      <a:pt x="372" y="807"/>
                    </a:lnTo>
                    <a:lnTo>
                      <a:pt x="332" y="859"/>
                    </a:lnTo>
                    <a:lnTo>
                      <a:pt x="407" y="935"/>
                    </a:lnTo>
                    <a:lnTo>
                      <a:pt x="506" y="1290"/>
                    </a:lnTo>
                    <a:lnTo>
                      <a:pt x="396" y="1423"/>
                    </a:lnTo>
                    <a:lnTo>
                      <a:pt x="524" y="1667"/>
                    </a:lnTo>
                    <a:lnTo>
                      <a:pt x="634" y="1731"/>
                    </a:lnTo>
                    <a:lnTo>
                      <a:pt x="762" y="1853"/>
                    </a:lnTo>
                    <a:lnTo>
                      <a:pt x="1070" y="2050"/>
                    </a:lnTo>
                    <a:lnTo>
                      <a:pt x="1244" y="2073"/>
                    </a:lnTo>
                    <a:lnTo>
                      <a:pt x="1343" y="2143"/>
                    </a:lnTo>
                    <a:lnTo>
                      <a:pt x="1378" y="2259"/>
                    </a:lnTo>
                    <a:lnTo>
                      <a:pt x="1406" y="2213"/>
                    </a:lnTo>
                    <a:lnTo>
                      <a:pt x="1605" y="2167"/>
                    </a:lnTo>
                    <a:lnTo>
                      <a:pt x="1558" y="2091"/>
                    </a:lnTo>
                    <a:lnTo>
                      <a:pt x="1616" y="2033"/>
                    </a:lnTo>
                    <a:lnTo>
                      <a:pt x="1709" y="2068"/>
                    </a:lnTo>
                    <a:lnTo>
                      <a:pt x="1779" y="2062"/>
                    </a:lnTo>
                    <a:lnTo>
                      <a:pt x="1837" y="2085"/>
                    </a:lnTo>
                    <a:lnTo>
                      <a:pt x="1866" y="2033"/>
                    </a:lnTo>
                    <a:lnTo>
                      <a:pt x="1912" y="1998"/>
                    </a:lnTo>
                    <a:lnTo>
                      <a:pt x="1912" y="1923"/>
                    </a:lnTo>
                    <a:lnTo>
                      <a:pt x="1976" y="1864"/>
                    </a:lnTo>
                    <a:lnTo>
                      <a:pt x="1971" y="1783"/>
                    </a:lnTo>
                    <a:lnTo>
                      <a:pt x="1895" y="1754"/>
                    </a:lnTo>
                    <a:lnTo>
                      <a:pt x="1720" y="1783"/>
                    </a:lnTo>
                    <a:lnTo>
                      <a:pt x="1663" y="1905"/>
                    </a:lnTo>
                    <a:lnTo>
                      <a:pt x="1598" y="1958"/>
                    </a:lnTo>
                    <a:lnTo>
                      <a:pt x="1465" y="1911"/>
                    </a:lnTo>
                    <a:lnTo>
                      <a:pt x="1372" y="1916"/>
                    </a:lnTo>
                    <a:lnTo>
                      <a:pt x="1181" y="1812"/>
                    </a:lnTo>
                    <a:lnTo>
                      <a:pt x="1128" y="1748"/>
                    </a:lnTo>
                    <a:lnTo>
                      <a:pt x="1169" y="1602"/>
                    </a:lnTo>
                    <a:lnTo>
                      <a:pt x="1099" y="1498"/>
                    </a:lnTo>
                    <a:lnTo>
                      <a:pt x="1139" y="1365"/>
                    </a:lnTo>
                    <a:lnTo>
                      <a:pt x="1215" y="1307"/>
                    </a:lnTo>
                    <a:lnTo>
                      <a:pt x="1244" y="1225"/>
                    </a:lnTo>
                    <a:lnTo>
                      <a:pt x="1128" y="1103"/>
                    </a:lnTo>
                    <a:lnTo>
                      <a:pt x="1029" y="795"/>
                    </a:lnTo>
                    <a:lnTo>
                      <a:pt x="884" y="802"/>
                    </a:lnTo>
                    <a:lnTo>
                      <a:pt x="825" y="725"/>
                    </a:lnTo>
                    <a:lnTo>
                      <a:pt x="815" y="586"/>
                    </a:lnTo>
                    <a:lnTo>
                      <a:pt x="750" y="476"/>
                    </a:lnTo>
                    <a:lnTo>
                      <a:pt x="628" y="436"/>
                    </a:lnTo>
                    <a:lnTo>
                      <a:pt x="616" y="470"/>
                    </a:lnTo>
                    <a:lnTo>
                      <a:pt x="367" y="366"/>
                    </a:lnTo>
                    <a:lnTo>
                      <a:pt x="239" y="127"/>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5" name="Freeform 64"/>
              <p:cNvSpPr>
                <a:spLocks/>
              </p:cNvSpPr>
              <p:nvPr/>
            </p:nvSpPr>
            <p:spPr bwMode="auto">
              <a:xfrm>
                <a:off x="629" y="1127"/>
                <a:ext cx="16" cy="22"/>
              </a:xfrm>
              <a:custGeom>
                <a:avLst/>
                <a:gdLst>
                  <a:gd name="T0" fmla="*/ 128 w 128"/>
                  <a:gd name="T1" fmla="*/ 23 h 175"/>
                  <a:gd name="T2" fmla="*/ 99 w 128"/>
                  <a:gd name="T3" fmla="*/ 116 h 175"/>
                  <a:gd name="T4" fmla="*/ 58 w 128"/>
                  <a:gd name="T5" fmla="*/ 175 h 175"/>
                  <a:gd name="T6" fmla="*/ 0 w 128"/>
                  <a:gd name="T7" fmla="*/ 151 h 175"/>
                  <a:gd name="T8" fmla="*/ 35 w 128"/>
                  <a:gd name="T9" fmla="*/ 87 h 175"/>
                  <a:gd name="T10" fmla="*/ 41 w 128"/>
                  <a:gd name="T11" fmla="*/ 0 h 175"/>
                  <a:gd name="T12" fmla="*/ 76 w 128"/>
                  <a:gd name="T13" fmla="*/ 0 h 175"/>
                  <a:gd name="T14" fmla="*/ 128 w 128"/>
                  <a:gd name="T15" fmla="*/ 23 h 175"/>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75"/>
                  <a:gd name="T26" fmla="*/ 128 w 128"/>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75">
                    <a:moveTo>
                      <a:pt x="128" y="23"/>
                    </a:moveTo>
                    <a:lnTo>
                      <a:pt x="99" y="116"/>
                    </a:lnTo>
                    <a:lnTo>
                      <a:pt x="58" y="175"/>
                    </a:lnTo>
                    <a:lnTo>
                      <a:pt x="0" y="151"/>
                    </a:lnTo>
                    <a:lnTo>
                      <a:pt x="35" y="87"/>
                    </a:lnTo>
                    <a:lnTo>
                      <a:pt x="41" y="0"/>
                    </a:lnTo>
                    <a:lnTo>
                      <a:pt x="76" y="0"/>
                    </a:lnTo>
                    <a:lnTo>
                      <a:pt x="128"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6" name="Freeform 65"/>
              <p:cNvSpPr>
                <a:spLocks/>
              </p:cNvSpPr>
              <p:nvPr/>
            </p:nvSpPr>
            <p:spPr bwMode="auto">
              <a:xfrm>
                <a:off x="588" y="1123"/>
                <a:ext cx="50" cy="44"/>
              </a:xfrm>
              <a:custGeom>
                <a:avLst/>
                <a:gdLst>
                  <a:gd name="T0" fmla="*/ 383 w 395"/>
                  <a:gd name="T1" fmla="*/ 204 h 348"/>
                  <a:gd name="T2" fmla="*/ 395 w 395"/>
                  <a:gd name="T3" fmla="*/ 221 h 348"/>
                  <a:gd name="T4" fmla="*/ 319 w 395"/>
                  <a:gd name="T5" fmla="*/ 249 h 348"/>
                  <a:gd name="T6" fmla="*/ 291 w 395"/>
                  <a:gd name="T7" fmla="*/ 302 h 348"/>
                  <a:gd name="T8" fmla="*/ 226 w 395"/>
                  <a:gd name="T9" fmla="*/ 348 h 348"/>
                  <a:gd name="T10" fmla="*/ 92 w 395"/>
                  <a:gd name="T11" fmla="*/ 319 h 348"/>
                  <a:gd name="T12" fmla="*/ 0 w 395"/>
                  <a:gd name="T13" fmla="*/ 226 h 348"/>
                  <a:gd name="T14" fmla="*/ 22 w 395"/>
                  <a:gd name="T15" fmla="*/ 180 h 348"/>
                  <a:gd name="T16" fmla="*/ 221 w 395"/>
                  <a:gd name="T17" fmla="*/ 127 h 348"/>
                  <a:gd name="T18" fmla="*/ 174 w 395"/>
                  <a:gd name="T19" fmla="*/ 58 h 348"/>
                  <a:gd name="T20" fmla="*/ 226 w 395"/>
                  <a:gd name="T21" fmla="*/ 0 h 348"/>
                  <a:gd name="T22" fmla="*/ 325 w 395"/>
                  <a:gd name="T23" fmla="*/ 35 h 348"/>
                  <a:gd name="T24" fmla="*/ 366 w 395"/>
                  <a:gd name="T25" fmla="*/ 29 h 348"/>
                  <a:gd name="T26" fmla="*/ 360 w 395"/>
                  <a:gd name="T27" fmla="*/ 122 h 348"/>
                  <a:gd name="T28" fmla="*/ 325 w 395"/>
                  <a:gd name="T29" fmla="*/ 174 h 348"/>
                  <a:gd name="T30" fmla="*/ 383 w 395"/>
                  <a:gd name="T31" fmla="*/ 204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5"/>
                  <a:gd name="T49" fmla="*/ 0 h 348"/>
                  <a:gd name="T50" fmla="*/ 395 w 395"/>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5" h="348">
                    <a:moveTo>
                      <a:pt x="383" y="204"/>
                    </a:moveTo>
                    <a:lnTo>
                      <a:pt x="395" y="221"/>
                    </a:lnTo>
                    <a:lnTo>
                      <a:pt x="319" y="249"/>
                    </a:lnTo>
                    <a:lnTo>
                      <a:pt x="291" y="302"/>
                    </a:lnTo>
                    <a:lnTo>
                      <a:pt x="226" y="348"/>
                    </a:lnTo>
                    <a:lnTo>
                      <a:pt x="92" y="319"/>
                    </a:lnTo>
                    <a:lnTo>
                      <a:pt x="0" y="226"/>
                    </a:lnTo>
                    <a:lnTo>
                      <a:pt x="22" y="180"/>
                    </a:lnTo>
                    <a:lnTo>
                      <a:pt x="221" y="127"/>
                    </a:lnTo>
                    <a:lnTo>
                      <a:pt x="174" y="58"/>
                    </a:lnTo>
                    <a:lnTo>
                      <a:pt x="226" y="0"/>
                    </a:lnTo>
                    <a:lnTo>
                      <a:pt x="325" y="35"/>
                    </a:lnTo>
                    <a:lnTo>
                      <a:pt x="366" y="29"/>
                    </a:lnTo>
                    <a:lnTo>
                      <a:pt x="360" y="122"/>
                    </a:lnTo>
                    <a:lnTo>
                      <a:pt x="325" y="174"/>
                    </a:lnTo>
                    <a:lnTo>
                      <a:pt x="383" y="20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7" name="Freeform 66"/>
              <p:cNvSpPr>
                <a:spLocks/>
              </p:cNvSpPr>
              <p:nvPr/>
            </p:nvSpPr>
            <p:spPr bwMode="auto">
              <a:xfrm>
                <a:off x="625" y="1151"/>
                <a:ext cx="57" cy="31"/>
              </a:xfrm>
              <a:custGeom>
                <a:avLst/>
                <a:gdLst>
                  <a:gd name="T0" fmla="*/ 104 w 458"/>
                  <a:gd name="T1" fmla="*/ 0 h 249"/>
                  <a:gd name="T2" fmla="*/ 28 w 458"/>
                  <a:gd name="T3" fmla="*/ 23 h 249"/>
                  <a:gd name="T4" fmla="*/ 0 w 458"/>
                  <a:gd name="T5" fmla="*/ 87 h 249"/>
                  <a:gd name="T6" fmla="*/ 122 w 458"/>
                  <a:gd name="T7" fmla="*/ 127 h 249"/>
                  <a:gd name="T8" fmla="*/ 122 w 458"/>
                  <a:gd name="T9" fmla="*/ 232 h 249"/>
                  <a:gd name="T10" fmla="*/ 133 w 458"/>
                  <a:gd name="T11" fmla="*/ 249 h 249"/>
                  <a:gd name="T12" fmla="*/ 249 w 458"/>
                  <a:gd name="T13" fmla="*/ 220 h 249"/>
                  <a:gd name="T14" fmla="*/ 290 w 458"/>
                  <a:gd name="T15" fmla="*/ 227 h 249"/>
                  <a:gd name="T16" fmla="*/ 458 w 458"/>
                  <a:gd name="T17" fmla="*/ 115 h 249"/>
                  <a:gd name="T18" fmla="*/ 441 w 458"/>
                  <a:gd name="T19" fmla="*/ 93 h 249"/>
                  <a:gd name="T20" fmla="*/ 127 w 458"/>
                  <a:gd name="T21" fmla="*/ 46 h 249"/>
                  <a:gd name="T22" fmla="*/ 104 w 458"/>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8"/>
                  <a:gd name="T37" fmla="*/ 0 h 249"/>
                  <a:gd name="T38" fmla="*/ 458 w 458"/>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8" h="249">
                    <a:moveTo>
                      <a:pt x="104" y="0"/>
                    </a:moveTo>
                    <a:lnTo>
                      <a:pt x="28" y="23"/>
                    </a:lnTo>
                    <a:lnTo>
                      <a:pt x="0" y="87"/>
                    </a:lnTo>
                    <a:lnTo>
                      <a:pt x="122" y="127"/>
                    </a:lnTo>
                    <a:lnTo>
                      <a:pt x="122" y="232"/>
                    </a:lnTo>
                    <a:lnTo>
                      <a:pt x="133" y="249"/>
                    </a:lnTo>
                    <a:lnTo>
                      <a:pt x="249" y="220"/>
                    </a:lnTo>
                    <a:lnTo>
                      <a:pt x="290" y="227"/>
                    </a:lnTo>
                    <a:lnTo>
                      <a:pt x="458" y="115"/>
                    </a:lnTo>
                    <a:lnTo>
                      <a:pt x="441" y="93"/>
                    </a:lnTo>
                    <a:lnTo>
                      <a:pt x="127" y="46"/>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8" name="Freeform 67"/>
              <p:cNvSpPr>
                <a:spLocks/>
              </p:cNvSpPr>
              <p:nvPr/>
            </p:nvSpPr>
            <p:spPr bwMode="auto">
              <a:xfrm>
                <a:off x="617" y="1161"/>
                <a:ext cx="23" cy="19"/>
              </a:xfrm>
              <a:custGeom>
                <a:avLst/>
                <a:gdLst>
                  <a:gd name="T0" fmla="*/ 65 w 187"/>
                  <a:gd name="T1" fmla="*/ 0 h 151"/>
                  <a:gd name="T2" fmla="*/ 187 w 187"/>
                  <a:gd name="T3" fmla="*/ 46 h 151"/>
                  <a:gd name="T4" fmla="*/ 187 w 187"/>
                  <a:gd name="T5" fmla="*/ 151 h 151"/>
                  <a:gd name="T6" fmla="*/ 75 w 187"/>
                  <a:gd name="T7" fmla="*/ 111 h 151"/>
                  <a:gd name="T8" fmla="*/ 0 w 187"/>
                  <a:gd name="T9" fmla="*/ 46 h 151"/>
                  <a:gd name="T10" fmla="*/ 65 w 187"/>
                  <a:gd name="T11" fmla="*/ 0 h 151"/>
                  <a:gd name="T12" fmla="*/ 0 60000 65536"/>
                  <a:gd name="T13" fmla="*/ 0 60000 65536"/>
                  <a:gd name="T14" fmla="*/ 0 60000 65536"/>
                  <a:gd name="T15" fmla="*/ 0 60000 65536"/>
                  <a:gd name="T16" fmla="*/ 0 60000 65536"/>
                  <a:gd name="T17" fmla="*/ 0 60000 65536"/>
                  <a:gd name="T18" fmla="*/ 0 w 187"/>
                  <a:gd name="T19" fmla="*/ 0 h 151"/>
                  <a:gd name="T20" fmla="*/ 187 w 18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87" h="151">
                    <a:moveTo>
                      <a:pt x="65" y="0"/>
                    </a:moveTo>
                    <a:lnTo>
                      <a:pt x="187" y="46"/>
                    </a:lnTo>
                    <a:lnTo>
                      <a:pt x="187" y="151"/>
                    </a:lnTo>
                    <a:lnTo>
                      <a:pt x="75" y="111"/>
                    </a:lnTo>
                    <a:lnTo>
                      <a:pt x="0" y="46"/>
                    </a:lnTo>
                    <a:lnTo>
                      <a:pt x="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59" name="Freeform 68"/>
              <p:cNvSpPr>
                <a:spLocks/>
              </p:cNvSpPr>
              <p:nvPr/>
            </p:nvSpPr>
            <p:spPr bwMode="auto">
              <a:xfrm>
                <a:off x="641" y="1166"/>
                <a:ext cx="53" cy="47"/>
              </a:xfrm>
              <a:custGeom>
                <a:avLst/>
                <a:gdLst>
                  <a:gd name="T0" fmla="*/ 116 w 425"/>
                  <a:gd name="T1" fmla="*/ 349 h 377"/>
                  <a:gd name="T2" fmla="*/ 203 w 425"/>
                  <a:gd name="T3" fmla="*/ 377 h 377"/>
                  <a:gd name="T4" fmla="*/ 226 w 425"/>
                  <a:gd name="T5" fmla="*/ 342 h 377"/>
                  <a:gd name="T6" fmla="*/ 268 w 425"/>
                  <a:gd name="T7" fmla="*/ 354 h 377"/>
                  <a:gd name="T8" fmla="*/ 279 w 425"/>
                  <a:gd name="T9" fmla="*/ 279 h 377"/>
                  <a:gd name="T10" fmla="*/ 425 w 425"/>
                  <a:gd name="T11" fmla="*/ 110 h 377"/>
                  <a:gd name="T12" fmla="*/ 425 w 425"/>
                  <a:gd name="T13" fmla="*/ 58 h 377"/>
                  <a:gd name="T14" fmla="*/ 325 w 425"/>
                  <a:gd name="T15" fmla="*/ 0 h 377"/>
                  <a:gd name="T16" fmla="*/ 157 w 425"/>
                  <a:gd name="T17" fmla="*/ 105 h 377"/>
                  <a:gd name="T18" fmla="*/ 111 w 425"/>
                  <a:gd name="T19" fmla="*/ 98 h 377"/>
                  <a:gd name="T20" fmla="*/ 0 w 425"/>
                  <a:gd name="T21" fmla="*/ 127 h 377"/>
                  <a:gd name="T22" fmla="*/ 87 w 425"/>
                  <a:gd name="T23" fmla="*/ 284 h 377"/>
                  <a:gd name="T24" fmla="*/ 116 w 425"/>
                  <a:gd name="T25" fmla="*/ 319 h 377"/>
                  <a:gd name="T26" fmla="*/ 116 w 425"/>
                  <a:gd name="T27" fmla="*/ 349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377"/>
                  <a:gd name="T44" fmla="*/ 425 w 425"/>
                  <a:gd name="T45" fmla="*/ 377 h 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377">
                    <a:moveTo>
                      <a:pt x="116" y="349"/>
                    </a:moveTo>
                    <a:lnTo>
                      <a:pt x="203" y="377"/>
                    </a:lnTo>
                    <a:lnTo>
                      <a:pt x="226" y="342"/>
                    </a:lnTo>
                    <a:lnTo>
                      <a:pt x="268" y="354"/>
                    </a:lnTo>
                    <a:lnTo>
                      <a:pt x="279" y="279"/>
                    </a:lnTo>
                    <a:lnTo>
                      <a:pt x="425" y="110"/>
                    </a:lnTo>
                    <a:lnTo>
                      <a:pt x="425" y="58"/>
                    </a:lnTo>
                    <a:lnTo>
                      <a:pt x="325" y="0"/>
                    </a:lnTo>
                    <a:lnTo>
                      <a:pt x="157" y="105"/>
                    </a:lnTo>
                    <a:lnTo>
                      <a:pt x="111" y="98"/>
                    </a:lnTo>
                    <a:lnTo>
                      <a:pt x="0" y="127"/>
                    </a:lnTo>
                    <a:lnTo>
                      <a:pt x="87" y="284"/>
                    </a:lnTo>
                    <a:lnTo>
                      <a:pt x="116" y="319"/>
                    </a:lnTo>
                    <a:lnTo>
                      <a:pt x="116" y="34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0" name="Freeform 69"/>
              <p:cNvSpPr>
                <a:spLocks/>
              </p:cNvSpPr>
              <p:nvPr/>
            </p:nvSpPr>
            <p:spPr bwMode="auto">
              <a:xfrm>
                <a:off x="655" y="1209"/>
                <a:ext cx="29" cy="34"/>
              </a:xfrm>
              <a:custGeom>
                <a:avLst/>
                <a:gdLst>
                  <a:gd name="T0" fmla="*/ 5 w 226"/>
                  <a:gd name="T1" fmla="*/ 12 h 274"/>
                  <a:gd name="T2" fmla="*/ 92 w 226"/>
                  <a:gd name="T3" fmla="*/ 35 h 274"/>
                  <a:gd name="T4" fmla="*/ 115 w 226"/>
                  <a:gd name="T5" fmla="*/ 0 h 274"/>
                  <a:gd name="T6" fmla="*/ 157 w 226"/>
                  <a:gd name="T7" fmla="*/ 12 h 274"/>
                  <a:gd name="T8" fmla="*/ 139 w 226"/>
                  <a:gd name="T9" fmla="*/ 122 h 274"/>
                  <a:gd name="T10" fmla="*/ 220 w 226"/>
                  <a:gd name="T11" fmla="*/ 180 h 274"/>
                  <a:gd name="T12" fmla="*/ 226 w 226"/>
                  <a:gd name="T13" fmla="*/ 209 h 274"/>
                  <a:gd name="T14" fmla="*/ 214 w 226"/>
                  <a:gd name="T15" fmla="*/ 274 h 274"/>
                  <a:gd name="T16" fmla="*/ 197 w 226"/>
                  <a:gd name="T17" fmla="*/ 262 h 274"/>
                  <a:gd name="T18" fmla="*/ 0 w 226"/>
                  <a:gd name="T19" fmla="*/ 52 h 274"/>
                  <a:gd name="T20" fmla="*/ 5 w 226"/>
                  <a:gd name="T21" fmla="*/ 12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
                  <a:gd name="T34" fmla="*/ 0 h 274"/>
                  <a:gd name="T35" fmla="*/ 226 w 226"/>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 h="274">
                    <a:moveTo>
                      <a:pt x="5" y="12"/>
                    </a:moveTo>
                    <a:lnTo>
                      <a:pt x="92" y="35"/>
                    </a:lnTo>
                    <a:lnTo>
                      <a:pt x="115" y="0"/>
                    </a:lnTo>
                    <a:lnTo>
                      <a:pt x="157" y="12"/>
                    </a:lnTo>
                    <a:lnTo>
                      <a:pt x="139" y="122"/>
                    </a:lnTo>
                    <a:lnTo>
                      <a:pt x="220" y="180"/>
                    </a:lnTo>
                    <a:lnTo>
                      <a:pt x="226" y="209"/>
                    </a:lnTo>
                    <a:lnTo>
                      <a:pt x="214" y="274"/>
                    </a:lnTo>
                    <a:lnTo>
                      <a:pt x="197" y="262"/>
                    </a:lnTo>
                    <a:lnTo>
                      <a:pt x="0" y="52"/>
                    </a:lnTo>
                    <a:lnTo>
                      <a:pt x="5"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1" name="Freeform 70"/>
              <p:cNvSpPr>
                <a:spLocks/>
              </p:cNvSpPr>
              <p:nvPr/>
            </p:nvSpPr>
            <p:spPr bwMode="auto">
              <a:xfrm>
                <a:off x="682" y="1232"/>
                <a:ext cx="63" cy="35"/>
              </a:xfrm>
              <a:custGeom>
                <a:avLst/>
                <a:gdLst>
                  <a:gd name="T0" fmla="*/ 12 w 506"/>
                  <a:gd name="T1" fmla="*/ 0 h 285"/>
                  <a:gd name="T2" fmla="*/ 111 w 506"/>
                  <a:gd name="T3" fmla="*/ 64 h 285"/>
                  <a:gd name="T4" fmla="*/ 326 w 506"/>
                  <a:gd name="T5" fmla="*/ 6 h 285"/>
                  <a:gd name="T6" fmla="*/ 477 w 506"/>
                  <a:gd name="T7" fmla="*/ 104 h 285"/>
                  <a:gd name="T8" fmla="*/ 506 w 506"/>
                  <a:gd name="T9" fmla="*/ 250 h 285"/>
                  <a:gd name="T10" fmla="*/ 448 w 506"/>
                  <a:gd name="T11" fmla="*/ 285 h 285"/>
                  <a:gd name="T12" fmla="*/ 355 w 506"/>
                  <a:gd name="T13" fmla="*/ 198 h 285"/>
                  <a:gd name="T14" fmla="*/ 390 w 506"/>
                  <a:gd name="T15" fmla="*/ 169 h 285"/>
                  <a:gd name="T16" fmla="*/ 396 w 506"/>
                  <a:gd name="T17" fmla="*/ 151 h 285"/>
                  <a:gd name="T18" fmla="*/ 314 w 506"/>
                  <a:gd name="T19" fmla="*/ 87 h 285"/>
                  <a:gd name="T20" fmla="*/ 268 w 506"/>
                  <a:gd name="T21" fmla="*/ 104 h 285"/>
                  <a:gd name="T22" fmla="*/ 180 w 506"/>
                  <a:gd name="T23" fmla="*/ 111 h 285"/>
                  <a:gd name="T24" fmla="*/ 262 w 506"/>
                  <a:gd name="T25" fmla="*/ 181 h 285"/>
                  <a:gd name="T26" fmla="*/ 204 w 506"/>
                  <a:gd name="T27" fmla="*/ 198 h 285"/>
                  <a:gd name="T28" fmla="*/ 0 w 506"/>
                  <a:gd name="T29" fmla="*/ 94 h 285"/>
                  <a:gd name="T30" fmla="*/ 18 w 506"/>
                  <a:gd name="T31" fmla="*/ 29 h 285"/>
                  <a:gd name="T32" fmla="*/ 12 w 506"/>
                  <a:gd name="T33" fmla="*/ 0 h 2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6"/>
                  <a:gd name="T52" fmla="*/ 0 h 285"/>
                  <a:gd name="T53" fmla="*/ 506 w 506"/>
                  <a:gd name="T54" fmla="*/ 285 h 2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6" h="285">
                    <a:moveTo>
                      <a:pt x="12" y="0"/>
                    </a:moveTo>
                    <a:lnTo>
                      <a:pt x="111" y="64"/>
                    </a:lnTo>
                    <a:lnTo>
                      <a:pt x="326" y="6"/>
                    </a:lnTo>
                    <a:lnTo>
                      <a:pt x="477" y="104"/>
                    </a:lnTo>
                    <a:lnTo>
                      <a:pt x="506" y="250"/>
                    </a:lnTo>
                    <a:lnTo>
                      <a:pt x="448" y="285"/>
                    </a:lnTo>
                    <a:lnTo>
                      <a:pt x="355" y="198"/>
                    </a:lnTo>
                    <a:lnTo>
                      <a:pt x="390" y="169"/>
                    </a:lnTo>
                    <a:lnTo>
                      <a:pt x="396" y="151"/>
                    </a:lnTo>
                    <a:lnTo>
                      <a:pt x="314" y="87"/>
                    </a:lnTo>
                    <a:lnTo>
                      <a:pt x="268" y="104"/>
                    </a:lnTo>
                    <a:lnTo>
                      <a:pt x="180" y="111"/>
                    </a:lnTo>
                    <a:lnTo>
                      <a:pt x="262" y="181"/>
                    </a:lnTo>
                    <a:lnTo>
                      <a:pt x="204" y="198"/>
                    </a:lnTo>
                    <a:lnTo>
                      <a:pt x="0" y="94"/>
                    </a:lnTo>
                    <a:lnTo>
                      <a:pt x="18" y="29"/>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2" name="Freeform 71"/>
              <p:cNvSpPr>
                <a:spLocks/>
              </p:cNvSpPr>
              <p:nvPr/>
            </p:nvSpPr>
            <p:spPr bwMode="auto">
              <a:xfrm>
                <a:off x="1090" y="635"/>
                <a:ext cx="66" cy="47"/>
              </a:xfrm>
              <a:custGeom>
                <a:avLst/>
                <a:gdLst>
                  <a:gd name="T0" fmla="*/ 203 w 528"/>
                  <a:gd name="T1" fmla="*/ 75 h 377"/>
                  <a:gd name="T2" fmla="*/ 186 w 528"/>
                  <a:gd name="T3" fmla="*/ 104 h 377"/>
                  <a:gd name="T4" fmla="*/ 151 w 528"/>
                  <a:gd name="T5" fmla="*/ 122 h 377"/>
                  <a:gd name="T6" fmla="*/ 139 w 528"/>
                  <a:gd name="T7" fmla="*/ 80 h 377"/>
                  <a:gd name="T8" fmla="*/ 87 w 528"/>
                  <a:gd name="T9" fmla="*/ 17 h 377"/>
                  <a:gd name="T10" fmla="*/ 64 w 528"/>
                  <a:gd name="T11" fmla="*/ 0 h 377"/>
                  <a:gd name="T12" fmla="*/ 52 w 528"/>
                  <a:gd name="T13" fmla="*/ 28 h 377"/>
                  <a:gd name="T14" fmla="*/ 64 w 528"/>
                  <a:gd name="T15" fmla="*/ 63 h 377"/>
                  <a:gd name="T16" fmla="*/ 69 w 528"/>
                  <a:gd name="T17" fmla="*/ 69 h 377"/>
                  <a:gd name="T18" fmla="*/ 29 w 528"/>
                  <a:gd name="T19" fmla="*/ 69 h 377"/>
                  <a:gd name="T20" fmla="*/ 0 w 528"/>
                  <a:gd name="T21" fmla="*/ 80 h 377"/>
                  <a:gd name="T22" fmla="*/ 0 w 528"/>
                  <a:gd name="T23" fmla="*/ 104 h 377"/>
                  <a:gd name="T24" fmla="*/ 35 w 528"/>
                  <a:gd name="T25" fmla="*/ 122 h 377"/>
                  <a:gd name="T26" fmla="*/ 104 w 528"/>
                  <a:gd name="T27" fmla="*/ 157 h 377"/>
                  <a:gd name="T28" fmla="*/ 139 w 528"/>
                  <a:gd name="T29" fmla="*/ 179 h 377"/>
                  <a:gd name="T30" fmla="*/ 127 w 528"/>
                  <a:gd name="T31" fmla="*/ 191 h 377"/>
                  <a:gd name="T32" fmla="*/ 92 w 528"/>
                  <a:gd name="T33" fmla="*/ 197 h 377"/>
                  <a:gd name="T34" fmla="*/ 29 w 528"/>
                  <a:gd name="T35" fmla="*/ 202 h 377"/>
                  <a:gd name="T36" fmla="*/ 29 w 528"/>
                  <a:gd name="T37" fmla="*/ 214 h 377"/>
                  <a:gd name="T38" fmla="*/ 81 w 528"/>
                  <a:gd name="T39" fmla="*/ 237 h 377"/>
                  <a:gd name="T40" fmla="*/ 104 w 528"/>
                  <a:gd name="T41" fmla="*/ 249 h 377"/>
                  <a:gd name="T42" fmla="*/ 127 w 528"/>
                  <a:gd name="T43" fmla="*/ 255 h 377"/>
                  <a:gd name="T44" fmla="*/ 110 w 528"/>
                  <a:gd name="T45" fmla="*/ 284 h 377"/>
                  <a:gd name="T46" fmla="*/ 99 w 528"/>
                  <a:gd name="T47" fmla="*/ 319 h 377"/>
                  <a:gd name="T48" fmla="*/ 139 w 528"/>
                  <a:gd name="T49" fmla="*/ 359 h 377"/>
                  <a:gd name="T50" fmla="*/ 209 w 528"/>
                  <a:gd name="T51" fmla="*/ 377 h 377"/>
                  <a:gd name="T52" fmla="*/ 256 w 528"/>
                  <a:gd name="T53" fmla="*/ 348 h 377"/>
                  <a:gd name="T54" fmla="*/ 302 w 528"/>
                  <a:gd name="T55" fmla="*/ 331 h 377"/>
                  <a:gd name="T56" fmla="*/ 378 w 528"/>
                  <a:gd name="T57" fmla="*/ 336 h 377"/>
                  <a:gd name="T58" fmla="*/ 424 w 528"/>
                  <a:gd name="T59" fmla="*/ 301 h 377"/>
                  <a:gd name="T60" fmla="*/ 453 w 528"/>
                  <a:gd name="T61" fmla="*/ 284 h 377"/>
                  <a:gd name="T62" fmla="*/ 483 w 528"/>
                  <a:gd name="T63" fmla="*/ 267 h 377"/>
                  <a:gd name="T64" fmla="*/ 511 w 528"/>
                  <a:gd name="T65" fmla="*/ 226 h 377"/>
                  <a:gd name="T66" fmla="*/ 523 w 528"/>
                  <a:gd name="T67" fmla="*/ 185 h 377"/>
                  <a:gd name="T68" fmla="*/ 528 w 528"/>
                  <a:gd name="T69" fmla="*/ 167 h 377"/>
                  <a:gd name="T70" fmla="*/ 511 w 528"/>
                  <a:gd name="T71" fmla="*/ 139 h 377"/>
                  <a:gd name="T72" fmla="*/ 493 w 528"/>
                  <a:gd name="T73" fmla="*/ 127 h 377"/>
                  <a:gd name="T74" fmla="*/ 459 w 528"/>
                  <a:gd name="T75" fmla="*/ 127 h 377"/>
                  <a:gd name="T76" fmla="*/ 488 w 528"/>
                  <a:gd name="T77" fmla="*/ 80 h 377"/>
                  <a:gd name="T78" fmla="*/ 476 w 528"/>
                  <a:gd name="T79" fmla="*/ 52 h 377"/>
                  <a:gd name="T80" fmla="*/ 441 w 528"/>
                  <a:gd name="T81" fmla="*/ 52 h 377"/>
                  <a:gd name="T82" fmla="*/ 401 w 528"/>
                  <a:gd name="T83" fmla="*/ 69 h 377"/>
                  <a:gd name="T84" fmla="*/ 371 w 528"/>
                  <a:gd name="T85" fmla="*/ 57 h 377"/>
                  <a:gd name="T86" fmla="*/ 348 w 528"/>
                  <a:gd name="T87" fmla="*/ 52 h 377"/>
                  <a:gd name="T88" fmla="*/ 319 w 528"/>
                  <a:gd name="T89" fmla="*/ 75 h 377"/>
                  <a:gd name="T90" fmla="*/ 302 w 528"/>
                  <a:gd name="T91" fmla="*/ 98 h 377"/>
                  <a:gd name="T92" fmla="*/ 279 w 528"/>
                  <a:gd name="T93" fmla="*/ 87 h 377"/>
                  <a:gd name="T94" fmla="*/ 256 w 528"/>
                  <a:gd name="T95" fmla="*/ 52 h 377"/>
                  <a:gd name="T96" fmla="*/ 244 w 528"/>
                  <a:gd name="T97" fmla="*/ 69 h 377"/>
                  <a:gd name="T98" fmla="*/ 232 w 528"/>
                  <a:gd name="T99" fmla="*/ 75 h 377"/>
                  <a:gd name="T100" fmla="*/ 214 w 528"/>
                  <a:gd name="T101" fmla="*/ 57 h 377"/>
                  <a:gd name="T102" fmla="*/ 203 w 528"/>
                  <a:gd name="T103" fmla="*/ 75 h 3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8"/>
                  <a:gd name="T157" fmla="*/ 0 h 377"/>
                  <a:gd name="T158" fmla="*/ 528 w 528"/>
                  <a:gd name="T159" fmla="*/ 377 h 3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8" h="377">
                    <a:moveTo>
                      <a:pt x="203" y="75"/>
                    </a:moveTo>
                    <a:lnTo>
                      <a:pt x="186" y="104"/>
                    </a:lnTo>
                    <a:lnTo>
                      <a:pt x="151" y="122"/>
                    </a:lnTo>
                    <a:lnTo>
                      <a:pt x="139" y="80"/>
                    </a:lnTo>
                    <a:lnTo>
                      <a:pt x="87" y="17"/>
                    </a:lnTo>
                    <a:lnTo>
                      <a:pt x="64" y="0"/>
                    </a:lnTo>
                    <a:lnTo>
                      <a:pt x="52" y="28"/>
                    </a:lnTo>
                    <a:lnTo>
                      <a:pt x="64" y="63"/>
                    </a:lnTo>
                    <a:lnTo>
                      <a:pt x="69" y="69"/>
                    </a:lnTo>
                    <a:lnTo>
                      <a:pt x="29" y="69"/>
                    </a:lnTo>
                    <a:lnTo>
                      <a:pt x="0" y="80"/>
                    </a:lnTo>
                    <a:lnTo>
                      <a:pt x="0" y="104"/>
                    </a:lnTo>
                    <a:lnTo>
                      <a:pt x="35" y="122"/>
                    </a:lnTo>
                    <a:lnTo>
                      <a:pt x="104" y="157"/>
                    </a:lnTo>
                    <a:lnTo>
                      <a:pt x="139" y="179"/>
                    </a:lnTo>
                    <a:lnTo>
                      <a:pt x="127" y="191"/>
                    </a:lnTo>
                    <a:lnTo>
                      <a:pt x="92" y="197"/>
                    </a:lnTo>
                    <a:lnTo>
                      <a:pt x="29" y="202"/>
                    </a:lnTo>
                    <a:lnTo>
                      <a:pt x="29" y="214"/>
                    </a:lnTo>
                    <a:lnTo>
                      <a:pt x="81" y="237"/>
                    </a:lnTo>
                    <a:lnTo>
                      <a:pt x="104" y="249"/>
                    </a:lnTo>
                    <a:lnTo>
                      <a:pt x="127" y="255"/>
                    </a:lnTo>
                    <a:lnTo>
                      <a:pt x="110" y="284"/>
                    </a:lnTo>
                    <a:lnTo>
                      <a:pt x="99" y="319"/>
                    </a:lnTo>
                    <a:lnTo>
                      <a:pt x="139" y="359"/>
                    </a:lnTo>
                    <a:lnTo>
                      <a:pt x="209" y="377"/>
                    </a:lnTo>
                    <a:lnTo>
                      <a:pt x="256" y="348"/>
                    </a:lnTo>
                    <a:lnTo>
                      <a:pt x="302" y="331"/>
                    </a:lnTo>
                    <a:lnTo>
                      <a:pt x="378" y="336"/>
                    </a:lnTo>
                    <a:lnTo>
                      <a:pt x="424" y="301"/>
                    </a:lnTo>
                    <a:lnTo>
                      <a:pt x="453" y="284"/>
                    </a:lnTo>
                    <a:lnTo>
                      <a:pt x="483" y="267"/>
                    </a:lnTo>
                    <a:lnTo>
                      <a:pt x="511" y="226"/>
                    </a:lnTo>
                    <a:lnTo>
                      <a:pt x="523" y="185"/>
                    </a:lnTo>
                    <a:lnTo>
                      <a:pt x="528" y="167"/>
                    </a:lnTo>
                    <a:lnTo>
                      <a:pt x="511" y="139"/>
                    </a:lnTo>
                    <a:lnTo>
                      <a:pt x="493" y="127"/>
                    </a:lnTo>
                    <a:lnTo>
                      <a:pt x="459" y="127"/>
                    </a:lnTo>
                    <a:lnTo>
                      <a:pt x="488" y="80"/>
                    </a:lnTo>
                    <a:lnTo>
                      <a:pt x="476" y="52"/>
                    </a:lnTo>
                    <a:lnTo>
                      <a:pt x="441" y="52"/>
                    </a:lnTo>
                    <a:lnTo>
                      <a:pt x="401" y="69"/>
                    </a:lnTo>
                    <a:lnTo>
                      <a:pt x="371" y="57"/>
                    </a:lnTo>
                    <a:lnTo>
                      <a:pt x="348" y="52"/>
                    </a:lnTo>
                    <a:lnTo>
                      <a:pt x="319" y="75"/>
                    </a:lnTo>
                    <a:lnTo>
                      <a:pt x="302" y="98"/>
                    </a:lnTo>
                    <a:lnTo>
                      <a:pt x="279" y="87"/>
                    </a:lnTo>
                    <a:lnTo>
                      <a:pt x="256" y="52"/>
                    </a:lnTo>
                    <a:lnTo>
                      <a:pt x="244" y="69"/>
                    </a:lnTo>
                    <a:lnTo>
                      <a:pt x="232" y="75"/>
                    </a:lnTo>
                    <a:lnTo>
                      <a:pt x="214" y="57"/>
                    </a:lnTo>
                    <a:lnTo>
                      <a:pt x="203"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3" name="Freeform 72"/>
              <p:cNvSpPr>
                <a:spLocks/>
              </p:cNvSpPr>
              <p:nvPr/>
            </p:nvSpPr>
            <p:spPr bwMode="auto">
              <a:xfrm>
                <a:off x="928" y="354"/>
                <a:ext cx="201" cy="326"/>
              </a:xfrm>
              <a:custGeom>
                <a:avLst/>
                <a:gdLst>
                  <a:gd name="T0" fmla="*/ 563 w 1610"/>
                  <a:gd name="T1" fmla="*/ 221 h 2608"/>
                  <a:gd name="T2" fmla="*/ 430 w 1610"/>
                  <a:gd name="T3" fmla="*/ 331 h 2608"/>
                  <a:gd name="T4" fmla="*/ 308 w 1610"/>
                  <a:gd name="T5" fmla="*/ 424 h 2608"/>
                  <a:gd name="T6" fmla="*/ 221 w 1610"/>
                  <a:gd name="T7" fmla="*/ 546 h 2608"/>
                  <a:gd name="T8" fmla="*/ 244 w 1610"/>
                  <a:gd name="T9" fmla="*/ 703 h 2608"/>
                  <a:gd name="T10" fmla="*/ 122 w 1610"/>
                  <a:gd name="T11" fmla="*/ 796 h 2608"/>
                  <a:gd name="T12" fmla="*/ 0 w 1610"/>
                  <a:gd name="T13" fmla="*/ 936 h 2608"/>
                  <a:gd name="T14" fmla="*/ 122 w 1610"/>
                  <a:gd name="T15" fmla="*/ 1028 h 2608"/>
                  <a:gd name="T16" fmla="*/ 35 w 1610"/>
                  <a:gd name="T17" fmla="*/ 1128 h 2608"/>
                  <a:gd name="T18" fmla="*/ 221 w 1610"/>
                  <a:gd name="T19" fmla="*/ 1150 h 2608"/>
                  <a:gd name="T20" fmla="*/ 366 w 1610"/>
                  <a:gd name="T21" fmla="*/ 1208 h 2608"/>
                  <a:gd name="T22" fmla="*/ 476 w 1610"/>
                  <a:gd name="T23" fmla="*/ 1382 h 2608"/>
                  <a:gd name="T24" fmla="*/ 511 w 1610"/>
                  <a:gd name="T25" fmla="*/ 1534 h 2608"/>
                  <a:gd name="T26" fmla="*/ 587 w 1610"/>
                  <a:gd name="T27" fmla="*/ 1673 h 2608"/>
                  <a:gd name="T28" fmla="*/ 488 w 1610"/>
                  <a:gd name="T29" fmla="*/ 1771 h 2608"/>
                  <a:gd name="T30" fmla="*/ 465 w 1610"/>
                  <a:gd name="T31" fmla="*/ 1911 h 2608"/>
                  <a:gd name="T32" fmla="*/ 448 w 1610"/>
                  <a:gd name="T33" fmla="*/ 2033 h 2608"/>
                  <a:gd name="T34" fmla="*/ 459 w 1610"/>
                  <a:gd name="T35" fmla="*/ 2179 h 2608"/>
                  <a:gd name="T36" fmla="*/ 511 w 1610"/>
                  <a:gd name="T37" fmla="*/ 2364 h 2608"/>
                  <a:gd name="T38" fmla="*/ 528 w 1610"/>
                  <a:gd name="T39" fmla="*/ 2510 h 2608"/>
                  <a:gd name="T40" fmla="*/ 657 w 1610"/>
                  <a:gd name="T41" fmla="*/ 2580 h 2608"/>
                  <a:gd name="T42" fmla="*/ 732 w 1610"/>
                  <a:gd name="T43" fmla="*/ 2608 h 2608"/>
                  <a:gd name="T44" fmla="*/ 842 w 1610"/>
                  <a:gd name="T45" fmla="*/ 2469 h 2608"/>
                  <a:gd name="T46" fmla="*/ 919 w 1610"/>
                  <a:gd name="T47" fmla="*/ 2219 h 2608"/>
                  <a:gd name="T48" fmla="*/ 1011 w 1610"/>
                  <a:gd name="T49" fmla="*/ 2016 h 2608"/>
                  <a:gd name="T50" fmla="*/ 1203 w 1610"/>
                  <a:gd name="T51" fmla="*/ 1935 h 2608"/>
                  <a:gd name="T52" fmla="*/ 1261 w 1610"/>
                  <a:gd name="T53" fmla="*/ 1801 h 2608"/>
                  <a:gd name="T54" fmla="*/ 1435 w 1610"/>
                  <a:gd name="T55" fmla="*/ 1661 h 2608"/>
                  <a:gd name="T56" fmla="*/ 1475 w 1610"/>
                  <a:gd name="T57" fmla="*/ 1621 h 2608"/>
                  <a:gd name="T58" fmla="*/ 1552 w 1610"/>
                  <a:gd name="T59" fmla="*/ 1510 h 2608"/>
                  <a:gd name="T60" fmla="*/ 1447 w 1610"/>
                  <a:gd name="T61" fmla="*/ 1493 h 2608"/>
                  <a:gd name="T62" fmla="*/ 1418 w 1610"/>
                  <a:gd name="T63" fmla="*/ 1382 h 2608"/>
                  <a:gd name="T64" fmla="*/ 1528 w 1610"/>
                  <a:gd name="T65" fmla="*/ 1400 h 2608"/>
                  <a:gd name="T66" fmla="*/ 1610 w 1610"/>
                  <a:gd name="T67" fmla="*/ 1382 h 2608"/>
                  <a:gd name="T68" fmla="*/ 1505 w 1610"/>
                  <a:gd name="T69" fmla="*/ 1295 h 2608"/>
                  <a:gd name="T70" fmla="*/ 1458 w 1610"/>
                  <a:gd name="T71" fmla="*/ 1197 h 2608"/>
                  <a:gd name="T72" fmla="*/ 1487 w 1610"/>
                  <a:gd name="T73" fmla="*/ 1110 h 2608"/>
                  <a:gd name="T74" fmla="*/ 1534 w 1610"/>
                  <a:gd name="T75" fmla="*/ 1016 h 2608"/>
                  <a:gd name="T76" fmla="*/ 1475 w 1610"/>
                  <a:gd name="T77" fmla="*/ 807 h 2608"/>
                  <a:gd name="T78" fmla="*/ 1435 w 1610"/>
                  <a:gd name="T79" fmla="*/ 685 h 2608"/>
                  <a:gd name="T80" fmla="*/ 1395 w 1610"/>
                  <a:gd name="T81" fmla="*/ 605 h 2608"/>
                  <a:gd name="T82" fmla="*/ 1487 w 1610"/>
                  <a:gd name="T83" fmla="*/ 500 h 2608"/>
                  <a:gd name="T84" fmla="*/ 1499 w 1610"/>
                  <a:gd name="T85" fmla="*/ 413 h 2608"/>
                  <a:gd name="T86" fmla="*/ 1458 w 1610"/>
                  <a:gd name="T87" fmla="*/ 343 h 2608"/>
                  <a:gd name="T88" fmla="*/ 1255 w 1610"/>
                  <a:gd name="T89" fmla="*/ 413 h 2608"/>
                  <a:gd name="T90" fmla="*/ 1203 w 1610"/>
                  <a:gd name="T91" fmla="*/ 401 h 2608"/>
                  <a:gd name="T92" fmla="*/ 1296 w 1610"/>
                  <a:gd name="T93" fmla="*/ 314 h 2608"/>
                  <a:gd name="T94" fmla="*/ 1191 w 1610"/>
                  <a:gd name="T95" fmla="*/ 326 h 2608"/>
                  <a:gd name="T96" fmla="*/ 1133 w 1610"/>
                  <a:gd name="T97" fmla="*/ 302 h 2608"/>
                  <a:gd name="T98" fmla="*/ 1104 w 1610"/>
                  <a:gd name="T99" fmla="*/ 239 h 2608"/>
                  <a:gd name="T100" fmla="*/ 1186 w 1610"/>
                  <a:gd name="T101" fmla="*/ 204 h 2608"/>
                  <a:gd name="T102" fmla="*/ 1388 w 1610"/>
                  <a:gd name="T103" fmla="*/ 127 h 2608"/>
                  <a:gd name="T104" fmla="*/ 1308 w 1610"/>
                  <a:gd name="T105" fmla="*/ 70 h 2608"/>
                  <a:gd name="T106" fmla="*/ 1104 w 1610"/>
                  <a:gd name="T107" fmla="*/ 0 h 2608"/>
                  <a:gd name="T108" fmla="*/ 953 w 1610"/>
                  <a:gd name="T109" fmla="*/ 17 h 2608"/>
                  <a:gd name="T110" fmla="*/ 941 w 1610"/>
                  <a:gd name="T111" fmla="*/ 110 h 2608"/>
                  <a:gd name="T112" fmla="*/ 819 w 1610"/>
                  <a:gd name="T113" fmla="*/ 110 h 2608"/>
                  <a:gd name="T114" fmla="*/ 779 w 1610"/>
                  <a:gd name="T115" fmla="*/ 204 h 2608"/>
                  <a:gd name="T116" fmla="*/ 709 w 1610"/>
                  <a:gd name="T117" fmla="*/ 180 h 2608"/>
                  <a:gd name="T118" fmla="*/ 732 w 1610"/>
                  <a:gd name="T119" fmla="*/ 239 h 26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0"/>
                  <a:gd name="T181" fmla="*/ 0 h 2608"/>
                  <a:gd name="T182" fmla="*/ 1610 w 1610"/>
                  <a:gd name="T183" fmla="*/ 2608 h 26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0" h="2608">
                    <a:moveTo>
                      <a:pt x="720" y="273"/>
                    </a:moveTo>
                    <a:lnTo>
                      <a:pt x="563" y="221"/>
                    </a:lnTo>
                    <a:lnTo>
                      <a:pt x="488" y="302"/>
                    </a:lnTo>
                    <a:lnTo>
                      <a:pt x="430" y="331"/>
                    </a:lnTo>
                    <a:lnTo>
                      <a:pt x="366" y="361"/>
                    </a:lnTo>
                    <a:lnTo>
                      <a:pt x="308" y="424"/>
                    </a:lnTo>
                    <a:lnTo>
                      <a:pt x="326" y="523"/>
                    </a:lnTo>
                    <a:lnTo>
                      <a:pt x="221" y="546"/>
                    </a:lnTo>
                    <a:lnTo>
                      <a:pt x="186" y="605"/>
                    </a:lnTo>
                    <a:lnTo>
                      <a:pt x="244" y="703"/>
                    </a:lnTo>
                    <a:lnTo>
                      <a:pt x="232" y="744"/>
                    </a:lnTo>
                    <a:lnTo>
                      <a:pt x="122" y="796"/>
                    </a:lnTo>
                    <a:lnTo>
                      <a:pt x="0" y="877"/>
                    </a:lnTo>
                    <a:lnTo>
                      <a:pt x="0" y="936"/>
                    </a:lnTo>
                    <a:lnTo>
                      <a:pt x="116" y="1006"/>
                    </a:lnTo>
                    <a:lnTo>
                      <a:pt x="122" y="1028"/>
                    </a:lnTo>
                    <a:lnTo>
                      <a:pt x="47" y="1075"/>
                    </a:lnTo>
                    <a:lnTo>
                      <a:pt x="35" y="1128"/>
                    </a:lnTo>
                    <a:lnTo>
                      <a:pt x="81" y="1191"/>
                    </a:lnTo>
                    <a:lnTo>
                      <a:pt x="221" y="1150"/>
                    </a:lnTo>
                    <a:lnTo>
                      <a:pt x="279" y="1156"/>
                    </a:lnTo>
                    <a:lnTo>
                      <a:pt x="366" y="1208"/>
                    </a:lnTo>
                    <a:lnTo>
                      <a:pt x="378" y="1272"/>
                    </a:lnTo>
                    <a:lnTo>
                      <a:pt x="476" y="1382"/>
                    </a:lnTo>
                    <a:lnTo>
                      <a:pt x="500" y="1458"/>
                    </a:lnTo>
                    <a:lnTo>
                      <a:pt x="511" y="1534"/>
                    </a:lnTo>
                    <a:lnTo>
                      <a:pt x="511" y="1621"/>
                    </a:lnTo>
                    <a:lnTo>
                      <a:pt x="587" y="1673"/>
                    </a:lnTo>
                    <a:lnTo>
                      <a:pt x="546" y="1743"/>
                    </a:lnTo>
                    <a:lnTo>
                      <a:pt x="488" y="1771"/>
                    </a:lnTo>
                    <a:lnTo>
                      <a:pt x="465" y="1848"/>
                    </a:lnTo>
                    <a:lnTo>
                      <a:pt x="465" y="1911"/>
                    </a:lnTo>
                    <a:lnTo>
                      <a:pt x="418" y="1963"/>
                    </a:lnTo>
                    <a:lnTo>
                      <a:pt x="448" y="2033"/>
                    </a:lnTo>
                    <a:lnTo>
                      <a:pt x="488" y="2085"/>
                    </a:lnTo>
                    <a:lnTo>
                      <a:pt x="459" y="2179"/>
                    </a:lnTo>
                    <a:lnTo>
                      <a:pt x="459" y="2277"/>
                    </a:lnTo>
                    <a:lnTo>
                      <a:pt x="511" y="2364"/>
                    </a:lnTo>
                    <a:lnTo>
                      <a:pt x="558" y="2416"/>
                    </a:lnTo>
                    <a:lnTo>
                      <a:pt x="528" y="2510"/>
                    </a:lnTo>
                    <a:lnTo>
                      <a:pt x="575" y="2556"/>
                    </a:lnTo>
                    <a:lnTo>
                      <a:pt x="657" y="2580"/>
                    </a:lnTo>
                    <a:lnTo>
                      <a:pt x="680" y="2597"/>
                    </a:lnTo>
                    <a:lnTo>
                      <a:pt x="732" y="2608"/>
                    </a:lnTo>
                    <a:lnTo>
                      <a:pt x="790" y="2556"/>
                    </a:lnTo>
                    <a:lnTo>
                      <a:pt x="842" y="2469"/>
                    </a:lnTo>
                    <a:lnTo>
                      <a:pt x="842" y="2336"/>
                    </a:lnTo>
                    <a:lnTo>
                      <a:pt x="919" y="2219"/>
                    </a:lnTo>
                    <a:lnTo>
                      <a:pt x="941" y="2085"/>
                    </a:lnTo>
                    <a:lnTo>
                      <a:pt x="1011" y="2016"/>
                    </a:lnTo>
                    <a:lnTo>
                      <a:pt x="1116" y="1975"/>
                    </a:lnTo>
                    <a:lnTo>
                      <a:pt x="1203" y="1935"/>
                    </a:lnTo>
                    <a:lnTo>
                      <a:pt x="1232" y="1876"/>
                    </a:lnTo>
                    <a:lnTo>
                      <a:pt x="1261" y="1801"/>
                    </a:lnTo>
                    <a:lnTo>
                      <a:pt x="1343" y="1719"/>
                    </a:lnTo>
                    <a:lnTo>
                      <a:pt x="1435" y="1661"/>
                    </a:lnTo>
                    <a:lnTo>
                      <a:pt x="1447" y="1649"/>
                    </a:lnTo>
                    <a:lnTo>
                      <a:pt x="1475" y="1621"/>
                    </a:lnTo>
                    <a:lnTo>
                      <a:pt x="1557" y="1534"/>
                    </a:lnTo>
                    <a:lnTo>
                      <a:pt x="1552" y="1510"/>
                    </a:lnTo>
                    <a:lnTo>
                      <a:pt x="1458" y="1510"/>
                    </a:lnTo>
                    <a:lnTo>
                      <a:pt x="1447" y="1493"/>
                    </a:lnTo>
                    <a:lnTo>
                      <a:pt x="1435" y="1440"/>
                    </a:lnTo>
                    <a:lnTo>
                      <a:pt x="1418" y="1382"/>
                    </a:lnTo>
                    <a:lnTo>
                      <a:pt x="1458" y="1360"/>
                    </a:lnTo>
                    <a:lnTo>
                      <a:pt x="1528" y="1400"/>
                    </a:lnTo>
                    <a:lnTo>
                      <a:pt x="1598" y="1412"/>
                    </a:lnTo>
                    <a:lnTo>
                      <a:pt x="1610" y="1382"/>
                    </a:lnTo>
                    <a:lnTo>
                      <a:pt x="1575" y="1319"/>
                    </a:lnTo>
                    <a:lnTo>
                      <a:pt x="1505" y="1295"/>
                    </a:lnTo>
                    <a:lnTo>
                      <a:pt x="1458" y="1232"/>
                    </a:lnTo>
                    <a:lnTo>
                      <a:pt x="1458" y="1197"/>
                    </a:lnTo>
                    <a:lnTo>
                      <a:pt x="1534" y="1150"/>
                    </a:lnTo>
                    <a:lnTo>
                      <a:pt x="1487" y="1110"/>
                    </a:lnTo>
                    <a:lnTo>
                      <a:pt x="1517" y="1063"/>
                    </a:lnTo>
                    <a:lnTo>
                      <a:pt x="1534" y="1016"/>
                    </a:lnTo>
                    <a:lnTo>
                      <a:pt x="1528" y="894"/>
                    </a:lnTo>
                    <a:lnTo>
                      <a:pt x="1475" y="807"/>
                    </a:lnTo>
                    <a:lnTo>
                      <a:pt x="1406" y="755"/>
                    </a:lnTo>
                    <a:lnTo>
                      <a:pt x="1435" y="685"/>
                    </a:lnTo>
                    <a:lnTo>
                      <a:pt x="1418" y="645"/>
                    </a:lnTo>
                    <a:lnTo>
                      <a:pt x="1395" y="605"/>
                    </a:lnTo>
                    <a:lnTo>
                      <a:pt x="1423" y="552"/>
                    </a:lnTo>
                    <a:lnTo>
                      <a:pt x="1487" y="500"/>
                    </a:lnTo>
                    <a:lnTo>
                      <a:pt x="1517" y="453"/>
                    </a:lnTo>
                    <a:lnTo>
                      <a:pt x="1499" y="413"/>
                    </a:lnTo>
                    <a:lnTo>
                      <a:pt x="1475" y="343"/>
                    </a:lnTo>
                    <a:lnTo>
                      <a:pt x="1458" y="343"/>
                    </a:lnTo>
                    <a:lnTo>
                      <a:pt x="1365" y="378"/>
                    </a:lnTo>
                    <a:lnTo>
                      <a:pt x="1255" y="413"/>
                    </a:lnTo>
                    <a:lnTo>
                      <a:pt x="1203" y="424"/>
                    </a:lnTo>
                    <a:lnTo>
                      <a:pt x="1203" y="401"/>
                    </a:lnTo>
                    <a:lnTo>
                      <a:pt x="1255" y="354"/>
                    </a:lnTo>
                    <a:lnTo>
                      <a:pt x="1296" y="314"/>
                    </a:lnTo>
                    <a:lnTo>
                      <a:pt x="1261" y="302"/>
                    </a:lnTo>
                    <a:lnTo>
                      <a:pt x="1191" y="326"/>
                    </a:lnTo>
                    <a:lnTo>
                      <a:pt x="1133" y="331"/>
                    </a:lnTo>
                    <a:lnTo>
                      <a:pt x="1133" y="302"/>
                    </a:lnTo>
                    <a:lnTo>
                      <a:pt x="1163" y="249"/>
                    </a:lnTo>
                    <a:lnTo>
                      <a:pt x="1104" y="239"/>
                    </a:lnTo>
                    <a:lnTo>
                      <a:pt x="1093" y="239"/>
                    </a:lnTo>
                    <a:lnTo>
                      <a:pt x="1186" y="204"/>
                    </a:lnTo>
                    <a:lnTo>
                      <a:pt x="1313" y="180"/>
                    </a:lnTo>
                    <a:lnTo>
                      <a:pt x="1388" y="127"/>
                    </a:lnTo>
                    <a:lnTo>
                      <a:pt x="1377" y="99"/>
                    </a:lnTo>
                    <a:lnTo>
                      <a:pt x="1308" y="70"/>
                    </a:lnTo>
                    <a:lnTo>
                      <a:pt x="1174" y="0"/>
                    </a:lnTo>
                    <a:lnTo>
                      <a:pt x="1104" y="0"/>
                    </a:lnTo>
                    <a:lnTo>
                      <a:pt x="999" y="0"/>
                    </a:lnTo>
                    <a:lnTo>
                      <a:pt x="953" y="17"/>
                    </a:lnTo>
                    <a:lnTo>
                      <a:pt x="941" y="82"/>
                    </a:lnTo>
                    <a:lnTo>
                      <a:pt x="941" y="110"/>
                    </a:lnTo>
                    <a:lnTo>
                      <a:pt x="842" y="110"/>
                    </a:lnTo>
                    <a:lnTo>
                      <a:pt x="819" y="110"/>
                    </a:lnTo>
                    <a:lnTo>
                      <a:pt x="790" y="139"/>
                    </a:lnTo>
                    <a:lnTo>
                      <a:pt x="779" y="204"/>
                    </a:lnTo>
                    <a:lnTo>
                      <a:pt x="750" y="221"/>
                    </a:lnTo>
                    <a:lnTo>
                      <a:pt x="709" y="180"/>
                    </a:lnTo>
                    <a:lnTo>
                      <a:pt x="709" y="215"/>
                    </a:lnTo>
                    <a:lnTo>
                      <a:pt x="732" y="239"/>
                    </a:lnTo>
                    <a:lnTo>
                      <a:pt x="720" y="27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4" name="Freeform 73"/>
              <p:cNvSpPr>
                <a:spLocks/>
              </p:cNvSpPr>
              <p:nvPr/>
            </p:nvSpPr>
            <p:spPr bwMode="auto">
              <a:xfrm>
                <a:off x="831" y="328"/>
                <a:ext cx="166" cy="146"/>
              </a:xfrm>
              <a:custGeom>
                <a:avLst/>
                <a:gdLst>
                  <a:gd name="T0" fmla="*/ 82 w 1331"/>
                  <a:gd name="T1" fmla="*/ 1052 h 1167"/>
                  <a:gd name="T2" fmla="*/ 169 w 1331"/>
                  <a:gd name="T3" fmla="*/ 1080 h 1167"/>
                  <a:gd name="T4" fmla="*/ 249 w 1331"/>
                  <a:gd name="T5" fmla="*/ 1156 h 1167"/>
                  <a:gd name="T6" fmla="*/ 401 w 1331"/>
                  <a:gd name="T7" fmla="*/ 1167 h 1167"/>
                  <a:gd name="T8" fmla="*/ 523 w 1331"/>
                  <a:gd name="T9" fmla="*/ 1109 h 1167"/>
                  <a:gd name="T10" fmla="*/ 430 w 1331"/>
                  <a:gd name="T11" fmla="*/ 970 h 1167"/>
                  <a:gd name="T12" fmla="*/ 587 w 1331"/>
                  <a:gd name="T13" fmla="*/ 1017 h 1167"/>
                  <a:gd name="T14" fmla="*/ 755 w 1331"/>
                  <a:gd name="T15" fmla="*/ 906 h 1167"/>
                  <a:gd name="T16" fmla="*/ 743 w 1331"/>
                  <a:gd name="T17" fmla="*/ 796 h 1167"/>
                  <a:gd name="T18" fmla="*/ 785 w 1331"/>
                  <a:gd name="T19" fmla="*/ 696 h 1167"/>
                  <a:gd name="T20" fmla="*/ 825 w 1331"/>
                  <a:gd name="T21" fmla="*/ 639 h 1167"/>
                  <a:gd name="T22" fmla="*/ 1029 w 1331"/>
                  <a:gd name="T23" fmla="*/ 517 h 1167"/>
                  <a:gd name="T24" fmla="*/ 1221 w 1331"/>
                  <a:gd name="T25" fmla="*/ 360 h 1167"/>
                  <a:gd name="T26" fmla="*/ 1238 w 1331"/>
                  <a:gd name="T27" fmla="*/ 296 h 1167"/>
                  <a:gd name="T28" fmla="*/ 1284 w 1331"/>
                  <a:gd name="T29" fmla="*/ 250 h 1167"/>
                  <a:gd name="T30" fmla="*/ 1273 w 1331"/>
                  <a:gd name="T31" fmla="*/ 140 h 1167"/>
                  <a:gd name="T32" fmla="*/ 1116 w 1331"/>
                  <a:gd name="T33" fmla="*/ 75 h 1167"/>
                  <a:gd name="T34" fmla="*/ 987 w 1331"/>
                  <a:gd name="T35" fmla="*/ 18 h 1167"/>
                  <a:gd name="T36" fmla="*/ 854 w 1331"/>
                  <a:gd name="T37" fmla="*/ 0 h 1167"/>
                  <a:gd name="T38" fmla="*/ 743 w 1331"/>
                  <a:gd name="T39" fmla="*/ 110 h 1167"/>
                  <a:gd name="T40" fmla="*/ 685 w 1331"/>
                  <a:gd name="T41" fmla="*/ 41 h 1167"/>
                  <a:gd name="T42" fmla="*/ 593 w 1331"/>
                  <a:gd name="T43" fmla="*/ 93 h 1167"/>
                  <a:gd name="T44" fmla="*/ 616 w 1331"/>
                  <a:gd name="T45" fmla="*/ 151 h 1167"/>
                  <a:gd name="T46" fmla="*/ 523 w 1331"/>
                  <a:gd name="T47" fmla="*/ 244 h 1167"/>
                  <a:gd name="T48" fmla="*/ 552 w 1331"/>
                  <a:gd name="T49" fmla="*/ 325 h 1167"/>
                  <a:gd name="T50" fmla="*/ 675 w 1331"/>
                  <a:gd name="T51" fmla="*/ 395 h 1167"/>
                  <a:gd name="T52" fmla="*/ 708 w 1331"/>
                  <a:gd name="T53" fmla="*/ 418 h 1167"/>
                  <a:gd name="T54" fmla="*/ 563 w 1331"/>
                  <a:gd name="T55" fmla="*/ 435 h 1167"/>
                  <a:gd name="T56" fmla="*/ 535 w 1331"/>
                  <a:gd name="T57" fmla="*/ 574 h 1167"/>
                  <a:gd name="T58" fmla="*/ 483 w 1331"/>
                  <a:gd name="T59" fmla="*/ 534 h 1167"/>
                  <a:gd name="T60" fmla="*/ 413 w 1331"/>
                  <a:gd name="T61" fmla="*/ 546 h 1167"/>
                  <a:gd name="T62" fmla="*/ 366 w 1331"/>
                  <a:gd name="T63" fmla="*/ 656 h 1167"/>
                  <a:gd name="T64" fmla="*/ 378 w 1331"/>
                  <a:gd name="T65" fmla="*/ 738 h 1167"/>
                  <a:gd name="T66" fmla="*/ 378 w 1331"/>
                  <a:gd name="T67" fmla="*/ 796 h 1167"/>
                  <a:gd name="T68" fmla="*/ 232 w 1331"/>
                  <a:gd name="T69" fmla="*/ 808 h 1167"/>
                  <a:gd name="T70" fmla="*/ 169 w 1331"/>
                  <a:gd name="T71" fmla="*/ 871 h 1167"/>
                  <a:gd name="T72" fmla="*/ 244 w 1331"/>
                  <a:gd name="T73" fmla="*/ 900 h 1167"/>
                  <a:gd name="T74" fmla="*/ 122 w 1331"/>
                  <a:gd name="T75" fmla="*/ 900 h 1167"/>
                  <a:gd name="T76" fmla="*/ 58 w 1331"/>
                  <a:gd name="T77" fmla="*/ 848 h 1167"/>
                  <a:gd name="T78" fmla="*/ 29 w 1331"/>
                  <a:gd name="T79" fmla="*/ 923 h 1167"/>
                  <a:gd name="T80" fmla="*/ 0 w 1331"/>
                  <a:gd name="T81" fmla="*/ 970 h 1167"/>
                  <a:gd name="T82" fmla="*/ 40 w 1331"/>
                  <a:gd name="T83" fmla="*/ 1010 h 1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1"/>
                  <a:gd name="T127" fmla="*/ 0 h 1167"/>
                  <a:gd name="T128" fmla="*/ 1331 w 1331"/>
                  <a:gd name="T129" fmla="*/ 1167 h 1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1" h="1167">
                    <a:moveTo>
                      <a:pt x="40" y="1010"/>
                    </a:moveTo>
                    <a:lnTo>
                      <a:pt x="82" y="1052"/>
                    </a:lnTo>
                    <a:lnTo>
                      <a:pt x="122" y="1052"/>
                    </a:lnTo>
                    <a:lnTo>
                      <a:pt x="169" y="1080"/>
                    </a:lnTo>
                    <a:lnTo>
                      <a:pt x="169" y="1150"/>
                    </a:lnTo>
                    <a:lnTo>
                      <a:pt x="249" y="1156"/>
                    </a:lnTo>
                    <a:lnTo>
                      <a:pt x="343" y="1150"/>
                    </a:lnTo>
                    <a:lnTo>
                      <a:pt x="401" y="1167"/>
                    </a:lnTo>
                    <a:lnTo>
                      <a:pt x="476" y="1150"/>
                    </a:lnTo>
                    <a:lnTo>
                      <a:pt x="523" y="1109"/>
                    </a:lnTo>
                    <a:lnTo>
                      <a:pt x="430" y="999"/>
                    </a:lnTo>
                    <a:lnTo>
                      <a:pt x="430" y="970"/>
                    </a:lnTo>
                    <a:lnTo>
                      <a:pt x="546" y="1052"/>
                    </a:lnTo>
                    <a:lnTo>
                      <a:pt x="587" y="1017"/>
                    </a:lnTo>
                    <a:lnTo>
                      <a:pt x="645" y="947"/>
                    </a:lnTo>
                    <a:lnTo>
                      <a:pt x="755" y="906"/>
                    </a:lnTo>
                    <a:lnTo>
                      <a:pt x="796" y="877"/>
                    </a:lnTo>
                    <a:lnTo>
                      <a:pt x="743" y="796"/>
                    </a:lnTo>
                    <a:lnTo>
                      <a:pt x="738" y="726"/>
                    </a:lnTo>
                    <a:lnTo>
                      <a:pt x="785" y="696"/>
                    </a:lnTo>
                    <a:lnTo>
                      <a:pt x="767" y="644"/>
                    </a:lnTo>
                    <a:lnTo>
                      <a:pt x="825" y="639"/>
                    </a:lnTo>
                    <a:lnTo>
                      <a:pt x="889" y="581"/>
                    </a:lnTo>
                    <a:lnTo>
                      <a:pt x="1029" y="517"/>
                    </a:lnTo>
                    <a:lnTo>
                      <a:pt x="1139" y="418"/>
                    </a:lnTo>
                    <a:lnTo>
                      <a:pt x="1221" y="360"/>
                    </a:lnTo>
                    <a:lnTo>
                      <a:pt x="1301" y="325"/>
                    </a:lnTo>
                    <a:lnTo>
                      <a:pt x="1238" y="296"/>
                    </a:lnTo>
                    <a:lnTo>
                      <a:pt x="1221" y="244"/>
                    </a:lnTo>
                    <a:lnTo>
                      <a:pt x="1284" y="250"/>
                    </a:lnTo>
                    <a:lnTo>
                      <a:pt x="1331" y="215"/>
                    </a:lnTo>
                    <a:lnTo>
                      <a:pt x="1273" y="140"/>
                    </a:lnTo>
                    <a:lnTo>
                      <a:pt x="1209" y="81"/>
                    </a:lnTo>
                    <a:lnTo>
                      <a:pt x="1116" y="75"/>
                    </a:lnTo>
                    <a:lnTo>
                      <a:pt x="1081" y="93"/>
                    </a:lnTo>
                    <a:lnTo>
                      <a:pt x="987" y="18"/>
                    </a:lnTo>
                    <a:lnTo>
                      <a:pt x="942" y="0"/>
                    </a:lnTo>
                    <a:lnTo>
                      <a:pt x="854" y="0"/>
                    </a:lnTo>
                    <a:lnTo>
                      <a:pt x="785" y="53"/>
                    </a:lnTo>
                    <a:lnTo>
                      <a:pt x="743" y="110"/>
                    </a:lnTo>
                    <a:lnTo>
                      <a:pt x="708" y="53"/>
                    </a:lnTo>
                    <a:lnTo>
                      <a:pt x="685" y="41"/>
                    </a:lnTo>
                    <a:lnTo>
                      <a:pt x="633" y="41"/>
                    </a:lnTo>
                    <a:lnTo>
                      <a:pt x="593" y="93"/>
                    </a:lnTo>
                    <a:lnTo>
                      <a:pt x="593" y="122"/>
                    </a:lnTo>
                    <a:lnTo>
                      <a:pt x="616" y="151"/>
                    </a:lnTo>
                    <a:lnTo>
                      <a:pt x="546" y="163"/>
                    </a:lnTo>
                    <a:lnTo>
                      <a:pt x="523" y="244"/>
                    </a:lnTo>
                    <a:lnTo>
                      <a:pt x="523" y="285"/>
                    </a:lnTo>
                    <a:lnTo>
                      <a:pt x="552" y="325"/>
                    </a:lnTo>
                    <a:lnTo>
                      <a:pt x="663" y="342"/>
                    </a:lnTo>
                    <a:lnTo>
                      <a:pt x="675" y="395"/>
                    </a:lnTo>
                    <a:lnTo>
                      <a:pt x="743" y="407"/>
                    </a:lnTo>
                    <a:lnTo>
                      <a:pt x="708" y="418"/>
                    </a:lnTo>
                    <a:lnTo>
                      <a:pt x="628" y="418"/>
                    </a:lnTo>
                    <a:lnTo>
                      <a:pt x="563" y="435"/>
                    </a:lnTo>
                    <a:lnTo>
                      <a:pt x="523" y="494"/>
                    </a:lnTo>
                    <a:lnTo>
                      <a:pt x="535" y="574"/>
                    </a:lnTo>
                    <a:lnTo>
                      <a:pt x="546" y="581"/>
                    </a:lnTo>
                    <a:lnTo>
                      <a:pt x="483" y="534"/>
                    </a:lnTo>
                    <a:lnTo>
                      <a:pt x="441" y="505"/>
                    </a:lnTo>
                    <a:lnTo>
                      <a:pt x="413" y="546"/>
                    </a:lnTo>
                    <a:lnTo>
                      <a:pt x="354" y="592"/>
                    </a:lnTo>
                    <a:lnTo>
                      <a:pt x="366" y="656"/>
                    </a:lnTo>
                    <a:lnTo>
                      <a:pt x="395" y="703"/>
                    </a:lnTo>
                    <a:lnTo>
                      <a:pt x="378" y="738"/>
                    </a:lnTo>
                    <a:lnTo>
                      <a:pt x="401" y="778"/>
                    </a:lnTo>
                    <a:lnTo>
                      <a:pt x="378" y="796"/>
                    </a:lnTo>
                    <a:lnTo>
                      <a:pt x="302" y="796"/>
                    </a:lnTo>
                    <a:lnTo>
                      <a:pt x="232" y="808"/>
                    </a:lnTo>
                    <a:lnTo>
                      <a:pt x="180" y="818"/>
                    </a:lnTo>
                    <a:lnTo>
                      <a:pt x="169" y="871"/>
                    </a:lnTo>
                    <a:lnTo>
                      <a:pt x="244" y="871"/>
                    </a:lnTo>
                    <a:lnTo>
                      <a:pt x="244" y="900"/>
                    </a:lnTo>
                    <a:lnTo>
                      <a:pt x="180" y="900"/>
                    </a:lnTo>
                    <a:lnTo>
                      <a:pt x="122" y="900"/>
                    </a:lnTo>
                    <a:lnTo>
                      <a:pt x="99" y="918"/>
                    </a:lnTo>
                    <a:lnTo>
                      <a:pt x="58" y="848"/>
                    </a:lnTo>
                    <a:lnTo>
                      <a:pt x="29" y="877"/>
                    </a:lnTo>
                    <a:lnTo>
                      <a:pt x="29" y="923"/>
                    </a:lnTo>
                    <a:lnTo>
                      <a:pt x="40" y="947"/>
                    </a:lnTo>
                    <a:lnTo>
                      <a:pt x="0" y="970"/>
                    </a:lnTo>
                    <a:lnTo>
                      <a:pt x="12" y="999"/>
                    </a:lnTo>
                    <a:lnTo>
                      <a:pt x="40" y="10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5" name="Freeform 74"/>
              <p:cNvSpPr>
                <a:spLocks/>
              </p:cNvSpPr>
              <p:nvPr/>
            </p:nvSpPr>
            <p:spPr bwMode="auto">
              <a:xfrm>
                <a:off x="828" y="359"/>
                <a:ext cx="42" cy="64"/>
              </a:xfrm>
              <a:custGeom>
                <a:avLst/>
                <a:gdLst>
                  <a:gd name="T0" fmla="*/ 105 w 337"/>
                  <a:gd name="T1" fmla="*/ 505 h 511"/>
                  <a:gd name="T2" fmla="*/ 203 w 337"/>
                  <a:gd name="T3" fmla="*/ 459 h 511"/>
                  <a:gd name="T4" fmla="*/ 227 w 337"/>
                  <a:gd name="T5" fmla="*/ 424 h 511"/>
                  <a:gd name="T6" fmla="*/ 244 w 337"/>
                  <a:gd name="T7" fmla="*/ 383 h 511"/>
                  <a:gd name="T8" fmla="*/ 307 w 337"/>
                  <a:gd name="T9" fmla="*/ 337 h 511"/>
                  <a:gd name="T10" fmla="*/ 307 w 337"/>
                  <a:gd name="T11" fmla="*/ 302 h 511"/>
                  <a:gd name="T12" fmla="*/ 307 w 337"/>
                  <a:gd name="T13" fmla="*/ 220 h 511"/>
                  <a:gd name="T14" fmla="*/ 337 w 337"/>
                  <a:gd name="T15" fmla="*/ 180 h 511"/>
                  <a:gd name="T16" fmla="*/ 337 w 337"/>
                  <a:gd name="T17" fmla="*/ 151 h 511"/>
                  <a:gd name="T18" fmla="*/ 284 w 337"/>
                  <a:gd name="T19" fmla="*/ 208 h 511"/>
                  <a:gd name="T20" fmla="*/ 272 w 337"/>
                  <a:gd name="T21" fmla="*/ 174 h 511"/>
                  <a:gd name="T22" fmla="*/ 296 w 337"/>
                  <a:gd name="T23" fmla="*/ 86 h 511"/>
                  <a:gd name="T24" fmla="*/ 284 w 337"/>
                  <a:gd name="T25" fmla="*/ 0 h 511"/>
                  <a:gd name="T26" fmla="*/ 227 w 337"/>
                  <a:gd name="T27" fmla="*/ 0 h 511"/>
                  <a:gd name="T28" fmla="*/ 227 w 337"/>
                  <a:gd name="T29" fmla="*/ 52 h 511"/>
                  <a:gd name="T30" fmla="*/ 174 w 337"/>
                  <a:gd name="T31" fmla="*/ 58 h 511"/>
                  <a:gd name="T32" fmla="*/ 105 w 337"/>
                  <a:gd name="T33" fmla="*/ 151 h 511"/>
                  <a:gd name="T34" fmla="*/ 105 w 337"/>
                  <a:gd name="T35" fmla="*/ 208 h 511"/>
                  <a:gd name="T36" fmla="*/ 105 w 337"/>
                  <a:gd name="T37" fmla="*/ 250 h 511"/>
                  <a:gd name="T38" fmla="*/ 63 w 337"/>
                  <a:gd name="T39" fmla="*/ 261 h 511"/>
                  <a:gd name="T40" fmla="*/ 145 w 337"/>
                  <a:gd name="T41" fmla="*/ 290 h 511"/>
                  <a:gd name="T42" fmla="*/ 145 w 337"/>
                  <a:gd name="T43" fmla="*/ 330 h 511"/>
                  <a:gd name="T44" fmla="*/ 75 w 337"/>
                  <a:gd name="T45" fmla="*/ 337 h 511"/>
                  <a:gd name="T46" fmla="*/ 11 w 337"/>
                  <a:gd name="T47" fmla="*/ 395 h 511"/>
                  <a:gd name="T48" fmla="*/ 11 w 337"/>
                  <a:gd name="T49" fmla="*/ 424 h 511"/>
                  <a:gd name="T50" fmla="*/ 0 w 337"/>
                  <a:gd name="T51" fmla="*/ 470 h 511"/>
                  <a:gd name="T52" fmla="*/ 0 w 337"/>
                  <a:gd name="T53" fmla="*/ 505 h 511"/>
                  <a:gd name="T54" fmla="*/ 52 w 337"/>
                  <a:gd name="T55" fmla="*/ 505 h 511"/>
                  <a:gd name="T56" fmla="*/ 75 w 337"/>
                  <a:gd name="T57" fmla="*/ 511 h 511"/>
                  <a:gd name="T58" fmla="*/ 105 w 337"/>
                  <a:gd name="T59" fmla="*/ 505 h 5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7"/>
                  <a:gd name="T91" fmla="*/ 0 h 511"/>
                  <a:gd name="T92" fmla="*/ 337 w 337"/>
                  <a:gd name="T93" fmla="*/ 511 h 5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7" h="511">
                    <a:moveTo>
                      <a:pt x="105" y="505"/>
                    </a:moveTo>
                    <a:lnTo>
                      <a:pt x="203" y="459"/>
                    </a:lnTo>
                    <a:lnTo>
                      <a:pt x="227" y="424"/>
                    </a:lnTo>
                    <a:lnTo>
                      <a:pt x="244" y="383"/>
                    </a:lnTo>
                    <a:lnTo>
                      <a:pt x="307" y="337"/>
                    </a:lnTo>
                    <a:lnTo>
                      <a:pt x="307" y="302"/>
                    </a:lnTo>
                    <a:lnTo>
                      <a:pt x="307" y="220"/>
                    </a:lnTo>
                    <a:lnTo>
                      <a:pt x="337" y="180"/>
                    </a:lnTo>
                    <a:lnTo>
                      <a:pt x="337" y="151"/>
                    </a:lnTo>
                    <a:lnTo>
                      <a:pt x="284" y="208"/>
                    </a:lnTo>
                    <a:lnTo>
                      <a:pt x="272" y="174"/>
                    </a:lnTo>
                    <a:lnTo>
                      <a:pt x="296" y="86"/>
                    </a:lnTo>
                    <a:lnTo>
                      <a:pt x="284" y="0"/>
                    </a:lnTo>
                    <a:lnTo>
                      <a:pt x="227" y="0"/>
                    </a:lnTo>
                    <a:lnTo>
                      <a:pt x="227" y="52"/>
                    </a:lnTo>
                    <a:lnTo>
                      <a:pt x="174" y="58"/>
                    </a:lnTo>
                    <a:lnTo>
                      <a:pt x="105" y="151"/>
                    </a:lnTo>
                    <a:lnTo>
                      <a:pt x="105" y="208"/>
                    </a:lnTo>
                    <a:lnTo>
                      <a:pt x="105" y="250"/>
                    </a:lnTo>
                    <a:lnTo>
                      <a:pt x="63" y="261"/>
                    </a:lnTo>
                    <a:lnTo>
                      <a:pt x="145" y="290"/>
                    </a:lnTo>
                    <a:lnTo>
                      <a:pt x="145" y="330"/>
                    </a:lnTo>
                    <a:lnTo>
                      <a:pt x="75" y="337"/>
                    </a:lnTo>
                    <a:lnTo>
                      <a:pt x="11" y="395"/>
                    </a:lnTo>
                    <a:lnTo>
                      <a:pt x="11" y="424"/>
                    </a:lnTo>
                    <a:lnTo>
                      <a:pt x="0" y="470"/>
                    </a:lnTo>
                    <a:lnTo>
                      <a:pt x="0" y="505"/>
                    </a:lnTo>
                    <a:lnTo>
                      <a:pt x="52" y="505"/>
                    </a:lnTo>
                    <a:lnTo>
                      <a:pt x="75" y="511"/>
                    </a:lnTo>
                    <a:lnTo>
                      <a:pt x="105" y="5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6" name="Freeform 75"/>
              <p:cNvSpPr>
                <a:spLocks/>
              </p:cNvSpPr>
              <p:nvPr/>
            </p:nvSpPr>
            <p:spPr bwMode="auto">
              <a:xfrm>
                <a:off x="822" y="367"/>
                <a:ext cx="9" cy="12"/>
              </a:xfrm>
              <a:custGeom>
                <a:avLst/>
                <a:gdLst>
                  <a:gd name="T0" fmla="*/ 47 w 70"/>
                  <a:gd name="T1" fmla="*/ 12 h 94"/>
                  <a:gd name="T2" fmla="*/ 12 w 70"/>
                  <a:gd name="T3" fmla="*/ 0 h 94"/>
                  <a:gd name="T4" fmla="*/ 0 w 70"/>
                  <a:gd name="T5" fmla="*/ 70 h 94"/>
                  <a:gd name="T6" fmla="*/ 18 w 70"/>
                  <a:gd name="T7" fmla="*/ 94 h 94"/>
                  <a:gd name="T8" fmla="*/ 40 w 70"/>
                  <a:gd name="T9" fmla="*/ 70 h 94"/>
                  <a:gd name="T10" fmla="*/ 70 w 70"/>
                  <a:gd name="T11" fmla="*/ 41 h 94"/>
                  <a:gd name="T12" fmla="*/ 47 w 70"/>
                  <a:gd name="T13" fmla="*/ 12 h 94"/>
                  <a:gd name="T14" fmla="*/ 0 60000 65536"/>
                  <a:gd name="T15" fmla="*/ 0 60000 65536"/>
                  <a:gd name="T16" fmla="*/ 0 60000 65536"/>
                  <a:gd name="T17" fmla="*/ 0 60000 65536"/>
                  <a:gd name="T18" fmla="*/ 0 60000 65536"/>
                  <a:gd name="T19" fmla="*/ 0 60000 65536"/>
                  <a:gd name="T20" fmla="*/ 0 60000 65536"/>
                  <a:gd name="T21" fmla="*/ 0 w 70"/>
                  <a:gd name="T22" fmla="*/ 0 h 94"/>
                  <a:gd name="T23" fmla="*/ 70 w 70"/>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94">
                    <a:moveTo>
                      <a:pt x="47" y="12"/>
                    </a:moveTo>
                    <a:lnTo>
                      <a:pt x="12" y="0"/>
                    </a:lnTo>
                    <a:lnTo>
                      <a:pt x="0" y="70"/>
                    </a:lnTo>
                    <a:lnTo>
                      <a:pt x="18" y="94"/>
                    </a:lnTo>
                    <a:lnTo>
                      <a:pt x="40" y="70"/>
                    </a:lnTo>
                    <a:lnTo>
                      <a:pt x="70" y="41"/>
                    </a:lnTo>
                    <a:lnTo>
                      <a:pt x="47"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7" name="Freeform 76"/>
              <p:cNvSpPr>
                <a:spLocks/>
              </p:cNvSpPr>
              <p:nvPr/>
            </p:nvSpPr>
            <p:spPr bwMode="auto">
              <a:xfrm>
                <a:off x="781" y="439"/>
                <a:ext cx="47" cy="80"/>
              </a:xfrm>
              <a:custGeom>
                <a:avLst/>
                <a:gdLst>
                  <a:gd name="T0" fmla="*/ 291 w 378"/>
                  <a:gd name="T1" fmla="*/ 605 h 634"/>
                  <a:gd name="T2" fmla="*/ 343 w 378"/>
                  <a:gd name="T3" fmla="*/ 565 h 634"/>
                  <a:gd name="T4" fmla="*/ 343 w 378"/>
                  <a:gd name="T5" fmla="*/ 523 h 634"/>
                  <a:gd name="T6" fmla="*/ 378 w 378"/>
                  <a:gd name="T7" fmla="*/ 483 h 634"/>
                  <a:gd name="T8" fmla="*/ 378 w 378"/>
                  <a:gd name="T9" fmla="*/ 425 h 634"/>
                  <a:gd name="T10" fmla="*/ 319 w 378"/>
                  <a:gd name="T11" fmla="*/ 373 h 634"/>
                  <a:gd name="T12" fmla="*/ 261 w 378"/>
                  <a:gd name="T13" fmla="*/ 378 h 634"/>
                  <a:gd name="T14" fmla="*/ 221 w 378"/>
                  <a:gd name="T15" fmla="*/ 361 h 634"/>
                  <a:gd name="T16" fmla="*/ 192 w 378"/>
                  <a:gd name="T17" fmla="*/ 314 h 634"/>
                  <a:gd name="T18" fmla="*/ 157 w 378"/>
                  <a:gd name="T19" fmla="*/ 291 h 634"/>
                  <a:gd name="T20" fmla="*/ 145 w 378"/>
                  <a:gd name="T21" fmla="*/ 221 h 634"/>
                  <a:gd name="T22" fmla="*/ 209 w 378"/>
                  <a:gd name="T23" fmla="*/ 221 h 634"/>
                  <a:gd name="T24" fmla="*/ 226 w 378"/>
                  <a:gd name="T25" fmla="*/ 209 h 634"/>
                  <a:gd name="T26" fmla="*/ 197 w 378"/>
                  <a:gd name="T27" fmla="*/ 164 h 634"/>
                  <a:gd name="T28" fmla="*/ 226 w 378"/>
                  <a:gd name="T29" fmla="*/ 164 h 634"/>
                  <a:gd name="T30" fmla="*/ 238 w 378"/>
                  <a:gd name="T31" fmla="*/ 99 h 634"/>
                  <a:gd name="T32" fmla="*/ 197 w 378"/>
                  <a:gd name="T33" fmla="*/ 82 h 634"/>
                  <a:gd name="T34" fmla="*/ 127 w 378"/>
                  <a:gd name="T35" fmla="*/ 99 h 634"/>
                  <a:gd name="T36" fmla="*/ 99 w 378"/>
                  <a:gd name="T37" fmla="*/ 99 h 634"/>
                  <a:gd name="T38" fmla="*/ 99 w 378"/>
                  <a:gd name="T39" fmla="*/ 82 h 634"/>
                  <a:gd name="T40" fmla="*/ 99 w 378"/>
                  <a:gd name="T41" fmla="*/ 70 h 634"/>
                  <a:gd name="T42" fmla="*/ 81 w 378"/>
                  <a:gd name="T43" fmla="*/ 18 h 634"/>
                  <a:gd name="T44" fmla="*/ 0 w 378"/>
                  <a:gd name="T45" fmla="*/ 0 h 634"/>
                  <a:gd name="T46" fmla="*/ 0 w 378"/>
                  <a:gd name="T47" fmla="*/ 35 h 634"/>
                  <a:gd name="T48" fmla="*/ 5 w 378"/>
                  <a:gd name="T49" fmla="*/ 111 h 634"/>
                  <a:gd name="T50" fmla="*/ 17 w 378"/>
                  <a:gd name="T51" fmla="*/ 140 h 634"/>
                  <a:gd name="T52" fmla="*/ 57 w 378"/>
                  <a:gd name="T53" fmla="*/ 140 h 634"/>
                  <a:gd name="T54" fmla="*/ 69 w 378"/>
                  <a:gd name="T55" fmla="*/ 192 h 634"/>
                  <a:gd name="T56" fmla="*/ 47 w 378"/>
                  <a:gd name="T57" fmla="*/ 244 h 634"/>
                  <a:gd name="T58" fmla="*/ 29 w 378"/>
                  <a:gd name="T59" fmla="*/ 321 h 634"/>
                  <a:gd name="T60" fmla="*/ 29 w 378"/>
                  <a:gd name="T61" fmla="*/ 361 h 634"/>
                  <a:gd name="T62" fmla="*/ 69 w 378"/>
                  <a:gd name="T63" fmla="*/ 378 h 634"/>
                  <a:gd name="T64" fmla="*/ 99 w 378"/>
                  <a:gd name="T65" fmla="*/ 425 h 634"/>
                  <a:gd name="T66" fmla="*/ 87 w 378"/>
                  <a:gd name="T67" fmla="*/ 483 h 634"/>
                  <a:gd name="T68" fmla="*/ 116 w 378"/>
                  <a:gd name="T69" fmla="*/ 512 h 634"/>
                  <a:gd name="T70" fmla="*/ 157 w 378"/>
                  <a:gd name="T71" fmla="*/ 593 h 634"/>
                  <a:gd name="T72" fmla="*/ 197 w 378"/>
                  <a:gd name="T73" fmla="*/ 634 h 634"/>
                  <a:gd name="T74" fmla="*/ 267 w 378"/>
                  <a:gd name="T75" fmla="*/ 634 h 634"/>
                  <a:gd name="T76" fmla="*/ 291 w 378"/>
                  <a:gd name="T77" fmla="*/ 605 h 6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8"/>
                  <a:gd name="T118" fmla="*/ 0 h 634"/>
                  <a:gd name="T119" fmla="*/ 378 w 378"/>
                  <a:gd name="T120" fmla="*/ 634 h 6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8" h="634">
                    <a:moveTo>
                      <a:pt x="291" y="605"/>
                    </a:moveTo>
                    <a:lnTo>
                      <a:pt x="343" y="565"/>
                    </a:lnTo>
                    <a:lnTo>
                      <a:pt x="343" y="523"/>
                    </a:lnTo>
                    <a:lnTo>
                      <a:pt x="378" y="483"/>
                    </a:lnTo>
                    <a:lnTo>
                      <a:pt x="378" y="425"/>
                    </a:lnTo>
                    <a:lnTo>
                      <a:pt x="319" y="373"/>
                    </a:lnTo>
                    <a:lnTo>
                      <a:pt x="261" y="378"/>
                    </a:lnTo>
                    <a:lnTo>
                      <a:pt x="221" y="361"/>
                    </a:lnTo>
                    <a:lnTo>
                      <a:pt x="192" y="314"/>
                    </a:lnTo>
                    <a:lnTo>
                      <a:pt x="157" y="291"/>
                    </a:lnTo>
                    <a:lnTo>
                      <a:pt x="145" y="221"/>
                    </a:lnTo>
                    <a:lnTo>
                      <a:pt x="209" y="221"/>
                    </a:lnTo>
                    <a:lnTo>
                      <a:pt x="226" y="209"/>
                    </a:lnTo>
                    <a:lnTo>
                      <a:pt x="197" y="164"/>
                    </a:lnTo>
                    <a:lnTo>
                      <a:pt x="226" y="164"/>
                    </a:lnTo>
                    <a:lnTo>
                      <a:pt x="238" y="99"/>
                    </a:lnTo>
                    <a:lnTo>
                      <a:pt x="197" y="82"/>
                    </a:lnTo>
                    <a:lnTo>
                      <a:pt x="127" y="99"/>
                    </a:lnTo>
                    <a:lnTo>
                      <a:pt x="99" y="99"/>
                    </a:lnTo>
                    <a:lnTo>
                      <a:pt x="99" y="82"/>
                    </a:lnTo>
                    <a:lnTo>
                      <a:pt x="99" y="70"/>
                    </a:lnTo>
                    <a:lnTo>
                      <a:pt x="81" y="18"/>
                    </a:lnTo>
                    <a:lnTo>
                      <a:pt x="0" y="0"/>
                    </a:lnTo>
                    <a:lnTo>
                      <a:pt x="0" y="35"/>
                    </a:lnTo>
                    <a:lnTo>
                      <a:pt x="5" y="111"/>
                    </a:lnTo>
                    <a:lnTo>
                      <a:pt x="17" y="140"/>
                    </a:lnTo>
                    <a:lnTo>
                      <a:pt x="57" y="140"/>
                    </a:lnTo>
                    <a:lnTo>
                      <a:pt x="69" y="192"/>
                    </a:lnTo>
                    <a:lnTo>
                      <a:pt x="47" y="244"/>
                    </a:lnTo>
                    <a:lnTo>
                      <a:pt x="29" y="321"/>
                    </a:lnTo>
                    <a:lnTo>
                      <a:pt x="29" y="361"/>
                    </a:lnTo>
                    <a:lnTo>
                      <a:pt x="69" y="378"/>
                    </a:lnTo>
                    <a:lnTo>
                      <a:pt x="99" y="425"/>
                    </a:lnTo>
                    <a:lnTo>
                      <a:pt x="87" y="483"/>
                    </a:lnTo>
                    <a:lnTo>
                      <a:pt x="116" y="512"/>
                    </a:lnTo>
                    <a:lnTo>
                      <a:pt x="157" y="593"/>
                    </a:lnTo>
                    <a:lnTo>
                      <a:pt x="197" y="634"/>
                    </a:lnTo>
                    <a:lnTo>
                      <a:pt x="267" y="634"/>
                    </a:lnTo>
                    <a:lnTo>
                      <a:pt x="291"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8" name="Freeform 77"/>
              <p:cNvSpPr>
                <a:spLocks/>
              </p:cNvSpPr>
              <p:nvPr/>
            </p:nvSpPr>
            <p:spPr bwMode="auto">
              <a:xfrm>
                <a:off x="808" y="427"/>
                <a:ext cx="16" cy="11"/>
              </a:xfrm>
              <a:custGeom>
                <a:avLst/>
                <a:gdLst>
                  <a:gd name="T0" fmla="*/ 46 w 122"/>
                  <a:gd name="T1" fmla="*/ 18 h 87"/>
                  <a:gd name="T2" fmla="*/ 0 w 122"/>
                  <a:gd name="T3" fmla="*/ 35 h 87"/>
                  <a:gd name="T4" fmla="*/ 0 w 122"/>
                  <a:gd name="T5" fmla="*/ 87 h 87"/>
                  <a:gd name="T6" fmla="*/ 70 w 122"/>
                  <a:gd name="T7" fmla="*/ 81 h 87"/>
                  <a:gd name="T8" fmla="*/ 122 w 122"/>
                  <a:gd name="T9" fmla="*/ 0 h 87"/>
                  <a:gd name="T10" fmla="*/ 46 w 122"/>
                  <a:gd name="T11" fmla="*/ 18 h 87"/>
                  <a:gd name="T12" fmla="*/ 0 60000 65536"/>
                  <a:gd name="T13" fmla="*/ 0 60000 65536"/>
                  <a:gd name="T14" fmla="*/ 0 60000 65536"/>
                  <a:gd name="T15" fmla="*/ 0 60000 65536"/>
                  <a:gd name="T16" fmla="*/ 0 60000 65536"/>
                  <a:gd name="T17" fmla="*/ 0 60000 65536"/>
                  <a:gd name="T18" fmla="*/ 0 w 122"/>
                  <a:gd name="T19" fmla="*/ 0 h 87"/>
                  <a:gd name="T20" fmla="*/ 122 w 12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22" h="87">
                    <a:moveTo>
                      <a:pt x="46" y="18"/>
                    </a:moveTo>
                    <a:lnTo>
                      <a:pt x="0" y="35"/>
                    </a:lnTo>
                    <a:lnTo>
                      <a:pt x="0" y="87"/>
                    </a:lnTo>
                    <a:lnTo>
                      <a:pt x="70" y="81"/>
                    </a:lnTo>
                    <a:lnTo>
                      <a:pt x="122" y="0"/>
                    </a:lnTo>
                    <a:lnTo>
                      <a:pt x="46"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69" name="Freeform 78"/>
              <p:cNvSpPr>
                <a:spLocks/>
              </p:cNvSpPr>
              <p:nvPr/>
            </p:nvSpPr>
            <p:spPr bwMode="auto">
              <a:xfrm>
                <a:off x="766" y="413"/>
                <a:ext cx="15" cy="14"/>
              </a:xfrm>
              <a:custGeom>
                <a:avLst/>
                <a:gdLst>
                  <a:gd name="T0" fmla="*/ 94 w 117"/>
                  <a:gd name="T1" fmla="*/ 0 h 116"/>
                  <a:gd name="T2" fmla="*/ 41 w 117"/>
                  <a:gd name="T3" fmla="*/ 0 h 116"/>
                  <a:gd name="T4" fmla="*/ 0 w 117"/>
                  <a:gd name="T5" fmla="*/ 52 h 116"/>
                  <a:gd name="T6" fmla="*/ 24 w 117"/>
                  <a:gd name="T7" fmla="*/ 104 h 116"/>
                  <a:gd name="T8" fmla="*/ 94 w 117"/>
                  <a:gd name="T9" fmla="*/ 116 h 116"/>
                  <a:gd name="T10" fmla="*/ 117 w 117"/>
                  <a:gd name="T11" fmla="*/ 52 h 116"/>
                  <a:gd name="T12" fmla="*/ 94 w 117"/>
                  <a:gd name="T13" fmla="*/ 0 h 116"/>
                  <a:gd name="T14" fmla="*/ 0 60000 65536"/>
                  <a:gd name="T15" fmla="*/ 0 60000 65536"/>
                  <a:gd name="T16" fmla="*/ 0 60000 65536"/>
                  <a:gd name="T17" fmla="*/ 0 60000 65536"/>
                  <a:gd name="T18" fmla="*/ 0 60000 65536"/>
                  <a:gd name="T19" fmla="*/ 0 60000 65536"/>
                  <a:gd name="T20" fmla="*/ 0 60000 65536"/>
                  <a:gd name="T21" fmla="*/ 0 w 117"/>
                  <a:gd name="T22" fmla="*/ 0 h 116"/>
                  <a:gd name="T23" fmla="*/ 117 w 11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16">
                    <a:moveTo>
                      <a:pt x="94" y="0"/>
                    </a:moveTo>
                    <a:lnTo>
                      <a:pt x="41" y="0"/>
                    </a:lnTo>
                    <a:lnTo>
                      <a:pt x="0" y="52"/>
                    </a:lnTo>
                    <a:lnTo>
                      <a:pt x="24" y="104"/>
                    </a:lnTo>
                    <a:lnTo>
                      <a:pt x="94" y="116"/>
                    </a:lnTo>
                    <a:lnTo>
                      <a:pt x="117" y="52"/>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0" name="Freeform 79"/>
              <p:cNvSpPr>
                <a:spLocks/>
              </p:cNvSpPr>
              <p:nvPr/>
            </p:nvSpPr>
            <p:spPr bwMode="auto">
              <a:xfrm>
                <a:off x="768" y="385"/>
                <a:ext cx="20" cy="22"/>
              </a:xfrm>
              <a:custGeom>
                <a:avLst/>
                <a:gdLst>
                  <a:gd name="T0" fmla="*/ 29 w 162"/>
                  <a:gd name="T1" fmla="*/ 53 h 175"/>
                  <a:gd name="T2" fmla="*/ 0 w 162"/>
                  <a:gd name="T3" fmla="*/ 140 h 175"/>
                  <a:gd name="T4" fmla="*/ 40 w 162"/>
                  <a:gd name="T5" fmla="*/ 175 h 175"/>
                  <a:gd name="T6" fmla="*/ 105 w 162"/>
                  <a:gd name="T7" fmla="*/ 129 h 175"/>
                  <a:gd name="T8" fmla="*/ 162 w 162"/>
                  <a:gd name="T9" fmla="*/ 77 h 175"/>
                  <a:gd name="T10" fmla="*/ 122 w 162"/>
                  <a:gd name="T11" fmla="*/ 12 h 175"/>
                  <a:gd name="T12" fmla="*/ 82 w 162"/>
                  <a:gd name="T13" fmla="*/ 0 h 175"/>
                  <a:gd name="T14" fmla="*/ 29 w 162"/>
                  <a:gd name="T15" fmla="*/ 53 h 175"/>
                  <a:gd name="T16" fmla="*/ 0 60000 65536"/>
                  <a:gd name="T17" fmla="*/ 0 60000 65536"/>
                  <a:gd name="T18" fmla="*/ 0 60000 65536"/>
                  <a:gd name="T19" fmla="*/ 0 60000 65536"/>
                  <a:gd name="T20" fmla="*/ 0 60000 65536"/>
                  <a:gd name="T21" fmla="*/ 0 60000 65536"/>
                  <a:gd name="T22" fmla="*/ 0 60000 65536"/>
                  <a:gd name="T23" fmla="*/ 0 60000 65536"/>
                  <a:gd name="T24" fmla="*/ 0 w 162"/>
                  <a:gd name="T25" fmla="*/ 0 h 175"/>
                  <a:gd name="T26" fmla="*/ 162 w 162"/>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 h="175">
                    <a:moveTo>
                      <a:pt x="29" y="53"/>
                    </a:moveTo>
                    <a:lnTo>
                      <a:pt x="0" y="140"/>
                    </a:lnTo>
                    <a:lnTo>
                      <a:pt x="40" y="175"/>
                    </a:lnTo>
                    <a:lnTo>
                      <a:pt x="105" y="129"/>
                    </a:lnTo>
                    <a:lnTo>
                      <a:pt x="162" y="77"/>
                    </a:lnTo>
                    <a:lnTo>
                      <a:pt x="122" y="12"/>
                    </a:lnTo>
                    <a:lnTo>
                      <a:pt x="82" y="0"/>
                    </a:lnTo>
                    <a:lnTo>
                      <a:pt x="29" y="5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1" name="Freeform 80"/>
              <p:cNvSpPr>
                <a:spLocks/>
              </p:cNvSpPr>
              <p:nvPr/>
            </p:nvSpPr>
            <p:spPr bwMode="auto">
              <a:xfrm>
                <a:off x="744" y="373"/>
                <a:ext cx="18" cy="24"/>
              </a:xfrm>
              <a:custGeom>
                <a:avLst/>
                <a:gdLst>
                  <a:gd name="T0" fmla="*/ 105 w 145"/>
                  <a:gd name="T1" fmla="*/ 0 h 192"/>
                  <a:gd name="T2" fmla="*/ 53 w 145"/>
                  <a:gd name="T3" fmla="*/ 29 h 192"/>
                  <a:gd name="T4" fmla="*/ 0 w 145"/>
                  <a:gd name="T5" fmla="*/ 53 h 192"/>
                  <a:gd name="T6" fmla="*/ 12 w 145"/>
                  <a:gd name="T7" fmla="*/ 88 h 192"/>
                  <a:gd name="T8" fmla="*/ 35 w 145"/>
                  <a:gd name="T9" fmla="*/ 151 h 192"/>
                  <a:gd name="T10" fmla="*/ 0 w 145"/>
                  <a:gd name="T11" fmla="*/ 175 h 192"/>
                  <a:gd name="T12" fmla="*/ 35 w 145"/>
                  <a:gd name="T13" fmla="*/ 192 h 192"/>
                  <a:gd name="T14" fmla="*/ 75 w 145"/>
                  <a:gd name="T15" fmla="*/ 133 h 192"/>
                  <a:gd name="T16" fmla="*/ 145 w 145"/>
                  <a:gd name="T17" fmla="*/ 110 h 192"/>
                  <a:gd name="T18" fmla="*/ 145 w 145"/>
                  <a:gd name="T19" fmla="*/ 18 h 192"/>
                  <a:gd name="T20" fmla="*/ 105 w 145"/>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92"/>
                  <a:gd name="T35" fmla="*/ 145 w 145"/>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92">
                    <a:moveTo>
                      <a:pt x="105" y="0"/>
                    </a:moveTo>
                    <a:lnTo>
                      <a:pt x="53" y="29"/>
                    </a:lnTo>
                    <a:lnTo>
                      <a:pt x="0" y="53"/>
                    </a:lnTo>
                    <a:lnTo>
                      <a:pt x="12" y="88"/>
                    </a:lnTo>
                    <a:lnTo>
                      <a:pt x="35" y="151"/>
                    </a:lnTo>
                    <a:lnTo>
                      <a:pt x="0" y="175"/>
                    </a:lnTo>
                    <a:lnTo>
                      <a:pt x="35" y="192"/>
                    </a:lnTo>
                    <a:lnTo>
                      <a:pt x="75" y="133"/>
                    </a:lnTo>
                    <a:lnTo>
                      <a:pt x="145" y="110"/>
                    </a:lnTo>
                    <a:lnTo>
                      <a:pt x="145" y="18"/>
                    </a:lnTo>
                    <a:lnTo>
                      <a:pt x="10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2" name="Freeform 81"/>
              <p:cNvSpPr>
                <a:spLocks/>
              </p:cNvSpPr>
              <p:nvPr/>
            </p:nvSpPr>
            <p:spPr bwMode="auto">
              <a:xfrm>
                <a:off x="682" y="416"/>
                <a:ext cx="47" cy="32"/>
              </a:xfrm>
              <a:custGeom>
                <a:avLst/>
                <a:gdLst>
                  <a:gd name="T0" fmla="*/ 268 w 379"/>
                  <a:gd name="T1" fmla="*/ 28 h 255"/>
                  <a:gd name="T2" fmla="*/ 227 w 379"/>
                  <a:gd name="T3" fmla="*/ 58 h 255"/>
                  <a:gd name="T4" fmla="*/ 169 w 379"/>
                  <a:gd name="T5" fmla="*/ 40 h 255"/>
                  <a:gd name="T6" fmla="*/ 100 w 379"/>
                  <a:gd name="T7" fmla="*/ 105 h 255"/>
                  <a:gd name="T8" fmla="*/ 47 w 379"/>
                  <a:gd name="T9" fmla="*/ 168 h 255"/>
                  <a:gd name="T10" fmla="*/ 0 w 379"/>
                  <a:gd name="T11" fmla="*/ 203 h 255"/>
                  <a:gd name="T12" fmla="*/ 0 w 379"/>
                  <a:gd name="T13" fmla="*/ 255 h 255"/>
                  <a:gd name="T14" fmla="*/ 88 w 379"/>
                  <a:gd name="T15" fmla="*/ 220 h 255"/>
                  <a:gd name="T16" fmla="*/ 82 w 379"/>
                  <a:gd name="T17" fmla="*/ 249 h 255"/>
                  <a:gd name="T18" fmla="*/ 135 w 379"/>
                  <a:gd name="T19" fmla="*/ 244 h 255"/>
                  <a:gd name="T20" fmla="*/ 192 w 379"/>
                  <a:gd name="T21" fmla="*/ 168 h 255"/>
                  <a:gd name="T22" fmla="*/ 239 w 379"/>
                  <a:gd name="T23" fmla="*/ 145 h 255"/>
                  <a:gd name="T24" fmla="*/ 233 w 379"/>
                  <a:gd name="T25" fmla="*/ 180 h 255"/>
                  <a:gd name="T26" fmla="*/ 274 w 379"/>
                  <a:gd name="T27" fmla="*/ 157 h 255"/>
                  <a:gd name="T28" fmla="*/ 297 w 379"/>
                  <a:gd name="T29" fmla="*/ 115 h 255"/>
                  <a:gd name="T30" fmla="*/ 344 w 379"/>
                  <a:gd name="T31" fmla="*/ 75 h 255"/>
                  <a:gd name="T32" fmla="*/ 379 w 379"/>
                  <a:gd name="T33" fmla="*/ 40 h 255"/>
                  <a:gd name="T34" fmla="*/ 320 w 379"/>
                  <a:gd name="T35" fmla="*/ 0 h 255"/>
                  <a:gd name="T36" fmla="*/ 268 w 379"/>
                  <a:gd name="T37" fmla="*/ 28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9"/>
                  <a:gd name="T58" fmla="*/ 0 h 255"/>
                  <a:gd name="T59" fmla="*/ 379 w 379"/>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9" h="255">
                    <a:moveTo>
                      <a:pt x="268" y="28"/>
                    </a:moveTo>
                    <a:lnTo>
                      <a:pt x="227" y="58"/>
                    </a:lnTo>
                    <a:lnTo>
                      <a:pt x="169" y="40"/>
                    </a:lnTo>
                    <a:lnTo>
                      <a:pt x="100" y="105"/>
                    </a:lnTo>
                    <a:lnTo>
                      <a:pt x="47" y="168"/>
                    </a:lnTo>
                    <a:lnTo>
                      <a:pt x="0" y="203"/>
                    </a:lnTo>
                    <a:lnTo>
                      <a:pt x="0" y="255"/>
                    </a:lnTo>
                    <a:lnTo>
                      <a:pt x="88" y="220"/>
                    </a:lnTo>
                    <a:lnTo>
                      <a:pt x="82" y="249"/>
                    </a:lnTo>
                    <a:lnTo>
                      <a:pt x="135" y="244"/>
                    </a:lnTo>
                    <a:lnTo>
                      <a:pt x="192" y="168"/>
                    </a:lnTo>
                    <a:lnTo>
                      <a:pt x="239" y="145"/>
                    </a:lnTo>
                    <a:lnTo>
                      <a:pt x="233" y="180"/>
                    </a:lnTo>
                    <a:lnTo>
                      <a:pt x="274" y="157"/>
                    </a:lnTo>
                    <a:lnTo>
                      <a:pt x="297" y="115"/>
                    </a:lnTo>
                    <a:lnTo>
                      <a:pt x="344" y="75"/>
                    </a:lnTo>
                    <a:lnTo>
                      <a:pt x="379" y="40"/>
                    </a:lnTo>
                    <a:lnTo>
                      <a:pt x="320" y="0"/>
                    </a:lnTo>
                    <a:lnTo>
                      <a:pt x="268"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3" name="Freeform 82"/>
              <p:cNvSpPr>
                <a:spLocks/>
              </p:cNvSpPr>
              <p:nvPr/>
            </p:nvSpPr>
            <p:spPr bwMode="auto">
              <a:xfrm>
                <a:off x="705" y="457"/>
                <a:ext cx="52" cy="33"/>
              </a:xfrm>
              <a:custGeom>
                <a:avLst/>
                <a:gdLst>
                  <a:gd name="T0" fmla="*/ 365 w 412"/>
                  <a:gd name="T1" fmla="*/ 0 h 268"/>
                  <a:gd name="T2" fmla="*/ 302 w 412"/>
                  <a:gd name="T3" fmla="*/ 12 h 268"/>
                  <a:gd name="T4" fmla="*/ 290 w 412"/>
                  <a:gd name="T5" fmla="*/ 87 h 268"/>
                  <a:gd name="T6" fmla="*/ 261 w 412"/>
                  <a:gd name="T7" fmla="*/ 104 h 268"/>
                  <a:gd name="T8" fmla="*/ 220 w 412"/>
                  <a:gd name="T9" fmla="*/ 87 h 268"/>
                  <a:gd name="T10" fmla="*/ 185 w 412"/>
                  <a:gd name="T11" fmla="*/ 81 h 268"/>
                  <a:gd name="T12" fmla="*/ 157 w 412"/>
                  <a:gd name="T13" fmla="*/ 81 h 268"/>
                  <a:gd name="T14" fmla="*/ 150 w 412"/>
                  <a:gd name="T15" fmla="*/ 6 h 268"/>
                  <a:gd name="T16" fmla="*/ 110 w 412"/>
                  <a:gd name="T17" fmla="*/ 0 h 268"/>
                  <a:gd name="T18" fmla="*/ 46 w 412"/>
                  <a:gd name="T19" fmla="*/ 17 h 268"/>
                  <a:gd name="T20" fmla="*/ 70 w 412"/>
                  <a:gd name="T21" fmla="*/ 69 h 268"/>
                  <a:gd name="T22" fmla="*/ 58 w 412"/>
                  <a:gd name="T23" fmla="*/ 87 h 268"/>
                  <a:gd name="T24" fmla="*/ 5 w 412"/>
                  <a:gd name="T25" fmla="*/ 104 h 268"/>
                  <a:gd name="T26" fmla="*/ 5 w 412"/>
                  <a:gd name="T27" fmla="*/ 139 h 268"/>
                  <a:gd name="T28" fmla="*/ 58 w 412"/>
                  <a:gd name="T29" fmla="*/ 163 h 268"/>
                  <a:gd name="T30" fmla="*/ 70 w 412"/>
                  <a:gd name="T31" fmla="*/ 191 h 268"/>
                  <a:gd name="T32" fmla="*/ 0 w 412"/>
                  <a:gd name="T33" fmla="*/ 221 h 268"/>
                  <a:gd name="T34" fmla="*/ 23 w 412"/>
                  <a:gd name="T35" fmla="*/ 268 h 268"/>
                  <a:gd name="T36" fmla="*/ 139 w 412"/>
                  <a:gd name="T37" fmla="*/ 268 h 268"/>
                  <a:gd name="T38" fmla="*/ 192 w 412"/>
                  <a:gd name="T39" fmla="*/ 226 h 268"/>
                  <a:gd name="T40" fmla="*/ 261 w 412"/>
                  <a:gd name="T41" fmla="*/ 250 h 268"/>
                  <a:gd name="T42" fmla="*/ 302 w 412"/>
                  <a:gd name="T43" fmla="*/ 250 h 268"/>
                  <a:gd name="T44" fmla="*/ 337 w 412"/>
                  <a:gd name="T45" fmla="*/ 203 h 268"/>
                  <a:gd name="T46" fmla="*/ 319 w 412"/>
                  <a:gd name="T47" fmla="*/ 151 h 268"/>
                  <a:gd name="T48" fmla="*/ 372 w 412"/>
                  <a:gd name="T49" fmla="*/ 104 h 268"/>
                  <a:gd name="T50" fmla="*/ 412 w 412"/>
                  <a:gd name="T51" fmla="*/ 17 h 268"/>
                  <a:gd name="T52" fmla="*/ 372 w 412"/>
                  <a:gd name="T53" fmla="*/ 0 h 268"/>
                  <a:gd name="T54" fmla="*/ 365 w 412"/>
                  <a:gd name="T55" fmla="*/ 0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268"/>
                  <a:gd name="T86" fmla="*/ 412 w 412"/>
                  <a:gd name="T87" fmla="*/ 268 h 2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268">
                    <a:moveTo>
                      <a:pt x="365" y="0"/>
                    </a:moveTo>
                    <a:lnTo>
                      <a:pt x="302" y="12"/>
                    </a:lnTo>
                    <a:lnTo>
                      <a:pt x="290" y="87"/>
                    </a:lnTo>
                    <a:lnTo>
                      <a:pt x="261" y="104"/>
                    </a:lnTo>
                    <a:lnTo>
                      <a:pt x="220" y="87"/>
                    </a:lnTo>
                    <a:lnTo>
                      <a:pt x="185" y="81"/>
                    </a:lnTo>
                    <a:lnTo>
                      <a:pt x="157" y="81"/>
                    </a:lnTo>
                    <a:lnTo>
                      <a:pt x="150" y="6"/>
                    </a:lnTo>
                    <a:lnTo>
                      <a:pt x="110" y="0"/>
                    </a:lnTo>
                    <a:lnTo>
                      <a:pt x="46" y="17"/>
                    </a:lnTo>
                    <a:lnTo>
                      <a:pt x="70" y="69"/>
                    </a:lnTo>
                    <a:lnTo>
                      <a:pt x="58" y="87"/>
                    </a:lnTo>
                    <a:lnTo>
                      <a:pt x="5" y="104"/>
                    </a:lnTo>
                    <a:lnTo>
                      <a:pt x="5" y="139"/>
                    </a:lnTo>
                    <a:lnTo>
                      <a:pt x="58" y="163"/>
                    </a:lnTo>
                    <a:lnTo>
                      <a:pt x="70" y="191"/>
                    </a:lnTo>
                    <a:lnTo>
                      <a:pt x="0" y="221"/>
                    </a:lnTo>
                    <a:lnTo>
                      <a:pt x="23" y="268"/>
                    </a:lnTo>
                    <a:lnTo>
                      <a:pt x="139" y="268"/>
                    </a:lnTo>
                    <a:lnTo>
                      <a:pt x="192" y="226"/>
                    </a:lnTo>
                    <a:lnTo>
                      <a:pt x="261" y="250"/>
                    </a:lnTo>
                    <a:lnTo>
                      <a:pt x="302" y="250"/>
                    </a:lnTo>
                    <a:lnTo>
                      <a:pt x="337" y="203"/>
                    </a:lnTo>
                    <a:lnTo>
                      <a:pt x="319" y="151"/>
                    </a:lnTo>
                    <a:lnTo>
                      <a:pt x="372" y="104"/>
                    </a:lnTo>
                    <a:lnTo>
                      <a:pt x="412" y="17"/>
                    </a:lnTo>
                    <a:lnTo>
                      <a:pt x="372" y="0"/>
                    </a:lnTo>
                    <a:lnTo>
                      <a:pt x="36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574" name="Freeform 83"/>
              <p:cNvSpPr>
                <a:spLocks/>
              </p:cNvSpPr>
              <p:nvPr/>
            </p:nvSpPr>
            <p:spPr bwMode="auto">
              <a:xfrm>
                <a:off x="731" y="439"/>
                <a:ext cx="9" cy="6"/>
              </a:xfrm>
              <a:custGeom>
                <a:avLst/>
                <a:gdLst>
                  <a:gd name="T0" fmla="*/ 17 w 76"/>
                  <a:gd name="T1" fmla="*/ 0 h 47"/>
                  <a:gd name="T2" fmla="*/ 6 w 76"/>
                  <a:gd name="T3" fmla="*/ 0 h 47"/>
                  <a:gd name="T4" fmla="*/ 0 w 76"/>
                  <a:gd name="T5" fmla="*/ 40 h 47"/>
                  <a:gd name="T6" fmla="*/ 46 w 76"/>
                  <a:gd name="T7" fmla="*/ 47 h 47"/>
                  <a:gd name="T8" fmla="*/ 76 w 76"/>
                  <a:gd name="T9" fmla="*/ 12 h 47"/>
                  <a:gd name="T10" fmla="*/ 17 w 76"/>
                  <a:gd name="T11" fmla="*/ 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17" y="0"/>
                    </a:moveTo>
                    <a:lnTo>
                      <a:pt x="6" y="0"/>
                    </a:lnTo>
                    <a:lnTo>
                      <a:pt x="0" y="40"/>
                    </a:lnTo>
                    <a:lnTo>
                      <a:pt x="46" y="47"/>
                    </a:lnTo>
                    <a:lnTo>
                      <a:pt x="76" y="12"/>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nvGrpSpPr>
            <p:cNvPr id="315" name="Group 84"/>
            <p:cNvGrpSpPr>
              <a:grpSpLocks/>
            </p:cNvGrpSpPr>
            <p:nvPr/>
          </p:nvGrpSpPr>
          <p:grpSpPr bwMode="auto">
            <a:xfrm>
              <a:off x="1098" y="367"/>
              <a:ext cx="1450" cy="1379"/>
              <a:chOff x="1098" y="367"/>
              <a:chExt cx="1450" cy="1379"/>
            </a:xfrm>
          </p:grpSpPr>
          <p:sp>
            <p:nvSpPr>
              <p:cNvPr id="316" name="Freeform 85"/>
              <p:cNvSpPr>
                <a:spLocks/>
              </p:cNvSpPr>
              <p:nvPr/>
            </p:nvSpPr>
            <p:spPr bwMode="auto">
              <a:xfrm>
                <a:off x="1338" y="428"/>
                <a:ext cx="47" cy="67"/>
              </a:xfrm>
              <a:custGeom>
                <a:avLst/>
                <a:gdLst>
                  <a:gd name="T0" fmla="*/ 192 w 377"/>
                  <a:gd name="T1" fmla="*/ 110 h 540"/>
                  <a:gd name="T2" fmla="*/ 157 w 377"/>
                  <a:gd name="T3" fmla="*/ 99 h 540"/>
                  <a:gd name="T4" fmla="*/ 150 w 377"/>
                  <a:gd name="T5" fmla="*/ 40 h 540"/>
                  <a:gd name="T6" fmla="*/ 139 w 377"/>
                  <a:gd name="T7" fmla="*/ 12 h 540"/>
                  <a:gd name="T8" fmla="*/ 110 w 377"/>
                  <a:gd name="T9" fmla="*/ 0 h 540"/>
                  <a:gd name="T10" fmla="*/ 80 w 377"/>
                  <a:gd name="T11" fmla="*/ 17 h 540"/>
                  <a:gd name="T12" fmla="*/ 63 w 377"/>
                  <a:gd name="T13" fmla="*/ 46 h 540"/>
                  <a:gd name="T14" fmla="*/ 0 w 377"/>
                  <a:gd name="T15" fmla="*/ 12 h 540"/>
                  <a:gd name="T16" fmla="*/ 0 w 377"/>
                  <a:gd name="T17" fmla="*/ 40 h 540"/>
                  <a:gd name="T18" fmla="*/ 28 w 377"/>
                  <a:gd name="T19" fmla="*/ 127 h 540"/>
                  <a:gd name="T20" fmla="*/ 46 w 377"/>
                  <a:gd name="T21" fmla="*/ 156 h 540"/>
                  <a:gd name="T22" fmla="*/ 52 w 377"/>
                  <a:gd name="T23" fmla="*/ 209 h 540"/>
                  <a:gd name="T24" fmla="*/ 104 w 377"/>
                  <a:gd name="T25" fmla="*/ 249 h 540"/>
                  <a:gd name="T26" fmla="*/ 139 w 377"/>
                  <a:gd name="T27" fmla="*/ 267 h 540"/>
                  <a:gd name="T28" fmla="*/ 185 w 377"/>
                  <a:gd name="T29" fmla="*/ 244 h 540"/>
                  <a:gd name="T30" fmla="*/ 185 w 377"/>
                  <a:gd name="T31" fmla="*/ 209 h 540"/>
                  <a:gd name="T32" fmla="*/ 227 w 377"/>
                  <a:gd name="T33" fmla="*/ 226 h 540"/>
                  <a:gd name="T34" fmla="*/ 237 w 377"/>
                  <a:gd name="T35" fmla="*/ 279 h 540"/>
                  <a:gd name="T36" fmla="*/ 203 w 377"/>
                  <a:gd name="T37" fmla="*/ 296 h 540"/>
                  <a:gd name="T38" fmla="*/ 168 w 377"/>
                  <a:gd name="T39" fmla="*/ 296 h 540"/>
                  <a:gd name="T40" fmla="*/ 168 w 377"/>
                  <a:gd name="T41" fmla="*/ 325 h 540"/>
                  <a:gd name="T42" fmla="*/ 203 w 377"/>
                  <a:gd name="T43" fmla="*/ 331 h 540"/>
                  <a:gd name="T44" fmla="*/ 237 w 377"/>
                  <a:gd name="T45" fmla="*/ 343 h 540"/>
                  <a:gd name="T46" fmla="*/ 215 w 377"/>
                  <a:gd name="T47" fmla="*/ 389 h 540"/>
                  <a:gd name="T48" fmla="*/ 168 w 377"/>
                  <a:gd name="T49" fmla="*/ 401 h 540"/>
                  <a:gd name="T50" fmla="*/ 203 w 377"/>
                  <a:gd name="T51" fmla="*/ 465 h 540"/>
                  <a:gd name="T52" fmla="*/ 261 w 377"/>
                  <a:gd name="T53" fmla="*/ 493 h 540"/>
                  <a:gd name="T54" fmla="*/ 279 w 377"/>
                  <a:gd name="T55" fmla="*/ 540 h 540"/>
                  <a:gd name="T56" fmla="*/ 296 w 377"/>
                  <a:gd name="T57" fmla="*/ 465 h 540"/>
                  <a:gd name="T58" fmla="*/ 302 w 377"/>
                  <a:gd name="T59" fmla="*/ 395 h 540"/>
                  <a:gd name="T60" fmla="*/ 314 w 377"/>
                  <a:gd name="T61" fmla="*/ 325 h 540"/>
                  <a:gd name="T62" fmla="*/ 349 w 377"/>
                  <a:gd name="T63" fmla="*/ 256 h 540"/>
                  <a:gd name="T64" fmla="*/ 354 w 377"/>
                  <a:gd name="T65" fmla="*/ 186 h 540"/>
                  <a:gd name="T66" fmla="*/ 377 w 377"/>
                  <a:gd name="T67" fmla="*/ 156 h 540"/>
                  <a:gd name="T68" fmla="*/ 349 w 377"/>
                  <a:gd name="T69" fmla="*/ 151 h 540"/>
                  <a:gd name="T70" fmla="*/ 296 w 377"/>
                  <a:gd name="T71" fmla="*/ 110 h 540"/>
                  <a:gd name="T72" fmla="*/ 255 w 377"/>
                  <a:gd name="T73" fmla="*/ 52 h 540"/>
                  <a:gd name="T74" fmla="*/ 232 w 377"/>
                  <a:gd name="T75" fmla="*/ 81 h 540"/>
                  <a:gd name="T76" fmla="*/ 180 w 377"/>
                  <a:gd name="T77" fmla="*/ 99 h 540"/>
                  <a:gd name="T78" fmla="*/ 192 w 377"/>
                  <a:gd name="T79" fmla="*/ 110 h 5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7"/>
                  <a:gd name="T121" fmla="*/ 0 h 540"/>
                  <a:gd name="T122" fmla="*/ 377 w 377"/>
                  <a:gd name="T123" fmla="*/ 540 h 5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7" h="540">
                    <a:moveTo>
                      <a:pt x="192" y="110"/>
                    </a:moveTo>
                    <a:lnTo>
                      <a:pt x="157" y="99"/>
                    </a:lnTo>
                    <a:lnTo>
                      <a:pt x="150" y="40"/>
                    </a:lnTo>
                    <a:lnTo>
                      <a:pt x="139" y="12"/>
                    </a:lnTo>
                    <a:lnTo>
                      <a:pt x="110" y="0"/>
                    </a:lnTo>
                    <a:lnTo>
                      <a:pt x="80" y="17"/>
                    </a:lnTo>
                    <a:lnTo>
                      <a:pt x="63" y="46"/>
                    </a:lnTo>
                    <a:lnTo>
                      <a:pt x="0" y="12"/>
                    </a:lnTo>
                    <a:lnTo>
                      <a:pt x="0" y="40"/>
                    </a:lnTo>
                    <a:lnTo>
                      <a:pt x="28" y="127"/>
                    </a:lnTo>
                    <a:lnTo>
                      <a:pt x="46" y="156"/>
                    </a:lnTo>
                    <a:lnTo>
                      <a:pt x="52" y="209"/>
                    </a:lnTo>
                    <a:lnTo>
                      <a:pt x="104" y="249"/>
                    </a:lnTo>
                    <a:lnTo>
                      <a:pt x="139" y="267"/>
                    </a:lnTo>
                    <a:lnTo>
                      <a:pt x="185" y="244"/>
                    </a:lnTo>
                    <a:lnTo>
                      <a:pt x="185" y="209"/>
                    </a:lnTo>
                    <a:lnTo>
                      <a:pt x="227" y="226"/>
                    </a:lnTo>
                    <a:lnTo>
                      <a:pt x="237" y="279"/>
                    </a:lnTo>
                    <a:lnTo>
                      <a:pt x="203" y="296"/>
                    </a:lnTo>
                    <a:lnTo>
                      <a:pt x="168" y="296"/>
                    </a:lnTo>
                    <a:lnTo>
                      <a:pt x="168" y="325"/>
                    </a:lnTo>
                    <a:lnTo>
                      <a:pt x="203" y="331"/>
                    </a:lnTo>
                    <a:lnTo>
                      <a:pt x="237" y="343"/>
                    </a:lnTo>
                    <a:lnTo>
                      <a:pt x="215" y="389"/>
                    </a:lnTo>
                    <a:lnTo>
                      <a:pt x="168" y="401"/>
                    </a:lnTo>
                    <a:lnTo>
                      <a:pt x="203" y="465"/>
                    </a:lnTo>
                    <a:lnTo>
                      <a:pt x="261" y="493"/>
                    </a:lnTo>
                    <a:lnTo>
                      <a:pt x="279" y="540"/>
                    </a:lnTo>
                    <a:lnTo>
                      <a:pt x="296" y="465"/>
                    </a:lnTo>
                    <a:lnTo>
                      <a:pt x="302" y="395"/>
                    </a:lnTo>
                    <a:lnTo>
                      <a:pt x="314" y="325"/>
                    </a:lnTo>
                    <a:lnTo>
                      <a:pt x="349" y="256"/>
                    </a:lnTo>
                    <a:lnTo>
                      <a:pt x="354" y="186"/>
                    </a:lnTo>
                    <a:lnTo>
                      <a:pt x="377" y="156"/>
                    </a:lnTo>
                    <a:lnTo>
                      <a:pt x="349" y="151"/>
                    </a:lnTo>
                    <a:lnTo>
                      <a:pt x="296" y="110"/>
                    </a:lnTo>
                    <a:lnTo>
                      <a:pt x="255" y="52"/>
                    </a:lnTo>
                    <a:lnTo>
                      <a:pt x="232" y="81"/>
                    </a:lnTo>
                    <a:lnTo>
                      <a:pt x="180" y="99"/>
                    </a:lnTo>
                    <a:lnTo>
                      <a:pt x="192"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7" name="Freeform 86"/>
              <p:cNvSpPr>
                <a:spLocks/>
              </p:cNvSpPr>
              <p:nvPr/>
            </p:nvSpPr>
            <p:spPr bwMode="auto">
              <a:xfrm>
                <a:off x="1387" y="424"/>
                <a:ext cx="24" cy="26"/>
              </a:xfrm>
              <a:custGeom>
                <a:avLst/>
                <a:gdLst>
                  <a:gd name="T0" fmla="*/ 23 w 192"/>
                  <a:gd name="T1" fmla="*/ 35 h 204"/>
                  <a:gd name="T2" fmla="*/ 0 w 192"/>
                  <a:gd name="T3" fmla="*/ 76 h 204"/>
                  <a:gd name="T4" fmla="*/ 0 w 192"/>
                  <a:gd name="T5" fmla="*/ 134 h 204"/>
                  <a:gd name="T6" fmla="*/ 12 w 192"/>
                  <a:gd name="T7" fmla="*/ 175 h 204"/>
                  <a:gd name="T8" fmla="*/ 40 w 192"/>
                  <a:gd name="T9" fmla="*/ 204 h 204"/>
                  <a:gd name="T10" fmla="*/ 75 w 192"/>
                  <a:gd name="T11" fmla="*/ 198 h 204"/>
                  <a:gd name="T12" fmla="*/ 93 w 192"/>
                  <a:gd name="T13" fmla="*/ 169 h 204"/>
                  <a:gd name="T14" fmla="*/ 134 w 192"/>
                  <a:gd name="T15" fmla="*/ 134 h 204"/>
                  <a:gd name="T16" fmla="*/ 169 w 192"/>
                  <a:gd name="T17" fmla="*/ 129 h 204"/>
                  <a:gd name="T18" fmla="*/ 192 w 192"/>
                  <a:gd name="T19" fmla="*/ 76 h 204"/>
                  <a:gd name="T20" fmla="*/ 192 w 192"/>
                  <a:gd name="T21" fmla="*/ 30 h 204"/>
                  <a:gd name="T22" fmla="*/ 122 w 192"/>
                  <a:gd name="T23" fmla="*/ 0 h 204"/>
                  <a:gd name="T24" fmla="*/ 40 w 192"/>
                  <a:gd name="T25" fmla="*/ 47 h 204"/>
                  <a:gd name="T26" fmla="*/ 23 w 192"/>
                  <a:gd name="T27" fmla="*/ 59 h 204"/>
                  <a:gd name="T28" fmla="*/ 23 w 192"/>
                  <a:gd name="T29" fmla="*/ 35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04"/>
                  <a:gd name="T47" fmla="*/ 192 w 192"/>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04">
                    <a:moveTo>
                      <a:pt x="23" y="35"/>
                    </a:moveTo>
                    <a:lnTo>
                      <a:pt x="0" y="76"/>
                    </a:lnTo>
                    <a:lnTo>
                      <a:pt x="0" y="134"/>
                    </a:lnTo>
                    <a:lnTo>
                      <a:pt x="12" y="175"/>
                    </a:lnTo>
                    <a:lnTo>
                      <a:pt x="40" y="204"/>
                    </a:lnTo>
                    <a:lnTo>
                      <a:pt x="75" y="198"/>
                    </a:lnTo>
                    <a:lnTo>
                      <a:pt x="93" y="169"/>
                    </a:lnTo>
                    <a:lnTo>
                      <a:pt x="134" y="134"/>
                    </a:lnTo>
                    <a:lnTo>
                      <a:pt x="169" y="129"/>
                    </a:lnTo>
                    <a:lnTo>
                      <a:pt x="192" y="76"/>
                    </a:lnTo>
                    <a:lnTo>
                      <a:pt x="192" y="30"/>
                    </a:lnTo>
                    <a:lnTo>
                      <a:pt x="122" y="0"/>
                    </a:lnTo>
                    <a:lnTo>
                      <a:pt x="40" y="47"/>
                    </a:lnTo>
                    <a:lnTo>
                      <a:pt x="23" y="59"/>
                    </a:lnTo>
                    <a:lnTo>
                      <a:pt x="23"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8" name="Freeform 87"/>
              <p:cNvSpPr>
                <a:spLocks/>
              </p:cNvSpPr>
              <p:nvPr/>
            </p:nvSpPr>
            <p:spPr bwMode="auto">
              <a:xfrm>
                <a:off x="1387" y="463"/>
                <a:ext cx="16" cy="25"/>
              </a:xfrm>
              <a:custGeom>
                <a:avLst/>
                <a:gdLst>
                  <a:gd name="T0" fmla="*/ 75 w 127"/>
                  <a:gd name="T1" fmla="*/ 64 h 203"/>
                  <a:gd name="T2" fmla="*/ 40 w 127"/>
                  <a:gd name="T3" fmla="*/ 34 h 203"/>
                  <a:gd name="T4" fmla="*/ 0 w 127"/>
                  <a:gd name="T5" fmla="*/ 0 h 203"/>
                  <a:gd name="T6" fmla="*/ 0 w 127"/>
                  <a:gd name="T7" fmla="*/ 110 h 203"/>
                  <a:gd name="T8" fmla="*/ 47 w 127"/>
                  <a:gd name="T9" fmla="*/ 139 h 203"/>
                  <a:gd name="T10" fmla="*/ 75 w 127"/>
                  <a:gd name="T11" fmla="*/ 186 h 203"/>
                  <a:gd name="T12" fmla="*/ 105 w 127"/>
                  <a:gd name="T13" fmla="*/ 203 h 203"/>
                  <a:gd name="T14" fmla="*/ 122 w 127"/>
                  <a:gd name="T15" fmla="*/ 151 h 203"/>
                  <a:gd name="T16" fmla="*/ 127 w 127"/>
                  <a:gd name="T17" fmla="*/ 99 h 203"/>
                  <a:gd name="T18" fmla="*/ 93 w 127"/>
                  <a:gd name="T19" fmla="*/ 75 h 203"/>
                  <a:gd name="T20" fmla="*/ 58 w 127"/>
                  <a:gd name="T21" fmla="*/ 81 h 203"/>
                  <a:gd name="T22" fmla="*/ 29 w 127"/>
                  <a:gd name="T23" fmla="*/ 52 h 203"/>
                  <a:gd name="T24" fmla="*/ 0 w 127"/>
                  <a:gd name="T25" fmla="*/ 34 h 203"/>
                  <a:gd name="T26" fmla="*/ 75 w 127"/>
                  <a:gd name="T27" fmla="*/ 64 h 2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203"/>
                  <a:gd name="T44" fmla="*/ 127 w 127"/>
                  <a:gd name="T45" fmla="*/ 203 h 2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203">
                    <a:moveTo>
                      <a:pt x="75" y="64"/>
                    </a:moveTo>
                    <a:lnTo>
                      <a:pt x="40" y="34"/>
                    </a:lnTo>
                    <a:lnTo>
                      <a:pt x="0" y="0"/>
                    </a:lnTo>
                    <a:lnTo>
                      <a:pt x="0" y="110"/>
                    </a:lnTo>
                    <a:lnTo>
                      <a:pt x="47" y="139"/>
                    </a:lnTo>
                    <a:lnTo>
                      <a:pt x="75" y="186"/>
                    </a:lnTo>
                    <a:lnTo>
                      <a:pt x="105" y="203"/>
                    </a:lnTo>
                    <a:lnTo>
                      <a:pt x="122" y="151"/>
                    </a:lnTo>
                    <a:lnTo>
                      <a:pt x="127" y="99"/>
                    </a:lnTo>
                    <a:lnTo>
                      <a:pt x="93" y="75"/>
                    </a:lnTo>
                    <a:lnTo>
                      <a:pt x="58" y="81"/>
                    </a:lnTo>
                    <a:lnTo>
                      <a:pt x="29" y="52"/>
                    </a:lnTo>
                    <a:lnTo>
                      <a:pt x="0" y="34"/>
                    </a:lnTo>
                    <a:lnTo>
                      <a:pt x="75"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19" name="Freeform 88"/>
              <p:cNvSpPr>
                <a:spLocks/>
              </p:cNvSpPr>
              <p:nvPr/>
            </p:nvSpPr>
            <p:spPr bwMode="auto">
              <a:xfrm>
                <a:off x="1955" y="1245"/>
                <a:ext cx="78" cy="82"/>
              </a:xfrm>
              <a:custGeom>
                <a:avLst/>
                <a:gdLst>
                  <a:gd name="T0" fmla="*/ 273 w 627"/>
                  <a:gd name="T1" fmla="*/ 134 h 663"/>
                  <a:gd name="T2" fmla="*/ 250 w 627"/>
                  <a:gd name="T3" fmla="*/ 112 h 663"/>
                  <a:gd name="T4" fmla="*/ 198 w 627"/>
                  <a:gd name="T5" fmla="*/ 70 h 663"/>
                  <a:gd name="T6" fmla="*/ 157 w 627"/>
                  <a:gd name="T7" fmla="*/ 24 h 663"/>
                  <a:gd name="T8" fmla="*/ 116 w 627"/>
                  <a:gd name="T9" fmla="*/ 0 h 663"/>
                  <a:gd name="T10" fmla="*/ 63 w 627"/>
                  <a:gd name="T11" fmla="*/ 47 h 663"/>
                  <a:gd name="T12" fmla="*/ 29 w 627"/>
                  <a:gd name="T13" fmla="*/ 12 h 663"/>
                  <a:gd name="T14" fmla="*/ 0 w 627"/>
                  <a:gd name="T15" fmla="*/ 0 h 663"/>
                  <a:gd name="T16" fmla="*/ 29 w 627"/>
                  <a:gd name="T17" fmla="*/ 59 h 663"/>
                  <a:gd name="T18" fmla="*/ 98 w 627"/>
                  <a:gd name="T19" fmla="*/ 129 h 663"/>
                  <a:gd name="T20" fmla="*/ 145 w 627"/>
                  <a:gd name="T21" fmla="*/ 169 h 663"/>
                  <a:gd name="T22" fmla="*/ 210 w 627"/>
                  <a:gd name="T23" fmla="*/ 274 h 663"/>
                  <a:gd name="T24" fmla="*/ 238 w 627"/>
                  <a:gd name="T25" fmla="*/ 309 h 663"/>
                  <a:gd name="T26" fmla="*/ 243 w 627"/>
                  <a:gd name="T27" fmla="*/ 356 h 663"/>
                  <a:gd name="T28" fmla="*/ 238 w 627"/>
                  <a:gd name="T29" fmla="*/ 448 h 663"/>
                  <a:gd name="T30" fmla="*/ 296 w 627"/>
                  <a:gd name="T31" fmla="*/ 483 h 663"/>
                  <a:gd name="T32" fmla="*/ 354 w 627"/>
                  <a:gd name="T33" fmla="*/ 535 h 663"/>
                  <a:gd name="T34" fmla="*/ 418 w 627"/>
                  <a:gd name="T35" fmla="*/ 600 h 663"/>
                  <a:gd name="T36" fmla="*/ 465 w 627"/>
                  <a:gd name="T37" fmla="*/ 635 h 663"/>
                  <a:gd name="T38" fmla="*/ 511 w 627"/>
                  <a:gd name="T39" fmla="*/ 663 h 663"/>
                  <a:gd name="T40" fmla="*/ 587 w 627"/>
                  <a:gd name="T41" fmla="*/ 663 h 663"/>
                  <a:gd name="T42" fmla="*/ 627 w 627"/>
                  <a:gd name="T43" fmla="*/ 611 h 663"/>
                  <a:gd name="T44" fmla="*/ 627 w 627"/>
                  <a:gd name="T45" fmla="*/ 565 h 663"/>
                  <a:gd name="T46" fmla="*/ 592 w 627"/>
                  <a:gd name="T47" fmla="*/ 518 h 663"/>
                  <a:gd name="T48" fmla="*/ 552 w 627"/>
                  <a:gd name="T49" fmla="*/ 471 h 663"/>
                  <a:gd name="T50" fmla="*/ 529 w 627"/>
                  <a:gd name="T51" fmla="*/ 425 h 663"/>
                  <a:gd name="T52" fmla="*/ 494 w 627"/>
                  <a:gd name="T53" fmla="*/ 379 h 663"/>
                  <a:gd name="T54" fmla="*/ 424 w 627"/>
                  <a:gd name="T55" fmla="*/ 321 h 663"/>
                  <a:gd name="T56" fmla="*/ 395 w 627"/>
                  <a:gd name="T57" fmla="*/ 297 h 663"/>
                  <a:gd name="T58" fmla="*/ 360 w 627"/>
                  <a:gd name="T59" fmla="*/ 256 h 663"/>
                  <a:gd name="T60" fmla="*/ 308 w 627"/>
                  <a:gd name="T61" fmla="*/ 222 h 663"/>
                  <a:gd name="T62" fmla="*/ 290 w 627"/>
                  <a:gd name="T63" fmla="*/ 192 h 663"/>
                  <a:gd name="T64" fmla="*/ 273 w 627"/>
                  <a:gd name="T65" fmla="*/ 140 h 663"/>
                  <a:gd name="T66" fmla="*/ 273 w 627"/>
                  <a:gd name="T67" fmla="*/ 134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7"/>
                  <a:gd name="T103" fmla="*/ 0 h 663"/>
                  <a:gd name="T104" fmla="*/ 627 w 627"/>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7" h="663">
                    <a:moveTo>
                      <a:pt x="273" y="134"/>
                    </a:moveTo>
                    <a:lnTo>
                      <a:pt x="250" y="112"/>
                    </a:lnTo>
                    <a:lnTo>
                      <a:pt x="198" y="70"/>
                    </a:lnTo>
                    <a:lnTo>
                      <a:pt x="157" y="24"/>
                    </a:lnTo>
                    <a:lnTo>
                      <a:pt x="116" y="0"/>
                    </a:lnTo>
                    <a:lnTo>
                      <a:pt x="63" y="47"/>
                    </a:lnTo>
                    <a:lnTo>
                      <a:pt x="29" y="12"/>
                    </a:lnTo>
                    <a:lnTo>
                      <a:pt x="0" y="0"/>
                    </a:lnTo>
                    <a:lnTo>
                      <a:pt x="29" y="59"/>
                    </a:lnTo>
                    <a:lnTo>
                      <a:pt x="98" y="129"/>
                    </a:lnTo>
                    <a:lnTo>
                      <a:pt x="145" y="169"/>
                    </a:lnTo>
                    <a:lnTo>
                      <a:pt x="210" y="274"/>
                    </a:lnTo>
                    <a:lnTo>
                      <a:pt x="238" y="309"/>
                    </a:lnTo>
                    <a:lnTo>
                      <a:pt x="243" y="356"/>
                    </a:lnTo>
                    <a:lnTo>
                      <a:pt x="238" y="448"/>
                    </a:lnTo>
                    <a:lnTo>
                      <a:pt x="296" y="483"/>
                    </a:lnTo>
                    <a:lnTo>
                      <a:pt x="354" y="535"/>
                    </a:lnTo>
                    <a:lnTo>
                      <a:pt x="418" y="600"/>
                    </a:lnTo>
                    <a:lnTo>
                      <a:pt x="465" y="635"/>
                    </a:lnTo>
                    <a:lnTo>
                      <a:pt x="511" y="663"/>
                    </a:lnTo>
                    <a:lnTo>
                      <a:pt x="587" y="663"/>
                    </a:lnTo>
                    <a:lnTo>
                      <a:pt x="627" y="611"/>
                    </a:lnTo>
                    <a:lnTo>
                      <a:pt x="627" y="565"/>
                    </a:lnTo>
                    <a:lnTo>
                      <a:pt x="592" y="518"/>
                    </a:lnTo>
                    <a:lnTo>
                      <a:pt x="552" y="471"/>
                    </a:lnTo>
                    <a:lnTo>
                      <a:pt x="529" y="425"/>
                    </a:lnTo>
                    <a:lnTo>
                      <a:pt x="494" y="379"/>
                    </a:lnTo>
                    <a:lnTo>
                      <a:pt x="424" y="321"/>
                    </a:lnTo>
                    <a:lnTo>
                      <a:pt x="395" y="297"/>
                    </a:lnTo>
                    <a:lnTo>
                      <a:pt x="360" y="256"/>
                    </a:lnTo>
                    <a:lnTo>
                      <a:pt x="308" y="222"/>
                    </a:lnTo>
                    <a:lnTo>
                      <a:pt x="290" y="192"/>
                    </a:lnTo>
                    <a:lnTo>
                      <a:pt x="273" y="140"/>
                    </a:lnTo>
                    <a:lnTo>
                      <a:pt x="273" y="134"/>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0" name="Freeform 89"/>
              <p:cNvSpPr>
                <a:spLocks/>
              </p:cNvSpPr>
              <p:nvPr/>
            </p:nvSpPr>
            <p:spPr bwMode="auto">
              <a:xfrm>
                <a:off x="2029" y="1330"/>
                <a:ext cx="62" cy="14"/>
              </a:xfrm>
              <a:custGeom>
                <a:avLst/>
                <a:gdLst>
                  <a:gd name="T0" fmla="*/ 122 w 500"/>
                  <a:gd name="T1" fmla="*/ 59 h 117"/>
                  <a:gd name="T2" fmla="*/ 59 w 500"/>
                  <a:gd name="T3" fmla="*/ 99 h 117"/>
                  <a:gd name="T4" fmla="*/ 18 w 500"/>
                  <a:gd name="T5" fmla="*/ 82 h 117"/>
                  <a:gd name="T6" fmla="*/ 0 w 500"/>
                  <a:gd name="T7" fmla="*/ 53 h 117"/>
                  <a:gd name="T8" fmla="*/ 18 w 500"/>
                  <a:gd name="T9" fmla="*/ 18 h 117"/>
                  <a:gd name="T10" fmla="*/ 70 w 500"/>
                  <a:gd name="T11" fmla="*/ 18 h 117"/>
                  <a:gd name="T12" fmla="*/ 134 w 500"/>
                  <a:gd name="T13" fmla="*/ 24 h 117"/>
                  <a:gd name="T14" fmla="*/ 181 w 500"/>
                  <a:gd name="T15" fmla="*/ 42 h 117"/>
                  <a:gd name="T16" fmla="*/ 192 w 500"/>
                  <a:gd name="T17" fmla="*/ 12 h 117"/>
                  <a:gd name="T18" fmla="*/ 286 w 500"/>
                  <a:gd name="T19" fmla="*/ 0 h 117"/>
                  <a:gd name="T20" fmla="*/ 349 w 500"/>
                  <a:gd name="T21" fmla="*/ 0 h 117"/>
                  <a:gd name="T22" fmla="*/ 396 w 500"/>
                  <a:gd name="T23" fmla="*/ 24 h 117"/>
                  <a:gd name="T24" fmla="*/ 431 w 500"/>
                  <a:gd name="T25" fmla="*/ 42 h 117"/>
                  <a:gd name="T26" fmla="*/ 478 w 500"/>
                  <a:gd name="T27" fmla="*/ 77 h 117"/>
                  <a:gd name="T28" fmla="*/ 500 w 500"/>
                  <a:gd name="T29" fmla="*/ 82 h 117"/>
                  <a:gd name="T30" fmla="*/ 500 w 500"/>
                  <a:gd name="T31" fmla="*/ 99 h 117"/>
                  <a:gd name="T32" fmla="*/ 384 w 500"/>
                  <a:gd name="T33" fmla="*/ 111 h 117"/>
                  <a:gd name="T34" fmla="*/ 314 w 500"/>
                  <a:gd name="T35" fmla="*/ 117 h 117"/>
                  <a:gd name="T36" fmla="*/ 268 w 500"/>
                  <a:gd name="T37" fmla="*/ 99 h 117"/>
                  <a:gd name="T38" fmla="*/ 204 w 500"/>
                  <a:gd name="T39" fmla="*/ 82 h 117"/>
                  <a:gd name="T40" fmla="*/ 164 w 500"/>
                  <a:gd name="T41" fmla="*/ 53 h 117"/>
                  <a:gd name="T42" fmla="*/ 129 w 500"/>
                  <a:gd name="T43" fmla="*/ 47 h 117"/>
                  <a:gd name="T44" fmla="*/ 117 w 500"/>
                  <a:gd name="T45" fmla="*/ 47 h 117"/>
                  <a:gd name="T46" fmla="*/ 122 w 500"/>
                  <a:gd name="T47" fmla="*/ 59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117"/>
                  <a:gd name="T74" fmla="*/ 500 w 500"/>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117">
                    <a:moveTo>
                      <a:pt x="122" y="59"/>
                    </a:moveTo>
                    <a:lnTo>
                      <a:pt x="59" y="99"/>
                    </a:lnTo>
                    <a:lnTo>
                      <a:pt x="18" y="82"/>
                    </a:lnTo>
                    <a:lnTo>
                      <a:pt x="0" y="53"/>
                    </a:lnTo>
                    <a:lnTo>
                      <a:pt x="18" y="18"/>
                    </a:lnTo>
                    <a:lnTo>
                      <a:pt x="70" y="18"/>
                    </a:lnTo>
                    <a:lnTo>
                      <a:pt x="134" y="24"/>
                    </a:lnTo>
                    <a:lnTo>
                      <a:pt x="181" y="42"/>
                    </a:lnTo>
                    <a:lnTo>
                      <a:pt x="192" y="12"/>
                    </a:lnTo>
                    <a:lnTo>
                      <a:pt x="286" y="0"/>
                    </a:lnTo>
                    <a:lnTo>
                      <a:pt x="349" y="0"/>
                    </a:lnTo>
                    <a:lnTo>
                      <a:pt x="396" y="24"/>
                    </a:lnTo>
                    <a:lnTo>
                      <a:pt x="431" y="42"/>
                    </a:lnTo>
                    <a:lnTo>
                      <a:pt x="478" y="77"/>
                    </a:lnTo>
                    <a:lnTo>
                      <a:pt x="500" y="82"/>
                    </a:lnTo>
                    <a:lnTo>
                      <a:pt x="500" y="99"/>
                    </a:lnTo>
                    <a:lnTo>
                      <a:pt x="384" y="111"/>
                    </a:lnTo>
                    <a:lnTo>
                      <a:pt x="314" y="117"/>
                    </a:lnTo>
                    <a:lnTo>
                      <a:pt x="268" y="99"/>
                    </a:lnTo>
                    <a:lnTo>
                      <a:pt x="204" y="82"/>
                    </a:lnTo>
                    <a:lnTo>
                      <a:pt x="164" y="53"/>
                    </a:lnTo>
                    <a:lnTo>
                      <a:pt x="129" y="47"/>
                    </a:lnTo>
                    <a:lnTo>
                      <a:pt x="117" y="47"/>
                    </a:lnTo>
                    <a:lnTo>
                      <a:pt x="122" y="59"/>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1" name="Freeform 90"/>
              <p:cNvSpPr>
                <a:spLocks/>
              </p:cNvSpPr>
              <p:nvPr/>
            </p:nvSpPr>
            <p:spPr bwMode="auto">
              <a:xfrm>
                <a:off x="2123" y="1333"/>
                <a:ext cx="19" cy="4"/>
              </a:xfrm>
              <a:custGeom>
                <a:avLst/>
                <a:gdLst>
                  <a:gd name="T0" fmla="*/ 35 w 157"/>
                  <a:gd name="T1" fmla="*/ 29 h 35"/>
                  <a:gd name="T2" fmla="*/ 0 w 157"/>
                  <a:gd name="T3" fmla="*/ 0 h 35"/>
                  <a:gd name="T4" fmla="*/ 52 w 157"/>
                  <a:gd name="T5" fmla="*/ 0 h 35"/>
                  <a:gd name="T6" fmla="*/ 99 w 157"/>
                  <a:gd name="T7" fmla="*/ 0 h 35"/>
                  <a:gd name="T8" fmla="*/ 140 w 157"/>
                  <a:gd name="T9" fmla="*/ 0 h 35"/>
                  <a:gd name="T10" fmla="*/ 157 w 157"/>
                  <a:gd name="T11" fmla="*/ 35 h 35"/>
                  <a:gd name="T12" fmla="*/ 99 w 157"/>
                  <a:gd name="T13" fmla="*/ 29 h 35"/>
                  <a:gd name="T14" fmla="*/ 35 w 157"/>
                  <a:gd name="T15" fmla="*/ 23 h 35"/>
                  <a:gd name="T16" fmla="*/ 35 w 157"/>
                  <a:gd name="T17" fmla="*/ 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5"/>
                  <a:gd name="T29" fmla="*/ 157 w 15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5">
                    <a:moveTo>
                      <a:pt x="35" y="29"/>
                    </a:moveTo>
                    <a:lnTo>
                      <a:pt x="0" y="0"/>
                    </a:lnTo>
                    <a:lnTo>
                      <a:pt x="52" y="0"/>
                    </a:lnTo>
                    <a:lnTo>
                      <a:pt x="99" y="0"/>
                    </a:lnTo>
                    <a:lnTo>
                      <a:pt x="140" y="0"/>
                    </a:lnTo>
                    <a:lnTo>
                      <a:pt x="157" y="35"/>
                    </a:lnTo>
                    <a:lnTo>
                      <a:pt x="99" y="29"/>
                    </a:lnTo>
                    <a:lnTo>
                      <a:pt x="35" y="23"/>
                    </a:lnTo>
                    <a:lnTo>
                      <a:pt x="35" y="2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2" name="Freeform 91"/>
              <p:cNvSpPr>
                <a:spLocks/>
              </p:cNvSpPr>
              <p:nvPr/>
            </p:nvSpPr>
            <p:spPr bwMode="auto">
              <a:xfrm>
                <a:off x="2119" y="1344"/>
                <a:ext cx="12" cy="5"/>
              </a:xfrm>
              <a:custGeom>
                <a:avLst/>
                <a:gdLst>
                  <a:gd name="T0" fmla="*/ 0 w 98"/>
                  <a:gd name="T1" fmla="*/ 6 h 41"/>
                  <a:gd name="T2" fmla="*/ 35 w 98"/>
                  <a:gd name="T3" fmla="*/ 0 h 41"/>
                  <a:gd name="T4" fmla="*/ 87 w 98"/>
                  <a:gd name="T5" fmla="*/ 0 h 41"/>
                  <a:gd name="T6" fmla="*/ 98 w 98"/>
                  <a:gd name="T7" fmla="*/ 41 h 41"/>
                  <a:gd name="T8" fmla="*/ 69 w 98"/>
                  <a:gd name="T9" fmla="*/ 29 h 41"/>
                  <a:gd name="T10" fmla="*/ 35 w 98"/>
                  <a:gd name="T11" fmla="*/ 11 h 41"/>
                  <a:gd name="T12" fmla="*/ 5 w 98"/>
                  <a:gd name="T13" fmla="*/ 11 h 41"/>
                  <a:gd name="T14" fmla="*/ 0 w 98"/>
                  <a:gd name="T15" fmla="*/ 6 h 41"/>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1"/>
                  <a:gd name="T26" fmla="*/ 98 w 9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1">
                    <a:moveTo>
                      <a:pt x="0" y="6"/>
                    </a:moveTo>
                    <a:lnTo>
                      <a:pt x="35" y="0"/>
                    </a:lnTo>
                    <a:lnTo>
                      <a:pt x="87" y="0"/>
                    </a:lnTo>
                    <a:lnTo>
                      <a:pt x="98" y="41"/>
                    </a:lnTo>
                    <a:lnTo>
                      <a:pt x="69" y="29"/>
                    </a:lnTo>
                    <a:lnTo>
                      <a:pt x="35" y="11"/>
                    </a:lnTo>
                    <a:lnTo>
                      <a:pt x="5" y="11"/>
                    </a:lnTo>
                    <a:lnTo>
                      <a:pt x="0"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3" name="Freeform 92"/>
              <p:cNvSpPr>
                <a:spLocks/>
              </p:cNvSpPr>
              <p:nvPr/>
            </p:nvSpPr>
            <p:spPr bwMode="auto">
              <a:xfrm>
                <a:off x="2152" y="1321"/>
                <a:ext cx="22" cy="20"/>
              </a:xfrm>
              <a:custGeom>
                <a:avLst/>
                <a:gdLst>
                  <a:gd name="T0" fmla="*/ 0 w 174"/>
                  <a:gd name="T1" fmla="*/ 156 h 156"/>
                  <a:gd name="T2" fmla="*/ 35 w 174"/>
                  <a:gd name="T3" fmla="*/ 116 h 156"/>
                  <a:gd name="T4" fmla="*/ 92 w 174"/>
                  <a:gd name="T5" fmla="*/ 69 h 156"/>
                  <a:gd name="T6" fmla="*/ 122 w 174"/>
                  <a:gd name="T7" fmla="*/ 46 h 156"/>
                  <a:gd name="T8" fmla="*/ 174 w 174"/>
                  <a:gd name="T9" fmla="*/ 0 h 156"/>
                  <a:gd name="T10" fmla="*/ 157 w 174"/>
                  <a:gd name="T11" fmla="*/ 58 h 156"/>
                  <a:gd name="T12" fmla="*/ 104 w 174"/>
                  <a:gd name="T13" fmla="*/ 87 h 156"/>
                  <a:gd name="T14" fmla="*/ 52 w 174"/>
                  <a:gd name="T15" fmla="*/ 134 h 156"/>
                  <a:gd name="T16" fmla="*/ 17 w 174"/>
                  <a:gd name="T17" fmla="*/ 151 h 156"/>
                  <a:gd name="T18" fmla="*/ 0 w 174"/>
                  <a:gd name="T19" fmla="*/ 15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56"/>
                  <a:gd name="T32" fmla="*/ 174 w 174"/>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56">
                    <a:moveTo>
                      <a:pt x="0" y="156"/>
                    </a:moveTo>
                    <a:lnTo>
                      <a:pt x="35" y="116"/>
                    </a:lnTo>
                    <a:lnTo>
                      <a:pt x="92" y="69"/>
                    </a:lnTo>
                    <a:lnTo>
                      <a:pt x="122" y="46"/>
                    </a:lnTo>
                    <a:lnTo>
                      <a:pt x="174" y="0"/>
                    </a:lnTo>
                    <a:lnTo>
                      <a:pt x="157" y="58"/>
                    </a:lnTo>
                    <a:lnTo>
                      <a:pt x="104" y="87"/>
                    </a:lnTo>
                    <a:lnTo>
                      <a:pt x="52" y="134"/>
                    </a:lnTo>
                    <a:lnTo>
                      <a:pt x="17" y="151"/>
                    </a:lnTo>
                    <a:lnTo>
                      <a:pt x="0" y="15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4" name="Freeform 93"/>
              <p:cNvSpPr>
                <a:spLocks/>
              </p:cNvSpPr>
              <p:nvPr/>
            </p:nvSpPr>
            <p:spPr bwMode="auto">
              <a:xfrm>
                <a:off x="2057" y="1241"/>
                <a:ext cx="66" cy="70"/>
              </a:xfrm>
              <a:custGeom>
                <a:avLst/>
                <a:gdLst>
                  <a:gd name="T0" fmla="*/ 279 w 523"/>
                  <a:gd name="T1" fmla="*/ 534 h 558"/>
                  <a:gd name="T2" fmla="*/ 192 w 523"/>
                  <a:gd name="T3" fmla="*/ 529 h 558"/>
                  <a:gd name="T4" fmla="*/ 134 w 523"/>
                  <a:gd name="T5" fmla="*/ 558 h 558"/>
                  <a:gd name="T6" fmla="*/ 94 w 523"/>
                  <a:gd name="T7" fmla="*/ 558 h 558"/>
                  <a:gd name="T8" fmla="*/ 52 w 523"/>
                  <a:gd name="T9" fmla="*/ 534 h 558"/>
                  <a:gd name="T10" fmla="*/ 41 w 523"/>
                  <a:gd name="T11" fmla="*/ 506 h 558"/>
                  <a:gd name="T12" fmla="*/ 52 w 523"/>
                  <a:gd name="T13" fmla="*/ 464 h 558"/>
                  <a:gd name="T14" fmla="*/ 41 w 523"/>
                  <a:gd name="T15" fmla="*/ 453 h 558"/>
                  <a:gd name="T16" fmla="*/ 0 w 523"/>
                  <a:gd name="T17" fmla="*/ 429 h 558"/>
                  <a:gd name="T18" fmla="*/ 0 w 523"/>
                  <a:gd name="T19" fmla="*/ 384 h 558"/>
                  <a:gd name="T20" fmla="*/ 17 w 523"/>
                  <a:gd name="T21" fmla="*/ 337 h 558"/>
                  <a:gd name="T22" fmla="*/ 17 w 523"/>
                  <a:gd name="T23" fmla="*/ 279 h 558"/>
                  <a:gd name="T24" fmla="*/ 47 w 523"/>
                  <a:gd name="T25" fmla="*/ 220 h 558"/>
                  <a:gd name="T26" fmla="*/ 94 w 523"/>
                  <a:gd name="T27" fmla="*/ 244 h 558"/>
                  <a:gd name="T28" fmla="*/ 116 w 523"/>
                  <a:gd name="T29" fmla="*/ 262 h 558"/>
                  <a:gd name="T30" fmla="*/ 163 w 523"/>
                  <a:gd name="T31" fmla="*/ 255 h 558"/>
                  <a:gd name="T32" fmla="*/ 239 w 523"/>
                  <a:gd name="T33" fmla="*/ 197 h 558"/>
                  <a:gd name="T34" fmla="*/ 273 w 523"/>
                  <a:gd name="T35" fmla="*/ 180 h 558"/>
                  <a:gd name="T36" fmla="*/ 303 w 523"/>
                  <a:gd name="T37" fmla="*/ 140 h 558"/>
                  <a:gd name="T38" fmla="*/ 338 w 523"/>
                  <a:gd name="T39" fmla="*/ 75 h 558"/>
                  <a:gd name="T40" fmla="*/ 373 w 523"/>
                  <a:gd name="T41" fmla="*/ 23 h 558"/>
                  <a:gd name="T42" fmla="*/ 407 w 523"/>
                  <a:gd name="T43" fmla="*/ 6 h 558"/>
                  <a:gd name="T44" fmla="*/ 442 w 523"/>
                  <a:gd name="T45" fmla="*/ 0 h 558"/>
                  <a:gd name="T46" fmla="*/ 460 w 523"/>
                  <a:gd name="T47" fmla="*/ 0 h 558"/>
                  <a:gd name="T48" fmla="*/ 465 w 523"/>
                  <a:gd name="T49" fmla="*/ 63 h 558"/>
                  <a:gd name="T50" fmla="*/ 495 w 523"/>
                  <a:gd name="T51" fmla="*/ 98 h 558"/>
                  <a:gd name="T52" fmla="*/ 523 w 523"/>
                  <a:gd name="T53" fmla="*/ 140 h 558"/>
                  <a:gd name="T54" fmla="*/ 523 w 523"/>
                  <a:gd name="T55" fmla="*/ 185 h 558"/>
                  <a:gd name="T56" fmla="*/ 460 w 523"/>
                  <a:gd name="T57" fmla="*/ 232 h 558"/>
                  <a:gd name="T58" fmla="*/ 453 w 523"/>
                  <a:gd name="T59" fmla="*/ 307 h 558"/>
                  <a:gd name="T60" fmla="*/ 413 w 523"/>
                  <a:gd name="T61" fmla="*/ 349 h 558"/>
                  <a:gd name="T62" fmla="*/ 390 w 523"/>
                  <a:gd name="T63" fmla="*/ 372 h 558"/>
                  <a:gd name="T64" fmla="*/ 378 w 523"/>
                  <a:gd name="T65" fmla="*/ 441 h 558"/>
                  <a:gd name="T66" fmla="*/ 378 w 523"/>
                  <a:gd name="T67" fmla="*/ 476 h 558"/>
                  <a:gd name="T68" fmla="*/ 349 w 523"/>
                  <a:gd name="T69" fmla="*/ 534 h 558"/>
                  <a:gd name="T70" fmla="*/ 273 w 523"/>
                  <a:gd name="T71" fmla="*/ 534 h 558"/>
                  <a:gd name="T72" fmla="*/ 279 w 523"/>
                  <a:gd name="T73" fmla="*/ 534 h 5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558"/>
                  <a:gd name="T113" fmla="*/ 523 w 523"/>
                  <a:gd name="T114" fmla="*/ 558 h 5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558">
                    <a:moveTo>
                      <a:pt x="279" y="534"/>
                    </a:moveTo>
                    <a:lnTo>
                      <a:pt x="192" y="529"/>
                    </a:lnTo>
                    <a:lnTo>
                      <a:pt x="134" y="558"/>
                    </a:lnTo>
                    <a:lnTo>
                      <a:pt x="94" y="558"/>
                    </a:lnTo>
                    <a:lnTo>
                      <a:pt x="52" y="534"/>
                    </a:lnTo>
                    <a:lnTo>
                      <a:pt x="41" y="506"/>
                    </a:lnTo>
                    <a:lnTo>
                      <a:pt x="52" y="464"/>
                    </a:lnTo>
                    <a:lnTo>
                      <a:pt x="41" y="453"/>
                    </a:lnTo>
                    <a:lnTo>
                      <a:pt x="0" y="429"/>
                    </a:lnTo>
                    <a:lnTo>
                      <a:pt x="0" y="384"/>
                    </a:lnTo>
                    <a:lnTo>
                      <a:pt x="17" y="337"/>
                    </a:lnTo>
                    <a:lnTo>
                      <a:pt x="17" y="279"/>
                    </a:lnTo>
                    <a:lnTo>
                      <a:pt x="47" y="220"/>
                    </a:lnTo>
                    <a:lnTo>
                      <a:pt x="94" y="244"/>
                    </a:lnTo>
                    <a:lnTo>
                      <a:pt x="116" y="262"/>
                    </a:lnTo>
                    <a:lnTo>
                      <a:pt x="163" y="255"/>
                    </a:lnTo>
                    <a:lnTo>
                      <a:pt x="239" y="197"/>
                    </a:lnTo>
                    <a:lnTo>
                      <a:pt x="273" y="180"/>
                    </a:lnTo>
                    <a:lnTo>
                      <a:pt x="303" y="140"/>
                    </a:lnTo>
                    <a:lnTo>
                      <a:pt x="338" y="75"/>
                    </a:lnTo>
                    <a:lnTo>
                      <a:pt x="373" y="23"/>
                    </a:lnTo>
                    <a:lnTo>
                      <a:pt x="407" y="6"/>
                    </a:lnTo>
                    <a:lnTo>
                      <a:pt x="442" y="0"/>
                    </a:lnTo>
                    <a:lnTo>
                      <a:pt x="460" y="0"/>
                    </a:lnTo>
                    <a:lnTo>
                      <a:pt x="465" y="63"/>
                    </a:lnTo>
                    <a:lnTo>
                      <a:pt x="495" y="98"/>
                    </a:lnTo>
                    <a:lnTo>
                      <a:pt x="523" y="140"/>
                    </a:lnTo>
                    <a:lnTo>
                      <a:pt x="523" y="185"/>
                    </a:lnTo>
                    <a:lnTo>
                      <a:pt x="460" y="232"/>
                    </a:lnTo>
                    <a:lnTo>
                      <a:pt x="453" y="307"/>
                    </a:lnTo>
                    <a:lnTo>
                      <a:pt x="413" y="349"/>
                    </a:lnTo>
                    <a:lnTo>
                      <a:pt x="390" y="372"/>
                    </a:lnTo>
                    <a:lnTo>
                      <a:pt x="378" y="441"/>
                    </a:lnTo>
                    <a:lnTo>
                      <a:pt x="378" y="476"/>
                    </a:lnTo>
                    <a:lnTo>
                      <a:pt x="349" y="534"/>
                    </a:lnTo>
                    <a:lnTo>
                      <a:pt x="273" y="534"/>
                    </a:lnTo>
                    <a:lnTo>
                      <a:pt x="279" y="534"/>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5" name="Freeform 94"/>
              <p:cNvSpPr>
                <a:spLocks/>
              </p:cNvSpPr>
              <p:nvPr/>
            </p:nvSpPr>
            <p:spPr bwMode="auto">
              <a:xfrm>
                <a:off x="2124" y="1182"/>
                <a:ext cx="10" cy="13"/>
              </a:xfrm>
              <a:custGeom>
                <a:avLst/>
                <a:gdLst>
                  <a:gd name="T0" fmla="*/ 0 w 75"/>
                  <a:gd name="T1" fmla="*/ 110 h 110"/>
                  <a:gd name="T2" fmla="*/ 29 w 75"/>
                  <a:gd name="T3" fmla="*/ 58 h 110"/>
                  <a:gd name="T4" fmla="*/ 75 w 75"/>
                  <a:gd name="T5" fmla="*/ 0 h 110"/>
                  <a:gd name="T6" fmla="*/ 58 w 75"/>
                  <a:gd name="T7" fmla="*/ 58 h 110"/>
                  <a:gd name="T8" fmla="*/ 23 w 75"/>
                  <a:gd name="T9" fmla="*/ 93 h 110"/>
                  <a:gd name="T10" fmla="*/ 17 w 75"/>
                  <a:gd name="T11" fmla="*/ 105 h 110"/>
                  <a:gd name="T12" fmla="*/ 0 w 75"/>
                  <a:gd name="T13" fmla="*/ 110 h 110"/>
                  <a:gd name="T14" fmla="*/ 0 60000 65536"/>
                  <a:gd name="T15" fmla="*/ 0 60000 65536"/>
                  <a:gd name="T16" fmla="*/ 0 60000 65536"/>
                  <a:gd name="T17" fmla="*/ 0 60000 65536"/>
                  <a:gd name="T18" fmla="*/ 0 60000 65536"/>
                  <a:gd name="T19" fmla="*/ 0 60000 65536"/>
                  <a:gd name="T20" fmla="*/ 0 60000 65536"/>
                  <a:gd name="T21" fmla="*/ 0 w 75"/>
                  <a:gd name="T22" fmla="*/ 0 h 110"/>
                  <a:gd name="T23" fmla="*/ 75 w 75"/>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10">
                    <a:moveTo>
                      <a:pt x="0" y="110"/>
                    </a:moveTo>
                    <a:lnTo>
                      <a:pt x="29" y="58"/>
                    </a:lnTo>
                    <a:lnTo>
                      <a:pt x="75" y="0"/>
                    </a:lnTo>
                    <a:lnTo>
                      <a:pt x="58" y="58"/>
                    </a:lnTo>
                    <a:lnTo>
                      <a:pt x="23" y="93"/>
                    </a:lnTo>
                    <a:lnTo>
                      <a:pt x="17" y="105"/>
                    </a:lnTo>
                    <a:lnTo>
                      <a:pt x="0" y="1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6" name="Freeform 95"/>
              <p:cNvSpPr>
                <a:spLocks/>
              </p:cNvSpPr>
              <p:nvPr/>
            </p:nvSpPr>
            <p:spPr bwMode="auto">
              <a:xfrm>
                <a:off x="2126" y="1253"/>
                <a:ext cx="42" cy="66"/>
              </a:xfrm>
              <a:custGeom>
                <a:avLst/>
                <a:gdLst>
                  <a:gd name="T0" fmla="*/ 152 w 337"/>
                  <a:gd name="T1" fmla="*/ 343 h 523"/>
                  <a:gd name="T2" fmla="*/ 123 w 337"/>
                  <a:gd name="T3" fmla="*/ 338 h 523"/>
                  <a:gd name="T4" fmla="*/ 82 w 337"/>
                  <a:gd name="T5" fmla="*/ 384 h 523"/>
                  <a:gd name="T6" fmla="*/ 70 w 337"/>
                  <a:gd name="T7" fmla="*/ 460 h 523"/>
                  <a:gd name="T8" fmla="*/ 70 w 337"/>
                  <a:gd name="T9" fmla="*/ 518 h 523"/>
                  <a:gd name="T10" fmla="*/ 30 w 337"/>
                  <a:gd name="T11" fmla="*/ 523 h 523"/>
                  <a:gd name="T12" fmla="*/ 0 w 337"/>
                  <a:gd name="T13" fmla="*/ 448 h 523"/>
                  <a:gd name="T14" fmla="*/ 12 w 337"/>
                  <a:gd name="T15" fmla="*/ 366 h 523"/>
                  <a:gd name="T16" fmla="*/ 12 w 337"/>
                  <a:gd name="T17" fmla="*/ 303 h 523"/>
                  <a:gd name="T18" fmla="*/ 23 w 337"/>
                  <a:gd name="T19" fmla="*/ 227 h 523"/>
                  <a:gd name="T20" fmla="*/ 53 w 337"/>
                  <a:gd name="T21" fmla="*/ 146 h 523"/>
                  <a:gd name="T22" fmla="*/ 100 w 337"/>
                  <a:gd name="T23" fmla="*/ 76 h 523"/>
                  <a:gd name="T24" fmla="*/ 140 w 337"/>
                  <a:gd name="T25" fmla="*/ 52 h 523"/>
                  <a:gd name="T26" fmla="*/ 204 w 337"/>
                  <a:gd name="T27" fmla="*/ 52 h 523"/>
                  <a:gd name="T28" fmla="*/ 302 w 337"/>
                  <a:gd name="T29" fmla="*/ 24 h 523"/>
                  <a:gd name="T30" fmla="*/ 337 w 337"/>
                  <a:gd name="T31" fmla="*/ 0 h 523"/>
                  <a:gd name="T32" fmla="*/ 262 w 337"/>
                  <a:gd name="T33" fmla="*/ 111 h 523"/>
                  <a:gd name="T34" fmla="*/ 192 w 337"/>
                  <a:gd name="T35" fmla="*/ 134 h 523"/>
                  <a:gd name="T36" fmla="*/ 157 w 337"/>
                  <a:gd name="T37" fmla="*/ 164 h 523"/>
                  <a:gd name="T38" fmla="*/ 245 w 337"/>
                  <a:gd name="T39" fmla="*/ 181 h 523"/>
                  <a:gd name="T40" fmla="*/ 279 w 337"/>
                  <a:gd name="T41" fmla="*/ 152 h 523"/>
                  <a:gd name="T42" fmla="*/ 233 w 337"/>
                  <a:gd name="T43" fmla="*/ 239 h 523"/>
                  <a:gd name="T44" fmla="*/ 222 w 337"/>
                  <a:gd name="T45" fmla="*/ 274 h 523"/>
                  <a:gd name="T46" fmla="*/ 227 w 337"/>
                  <a:gd name="T47" fmla="*/ 321 h 523"/>
                  <a:gd name="T48" fmla="*/ 175 w 337"/>
                  <a:gd name="T49" fmla="*/ 355 h 523"/>
                  <a:gd name="T50" fmla="*/ 157 w 337"/>
                  <a:gd name="T51" fmla="*/ 355 h 523"/>
                  <a:gd name="T52" fmla="*/ 152 w 337"/>
                  <a:gd name="T53" fmla="*/ 343 h 5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23"/>
                  <a:gd name="T83" fmla="*/ 337 w 337"/>
                  <a:gd name="T84" fmla="*/ 523 h 5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23">
                    <a:moveTo>
                      <a:pt x="152" y="343"/>
                    </a:moveTo>
                    <a:lnTo>
                      <a:pt x="123" y="338"/>
                    </a:lnTo>
                    <a:lnTo>
                      <a:pt x="82" y="384"/>
                    </a:lnTo>
                    <a:lnTo>
                      <a:pt x="70" y="460"/>
                    </a:lnTo>
                    <a:lnTo>
                      <a:pt x="70" y="518"/>
                    </a:lnTo>
                    <a:lnTo>
                      <a:pt x="30" y="523"/>
                    </a:lnTo>
                    <a:lnTo>
                      <a:pt x="0" y="448"/>
                    </a:lnTo>
                    <a:lnTo>
                      <a:pt x="12" y="366"/>
                    </a:lnTo>
                    <a:lnTo>
                      <a:pt x="12" y="303"/>
                    </a:lnTo>
                    <a:lnTo>
                      <a:pt x="23" y="227"/>
                    </a:lnTo>
                    <a:lnTo>
                      <a:pt x="53" y="146"/>
                    </a:lnTo>
                    <a:lnTo>
                      <a:pt x="100" y="76"/>
                    </a:lnTo>
                    <a:lnTo>
                      <a:pt x="140" y="52"/>
                    </a:lnTo>
                    <a:lnTo>
                      <a:pt x="204" y="52"/>
                    </a:lnTo>
                    <a:lnTo>
                      <a:pt x="302" y="24"/>
                    </a:lnTo>
                    <a:lnTo>
                      <a:pt x="337" y="0"/>
                    </a:lnTo>
                    <a:lnTo>
                      <a:pt x="262" y="111"/>
                    </a:lnTo>
                    <a:lnTo>
                      <a:pt x="192" y="134"/>
                    </a:lnTo>
                    <a:lnTo>
                      <a:pt x="157" y="164"/>
                    </a:lnTo>
                    <a:lnTo>
                      <a:pt x="245" y="181"/>
                    </a:lnTo>
                    <a:lnTo>
                      <a:pt x="279" y="152"/>
                    </a:lnTo>
                    <a:lnTo>
                      <a:pt x="233" y="239"/>
                    </a:lnTo>
                    <a:lnTo>
                      <a:pt x="222" y="274"/>
                    </a:lnTo>
                    <a:lnTo>
                      <a:pt x="227" y="321"/>
                    </a:lnTo>
                    <a:lnTo>
                      <a:pt x="175" y="355"/>
                    </a:lnTo>
                    <a:lnTo>
                      <a:pt x="157" y="355"/>
                    </a:lnTo>
                    <a:lnTo>
                      <a:pt x="152" y="343"/>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7" name="Freeform 96"/>
              <p:cNvSpPr>
                <a:spLocks/>
              </p:cNvSpPr>
              <p:nvPr/>
            </p:nvSpPr>
            <p:spPr bwMode="auto">
              <a:xfrm>
                <a:off x="2175" y="1283"/>
                <a:ext cx="3" cy="5"/>
              </a:xfrm>
              <a:custGeom>
                <a:avLst/>
                <a:gdLst>
                  <a:gd name="T0" fmla="*/ 22 w 22"/>
                  <a:gd name="T1" fmla="*/ 0 h 41"/>
                  <a:gd name="T2" fmla="*/ 0 w 22"/>
                  <a:gd name="T3" fmla="*/ 29 h 41"/>
                  <a:gd name="T4" fmla="*/ 0 w 22"/>
                  <a:gd name="T5" fmla="*/ 41 h 41"/>
                  <a:gd name="T6" fmla="*/ 22 w 22"/>
                  <a:gd name="T7" fmla="*/ 29 h 41"/>
                  <a:gd name="T8" fmla="*/ 22 w 22"/>
                  <a:gd name="T9" fmla="*/ 6 h 41"/>
                  <a:gd name="T10" fmla="*/ 22 w 22"/>
                  <a:gd name="T11" fmla="*/ 0 h 41"/>
                  <a:gd name="T12" fmla="*/ 0 60000 65536"/>
                  <a:gd name="T13" fmla="*/ 0 60000 65536"/>
                  <a:gd name="T14" fmla="*/ 0 60000 65536"/>
                  <a:gd name="T15" fmla="*/ 0 60000 65536"/>
                  <a:gd name="T16" fmla="*/ 0 60000 65536"/>
                  <a:gd name="T17" fmla="*/ 0 60000 65536"/>
                  <a:gd name="T18" fmla="*/ 0 w 22"/>
                  <a:gd name="T19" fmla="*/ 0 h 41"/>
                  <a:gd name="T20" fmla="*/ 22 w 2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22" h="41">
                    <a:moveTo>
                      <a:pt x="22" y="0"/>
                    </a:moveTo>
                    <a:lnTo>
                      <a:pt x="0" y="29"/>
                    </a:lnTo>
                    <a:lnTo>
                      <a:pt x="0" y="41"/>
                    </a:lnTo>
                    <a:lnTo>
                      <a:pt x="22" y="29"/>
                    </a:lnTo>
                    <a:lnTo>
                      <a:pt x="22" y="6"/>
                    </a:lnTo>
                    <a:lnTo>
                      <a:pt x="2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8" name="Freeform 97"/>
              <p:cNvSpPr>
                <a:spLocks/>
              </p:cNvSpPr>
              <p:nvPr/>
            </p:nvSpPr>
            <p:spPr bwMode="auto">
              <a:xfrm>
                <a:off x="2195" y="1277"/>
                <a:ext cx="8" cy="6"/>
              </a:xfrm>
              <a:custGeom>
                <a:avLst/>
                <a:gdLst>
                  <a:gd name="T0" fmla="*/ 35 w 64"/>
                  <a:gd name="T1" fmla="*/ 24 h 47"/>
                  <a:gd name="T2" fmla="*/ 24 w 64"/>
                  <a:gd name="T3" fmla="*/ 12 h 47"/>
                  <a:gd name="T4" fmla="*/ 12 w 64"/>
                  <a:gd name="T5" fmla="*/ 17 h 47"/>
                  <a:gd name="T6" fmla="*/ 0 w 64"/>
                  <a:gd name="T7" fmla="*/ 41 h 47"/>
                  <a:gd name="T8" fmla="*/ 35 w 64"/>
                  <a:gd name="T9" fmla="*/ 47 h 47"/>
                  <a:gd name="T10" fmla="*/ 64 w 64"/>
                  <a:gd name="T11" fmla="*/ 35 h 47"/>
                  <a:gd name="T12" fmla="*/ 64 w 64"/>
                  <a:gd name="T13" fmla="*/ 12 h 47"/>
                  <a:gd name="T14" fmla="*/ 52 w 64"/>
                  <a:gd name="T15" fmla="*/ 0 h 47"/>
                  <a:gd name="T16" fmla="*/ 41 w 64"/>
                  <a:gd name="T17" fmla="*/ 0 h 47"/>
                  <a:gd name="T18" fmla="*/ 24 w 64"/>
                  <a:gd name="T19" fmla="*/ 0 h 47"/>
                  <a:gd name="T20" fmla="*/ 35 w 64"/>
                  <a:gd name="T21" fmla="*/ 24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7"/>
                  <a:gd name="T35" fmla="*/ 64 w 6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7">
                    <a:moveTo>
                      <a:pt x="35" y="24"/>
                    </a:moveTo>
                    <a:lnTo>
                      <a:pt x="24" y="12"/>
                    </a:lnTo>
                    <a:lnTo>
                      <a:pt x="12" y="17"/>
                    </a:lnTo>
                    <a:lnTo>
                      <a:pt x="0" y="41"/>
                    </a:lnTo>
                    <a:lnTo>
                      <a:pt x="35" y="47"/>
                    </a:lnTo>
                    <a:lnTo>
                      <a:pt x="64" y="35"/>
                    </a:lnTo>
                    <a:lnTo>
                      <a:pt x="64" y="12"/>
                    </a:lnTo>
                    <a:lnTo>
                      <a:pt x="52" y="0"/>
                    </a:lnTo>
                    <a:lnTo>
                      <a:pt x="41" y="0"/>
                    </a:lnTo>
                    <a:lnTo>
                      <a:pt x="24" y="0"/>
                    </a:lnTo>
                    <a:lnTo>
                      <a:pt x="35"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29" name="Freeform 98"/>
              <p:cNvSpPr>
                <a:spLocks/>
              </p:cNvSpPr>
              <p:nvPr/>
            </p:nvSpPr>
            <p:spPr bwMode="auto">
              <a:xfrm>
                <a:off x="2190" y="1235"/>
                <a:ext cx="6" cy="21"/>
              </a:xfrm>
              <a:custGeom>
                <a:avLst/>
                <a:gdLst>
                  <a:gd name="T0" fmla="*/ 6 w 53"/>
                  <a:gd name="T1" fmla="*/ 150 h 168"/>
                  <a:gd name="T2" fmla="*/ 46 w 53"/>
                  <a:gd name="T3" fmla="*/ 127 h 168"/>
                  <a:gd name="T4" fmla="*/ 53 w 53"/>
                  <a:gd name="T5" fmla="*/ 80 h 168"/>
                  <a:gd name="T6" fmla="*/ 53 w 53"/>
                  <a:gd name="T7" fmla="*/ 40 h 168"/>
                  <a:gd name="T8" fmla="*/ 46 w 53"/>
                  <a:gd name="T9" fmla="*/ 0 h 168"/>
                  <a:gd name="T10" fmla="*/ 35 w 53"/>
                  <a:gd name="T11" fmla="*/ 58 h 168"/>
                  <a:gd name="T12" fmla="*/ 18 w 53"/>
                  <a:gd name="T13" fmla="*/ 110 h 168"/>
                  <a:gd name="T14" fmla="*/ 0 w 53"/>
                  <a:gd name="T15" fmla="*/ 139 h 168"/>
                  <a:gd name="T16" fmla="*/ 0 w 53"/>
                  <a:gd name="T17" fmla="*/ 168 h 168"/>
                  <a:gd name="T18" fmla="*/ 6 w 53"/>
                  <a:gd name="T19" fmla="*/ 15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68"/>
                  <a:gd name="T32" fmla="*/ 53 w 53"/>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68">
                    <a:moveTo>
                      <a:pt x="6" y="150"/>
                    </a:moveTo>
                    <a:lnTo>
                      <a:pt x="46" y="127"/>
                    </a:lnTo>
                    <a:lnTo>
                      <a:pt x="53" y="80"/>
                    </a:lnTo>
                    <a:lnTo>
                      <a:pt x="53" y="40"/>
                    </a:lnTo>
                    <a:lnTo>
                      <a:pt x="46" y="0"/>
                    </a:lnTo>
                    <a:lnTo>
                      <a:pt x="35" y="58"/>
                    </a:lnTo>
                    <a:lnTo>
                      <a:pt x="18" y="110"/>
                    </a:lnTo>
                    <a:lnTo>
                      <a:pt x="0" y="139"/>
                    </a:lnTo>
                    <a:lnTo>
                      <a:pt x="0" y="168"/>
                    </a:lnTo>
                    <a:lnTo>
                      <a:pt x="6" y="15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0" name="Freeform 99"/>
              <p:cNvSpPr>
                <a:spLocks/>
              </p:cNvSpPr>
              <p:nvPr/>
            </p:nvSpPr>
            <p:spPr bwMode="auto">
              <a:xfrm>
                <a:off x="2146" y="1188"/>
                <a:ext cx="37" cy="27"/>
              </a:xfrm>
              <a:custGeom>
                <a:avLst/>
                <a:gdLst>
                  <a:gd name="T0" fmla="*/ 133 w 297"/>
                  <a:gd name="T1" fmla="*/ 157 h 215"/>
                  <a:gd name="T2" fmla="*/ 100 w 297"/>
                  <a:gd name="T3" fmla="*/ 145 h 215"/>
                  <a:gd name="T4" fmla="*/ 76 w 297"/>
                  <a:gd name="T5" fmla="*/ 157 h 215"/>
                  <a:gd name="T6" fmla="*/ 41 w 297"/>
                  <a:gd name="T7" fmla="*/ 186 h 215"/>
                  <a:gd name="T8" fmla="*/ 0 w 297"/>
                  <a:gd name="T9" fmla="*/ 186 h 215"/>
                  <a:gd name="T10" fmla="*/ 41 w 297"/>
                  <a:gd name="T11" fmla="*/ 122 h 215"/>
                  <a:gd name="T12" fmla="*/ 76 w 297"/>
                  <a:gd name="T13" fmla="*/ 81 h 215"/>
                  <a:gd name="T14" fmla="*/ 116 w 297"/>
                  <a:gd name="T15" fmla="*/ 64 h 215"/>
                  <a:gd name="T16" fmla="*/ 186 w 297"/>
                  <a:gd name="T17" fmla="*/ 35 h 215"/>
                  <a:gd name="T18" fmla="*/ 233 w 297"/>
                  <a:gd name="T19" fmla="*/ 0 h 215"/>
                  <a:gd name="T20" fmla="*/ 290 w 297"/>
                  <a:gd name="T21" fmla="*/ 0 h 215"/>
                  <a:gd name="T22" fmla="*/ 297 w 297"/>
                  <a:gd name="T23" fmla="*/ 53 h 215"/>
                  <a:gd name="T24" fmla="*/ 285 w 297"/>
                  <a:gd name="T25" fmla="*/ 98 h 215"/>
                  <a:gd name="T26" fmla="*/ 255 w 297"/>
                  <a:gd name="T27" fmla="*/ 168 h 215"/>
                  <a:gd name="T28" fmla="*/ 180 w 297"/>
                  <a:gd name="T29" fmla="*/ 215 h 215"/>
                  <a:gd name="T30" fmla="*/ 151 w 297"/>
                  <a:gd name="T31" fmla="*/ 186 h 215"/>
                  <a:gd name="T32" fmla="*/ 133 w 297"/>
                  <a:gd name="T33" fmla="*/ 145 h 215"/>
                  <a:gd name="T34" fmla="*/ 133 w 297"/>
                  <a:gd name="T35" fmla="*/ 157 h 2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
                  <a:gd name="T55" fmla="*/ 0 h 215"/>
                  <a:gd name="T56" fmla="*/ 297 w 297"/>
                  <a:gd name="T57" fmla="*/ 215 h 2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 h="215">
                    <a:moveTo>
                      <a:pt x="133" y="157"/>
                    </a:moveTo>
                    <a:lnTo>
                      <a:pt x="100" y="145"/>
                    </a:lnTo>
                    <a:lnTo>
                      <a:pt x="76" y="157"/>
                    </a:lnTo>
                    <a:lnTo>
                      <a:pt x="41" y="186"/>
                    </a:lnTo>
                    <a:lnTo>
                      <a:pt x="0" y="186"/>
                    </a:lnTo>
                    <a:lnTo>
                      <a:pt x="41" y="122"/>
                    </a:lnTo>
                    <a:lnTo>
                      <a:pt x="76" y="81"/>
                    </a:lnTo>
                    <a:lnTo>
                      <a:pt x="116" y="64"/>
                    </a:lnTo>
                    <a:lnTo>
                      <a:pt x="186" y="35"/>
                    </a:lnTo>
                    <a:lnTo>
                      <a:pt x="233" y="0"/>
                    </a:lnTo>
                    <a:lnTo>
                      <a:pt x="290" y="0"/>
                    </a:lnTo>
                    <a:lnTo>
                      <a:pt x="297" y="53"/>
                    </a:lnTo>
                    <a:lnTo>
                      <a:pt x="285" y="98"/>
                    </a:lnTo>
                    <a:lnTo>
                      <a:pt x="255" y="168"/>
                    </a:lnTo>
                    <a:lnTo>
                      <a:pt x="180" y="215"/>
                    </a:lnTo>
                    <a:lnTo>
                      <a:pt x="151" y="186"/>
                    </a:lnTo>
                    <a:lnTo>
                      <a:pt x="133" y="145"/>
                    </a:lnTo>
                    <a:lnTo>
                      <a:pt x="133" y="15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1" name="Freeform 100"/>
              <p:cNvSpPr>
                <a:spLocks/>
              </p:cNvSpPr>
              <p:nvPr/>
            </p:nvSpPr>
            <p:spPr bwMode="auto">
              <a:xfrm>
                <a:off x="2130" y="1120"/>
                <a:ext cx="20" cy="41"/>
              </a:xfrm>
              <a:custGeom>
                <a:avLst/>
                <a:gdLst>
                  <a:gd name="T0" fmla="*/ 87 w 157"/>
                  <a:gd name="T1" fmla="*/ 268 h 326"/>
                  <a:gd name="T2" fmla="*/ 87 w 157"/>
                  <a:gd name="T3" fmla="*/ 234 h 326"/>
                  <a:gd name="T4" fmla="*/ 105 w 157"/>
                  <a:gd name="T5" fmla="*/ 187 h 326"/>
                  <a:gd name="T6" fmla="*/ 127 w 157"/>
                  <a:gd name="T7" fmla="*/ 157 h 326"/>
                  <a:gd name="T8" fmla="*/ 127 w 157"/>
                  <a:gd name="T9" fmla="*/ 94 h 326"/>
                  <a:gd name="T10" fmla="*/ 157 w 157"/>
                  <a:gd name="T11" fmla="*/ 47 h 326"/>
                  <a:gd name="T12" fmla="*/ 110 w 157"/>
                  <a:gd name="T13" fmla="*/ 7 h 326"/>
                  <a:gd name="T14" fmla="*/ 58 w 157"/>
                  <a:gd name="T15" fmla="*/ 0 h 326"/>
                  <a:gd name="T16" fmla="*/ 40 w 157"/>
                  <a:gd name="T17" fmla="*/ 42 h 326"/>
                  <a:gd name="T18" fmla="*/ 40 w 157"/>
                  <a:gd name="T19" fmla="*/ 94 h 326"/>
                  <a:gd name="T20" fmla="*/ 28 w 157"/>
                  <a:gd name="T21" fmla="*/ 164 h 326"/>
                  <a:gd name="T22" fmla="*/ 0 w 157"/>
                  <a:gd name="T23" fmla="*/ 268 h 326"/>
                  <a:gd name="T24" fmla="*/ 11 w 157"/>
                  <a:gd name="T25" fmla="*/ 314 h 326"/>
                  <a:gd name="T26" fmla="*/ 40 w 157"/>
                  <a:gd name="T27" fmla="*/ 326 h 326"/>
                  <a:gd name="T28" fmla="*/ 81 w 157"/>
                  <a:gd name="T29" fmla="*/ 303 h 326"/>
                  <a:gd name="T30" fmla="*/ 87 w 157"/>
                  <a:gd name="T31" fmla="*/ 268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326"/>
                  <a:gd name="T50" fmla="*/ 157 w 157"/>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326">
                    <a:moveTo>
                      <a:pt x="87" y="268"/>
                    </a:moveTo>
                    <a:lnTo>
                      <a:pt x="87" y="234"/>
                    </a:lnTo>
                    <a:lnTo>
                      <a:pt x="105" y="187"/>
                    </a:lnTo>
                    <a:lnTo>
                      <a:pt x="127" y="157"/>
                    </a:lnTo>
                    <a:lnTo>
                      <a:pt x="127" y="94"/>
                    </a:lnTo>
                    <a:lnTo>
                      <a:pt x="157" y="47"/>
                    </a:lnTo>
                    <a:lnTo>
                      <a:pt x="110" y="7"/>
                    </a:lnTo>
                    <a:lnTo>
                      <a:pt x="58" y="0"/>
                    </a:lnTo>
                    <a:lnTo>
                      <a:pt x="40" y="42"/>
                    </a:lnTo>
                    <a:lnTo>
                      <a:pt x="40" y="94"/>
                    </a:lnTo>
                    <a:lnTo>
                      <a:pt x="28" y="164"/>
                    </a:lnTo>
                    <a:lnTo>
                      <a:pt x="0" y="268"/>
                    </a:lnTo>
                    <a:lnTo>
                      <a:pt x="11" y="314"/>
                    </a:lnTo>
                    <a:lnTo>
                      <a:pt x="40" y="326"/>
                    </a:lnTo>
                    <a:lnTo>
                      <a:pt x="81" y="303"/>
                    </a:lnTo>
                    <a:lnTo>
                      <a:pt x="87" y="2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2" name="Freeform 101"/>
              <p:cNvSpPr>
                <a:spLocks/>
              </p:cNvSpPr>
              <p:nvPr/>
            </p:nvSpPr>
            <p:spPr bwMode="auto">
              <a:xfrm>
                <a:off x="2150" y="1161"/>
                <a:ext cx="7" cy="7"/>
              </a:xfrm>
              <a:custGeom>
                <a:avLst/>
                <a:gdLst>
                  <a:gd name="T0" fmla="*/ 53 w 53"/>
                  <a:gd name="T1" fmla="*/ 24 h 52"/>
                  <a:gd name="T2" fmla="*/ 35 w 53"/>
                  <a:gd name="T3" fmla="*/ 0 h 52"/>
                  <a:gd name="T4" fmla="*/ 0 w 53"/>
                  <a:gd name="T5" fmla="*/ 0 h 52"/>
                  <a:gd name="T6" fmla="*/ 0 w 53"/>
                  <a:gd name="T7" fmla="*/ 29 h 52"/>
                  <a:gd name="T8" fmla="*/ 30 w 53"/>
                  <a:gd name="T9" fmla="*/ 52 h 52"/>
                  <a:gd name="T10" fmla="*/ 41 w 53"/>
                  <a:gd name="T11" fmla="*/ 41 h 52"/>
                  <a:gd name="T12" fmla="*/ 53 w 53"/>
                  <a:gd name="T13" fmla="*/ 24 h 52"/>
                  <a:gd name="T14" fmla="*/ 0 60000 65536"/>
                  <a:gd name="T15" fmla="*/ 0 60000 65536"/>
                  <a:gd name="T16" fmla="*/ 0 60000 65536"/>
                  <a:gd name="T17" fmla="*/ 0 60000 65536"/>
                  <a:gd name="T18" fmla="*/ 0 60000 65536"/>
                  <a:gd name="T19" fmla="*/ 0 60000 65536"/>
                  <a:gd name="T20" fmla="*/ 0 60000 65536"/>
                  <a:gd name="T21" fmla="*/ 0 w 53"/>
                  <a:gd name="T22" fmla="*/ 0 h 52"/>
                  <a:gd name="T23" fmla="*/ 53 w 53"/>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2">
                    <a:moveTo>
                      <a:pt x="53" y="24"/>
                    </a:moveTo>
                    <a:lnTo>
                      <a:pt x="35" y="0"/>
                    </a:lnTo>
                    <a:lnTo>
                      <a:pt x="0" y="0"/>
                    </a:lnTo>
                    <a:lnTo>
                      <a:pt x="0" y="29"/>
                    </a:lnTo>
                    <a:lnTo>
                      <a:pt x="30" y="52"/>
                    </a:lnTo>
                    <a:lnTo>
                      <a:pt x="41" y="41"/>
                    </a:lnTo>
                    <a:lnTo>
                      <a:pt x="53"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3" name="Freeform 102"/>
              <p:cNvSpPr>
                <a:spLocks/>
              </p:cNvSpPr>
              <p:nvPr/>
            </p:nvSpPr>
            <p:spPr bwMode="auto">
              <a:xfrm>
                <a:off x="2163" y="1161"/>
                <a:ext cx="6" cy="5"/>
              </a:xfrm>
              <a:custGeom>
                <a:avLst/>
                <a:gdLst>
                  <a:gd name="T0" fmla="*/ 53 w 53"/>
                  <a:gd name="T1" fmla="*/ 0 h 41"/>
                  <a:gd name="T2" fmla="*/ 24 w 53"/>
                  <a:gd name="T3" fmla="*/ 0 h 41"/>
                  <a:gd name="T4" fmla="*/ 0 w 53"/>
                  <a:gd name="T5" fmla="*/ 41 h 41"/>
                  <a:gd name="T6" fmla="*/ 18 w 53"/>
                  <a:gd name="T7" fmla="*/ 41 h 41"/>
                  <a:gd name="T8" fmla="*/ 24 w 53"/>
                  <a:gd name="T9" fmla="*/ 24 h 41"/>
                  <a:gd name="T10" fmla="*/ 53 w 53"/>
                  <a:gd name="T11" fmla="*/ 0 h 41"/>
                  <a:gd name="T12" fmla="*/ 0 60000 65536"/>
                  <a:gd name="T13" fmla="*/ 0 60000 65536"/>
                  <a:gd name="T14" fmla="*/ 0 60000 65536"/>
                  <a:gd name="T15" fmla="*/ 0 60000 65536"/>
                  <a:gd name="T16" fmla="*/ 0 60000 65536"/>
                  <a:gd name="T17" fmla="*/ 0 60000 65536"/>
                  <a:gd name="T18" fmla="*/ 0 w 53"/>
                  <a:gd name="T19" fmla="*/ 0 h 41"/>
                  <a:gd name="T20" fmla="*/ 53 w 5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3" h="41">
                    <a:moveTo>
                      <a:pt x="53" y="0"/>
                    </a:moveTo>
                    <a:lnTo>
                      <a:pt x="24" y="0"/>
                    </a:lnTo>
                    <a:lnTo>
                      <a:pt x="0" y="41"/>
                    </a:lnTo>
                    <a:lnTo>
                      <a:pt x="18" y="41"/>
                    </a:lnTo>
                    <a:lnTo>
                      <a:pt x="24" y="24"/>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4" name="Freeform 103"/>
              <p:cNvSpPr>
                <a:spLocks/>
              </p:cNvSpPr>
              <p:nvPr/>
            </p:nvSpPr>
            <p:spPr bwMode="auto">
              <a:xfrm>
                <a:off x="2346" y="1362"/>
                <a:ext cx="35" cy="13"/>
              </a:xfrm>
              <a:custGeom>
                <a:avLst/>
                <a:gdLst>
                  <a:gd name="T0" fmla="*/ 122 w 279"/>
                  <a:gd name="T1" fmla="*/ 17 h 99"/>
                  <a:gd name="T2" fmla="*/ 88 w 279"/>
                  <a:gd name="T3" fmla="*/ 12 h 99"/>
                  <a:gd name="T4" fmla="*/ 58 w 279"/>
                  <a:gd name="T5" fmla="*/ 0 h 99"/>
                  <a:gd name="T6" fmla="*/ 0 w 279"/>
                  <a:gd name="T7" fmla="*/ 17 h 99"/>
                  <a:gd name="T8" fmla="*/ 23 w 279"/>
                  <a:gd name="T9" fmla="*/ 64 h 99"/>
                  <a:gd name="T10" fmla="*/ 82 w 279"/>
                  <a:gd name="T11" fmla="*/ 70 h 99"/>
                  <a:gd name="T12" fmla="*/ 117 w 279"/>
                  <a:gd name="T13" fmla="*/ 76 h 99"/>
                  <a:gd name="T14" fmla="*/ 169 w 279"/>
                  <a:gd name="T15" fmla="*/ 99 h 99"/>
                  <a:gd name="T16" fmla="*/ 210 w 279"/>
                  <a:gd name="T17" fmla="*/ 99 h 99"/>
                  <a:gd name="T18" fmla="*/ 267 w 279"/>
                  <a:gd name="T19" fmla="*/ 70 h 99"/>
                  <a:gd name="T20" fmla="*/ 279 w 279"/>
                  <a:gd name="T21" fmla="*/ 35 h 99"/>
                  <a:gd name="T22" fmla="*/ 239 w 279"/>
                  <a:gd name="T23" fmla="*/ 12 h 99"/>
                  <a:gd name="T24" fmla="*/ 192 w 279"/>
                  <a:gd name="T25" fmla="*/ 12 h 99"/>
                  <a:gd name="T26" fmla="*/ 145 w 279"/>
                  <a:gd name="T27" fmla="*/ 35 h 99"/>
                  <a:gd name="T28" fmla="*/ 122 w 279"/>
                  <a:gd name="T29" fmla="*/ 41 h 99"/>
                  <a:gd name="T30" fmla="*/ 117 w 279"/>
                  <a:gd name="T31" fmla="*/ 29 h 99"/>
                  <a:gd name="T32" fmla="*/ 122 w 279"/>
                  <a:gd name="T33" fmla="*/ 17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9"/>
                  <a:gd name="T52" fmla="*/ 0 h 99"/>
                  <a:gd name="T53" fmla="*/ 279 w 279"/>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9" h="99">
                    <a:moveTo>
                      <a:pt x="122" y="17"/>
                    </a:moveTo>
                    <a:lnTo>
                      <a:pt x="88" y="12"/>
                    </a:lnTo>
                    <a:lnTo>
                      <a:pt x="58" y="0"/>
                    </a:lnTo>
                    <a:lnTo>
                      <a:pt x="0" y="17"/>
                    </a:lnTo>
                    <a:lnTo>
                      <a:pt x="23" y="64"/>
                    </a:lnTo>
                    <a:lnTo>
                      <a:pt x="82" y="70"/>
                    </a:lnTo>
                    <a:lnTo>
                      <a:pt x="117" y="76"/>
                    </a:lnTo>
                    <a:lnTo>
                      <a:pt x="169" y="99"/>
                    </a:lnTo>
                    <a:lnTo>
                      <a:pt x="210" y="99"/>
                    </a:lnTo>
                    <a:lnTo>
                      <a:pt x="267" y="70"/>
                    </a:lnTo>
                    <a:lnTo>
                      <a:pt x="279" y="35"/>
                    </a:lnTo>
                    <a:lnTo>
                      <a:pt x="239" y="12"/>
                    </a:lnTo>
                    <a:lnTo>
                      <a:pt x="192" y="12"/>
                    </a:lnTo>
                    <a:lnTo>
                      <a:pt x="145" y="35"/>
                    </a:lnTo>
                    <a:lnTo>
                      <a:pt x="122" y="41"/>
                    </a:lnTo>
                    <a:lnTo>
                      <a:pt x="117" y="29"/>
                    </a:lnTo>
                    <a:lnTo>
                      <a:pt x="122"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5" name="Freeform 104"/>
              <p:cNvSpPr>
                <a:spLocks/>
              </p:cNvSpPr>
              <p:nvPr/>
            </p:nvSpPr>
            <p:spPr bwMode="auto">
              <a:xfrm>
                <a:off x="2367" y="1349"/>
                <a:ext cx="13" cy="18"/>
              </a:xfrm>
              <a:custGeom>
                <a:avLst/>
                <a:gdLst>
                  <a:gd name="T0" fmla="*/ 58 w 99"/>
                  <a:gd name="T1" fmla="*/ 122 h 145"/>
                  <a:gd name="T2" fmla="*/ 58 w 99"/>
                  <a:gd name="T3" fmla="*/ 104 h 145"/>
                  <a:gd name="T4" fmla="*/ 35 w 99"/>
                  <a:gd name="T5" fmla="*/ 81 h 145"/>
                  <a:gd name="T6" fmla="*/ 29 w 99"/>
                  <a:gd name="T7" fmla="*/ 35 h 145"/>
                  <a:gd name="T8" fmla="*/ 0 w 99"/>
                  <a:gd name="T9" fmla="*/ 0 h 145"/>
                  <a:gd name="T10" fmla="*/ 58 w 99"/>
                  <a:gd name="T11" fmla="*/ 12 h 145"/>
                  <a:gd name="T12" fmla="*/ 92 w 99"/>
                  <a:gd name="T13" fmla="*/ 52 h 145"/>
                  <a:gd name="T14" fmla="*/ 99 w 99"/>
                  <a:gd name="T15" fmla="*/ 92 h 145"/>
                  <a:gd name="T16" fmla="*/ 99 w 99"/>
                  <a:gd name="T17" fmla="*/ 122 h 145"/>
                  <a:gd name="T18" fmla="*/ 92 w 99"/>
                  <a:gd name="T19" fmla="*/ 145 h 145"/>
                  <a:gd name="T20" fmla="*/ 87 w 99"/>
                  <a:gd name="T21" fmla="*/ 145 h 145"/>
                  <a:gd name="T22" fmla="*/ 58 w 99"/>
                  <a:gd name="T23" fmla="*/ 122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45"/>
                  <a:gd name="T38" fmla="*/ 99 w 99"/>
                  <a:gd name="T39" fmla="*/ 145 h 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45">
                    <a:moveTo>
                      <a:pt x="58" y="122"/>
                    </a:moveTo>
                    <a:lnTo>
                      <a:pt x="58" y="104"/>
                    </a:lnTo>
                    <a:lnTo>
                      <a:pt x="35" y="81"/>
                    </a:lnTo>
                    <a:lnTo>
                      <a:pt x="29" y="35"/>
                    </a:lnTo>
                    <a:lnTo>
                      <a:pt x="0" y="0"/>
                    </a:lnTo>
                    <a:lnTo>
                      <a:pt x="58" y="12"/>
                    </a:lnTo>
                    <a:lnTo>
                      <a:pt x="92" y="52"/>
                    </a:lnTo>
                    <a:lnTo>
                      <a:pt x="99" y="92"/>
                    </a:lnTo>
                    <a:lnTo>
                      <a:pt x="99" y="122"/>
                    </a:lnTo>
                    <a:lnTo>
                      <a:pt x="92" y="145"/>
                    </a:lnTo>
                    <a:lnTo>
                      <a:pt x="87" y="145"/>
                    </a:lnTo>
                    <a:lnTo>
                      <a:pt x="58"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6" name="Freeform 105"/>
              <p:cNvSpPr>
                <a:spLocks/>
              </p:cNvSpPr>
              <p:nvPr/>
            </p:nvSpPr>
            <p:spPr bwMode="auto">
              <a:xfrm>
                <a:off x="2427" y="1409"/>
                <a:ext cx="4" cy="3"/>
              </a:xfrm>
              <a:custGeom>
                <a:avLst/>
                <a:gdLst>
                  <a:gd name="T0" fmla="*/ 0 w 30"/>
                  <a:gd name="T1" fmla="*/ 0 h 24"/>
                  <a:gd name="T2" fmla="*/ 7 w 30"/>
                  <a:gd name="T3" fmla="*/ 24 h 24"/>
                  <a:gd name="T4" fmla="*/ 30 w 30"/>
                  <a:gd name="T5" fmla="*/ 24 h 24"/>
                  <a:gd name="T6" fmla="*/ 12 w 30"/>
                  <a:gd name="T7" fmla="*/ 0 h 24"/>
                  <a:gd name="T8" fmla="*/ 7 w 30"/>
                  <a:gd name="T9" fmla="*/ 0 h 24"/>
                  <a:gd name="T10" fmla="*/ 0 w 30"/>
                  <a:gd name="T11" fmla="*/ 0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0" y="0"/>
                    </a:moveTo>
                    <a:lnTo>
                      <a:pt x="7" y="24"/>
                    </a:lnTo>
                    <a:lnTo>
                      <a:pt x="30" y="24"/>
                    </a:lnTo>
                    <a:lnTo>
                      <a:pt x="12" y="0"/>
                    </a:lnTo>
                    <a:lnTo>
                      <a:pt x="7"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7" name="Freeform 106"/>
              <p:cNvSpPr>
                <a:spLocks/>
              </p:cNvSpPr>
              <p:nvPr/>
            </p:nvSpPr>
            <p:spPr bwMode="auto">
              <a:xfrm>
                <a:off x="2444" y="1516"/>
                <a:ext cx="10" cy="10"/>
              </a:xfrm>
              <a:custGeom>
                <a:avLst/>
                <a:gdLst>
                  <a:gd name="T0" fmla="*/ 75 w 82"/>
                  <a:gd name="T1" fmla="*/ 58 h 75"/>
                  <a:gd name="T2" fmla="*/ 75 w 82"/>
                  <a:gd name="T3" fmla="*/ 52 h 75"/>
                  <a:gd name="T4" fmla="*/ 47 w 82"/>
                  <a:gd name="T5" fmla="*/ 23 h 75"/>
                  <a:gd name="T6" fmla="*/ 0 w 82"/>
                  <a:gd name="T7" fmla="*/ 0 h 75"/>
                  <a:gd name="T8" fmla="*/ 35 w 82"/>
                  <a:gd name="T9" fmla="*/ 40 h 75"/>
                  <a:gd name="T10" fmla="*/ 64 w 82"/>
                  <a:gd name="T11" fmla="*/ 58 h 75"/>
                  <a:gd name="T12" fmla="*/ 82 w 82"/>
                  <a:gd name="T13" fmla="*/ 75 h 75"/>
                  <a:gd name="T14" fmla="*/ 75 w 82"/>
                  <a:gd name="T15" fmla="*/ 58 h 75"/>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75"/>
                  <a:gd name="T26" fmla="*/ 82 w 82"/>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75">
                    <a:moveTo>
                      <a:pt x="75" y="58"/>
                    </a:moveTo>
                    <a:lnTo>
                      <a:pt x="75" y="52"/>
                    </a:lnTo>
                    <a:lnTo>
                      <a:pt x="47" y="23"/>
                    </a:lnTo>
                    <a:lnTo>
                      <a:pt x="0" y="0"/>
                    </a:lnTo>
                    <a:lnTo>
                      <a:pt x="35" y="40"/>
                    </a:lnTo>
                    <a:lnTo>
                      <a:pt x="64" y="58"/>
                    </a:lnTo>
                    <a:lnTo>
                      <a:pt x="82" y="75"/>
                    </a:lnTo>
                    <a:lnTo>
                      <a:pt x="75" y="5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8" name="Freeform 107"/>
              <p:cNvSpPr>
                <a:spLocks/>
              </p:cNvSpPr>
              <p:nvPr/>
            </p:nvSpPr>
            <p:spPr bwMode="auto">
              <a:xfrm>
                <a:off x="2480" y="1487"/>
                <a:ext cx="1" cy="2"/>
              </a:xfrm>
              <a:custGeom>
                <a:avLst/>
                <a:gdLst>
                  <a:gd name="T0" fmla="*/ 0 w 1"/>
                  <a:gd name="T1" fmla="*/ 12 h 12"/>
                  <a:gd name="T2" fmla="*/ 0 w 1"/>
                  <a:gd name="T3" fmla="*/ 0 h 12"/>
                  <a:gd name="T4" fmla="*/ 0 w 1"/>
                  <a:gd name="T5" fmla="*/ 12 h 12"/>
                  <a:gd name="T6" fmla="*/ 0 60000 65536"/>
                  <a:gd name="T7" fmla="*/ 0 60000 65536"/>
                  <a:gd name="T8" fmla="*/ 0 60000 65536"/>
                  <a:gd name="T9" fmla="*/ 0 w 1"/>
                  <a:gd name="T10" fmla="*/ 0 h 12"/>
                  <a:gd name="T11" fmla="*/ 1 w 1"/>
                  <a:gd name="T12" fmla="*/ 12 h 12"/>
                </a:gdLst>
                <a:ahLst/>
                <a:cxnLst>
                  <a:cxn ang="T6">
                    <a:pos x="T0" y="T1"/>
                  </a:cxn>
                  <a:cxn ang="T7">
                    <a:pos x="T2" y="T3"/>
                  </a:cxn>
                  <a:cxn ang="T8">
                    <a:pos x="T4" y="T5"/>
                  </a:cxn>
                </a:cxnLst>
                <a:rect l="T9" t="T10" r="T11" b="T12"/>
                <a:pathLst>
                  <a:path w="1" h="12">
                    <a:moveTo>
                      <a:pt x="0" y="12"/>
                    </a:moveTo>
                    <a:lnTo>
                      <a:pt x="0" y="0"/>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39" name="Freeform 108"/>
              <p:cNvSpPr>
                <a:spLocks/>
              </p:cNvSpPr>
              <p:nvPr/>
            </p:nvSpPr>
            <p:spPr bwMode="auto">
              <a:xfrm>
                <a:off x="2468" y="1479"/>
                <a:ext cx="1" cy="1"/>
              </a:xfrm>
              <a:custGeom>
                <a:avLst/>
                <a:gdLst>
                  <a:gd name="T0" fmla="*/ 12 w 12"/>
                  <a:gd name="T1" fmla="*/ 0 h 7"/>
                  <a:gd name="T2" fmla="*/ 0 w 12"/>
                  <a:gd name="T3" fmla="*/ 7 h 7"/>
                  <a:gd name="T4" fmla="*/ 12 w 12"/>
                  <a:gd name="T5" fmla="*/ 0 h 7"/>
                  <a:gd name="T6" fmla="*/ 0 60000 65536"/>
                  <a:gd name="T7" fmla="*/ 0 60000 65536"/>
                  <a:gd name="T8" fmla="*/ 0 60000 65536"/>
                  <a:gd name="T9" fmla="*/ 0 w 12"/>
                  <a:gd name="T10" fmla="*/ 0 h 7"/>
                  <a:gd name="T11" fmla="*/ 12 w 12"/>
                  <a:gd name="T12" fmla="*/ 7 h 7"/>
                </a:gdLst>
                <a:ahLst/>
                <a:cxnLst>
                  <a:cxn ang="T6">
                    <a:pos x="T0" y="T1"/>
                  </a:cxn>
                  <a:cxn ang="T7">
                    <a:pos x="T2" y="T3"/>
                  </a:cxn>
                  <a:cxn ang="T8">
                    <a:pos x="T4" y="T5"/>
                  </a:cxn>
                </a:cxnLst>
                <a:rect l="T9" t="T10" r="T11" b="T12"/>
                <a:pathLst>
                  <a:path w="12" h="7">
                    <a:moveTo>
                      <a:pt x="12" y="0"/>
                    </a:moveTo>
                    <a:lnTo>
                      <a:pt x="0" y="7"/>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0" name="Freeform 109"/>
              <p:cNvSpPr>
                <a:spLocks/>
              </p:cNvSpPr>
              <p:nvPr/>
            </p:nvSpPr>
            <p:spPr bwMode="auto">
              <a:xfrm>
                <a:off x="2535" y="1513"/>
                <a:ext cx="13" cy="8"/>
              </a:xfrm>
              <a:custGeom>
                <a:avLst/>
                <a:gdLst>
                  <a:gd name="T0" fmla="*/ 82 w 105"/>
                  <a:gd name="T1" fmla="*/ 64 h 69"/>
                  <a:gd name="T2" fmla="*/ 99 w 105"/>
                  <a:gd name="T3" fmla="*/ 46 h 69"/>
                  <a:gd name="T4" fmla="*/ 59 w 105"/>
                  <a:gd name="T5" fmla="*/ 0 h 69"/>
                  <a:gd name="T6" fmla="*/ 0 w 105"/>
                  <a:gd name="T7" fmla="*/ 0 h 69"/>
                  <a:gd name="T8" fmla="*/ 7 w 105"/>
                  <a:gd name="T9" fmla="*/ 46 h 69"/>
                  <a:gd name="T10" fmla="*/ 70 w 105"/>
                  <a:gd name="T11" fmla="*/ 64 h 69"/>
                  <a:gd name="T12" fmla="*/ 105 w 105"/>
                  <a:gd name="T13" fmla="*/ 69 h 69"/>
                  <a:gd name="T14" fmla="*/ 105 w 105"/>
                  <a:gd name="T15" fmla="*/ 52 h 69"/>
                  <a:gd name="T16" fmla="*/ 82 w 105"/>
                  <a:gd name="T17" fmla="*/ 64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9"/>
                  <a:gd name="T29" fmla="*/ 105 w 10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9">
                    <a:moveTo>
                      <a:pt x="82" y="64"/>
                    </a:moveTo>
                    <a:lnTo>
                      <a:pt x="99" y="46"/>
                    </a:lnTo>
                    <a:lnTo>
                      <a:pt x="59" y="0"/>
                    </a:lnTo>
                    <a:lnTo>
                      <a:pt x="0" y="0"/>
                    </a:lnTo>
                    <a:lnTo>
                      <a:pt x="7" y="46"/>
                    </a:lnTo>
                    <a:lnTo>
                      <a:pt x="70" y="64"/>
                    </a:lnTo>
                    <a:lnTo>
                      <a:pt x="105" y="69"/>
                    </a:lnTo>
                    <a:lnTo>
                      <a:pt x="105" y="52"/>
                    </a:lnTo>
                    <a:lnTo>
                      <a:pt x="82" y="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1" name="Freeform 110"/>
              <p:cNvSpPr>
                <a:spLocks/>
              </p:cNvSpPr>
              <p:nvPr/>
            </p:nvSpPr>
            <p:spPr bwMode="auto">
              <a:xfrm>
                <a:off x="2258" y="1665"/>
                <a:ext cx="29" cy="32"/>
              </a:xfrm>
              <a:custGeom>
                <a:avLst/>
                <a:gdLst>
                  <a:gd name="T0" fmla="*/ 198 w 226"/>
                  <a:gd name="T1" fmla="*/ 28 h 255"/>
                  <a:gd name="T2" fmla="*/ 163 w 226"/>
                  <a:gd name="T3" fmla="*/ 5 h 255"/>
                  <a:gd name="T4" fmla="*/ 76 w 226"/>
                  <a:gd name="T5" fmla="*/ 0 h 255"/>
                  <a:gd name="T6" fmla="*/ 0 w 226"/>
                  <a:gd name="T7" fmla="*/ 0 h 255"/>
                  <a:gd name="T8" fmla="*/ 24 w 226"/>
                  <a:gd name="T9" fmla="*/ 63 h 255"/>
                  <a:gd name="T10" fmla="*/ 24 w 226"/>
                  <a:gd name="T11" fmla="*/ 104 h 255"/>
                  <a:gd name="T12" fmla="*/ 47 w 226"/>
                  <a:gd name="T13" fmla="*/ 168 h 255"/>
                  <a:gd name="T14" fmla="*/ 47 w 226"/>
                  <a:gd name="T15" fmla="*/ 232 h 255"/>
                  <a:gd name="T16" fmla="*/ 104 w 226"/>
                  <a:gd name="T17" fmla="*/ 255 h 255"/>
                  <a:gd name="T18" fmla="*/ 139 w 226"/>
                  <a:gd name="T19" fmla="*/ 226 h 255"/>
                  <a:gd name="T20" fmla="*/ 192 w 226"/>
                  <a:gd name="T21" fmla="*/ 168 h 255"/>
                  <a:gd name="T22" fmla="*/ 226 w 226"/>
                  <a:gd name="T23" fmla="*/ 122 h 255"/>
                  <a:gd name="T24" fmla="*/ 226 w 226"/>
                  <a:gd name="T25" fmla="*/ 70 h 255"/>
                  <a:gd name="T26" fmla="*/ 209 w 226"/>
                  <a:gd name="T27" fmla="*/ 40 h 255"/>
                  <a:gd name="T28" fmla="*/ 198 w 226"/>
                  <a:gd name="T29" fmla="*/ 40 h 255"/>
                  <a:gd name="T30" fmla="*/ 198 w 226"/>
                  <a:gd name="T31" fmla="*/ 28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6"/>
                  <a:gd name="T49" fmla="*/ 0 h 255"/>
                  <a:gd name="T50" fmla="*/ 226 w 226"/>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6" h="255">
                    <a:moveTo>
                      <a:pt x="198" y="28"/>
                    </a:moveTo>
                    <a:lnTo>
                      <a:pt x="163" y="5"/>
                    </a:lnTo>
                    <a:lnTo>
                      <a:pt x="76" y="0"/>
                    </a:lnTo>
                    <a:lnTo>
                      <a:pt x="0" y="0"/>
                    </a:lnTo>
                    <a:lnTo>
                      <a:pt x="24" y="63"/>
                    </a:lnTo>
                    <a:lnTo>
                      <a:pt x="24" y="104"/>
                    </a:lnTo>
                    <a:lnTo>
                      <a:pt x="47" y="168"/>
                    </a:lnTo>
                    <a:lnTo>
                      <a:pt x="47" y="232"/>
                    </a:lnTo>
                    <a:lnTo>
                      <a:pt x="104" y="255"/>
                    </a:lnTo>
                    <a:lnTo>
                      <a:pt x="139" y="226"/>
                    </a:lnTo>
                    <a:lnTo>
                      <a:pt x="192" y="168"/>
                    </a:lnTo>
                    <a:lnTo>
                      <a:pt x="226" y="122"/>
                    </a:lnTo>
                    <a:lnTo>
                      <a:pt x="226" y="70"/>
                    </a:lnTo>
                    <a:lnTo>
                      <a:pt x="209" y="40"/>
                    </a:lnTo>
                    <a:lnTo>
                      <a:pt x="198" y="40"/>
                    </a:lnTo>
                    <a:lnTo>
                      <a:pt x="198" y="28"/>
                    </a:lnTo>
                    <a:close/>
                  </a:path>
                </a:pathLst>
              </a:custGeom>
              <a:gradFill>
                <a:gsLst>
                  <a:gs pos="46000">
                    <a:srgbClr val="C7908F">
                      <a:alpha val="76000"/>
                      <a:lumMod val="71000"/>
                    </a:srgbClr>
                  </a:gs>
                  <a:gs pos="16000">
                    <a:srgbClr val="F2DCDB"/>
                  </a:gs>
                  <a:gs pos="62000">
                    <a:srgbClr val="953735"/>
                  </a:gs>
                  <a:gs pos="86000">
                    <a:srgbClr val="953735"/>
                  </a:gs>
                </a:gsLst>
                <a:lin ang="24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2" name="Freeform 111"/>
              <p:cNvSpPr>
                <a:spLocks/>
              </p:cNvSpPr>
              <p:nvPr/>
            </p:nvSpPr>
            <p:spPr bwMode="auto">
              <a:xfrm>
                <a:off x="2413" y="1689"/>
                <a:ext cx="73" cy="57"/>
              </a:xfrm>
              <a:custGeom>
                <a:avLst/>
                <a:gdLst>
                  <a:gd name="T0" fmla="*/ 169 w 581"/>
                  <a:gd name="T1" fmla="*/ 446 h 453"/>
                  <a:gd name="T2" fmla="*/ 117 w 581"/>
                  <a:gd name="T3" fmla="*/ 446 h 453"/>
                  <a:gd name="T4" fmla="*/ 93 w 581"/>
                  <a:gd name="T5" fmla="*/ 411 h 453"/>
                  <a:gd name="T6" fmla="*/ 35 w 581"/>
                  <a:gd name="T7" fmla="*/ 383 h 453"/>
                  <a:gd name="T8" fmla="*/ 5 w 581"/>
                  <a:gd name="T9" fmla="*/ 377 h 453"/>
                  <a:gd name="T10" fmla="*/ 0 w 581"/>
                  <a:gd name="T11" fmla="*/ 319 h 453"/>
                  <a:gd name="T12" fmla="*/ 87 w 581"/>
                  <a:gd name="T13" fmla="*/ 289 h 453"/>
                  <a:gd name="T14" fmla="*/ 117 w 581"/>
                  <a:gd name="T15" fmla="*/ 249 h 453"/>
                  <a:gd name="T16" fmla="*/ 180 w 581"/>
                  <a:gd name="T17" fmla="*/ 226 h 453"/>
                  <a:gd name="T18" fmla="*/ 274 w 581"/>
                  <a:gd name="T19" fmla="*/ 191 h 453"/>
                  <a:gd name="T20" fmla="*/ 308 w 581"/>
                  <a:gd name="T21" fmla="*/ 150 h 453"/>
                  <a:gd name="T22" fmla="*/ 366 w 581"/>
                  <a:gd name="T23" fmla="*/ 104 h 453"/>
                  <a:gd name="T24" fmla="*/ 471 w 581"/>
                  <a:gd name="T25" fmla="*/ 34 h 453"/>
                  <a:gd name="T26" fmla="*/ 500 w 581"/>
                  <a:gd name="T27" fmla="*/ 0 h 453"/>
                  <a:gd name="T28" fmla="*/ 541 w 581"/>
                  <a:gd name="T29" fmla="*/ 0 h 453"/>
                  <a:gd name="T30" fmla="*/ 518 w 581"/>
                  <a:gd name="T31" fmla="*/ 63 h 453"/>
                  <a:gd name="T32" fmla="*/ 546 w 581"/>
                  <a:gd name="T33" fmla="*/ 87 h 453"/>
                  <a:gd name="T34" fmla="*/ 581 w 581"/>
                  <a:gd name="T35" fmla="*/ 98 h 453"/>
                  <a:gd name="T36" fmla="*/ 541 w 581"/>
                  <a:gd name="T37" fmla="*/ 179 h 453"/>
                  <a:gd name="T38" fmla="*/ 483 w 581"/>
                  <a:gd name="T39" fmla="*/ 202 h 453"/>
                  <a:gd name="T40" fmla="*/ 448 w 581"/>
                  <a:gd name="T41" fmla="*/ 249 h 453"/>
                  <a:gd name="T42" fmla="*/ 401 w 581"/>
                  <a:gd name="T43" fmla="*/ 261 h 453"/>
                  <a:gd name="T44" fmla="*/ 366 w 581"/>
                  <a:gd name="T45" fmla="*/ 255 h 453"/>
                  <a:gd name="T46" fmla="*/ 337 w 581"/>
                  <a:gd name="T47" fmla="*/ 289 h 453"/>
                  <a:gd name="T48" fmla="*/ 308 w 581"/>
                  <a:gd name="T49" fmla="*/ 342 h 453"/>
                  <a:gd name="T50" fmla="*/ 279 w 581"/>
                  <a:gd name="T51" fmla="*/ 389 h 453"/>
                  <a:gd name="T52" fmla="*/ 244 w 581"/>
                  <a:gd name="T53" fmla="*/ 435 h 453"/>
                  <a:gd name="T54" fmla="*/ 209 w 581"/>
                  <a:gd name="T55" fmla="*/ 446 h 453"/>
                  <a:gd name="T56" fmla="*/ 186 w 581"/>
                  <a:gd name="T57" fmla="*/ 453 h 453"/>
                  <a:gd name="T58" fmla="*/ 169 w 581"/>
                  <a:gd name="T59" fmla="*/ 446 h 4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
                  <a:gd name="T91" fmla="*/ 0 h 453"/>
                  <a:gd name="T92" fmla="*/ 581 w 581"/>
                  <a:gd name="T93" fmla="*/ 453 h 4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 h="453">
                    <a:moveTo>
                      <a:pt x="169" y="446"/>
                    </a:moveTo>
                    <a:lnTo>
                      <a:pt x="117" y="446"/>
                    </a:lnTo>
                    <a:lnTo>
                      <a:pt x="93" y="411"/>
                    </a:lnTo>
                    <a:lnTo>
                      <a:pt x="35" y="383"/>
                    </a:lnTo>
                    <a:lnTo>
                      <a:pt x="5" y="377"/>
                    </a:lnTo>
                    <a:lnTo>
                      <a:pt x="0" y="319"/>
                    </a:lnTo>
                    <a:lnTo>
                      <a:pt x="87" y="289"/>
                    </a:lnTo>
                    <a:lnTo>
                      <a:pt x="117" y="249"/>
                    </a:lnTo>
                    <a:lnTo>
                      <a:pt x="180" y="226"/>
                    </a:lnTo>
                    <a:lnTo>
                      <a:pt x="274" y="191"/>
                    </a:lnTo>
                    <a:lnTo>
                      <a:pt x="308" y="150"/>
                    </a:lnTo>
                    <a:lnTo>
                      <a:pt x="366" y="104"/>
                    </a:lnTo>
                    <a:lnTo>
                      <a:pt x="471" y="34"/>
                    </a:lnTo>
                    <a:lnTo>
                      <a:pt x="500" y="0"/>
                    </a:lnTo>
                    <a:lnTo>
                      <a:pt x="541" y="0"/>
                    </a:lnTo>
                    <a:lnTo>
                      <a:pt x="518" y="63"/>
                    </a:lnTo>
                    <a:lnTo>
                      <a:pt x="546" y="87"/>
                    </a:lnTo>
                    <a:lnTo>
                      <a:pt x="581" y="98"/>
                    </a:lnTo>
                    <a:lnTo>
                      <a:pt x="541" y="179"/>
                    </a:lnTo>
                    <a:lnTo>
                      <a:pt x="483" y="202"/>
                    </a:lnTo>
                    <a:lnTo>
                      <a:pt x="448" y="249"/>
                    </a:lnTo>
                    <a:lnTo>
                      <a:pt x="401" y="261"/>
                    </a:lnTo>
                    <a:lnTo>
                      <a:pt x="366" y="255"/>
                    </a:lnTo>
                    <a:lnTo>
                      <a:pt x="337" y="289"/>
                    </a:lnTo>
                    <a:lnTo>
                      <a:pt x="308" y="342"/>
                    </a:lnTo>
                    <a:lnTo>
                      <a:pt x="279" y="389"/>
                    </a:lnTo>
                    <a:lnTo>
                      <a:pt x="244" y="435"/>
                    </a:lnTo>
                    <a:lnTo>
                      <a:pt x="209" y="446"/>
                    </a:lnTo>
                    <a:lnTo>
                      <a:pt x="186" y="453"/>
                    </a:lnTo>
                    <a:lnTo>
                      <a:pt x="169" y="446"/>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3" name="Freeform 112"/>
              <p:cNvSpPr>
                <a:spLocks/>
              </p:cNvSpPr>
              <p:nvPr/>
            </p:nvSpPr>
            <p:spPr bwMode="auto">
              <a:xfrm>
                <a:off x="2489" y="1639"/>
                <a:ext cx="30" cy="60"/>
              </a:xfrm>
              <a:custGeom>
                <a:avLst/>
                <a:gdLst>
                  <a:gd name="T0" fmla="*/ 0 w 243"/>
                  <a:gd name="T1" fmla="*/ 476 h 481"/>
                  <a:gd name="T2" fmla="*/ 0 w 243"/>
                  <a:gd name="T3" fmla="*/ 418 h 481"/>
                  <a:gd name="T4" fmla="*/ 0 w 243"/>
                  <a:gd name="T5" fmla="*/ 371 h 481"/>
                  <a:gd name="T6" fmla="*/ 5 w 243"/>
                  <a:gd name="T7" fmla="*/ 331 h 481"/>
                  <a:gd name="T8" fmla="*/ 63 w 243"/>
                  <a:gd name="T9" fmla="*/ 279 h 481"/>
                  <a:gd name="T10" fmla="*/ 70 w 243"/>
                  <a:gd name="T11" fmla="*/ 226 h 481"/>
                  <a:gd name="T12" fmla="*/ 70 w 243"/>
                  <a:gd name="T13" fmla="*/ 162 h 481"/>
                  <a:gd name="T14" fmla="*/ 70 w 243"/>
                  <a:gd name="T15" fmla="*/ 80 h 481"/>
                  <a:gd name="T16" fmla="*/ 40 w 243"/>
                  <a:gd name="T17" fmla="*/ 0 h 481"/>
                  <a:gd name="T18" fmla="*/ 75 w 243"/>
                  <a:gd name="T19" fmla="*/ 87 h 481"/>
                  <a:gd name="T20" fmla="*/ 115 w 243"/>
                  <a:gd name="T21" fmla="*/ 197 h 481"/>
                  <a:gd name="T22" fmla="*/ 150 w 243"/>
                  <a:gd name="T23" fmla="*/ 255 h 481"/>
                  <a:gd name="T24" fmla="*/ 203 w 243"/>
                  <a:gd name="T25" fmla="*/ 272 h 481"/>
                  <a:gd name="T26" fmla="*/ 232 w 243"/>
                  <a:gd name="T27" fmla="*/ 226 h 481"/>
                  <a:gd name="T28" fmla="*/ 243 w 243"/>
                  <a:gd name="T29" fmla="*/ 307 h 481"/>
                  <a:gd name="T30" fmla="*/ 226 w 243"/>
                  <a:gd name="T31" fmla="*/ 331 h 481"/>
                  <a:gd name="T32" fmla="*/ 168 w 243"/>
                  <a:gd name="T33" fmla="*/ 383 h 481"/>
                  <a:gd name="T34" fmla="*/ 122 w 243"/>
                  <a:gd name="T35" fmla="*/ 435 h 481"/>
                  <a:gd name="T36" fmla="*/ 93 w 243"/>
                  <a:gd name="T37" fmla="*/ 470 h 481"/>
                  <a:gd name="T38" fmla="*/ 40 w 243"/>
                  <a:gd name="T39" fmla="*/ 481 h 481"/>
                  <a:gd name="T40" fmla="*/ 11 w 243"/>
                  <a:gd name="T41" fmla="*/ 481 h 481"/>
                  <a:gd name="T42" fmla="*/ 0 w 243"/>
                  <a:gd name="T43" fmla="*/ 476 h 4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3"/>
                  <a:gd name="T67" fmla="*/ 0 h 481"/>
                  <a:gd name="T68" fmla="*/ 243 w 243"/>
                  <a:gd name="T69" fmla="*/ 481 h 4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3" h="481">
                    <a:moveTo>
                      <a:pt x="0" y="476"/>
                    </a:moveTo>
                    <a:lnTo>
                      <a:pt x="0" y="418"/>
                    </a:lnTo>
                    <a:lnTo>
                      <a:pt x="0" y="371"/>
                    </a:lnTo>
                    <a:lnTo>
                      <a:pt x="5" y="331"/>
                    </a:lnTo>
                    <a:lnTo>
                      <a:pt x="63" y="279"/>
                    </a:lnTo>
                    <a:lnTo>
                      <a:pt x="70" y="226"/>
                    </a:lnTo>
                    <a:lnTo>
                      <a:pt x="70" y="162"/>
                    </a:lnTo>
                    <a:lnTo>
                      <a:pt x="70" y="80"/>
                    </a:lnTo>
                    <a:lnTo>
                      <a:pt x="40" y="0"/>
                    </a:lnTo>
                    <a:lnTo>
                      <a:pt x="75" y="87"/>
                    </a:lnTo>
                    <a:lnTo>
                      <a:pt x="115" y="197"/>
                    </a:lnTo>
                    <a:lnTo>
                      <a:pt x="150" y="255"/>
                    </a:lnTo>
                    <a:lnTo>
                      <a:pt x="203" y="272"/>
                    </a:lnTo>
                    <a:lnTo>
                      <a:pt x="232" y="226"/>
                    </a:lnTo>
                    <a:lnTo>
                      <a:pt x="243" y="307"/>
                    </a:lnTo>
                    <a:lnTo>
                      <a:pt x="226" y="331"/>
                    </a:lnTo>
                    <a:lnTo>
                      <a:pt x="168" y="383"/>
                    </a:lnTo>
                    <a:lnTo>
                      <a:pt x="122" y="435"/>
                    </a:lnTo>
                    <a:lnTo>
                      <a:pt x="93" y="470"/>
                    </a:lnTo>
                    <a:lnTo>
                      <a:pt x="40" y="481"/>
                    </a:lnTo>
                    <a:lnTo>
                      <a:pt x="11" y="481"/>
                    </a:lnTo>
                    <a:lnTo>
                      <a:pt x="0" y="476"/>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4" name="Freeform 113"/>
              <p:cNvSpPr>
                <a:spLocks/>
              </p:cNvSpPr>
              <p:nvPr/>
            </p:nvSpPr>
            <p:spPr bwMode="auto">
              <a:xfrm>
                <a:off x="1110" y="1062"/>
                <a:ext cx="76" cy="53"/>
              </a:xfrm>
              <a:custGeom>
                <a:avLst/>
                <a:gdLst>
                  <a:gd name="T0" fmla="*/ 331 w 605"/>
                  <a:gd name="T1" fmla="*/ 18 h 430"/>
                  <a:gd name="T2" fmla="*/ 605 w 605"/>
                  <a:gd name="T3" fmla="*/ 0 h 430"/>
                  <a:gd name="T4" fmla="*/ 582 w 605"/>
                  <a:gd name="T5" fmla="*/ 70 h 430"/>
                  <a:gd name="T6" fmla="*/ 384 w 605"/>
                  <a:gd name="T7" fmla="*/ 81 h 430"/>
                  <a:gd name="T8" fmla="*/ 343 w 605"/>
                  <a:gd name="T9" fmla="*/ 255 h 430"/>
                  <a:gd name="T10" fmla="*/ 256 w 605"/>
                  <a:gd name="T11" fmla="*/ 273 h 430"/>
                  <a:gd name="T12" fmla="*/ 233 w 605"/>
                  <a:gd name="T13" fmla="*/ 401 h 430"/>
                  <a:gd name="T14" fmla="*/ 12 w 605"/>
                  <a:gd name="T15" fmla="*/ 430 h 430"/>
                  <a:gd name="T16" fmla="*/ 0 w 605"/>
                  <a:gd name="T17" fmla="*/ 389 h 430"/>
                  <a:gd name="T18" fmla="*/ 227 w 605"/>
                  <a:gd name="T19" fmla="*/ 93 h 430"/>
                  <a:gd name="T20" fmla="*/ 331 w 605"/>
                  <a:gd name="T21" fmla="*/ 18 h 4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5"/>
                  <a:gd name="T34" fmla="*/ 0 h 430"/>
                  <a:gd name="T35" fmla="*/ 605 w 605"/>
                  <a:gd name="T36" fmla="*/ 430 h 4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5" h="430">
                    <a:moveTo>
                      <a:pt x="331" y="18"/>
                    </a:moveTo>
                    <a:lnTo>
                      <a:pt x="605" y="0"/>
                    </a:lnTo>
                    <a:lnTo>
                      <a:pt x="582" y="70"/>
                    </a:lnTo>
                    <a:lnTo>
                      <a:pt x="384" y="81"/>
                    </a:lnTo>
                    <a:lnTo>
                      <a:pt x="343" y="255"/>
                    </a:lnTo>
                    <a:lnTo>
                      <a:pt x="256" y="273"/>
                    </a:lnTo>
                    <a:lnTo>
                      <a:pt x="233" y="401"/>
                    </a:lnTo>
                    <a:lnTo>
                      <a:pt x="12" y="430"/>
                    </a:lnTo>
                    <a:lnTo>
                      <a:pt x="0" y="389"/>
                    </a:lnTo>
                    <a:lnTo>
                      <a:pt x="227" y="93"/>
                    </a:lnTo>
                    <a:lnTo>
                      <a:pt x="331"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5" name="Freeform 114"/>
              <p:cNvSpPr>
                <a:spLocks/>
              </p:cNvSpPr>
              <p:nvPr/>
            </p:nvSpPr>
            <p:spPr bwMode="auto">
              <a:xfrm>
                <a:off x="1151" y="987"/>
                <a:ext cx="101" cy="77"/>
              </a:xfrm>
              <a:custGeom>
                <a:avLst/>
                <a:gdLst>
                  <a:gd name="T0" fmla="*/ 0 w 814"/>
                  <a:gd name="T1" fmla="*/ 616 h 616"/>
                  <a:gd name="T2" fmla="*/ 262 w 814"/>
                  <a:gd name="T3" fmla="*/ 418 h 616"/>
                  <a:gd name="T4" fmla="*/ 274 w 814"/>
                  <a:gd name="T5" fmla="*/ 337 h 616"/>
                  <a:gd name="T6" fmla="*/ 378 w 814"/>
                  <a:gd name="T7" fmla="*/ 203 h 616"/>
                  <a:gd name="T8" fmla="*/ 535 w 814"/>
                  <a:gd name="T9" fmla="*/ 105 h 616"/>
                  <a:gd name="T10" fmla="*/ 587 w 814"/>
                  <a:gd name="T11" fmla="*/ 0 h 616"/>
                  <a:gd name="T12" fmla="*/ 720 w 814"/>
                  <a:gd name="T13" fmla="*/ 70 h 616"/>
                  <a:gd name="T14" fmla="*/ 814 w 814"/>
                  <a:gd name="T15" fmla="*/ 58 h 616"/>
                  <a:gd name="T16" fmla="*/ 802 w 814"/>
                  <a:gd name="T17" fmla="*/ 238 h 616"/>
                  <a:gd name="T18" fmla="*/ 715 w 814"/>
                  <a:gd name="T19" fmla="*/ 262 h 616"/>
                  <a:gd name="T20" fmla="*/ 529 w 814"/>
                  <a:gd name="T21" fmla="*/ 429 h 616"/>
                  <a:gd name="T22" fmla="*/ 354 w 814"/>
                  <a:gd name="T23" fmla="*/ 464 h 616"/>
                  <a:gd name="T24" fmla="*/ 279 w 814"/>
                  <a:gd name="T25" fmla="*/ 598 h 616"/>
                  <a:gd name="T26" fmla="*/ 12 w 814"/>
                  <a:gd name="T27" fmla="*/ 616 h 616"/>
                  <a:gd name="T28" fmla="*/ 0 w 814"/>
                  <a:gd name="T29" fmla="*/ 616 h 6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4"/>
                  <a:gd name="T46" fmla="*/ 0 h 616"/>
                  <a:gd name="T47" fmla="*/ 814 w 814"/>
                  <a:gd name="T48" fmla="*/ 616 h 6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4" h="616">
                    <a:moveTo>
                      <a:pt x="0" y="616"/>
                    </a:moveTo>
                    <a:lnTo>
                      <a:pt x="262" y="418"/>
                    </a:lnTo>
                    <a:lnTo>
                      <a:pt x="274" y="337"/>
                    </a:lnTo>
                    <a:lnTo>
                      <a:pt x="378" y="203"/>
                    </a:lnTo>
                    <a:lnTo>
                      <a:pt x="535" y="105"/>
                    </a:lnTo>
                    <a:lnTo>
                      <a:pt x="587" y="0"/>
                    </a:lnTo>
                    <a:lnTo>
                      <a:pt x="720" y="70"/>
                    </a:lnTo>
                    <a:lnTo>
                      <a:pt x="814" y="58"/>
                    </a:lnTo>
                    <a:lnTo>
                      <a:pt x="802" y="238"/>
                    </a:lnTo>
                    <a:lnTo>
                      <a:pt x="715" y="262"/>
                    </a:lnTo>
                    <a:lnTo>
                      <a:pt x="529" y="429"/>
                    </a:lnTo>
                    <a:lnTo>
                      <a:pt x="354" y="464"/>
                    </a:lnTo>
                    <a:lnTo>
                      <a:pt x="279" y="598"/>
                    </a:lnTo>
                    <a:lnTo>
                      <a:pt x="12" y="616"/>
                    </a:lnTo>
                    <a:lnTo>
                      <a:pt x="0" y="61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6" name="Freeform 115"/>
              <p:cNvSpPr>
                <a:spLocks/>
              </p:cNvSpPr>
              <p:nvPr/>
            </p:nvSpPr>
            <p:spPr bwMode="auto">
              <a:xfrm>
                <a:off x="1107" y="1062"/>
                <a:ext cx="103" cy="107"/>
              </a:xfrm>
              <a:custGeom>
                <a:avLst/>
                <a:gdLst>
                  <a:gd name="T0" fmla="*/ 628 w 825"/>
                  <a:gd name="T1" fmla="*/ 0 h 860"/>
                  <a:gd name="T2" fmla="*/ 825 w 825"/>
                  <a:gd name="T3" fmla="*/ 151 h 860"/>
                  <a:gd name="T4" fmla="*/ 721 w 825"/>
                  <a:gd name="T5" fmla="*/ 145 h 860"/>
                  <a:gd name="T6" fmla="*/ 675 w 825"/>
                  <a:gd name="T7" fmla="*/ 708 h 860"/>
                  <a:gd name="T8" fmla="*/ 745 w 825"/>
                  <a:gd name="T9" fmla="*/ 708 h 860"/>
                  <a:gd name="T10" fmla="*/ 738 w 825"/>
                  <a:gd name="T11" fmla="*/ 790 h 860"/>
                  <a:gd name="T12" fmla="*/ 506 w 825"/>
                  <a:gd name="T13" fmla="*/ 790 h 860"/>
                  <a:gd name="T14" fmla="*/ 476 w 825"/>
                  <a:gd name="T15" fmla="*/ 750 h 860"/>
                  <a:gd name="T16" fmla="*/ 442 w 825"/>
                  <a:gd name="T17" fmla="*/ 825 h 860"/>
                  <a:gd name="T18" fmla="*/ 361 w 825"/>
                  <a:gd name="T19" fmla="*/ 825 h 860"/>
                  <a:gd name="T20" fmla="*/ 344 w 825"/>
                  <a:gd name="T21" fmla="*/ 790 h 860"/>
                  <a:gd name="T22" fmla="*/ 320 w 825"/>
                  <a:gd name="T23" fmla="*/ 860 h 860"/>
                  <a:gd name="T24" fmla="*/ 274 w 825"/>
                  <a:gd name="T25" fmla="*/ 860 h 860"/>
                  <a:gd name="T26" fmla="*/ 128 w 825"/>
                  <a:gd name="T27" fmla="*/ 732 h 860"/>
                  <a:gd name="T28" fmla="*/ 75 w 825"/>
                  <a:gd name="T29" fmla="*/ 778 h 860"/>
                  <a:gd name="T30" fmla="*/ 0 w 825"/>
                  <a:gd name="T31" fmla="*/ 773 h 860"/>
                  <a:gd name="T32" fmla="*/ 40 w 825"/>
                  <a:gd name="T33" fmla="*/ 708 h 860"/>
                  <a:gd name="T34" fmla="*/ 30 w 825"/>
                  <a:gd name="T35" fmla="*/ 529 h 860"/>
                  <a:gd name="T36" fmla="*/ 58 w 825"/>
                  <a:gd name="T37" fmla="*/ 482 h 860"/>
                  <a:gd name="T38" fmla="*/ 35 w 825"/>
                  <a:gd name="T39" fmla="*/ 430 h 860"/>
                  <a:gd name="T40" fmla="*/ 256 w 825"/>
                  <a:gd name="T41" fmla="*/ 401 h 860"/>
                  <a:gd name="T42" fmla="*/ 279 w 825"/>
                  <a:gd name="T43" fmla="*/ 273 h 860"/>
                  <a:gd name="T44" fmla="*/ 366 w 825"/>
                  <a:gd name="T45" fmla="*/ 255 h 860"/>
                  <a:gd name="T46" fmla="*/ 407 w 825"/>
                  <a:gd name="T47" fmla="*/ 81 h 860"/>
                  <a:gd name="T48" fmla="*/ 605 w 825"/>
                  <a:gd name="T49" fmla="*/ 70 h 860"/>
                  <a:gd name="T50" fmla="*/ 628 w 825"/>
                  <a:gd name="T51" fmla="*/ 0 h 8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5"/>
                  <a:gd name="T79" fmla="*/ 0 h 860"/>
                  <a:gd name="T80" fmla="*/ 825 w 825"/>
                  <a:gd name="T81" fmla="*/ 860 h 8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5" h="860">
                    <a:moveTo>
                      <a:pt x="628" y="0"/>
                    </a:moveTo>
                    <a:lnTo>
                      <a:pt x="825" y="151"/>
                    </a:lnTo>
                    <a:lnTo>
                      <a:pt x="721" y="145"/>
                    </a:lnTo>
                    <a:lnTo>
                      <a:pt x="675" y="708"/>
                    </a:lnTo>
                    <a:lnTo>
                      <a:pt x="745" y="708"/>
                    </a:lnTo>
                    <a:lnTo>
                      <a:pt x="738" y="790"/>
                    </a:lnTo>
                    <a:lnTo>
                      <a:pt x="506" y="790"/>
                    </a:lnTo>
                    <a:lnTo>
                      <a:pt x="476" y="750"/>
                    </a:lnTo>
                    <a:lnTo>
                      <a:pt x="442" y="825"/>
                    </a:lnTo>
                    <a:lnTo>
                      <a:pt x="361" y="825"/>
                    </a:lnTo>
                    <a:lnTo>
                      <a:pt x="344" y="790"/>
                    </a:lnTo>
                    <a:lnTo>
                      <a:pt x="320" y="860"/>
                    </a:lnTo>
                    <a:lnTo>
                      <a:pt x="274" y="860"/>
                    </a:lnTo>
                    <a:lnTo>
                      <a:pt x="128" y="732"/>
                    </a:lnTo>
                    <a:lnTo>
                      <a:pt x="75" y="778"/>
                    </a:lnTo>
                    <a:lnTo>
                      <a:pt x="0" y="773"/>
                    </a:lnTo>
                    <a:lnTo>
                      <a:pt x="40" y="708"/>
                    </a:lnTo>
                    <a:lnTo>
                      <a:pt x="30" y="529"/>
                    </a:lnTo>
                    <a:lnTo>
                      <a:pt x="58" y="482"/>
                    </a:lnTo>
                    <a:lnTo>
                      <a:pt x="35" y="430"/>
                    </a:lnTo>
                    <a:lnTo>
                      <a:pt x="256" y="401"/>
                    </a:lnTo>
                    <a:lnTo>
                      <a:pt x="279" y="273"/>
                    </a:lnTo>
                    <a:lnTo>
                      <a:pt x="366" y="255"/>
                    </a:lnTo>
                    <a:lnTo>
                      <a:pt x="407" y="81"/>
                    </a:lnTo>
                    <a:lnTo>
                      <a:pt x="605" y="70"/>
                    </a:lnTo>
                    <a:lnTo>
                      <a:pt x="62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7" name="Freeform 116"/>
              <p:cNvSpPr>
                <a:spLocks/>
              </p:cNvSpPr>
              <p:nvPr/>
            </p:nvSpPr>
            <p:spPr bwMode="auto">
              <a:xfrm>
                <a:off x="1186" y="977"/>
                <a:ext cx="148" cy="154"/>
              </a:xfrm>
              <a:custGeom>
                <a:avLst/>
                <a:gdLst>
                  <a:gd name="T0" fmla="*/ 0 w 1191"/>
                  <a:gd name="T1" fmla="*/ 674 h 1226"/>
                  <a:gd name="T2" fmla="*/ 610 w 1191"/>
                  <a:gd name="T3" fmla="*/ 1138 h 1226"/>
                  <a:gd name="T4" fmla="*/ 645 w 1191"/>
                  <a:gd name="T5" fmla="*/ 1145 h 1226"/>
                  <a:gd name="T6" fmla="*/ 651 w 1191"/>
                  <a:gd name="T7" fmla="*/ 1203 h 1226"/>
                  <a:gd name="T8" fmla="*/ 698 w 1191"/>
                  <a:gd name="T9" fmla="*/ 1226 h 1226"/>
                  <a:gd name="T10" fmla="*/ 1191 w 1191"/>
                  <a:gd name="T11" fmla="*/ 941 h 1226"/>
                  <a:gd name="T12" fmla="*/ 1122 w 1191"/>
                  <a:gd name="T13" fmla="*/ 889 h 1226"/>
                  <a:gd name="T14" fmla="*/ 1052 w 1191"/>
                  <a:gd name="T15" fmla="*/ 737 h 1226"/>
                  <a:gd name="T16" fmla="*/ 1099 w 1191"/>
                  <a:gd name="T17" fmla="*/ 639 h 1226"/>
                  <a:gd name="T18" fmla="*/ 1092 w 1191"/>
                  <a:gd name="T19" fmla="*/ 471 h 1226"/>
                  <a:gd name="T20" fmla="*/ 1122 w 1191"/>
                  <a:gd name="T21" fmla="*/ 442 h 1226"/>
                  <a:gd name="T22" fmla="*/ 1005 w 1191"/>
                  <a:gd name="T23" fmla="*/ 198 h 1226"/>
                  <a:gd name="T24" fmla="*/ 1052 w 1191"/>
                  <a:gd name="T25" fmla="*/ 151 h 1226"/>
                  <a:gd name="T26" fmla="*/ 1075 w 1191"/>
                  <a:gd name="T27" fmla="*/ 0 h 1226"/>
                  <a:gd name="T28" fmla="*/ 912 w 1191"/>
                  <a:gd name="T29" fmla="*/ 17 h 1226"/>
                  <a:gd name="T30" fmla="*/ 796 w 1191"/>
                  <a:gd name="T31" fmla="*/ 6 h 1226"/>
                  <a:gd name="T32" fmla="*/ 529 w 1191"/>
                  <a:gd name="T33" fmla="*/ 128 h 1226"/>
                  <a:gd name="T34" fmla="*/ 523 w 1191"/>
                  <a:gd name="T35" fmla="*/ 314 h 1226"/>
                  <a:gd name="T36" fmla="*/ 436 w 1191"/>
                  <a:gd name="T37" fmla="*/ 338 h 1226"/>
                  <a:gd name="T38" fmla="*/ 250 w 1191"/>
                  <a:gd name="T39" fmla="*/ 505 h 1226"/>
                  <a:gd name="T40" fmla="*/ 75 w 1191"/>
                  <a:gd name="T41" fmla="*/ 540 h 1226"/>
                  <a:gd name="T42" fmla="*/ 0 w 1191"/>
                  <a:gd name="T43" fmla="*/ 674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1"/>
                  <a:gd name="T67" fmla="*/ 0 h 1226"/>
                  <a:gd name="T68" fmla="*/ 1191 w 1191"/>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1" h="1226">
                    <a:moveTo>
                      <a:pt x="0" y="674"/>
                    </a:moveTo>
                    <a:lnTo>
                      <a:pt x="610" y="1138"/>
                    </a:lnTo>
                    <a:lnTo>
                      <a:pt x="645" y="1145"/>
                    </a:lnTo>
                    <a:lnTo>
                      <a:pt x="651" y="1203"/>
                    </a:lnTo>
                    <a:lnTo>
                      <a:pt x="698" y="1226"/>
                    </a:lnTo>
                    <a:lnTo>
                      <a:pt x="1191" y="941"/>
                    </a:lnTo>
                    <a:lnTo>
                      <a:pt x="1122" y="889"/>
                    </a:lnTo>
                    <a:lnTo>
                      <a:pt x="1052" y="737"/>
                    </a:lnTo>
                    <a:lnTo>
                      <a:pt x="1099" y="639"/>
                    </a:lnTo>
                    <a:lnTo>
                      <a:pt x="1092" y="471"/>
                    </a:lnTo>
                    <a:lnTo>
                      <a:pt x="1122" y="442"/>
                    </a:lnTo>
                    <a:lnTo>
                      <a:pt x="1005" y="198"/>
                    </a:lnTo>
                    <a:lnTo>
                      <a:pt x="1052" y="151"/>
                    </a:lnTo>
                    <a:lnTo>
                      <a:pt x="1075" y="0"/>
                    </a:lnTo>
                    <a:lnTo>
                      <a:pt x="912" y="17"/>
                    </a:lnTo>
                    <a:lnTo>
                      <a:pt x="796" y="6"/>
                    </a:lnTo>
                    <a:lnTo>
                      <a:pt x="529" y="128"/>
                    </a:lnTo>
                    <a:lnTo>
                      <a:pt x="523" y="314"/>
                    </a:lnTo>
                    <a:lnTo>
                      <a:pt x="436" y="338"/>
                    </a:lnTo>
                    <a:lnTo>
                      <a:pt x="250" y="505"/>
                    </a:lnTo>
                    <a:lnTo>
                      <a:pt x="75" y="540"/>
                    </a:lnTo>
                    <a:lnTo>
                      <a:pt x="0" y="6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8" name="Freeform 117"/>
              <p:cNvSpPr>
                <a:spLocks/>
              </p:cNvSpPr>
              <p:nvPr/>
            </p:nvSpPr>
            <p:spPr bwMode="auto">
              <a:xfrm>
                <a:off x="1099" y="1188"/>
                <a:ext cx="28" cy="15"/>
              </a:xfrm>
              <a:custGeom>
                <a:avLst/>
                <a:gdLst>
                  <a:gd name="T0" fmla="*/ 216 w 221"/>
                  <a:gd name="T1" fmla="*/ 0 h 116"/>
                  <a:gd name="T2" fmla="*/ 221 w 221"/>
                  <a:gd name="T3" fmla="*/ 46 h 116"/>
                  <a:gd name="T4" fmla="*/ 134 w 221"/>
                  <a:gd name="T5" fmla="*/ 53 h 116"/>
                  <a:gd name="T6" fmla="*/ 111 w 221"/>
                  <a:gd name="T7" fmla="*/ 116 h 116"/>
                  <a:gd name="T8" fmla="*/ 0 w 221"/>
                  <a:gd name="T9" fmla="*/ 18 h 116"/>
                  <a:gd name="T10" fmla="*/ 216 w 221"/>
                  <a:gd name="T11" fmla="*/ 0 h 116"/>
                  <a:gd name="T12" fmla="*/ 0 60000 65536"/>
                  <a:gd name="T13" fmla="*/ 0 60000 65536"/>
                  <a:gd name="T14" fmla="*/ 0 60000 65536"/>
                  <a:gd name="T15" fmla="*/ 0 60000 65536"/>
                  <a:gd name="T16" fmla="*/ 0 60000 65536"/>
                  <a:gd name="T17" fmla="*/ 0 60000 65536"/>
                  <a:gd name="T18" fmla="*/ 0 w 221"/>
                  <a:gd name="T19" fmla="*/ 0 h 116"/>
                  <a:gd name="T20" fmla="*/ 221 w 22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221" h="116">
                    <a:moveTo>
                      <a:pt x="216" y="0"/>
                    </a:moveTo>
                    <a:lnTo>
                      <a:pt x="221" y="46"/>
                    </a:lnTo>
                    <a:lnTo>
                      <a:pt x="134" y="53"/>
                    </a:lnTo>
                    <a:lnTo>
                      <a:pt x="111" y="116"/>
                    </a:lnTo>
                    <a:lnTo>
                      <a:pt x="0" y="18"/>
                    </a:lnTo>
                    <a:lnTo>
                      <a:pt x="21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49" name="Freeform 118"/>
              <p:cNvSpPr>
                <a:spLocks/>
              </p:cNvSpPr>
              <p:nvPr/>
            </p:nvSpPr>
            <p:spPr bwMode="auto">
              <a:xfrm>
                <a:off x="1098" y="1153"/>
                <a:ext cx="43" cy="37"/>
              </a:xfrm>
              <a:custGeom>
                <a:avLst/>
                <a:gdLst>
                  <a:gd name="T0" fmla="*/ 0 w 344"/>
                  <a:gd name="T1" fmla="*/ 168 h 297"/>
                  <a:gd name="T2" fmla="*/ 0 w 344"/>
                  <a:gd name="T3" fmla="*/ 128 h 297"/>
                  <a:gd name="T4" fmla="*/ 76 w 344"/>
                  <a:gd name="T5" fmla="*/ 23 h 297"/>
                  <a:gd name="T6" fmla="*/ 134 w 344"/>
                  <a:gd name="T7" fmla="*/ 46 h 297"/>
                  <a:gd name="T8" fmla="*/ 198 w 344"/>
                  <a:gd name="T9" fmla="*/ 0 h 297"/>
                  <a:gd name="T10" fmla="*/ 344 w 344"/>
                  <a:gd name="T11" fmla="*/ 128 h 297"/>
                  <a:gd name="T12" fmla="*/ 320 w 344"/>
                  <a:gd name="T13" fmla="*/ 273 h 297"/>
                  <a:gd name="T14" fmla="*/ 12 w 344"/>
                  <a:gd name="T15" fmla="*/ 297 h 297"/>
                  <a:gd name="T16" fmla="*/ 6 w 344"/>
                  <a:gd name="T17" fmla="*/ 255 h 297"/>
                  <a:gd name="T18" fmla="*/ 250 w 344"/>
                  <a:gd name="T19" fmla="*/ 180 h 297"/>
                  <a:gd name="T20" fmla="*/ 0 w 344"/>
                  <a:gd name="T21" fmla="*/ 168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4"/>
                  <a:gd name="T34" fmla="*/ 0 h 297"/>
                  <a:gd name="T35" fmla="*/ 344 w 344"/>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4" h="297">
                    <a:moveTo>
                      <a:pt x="0" y="168"/>
                    </a:moveTo>
                    <a:lnTo>
                      <a:pt x="0" y="128"/>
                    </a:lnTo>
                    <a:lnTo>
                      <a:pt x="76" y="23"/>
                    </a:lnTo>
                    <a:lnTo>
                      <a:pt x="134" y="46"/>
                    </a:lnTo>
                    <a:lnTo>
                      <a:pt x="198" y="0"/>
                    </a:lnTo>
                    <a:lnTo>
                      <a:pt x="344" y="128"/>
                    </a:lnTo>
                    <a:lnTo>
                      <a:pt x="320" y="273"/>
                    </a:lnTo>
                    <a:lnTo>
                      <a:pt x="12" y="297"/>
                    </a:lnTo>
                    <a:lnTo>
                      <a:pt x="6" y="255"/>
                    </a:lnTo>
                    <a:lnTo>
                      <a:pt x="250" y="180"/>
                    </a:lnTo>
                    <a:lnTo>
                      <a:pt x="0" y="16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0" name="Freeform 119"/>
              <p:cNvSpPr>
                <a:spLocks/>
              </p:cNvSpPr>
              <p:nvPr/>
            </p:nvSpPr>
            <p:spPr bwMode="auto">
              <a:xfrm>
                <a:off x="1098" y="1174"/>
                <a:ext cx="32" cy="11"/>
              </a:xfrm>
              <a:custGeom>
                <a:avLst/>
                <a:gdLst>
                  <a:gd name="T0" fmla="*/ 0 w 250"/>
                  <a:gd name="T1" fmla="*/ 0 h 87"/>
                  <a:gd name="T2" fmla="*/ 250 w 250"/>
                  <a:gd name="T3" fmla="*/ 12 h 87"/>
                  <a:gd name="T4" fmla="*/ 6 w 250"/>
                  <a:gd name="T5" fmla="*/ 87 h 87"/>
                  <a:gd name="T6" fmla="*/ 0 w 250"/>
                  <a:gd name="T7" fmla="*/ 0 h 87"/>
                  <a:gd name="T8" fmla="*/ 0 60000 65536"/>
                  <a:gd name="T9" fmla="*/ 0 60000 65536"/>
                  <a:gd name="T10" fmla="*/ 0 60000 65536"/>
                  <a:gd name="T11" fmla="*/ 0 60000 65536"/>
                  <a:gd name="T12" fmla="*/ 0 w 250"/>
                  <a:gd name="T13" fmla="*/ 0 h 87"/>
                  <a:gd name="T14" fmla="*/ 250 w 250"/>
                  <a:gd name="T15" fmla="*/ 87 h 87"/>
                </a:gdLst>
                <a:ahLst/>
                <a:cxnLst>
                  <a:cxn ang="T8">
                    <a:pos x="T0" y="T1"/>
                  </a:cxn>
                  <a:cxn ang="T9">
                    <a:pos x="T2" y="T3"/>
                  </a:cxn>
                  <a:cxn ang="T10">
                    <a:pos x="T4" y="T5"/>
                  </a:cxn>
                  <a:cxn ang="T11">
                    <a:pos x="T6" y="T7"/>
                  </a:cxn>
                </a:cxnLst>
                <a:rect l="T12" t="T13" r="T14" b="T15"/>
                <a:pathLst>
                  <a:path w="250" h="87">
                    <a:moveTo>
                      <a:pt x="0" y="0"/>
                    </a:moveTo>
                    <a:lnTo>
                      <a:pt x="250" y="12"/>
                    </a:lnTo>
                    <a:lnTo>
                      <a:pt x="6" y="87"/>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1" name="Freeform 120"/>
              <p:cNvSpPr>
                <a:spLocks/>
              </p:cNvSpPr>
              <p:nvPr/>
            </p:nvSpPr>
            <p:spPr bwMode="auto">
              <a:xfrm>
                <a:off x="1138" y="1080"/>
                <a:ext cx="136" cy="124"/>
              </a:xfrm>
              <a:custGeom>
                <a:avLst/>
                <a:gdLst>
                  <a:gd name="T0" fmla="*/ 0 w 1093"/>
                  <a:gd name="T1" fmla="*/ 860 h 994"/>
                  <a:gd name="T2" fmla="*/ 6 w 1093"/>
                  <a:gd name="T3" fmla="*/ 889 h 994"/>
                  <a:gd name="T4" fmla="*/ 204 w 1093"/>
                  <a:gd name="T5" fmla="*/ 907 h 994"/>
                  <a:gd name="T6" fmla="*/ 250 w 1093"/>
                  <a:gd name="T7" fmla="*/ 971 h 994"/>
                  <a:gd name="T8" fmla="*/ 279 w 1093"/>
                  <a:gd name="T9" fmla="*/ 971 h 994"/>
                  <a:gd name="T10" fmla="*/ 291 w 1093"/>
                  <a:gd name="T11" fmla="*/ 994 h 994"/>
                  <a:gd name="T12" fmla="*/ 407 w 1093"/>
                  <a:gd name="T13" fmla="*/ 988 h 994"/>
                  <a:gd name="T14" fmla="*/ 524 w 1093"/>
                  <a:gd name="T15" fmla="*/ 842 h 994"/>
                  <a:gd name="T16" fmla="*/ 616 w 1093"/>
                  <a:gd name="T17" fmla="*/ 819 h 994"/>
                  <a:gd name="T18" fmla="*/ 628 w 1093"/>
                  <a:gd name="T19" fmla="*/ 773 h 994"/>
                  <a:gd name="T20" fmla="*/ 849 w 1093"/>
                  <a:gd name="T21" fmla="*/ 692 h 994"/>
                  <a:gd name="T22" fmla="*/ 1024 w 1093"/>
                  <a:gd name="T23" fmla="*/ 616 h 994"/>
                  <a:gd name="T24" fmla="*/ 1093 w 1093"/>
                  <a:gd name="T25" fmla="*/ 407 h 994"/>
                  <a:gd name="T26" fmla="*/ 1035 w 1093"/>
                  <a:gd name="T27" fmla="*/ 372 h 994"/>
                  <a:gd name="T28" fmla="*/ 1029 w 1093"/>
                  <a:gd name="T29" fmla="*/ 326 h 994"/>
                  <a:gd name="T30" fmla="*/ 576 w 1093"/>
                  <a:gd name="T31" fmla="*/ 0 h 994"/>
                  <a:gd name="T32" fmla="*/ 477 w 1093"/>
                  <a:gd name="T33" fmla="*/ 0 h 994"/>
                  <a:gd name="T34" fmla="*/ 419 w 1093"/>
                  <a:gd name="T35" fmla="*/ 563 h 994"/>
                  <a:gd name="T36" fmla="*/ 501 w 1093"/>
                  <a:gd name="T37" fmla="*/ 563 h 994"/>
                  <a:gd name="T38" fmla="*/ 494 w 1093"/>
                  <a:gd name="T39" fmla="*/ 645 h 994"/>
                  <a:gd name="T40" fmla="*/ 262 w 1093"/>
                  <a:gd name="T41" fmla="*/ 645 h 994"/>
                  <a:gd name="T42" fmla="*/ 232 w 1093"/>
                  <a:gd name="T43" fmla="*/ 605 h 994"/>
                  <a:gd name="T44" fmla="*/ 210 w 1093"/>
                  <a:gd name="T45" fmla="*/ 663 h 994"/>
                  <a:gd name="T46" fmla="*/ 117 w 1093"/>
                  <a:gd name="T47" fmla="*/ 680 h 994"/>
                  <a:gd name="T48" fmla="*/ 100 w 1093"/>
                  <a:gd name="T49" fmla="*/ 645 h 994"/>
                  <a:gd name="T50" fmla="*/ 76 w 1093"/>
                  <a:gd name="T51" fmla="*/ 715 h 994"/>
                  <a:gd name="T52" fmla="*/ 30 w 1093"/>
                  <a:gd name="T53" fmla="*/ 715 h 994"/>
                  <a:gd name="T54" fmla="*/ 0 w 1093"/>
                  <a:gd name="T55" fmla="*/ 860 h 9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994"/>
                  <a:gd name="T86" fmla="*/ 1093 w 1093"/>
                  <a:gd name="T87" fmla="*/ 994 h 9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994">
                    <a:moveTo>
                      <a:pt x="0" y="860"/>
                    </a:moveTo>
                    <a:lnTo>
                      <a:pt x="6" y="889"/>
                    </a:lnTo>
                    <a:lnTo>
                      <a:pt x="204" y="907"/>
                    </a:lnTo>
                    <a:lnTo>
                      <a:pt x="250" y="971"/>
                    </a:lnTo>
                    <a:lnTo>
                      <a:pt x="279" y="971"/>
                    </a:lnTo>
                    <a:lnTo>
                      <a:pt x="291" y="994"/>
                    </a:lnTo>
                    <a:lnTo>
                      <a:pt x="407" y="988"/>
                    </a:lnTo>
                    <a:lnTo>
                      <a:pt x="524" y="842"/>
                    </a:lnTo>
                    <a:lnTo>
                      <a:pt x="616" y="819"/>
                    </a:lnTo>
                    <a:lnTo>
                      <a:pt x="628" y="773"/>
                    </a:lnTo>
                    <a:lnTo>
                      <a:pt x="849" y="692"/>
                    </a:lnTo>
                    <a:lnTo>
                      <a:pt x="1024" y="616"/>
                    </a:lnTo>
                    <a:lnTo>
                      <a:pt x="1093" y="407"/>
                    </a:lnTo>
                    <a:lnTo>
                      <a:pt x="1035" y="372"/>
                    </a:lnTo>
                    <a:lnTo>
                      <a:pt x="1029" y="326"/>
                    </a:lnTo>
                    <a:lnTo>
                      <a:pt x="576" y="0"/>
                    </a:lnTo>
                    <a:lnTo>
                      <a:pt x="477" y="0"/>
                    </a:lnTo>
                    <a:lnTo>
                      <a:pt x="419" y="563"/>
                    </a:lnTo>
                    <a:lnTo>
                      <a:pt x="501" y="563"/>
                    </a:lnTo>
                    <a:lnTo>
                      <a:pt x="494" y="645"/>
                    </a:lnTo>
                    <a:lnTo>
                      <a:pt x="262" y="645"/>
                    </a:lnTo>
                    <a:lnTo>
                      <a:pt x="232" y="605"/>
                    </a:lnTo>
                    <a:lnTo>
                      <a:pt x="210" y="663"/>
                    </a:lnTo>
                    <a:lnTo>
                      <a:pt x="117" y="680"/>
                    </a:lnTo>
                    <a:lnTo>
                      <a:pt x="100" y="645"/>
                    </a:lnTo>
                    <a:lnTo>
                      <a:pt x="76" y="715"/>
                    </a:lnTo>
                    <a:lnTo>
                      <a:pt x="30" y="715"/>
                    </a:lnTo>
                    <a:lnTo>
                      <a:pt x="0" y="8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2" name="Freeform 121"/>
              <p:cNvSpPr>
                <a:spLocks/>
              </p:cNvSpPr>
              <p:nvPr/>
            </p:nvSpPr>
            <p:spPr bwMode="auto">
              <a:xfrm>
                <a:off x="1311" y="974"/>
                <a:ext cx="33" cy="59"/>
              </a:xfrm>
              <a:custGeom>
                <a:avLst/>
                <a:gdLst>
                  <a:gd name="T0" fmla="*/ 70 w 262"/>
                  <a:gd name="T1" fmla="*/ 28 h 470"/>
                  <a:gd name="T2" fmla="*/ 47 w 262"/>
                  <a:gd name="T3" fmla="*/ 179 h 470"/>
                  <a:gd name="T4" fmla="*/ 0 w 262"/>
                  <a:gd name="T5" fmla="*/ 226 h 470"/>
                  <a:gd name="T6" fmla="*/ 117 w 262"/>
                  <a:gd name="T7" fmla="*/ 470 h 470"/>
                  <a:gd name="T8" fmla="*/ 251 w 262"/>
                  <a:gd name="T9" fmla="*/ 278 h 470"/>
                  <a:gd name="T10" fmla="*/ 181 w 262"/>
                  <a:gd name="T11" fmla="*/ 226 h 470"/>
                  <a:gd name="T12" fmla="*/ 262 w 262"/>
                  <a:gd name="T13" fmla="*/ 110 h 470"/>
                  <a:gd name="T14" fmla="*/ 192 w 262"/>
                  <a:gd name="T15" fmla="*/ 0 h 470"/>
                  <a:gd name="T16" fmla="*/ 70 w 262"/>
                  <a:gd name="T17" fmla="*/ 28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470"/>
                  <a:gd name="T29" fmla="*/ 262 w 262"/>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470">
                    <a:moveTo>
                      <a:pt x="70" y="28"/>
                    </a:moveTo>
                    <a:lnTo>
                      <a:pt x="47" y="179"/>
                    </a:lnTo>
                    <a:lnTo>
                      <a:pt x="0" y="226"/>
                    </a:lnTo>
                    <a:lnTo>
                      <a:pt x="117" y="470"/>
                    </a:lnTo>
                    <a:lnTo>
                      <a:pt x="251" y="278"/>
                    </a:lnTo>
                    <a:lnTo>
                      <a:pt x="181" y="226"/>
                    </a:lnTo>
                    <a:lnTo>
                      <a:pt x="262" y="110"/>
                    </a:lnTo>
                    <a:lnTo>
                      <a:pt x="192" y="0"/>
                    </a:lnTo>
                    <a:lnTo>
                      <a:pt x="70"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3" name="Freeform 122"/>
              <p:cNvSpPr>
                <a:spLocks/>
              </p:cNvSpPr>
              <p:nvPr/>
            </p:nvSpPr>
            <p:spPr bwMode="auto">
              <a:xfrm>
                <a:off x="1113" y="1187"/>
                <a:ext cx="63" cy="42"/>
              </a:xfrm>
              <a:custGeom>
                <a:avLst/>
                <a:gdLst>
                  <a:gd name="T0" fmla="*/ 0 w 506"/>
                  <a:gd name="T1" fmla="*/ 128 h 331"/>
                  <a:gd name="T2" fmla="*/ 23 w 506"/>
                  <a:gd name="T3" fmla="*/ 59 h 331"/>
                  <a:gd name="T4" fmla="*/ 110 w 506"/>
                  <a:gd name="T5" fmla="*/ 52 h 331"/>
                  <a:gd name="T6" fmla="*/ 105 w 506"/>
                  <a:gd name="T7" fmla="*/ 6 h 331"/>
                  <a:gd name="T8" fmla="*/ 197 w 506"/>
                  <a:gd name="T9" fmla="*/ 0 h 331"/>
                  <a:gd name="T10" fmla="*/ 203 w 506"/>
                  <a:gd name="T11" fmla="*/ 29 h 331"/>
                  <a:gd name="T12" fmla="*/ 401 w 506"/>
                  <a:gd name="T13" fmla="*/ 47 h 331"/>
                  <a:gd name="T14" fmla="*/ 447 w 506"/>
                  <a:gd name="T15" fmla="*/ 111 h 331"/>
                  <a:gd name="T16" fmla="*/ 476 w 506"/>
                  <a:gd name="T17" fmla="*/ 111 h 331"/>
                  <a:gd name="T18" fmla="*/ 506 w 506"/>
                  <a:gd name="T19" fmla="*/ 163 h 331"/>
                  <a:gd name="T20" fmla="*/ 436 w 506"/>
                  <a:gd name="T21" fmla="*/ 169 h 331"/>
                  <a:gd name="T22" fmla="*/ 476 w 506"/>
                  <a:gd name="T23" fmla="*/ 291 h 331"/>
                  <a:gd name="T24" fmla="*/ 389 w 506"/>
                  <a:gd name="T25" fmla="*/ 279 h 331"/>
                  <a:gd name="T26" fmla="*/ 401 w 506"/>
                  <a:gd name="T27" fmla="*/ 303 h 331"/>
                  <a:gd name="T28" fmla="*/ 366 w 506"/>
                  <a:gd name="T29" fmla="*/ 331 h 331"/>
                  <a:gd name="T30" fmla="*/ 331 w 506"/>
                  <a:gd name="T31" fmla="*/ 273 h 331"/>
                  <a:gd name="T32" fmla="*/ 302 w 506"/>
                  <a:gd name="T33" fmla="*/ 279 h 331"/>
                  <a:gd name="T34" fmla="*/ 227 w 506"/>
                  <a:gd name="T35" fmla="*/ 139 h 331"/>
                  <a:gd name="T36" fmla="*/ 105 w 506"/>
                  <a:gd name="T37" fmla="*/ 244 h 331"/>
                  <a:gd name="T38" fmla="*/ 81 w 506"/>
                  <a:gd name="T39" fmla="*/ 204 h 331"/>
                  <a:gd name="T40" fmla="*/ 0 w 506"/>
                  <a:gd name="T41" fmla="*/ 128 h 3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6"/>
                  <a:gd name="T64" fmla="*/ 0 h 331"/>
                  <a:gd name="T65" fmla="*/ 506 w 506"/>
                  <a:gd name="T66" fmla="*/ 331 h 3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6" h="331">
                    <a:moveTo>
                      <a:pt x="0" y="128"/>
                    </a:moveTo>
                    <a:lnTo>
                      <a:pt x="23" y="59"/>
                    </a:lnTo>
                    <a:lnTo>
                      <a:pt x="110" y="52"/>
                    </a:lnTo>
                    <a:lnTo>
                      <a:pt x="105" y="6"/>
                    </a:lnTo>
                    <a:lnTo>
                      <a:pt x="197" y="0"/>
                    </a:lnTo>
                    <a:lnTo>
                      <a:pt x="203" y="29"/>
                    </a:lnTo>
                    <a:lnTo>
                      <a:pt x="401" y="47"/>
                    </a:lnTo>
                    <a:lnTo>
                      <a:pt x="447" y="111"/>
                    </a:lnTo>
                    <a:lnTo>
                      <a:pt x="476" y="111"/>
                    </a:lnTo>
                    <a:lnTo>
                      <a:pt x="506" y="163"/>
                    </a:lnTo>
                    <a:lnTo>
                      <a:pt x="436" y="169"/>
                    </a:lnTo>
                    <a:lnTo>
                      <a:pt x="476" y="291"/>
                    </a:lnTo>
                    <a:lnTo>
                      <a:pt x="389" y="279"/>
                    </a:lnTo>
                    <a:lnTo>
                      <a:pt x="401" y="303"/>
                    </a:lnTo>
                    <a:lnTo>
                      <a:pt x="366" y="331"/>
                    </a:lnTo>
                    <a:lnTo>
                      <a:pt x="331" y="273"/>
                    </a:lnTo>
                    <a:lnTo>
                      <a:pt x="302" y="279"/>
                    </a:lnTo>
                    <a:lnTo>
                      <a:pt x="227" y="139"/>
                    </a:lnTo>
                    <a:lnTo>
                      <a:pt x="105" y="244"/>
                    </a:lnTo>
                    <a:lnTo>
                      <a:pt x="81" y="204"/>
                    </a:lnTo>
                    <a:lnTo>
                      <a:pt x="0" y="1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4" name="Freeform 123"/>
              <p:cNvSpPr>
                <a:spLocks/>
              </p:cNvSpPr>
              <p:nvPr/>
            </p:nvSpPr>
            <p:spPr bwMode="auto">
              <a:xfrm>
                <a:off x="1126" y="1205"/>
                <a:ext cx="25" cy="32"/>
              </a:xfrm>
              <a:custGeom>
                <a:avLst/>
                <a:gdLst>
                  <a:gd name="T0" fmla="*/ 0 w 197"/>
                  <a:gd name="T1" fmla="*/ 105 h 256"/>
                  <a:gd name="T2" fmla="*/ 52 w 197"/>
                  <a:gd name="T3" fmla="*/ 215 h 256"/>
                  <a:gd name="T4" fmla="*/ 104 w 197"/>
                  <a:gd name="T5" fmla="*/ 256 h 256"/>
                  <a:gd name="T6" fmla="*/ 197 w 197"/>
                  <a:gd name="T7" fmla="*/ 140 h 256"/>
                  <a:gd name="T8" fmla="*/ 122 w 197"/>
                  <a:gd name="T9" fmla="*/ 0 h 256"/>
                  <a:gd name="T10" fmla="*/ 0 w 197"/>
                  <a:gd name="T11" fmla="*/ 105 h 256"/>
                  <a:gd name="T12" fmla="*/ 0 60000 65536"/>
                  <a:gd name="T13" fmla="*/ 0 60000 65536"/>
                  <a:gd name="T14" fmla="*/ 0 60000 65536"/>
                  <a:gd name="T15" fmla="*/ 0 60000 65536"/>
                  <a:gd name="T16" fmla="*/ 0 60000 65536"/>
                  <a:gd name="T17" fmla="*/ 0 60000 65536"/>
                  <a:gd name="T18" fmla="*/ 0 w 197"/>
                  <a:gd name="T19" fmla="*/ 0 h 256"/>
                  <a:gd name="T20" fmla="*/ 197 w 197"/>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97" h="256">
                    <a:moveTo>
                      <a:pt x="0" y="105"/>
                    </a:moveTo>
                    <a:lnTo>
                      <a:pt x="52" y="215"/>
                    </a:lnTo>
                    <a:lnTo>
                      <a:pt x="104" y="256"/>
                    </a:lnTo>
                    <a:lnTo>
                      <a:pt x="197" y="140"/>
                    </a:lnTo>
                    <a:lnTo>
                      <a:pt x="122" y="0"/>
                    </a:lnTo>
                    <a:lnTo>
                      <a:pt x="0" y="1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5" name="Freeform 124"/>
              <p:cNvSpPr>
                <a:spLocks/>
              </p:cNvSpPr>
              <p:nvPr/>
            </p:nvSpPr>
            <p:spPr bwMode="auto">
              <a:xfrm>
                <a:off x="1139" y="1222"/>
                <a:ext cx="33" cy="34"/>
              </a:xfrm>
              <a:custGeom>
                <a:avLst/>
                <a:gdLst>
                  <a:gd name="T0" fmla="*/ 0 w 262"/>
                  <a:gd name="T1" fmla="*/ 122 h 273"/>
                  <a:gd name="T2" fmla="*/ 255 w 262"/>
                  <a:gd name="T3" fmla="*/ 273 h 273"/>
                  <a:gd name="T4" fmla="*/ 262 w 262"/>
                  <a:gd name="T5" fmla="*/ 185 h 273"/>
                  <a:gd name="T6" fmla="*/ 215 w 262"/>
                  <a:gd name="T7" fmla="*/ 133 h 273"/>
                  <a:gd name="T8" fmla="*/ 244 w 262"/>
                  <a:gd name="T9" fmla="*/ 93 h 273"/>
                  <a:gd name="T10" fmla="*/ 192 w 262"/>
                  <a:gd name="T11" fmla="*/ 35 h 273"/>
                  <a:gd name="T12" fmla="*/ 157 w 262"/>
                  <a:gd name="T13" fmla="*/ 58 h 273"/>
                  <a:gd name="T14" fmla="*/ 122 w 262"/>
                  <a:gd name="T15" fmla="*/ 0 h 273"/>
                  <a:gd name="T16" fmla="*/ 93 w 262"/>
                  <a:gd name="T17" fmla="*/ 6 h 273"/>
                  <a:gd name="T18" fmla="*/ 0 w 262"/>
                  <a:gd name="T19" fmla="*/ 122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73"/>
                  <a:gd name="T32" fmla="*/ 262 w 262"/>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73">
                    <a:moveTo>
                      <a:pt x="0" y="122"/>
                    </a:moveTo>
                    <a:lnTo>
                      <a:pt x="255" y="273"/>
                    </a:lnTo>
                    <a:lnTo>
                      <a:pt x="262" y="185"/>
                    </a:lnTo>
                    <a:lnTo>
                      <a:pt x="215" y="133"/>
                    </a:lnTo>
                    <a:lnTo>
                      <a:pt x="244" y="93"/>
                    </a:lnTo>
                    <a:lnTo>
                      <a:pt x="192" y="35"/>
                    </a:lnTo>
                    <a:lnTo>
                      <a:pt x="157" y="58"/>
                    </a:lnTo>
                    <a:lnTo>
                      <a:pt x="122" y="0"/>
                    </a:lnTo>
                    <a:lnTo>
                      <a:pt x="93" y="6"/>
                    </a:lnTo>
                    <a:lnTo>
                      <a:pt x="0" y="1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6" name="Freeform 125"/>
              <p:cNvSpPr>
                <a:spLocks/>
              </p:cNvSpPr>
              <p:nvPr/>
            </p:nvSpPr>
            <p:spPr bwMode="auto">
              <a:xfrm>
                <a:off x="1162" y="1203"/>
                <a:ext cx="56" cy="53"/>
              </a:xfrm>
              <a:custGeom>
                <a:avLst/>
                <a:gdLst>
                  <a:gd name="T0" fmla="*/ 75 w 454"/>
                  <a:gd name="T1" fmla="*/ 418 h 418"/>
                  <a:gd name="T2" fmla="*/ 267 w 454"/>
                  <a:gd name="T3" fmla="*/ 377 h 418"/>
                  <a:gd name="T4" fmla="*/ 454 w 454"/>
                  <a:gd name="T5" fmla="*/ 407 h 418"/>
                  <a:gd name="T6" fmla="*/ 378 w 454"/>
                  <a:gd name="T7" fmla="*/ 226 h 418"/>
                  <a:gd name="T8" fmla="*/ 436 w 454"/>
                  <a:gd name="T9" fmla="*/ 151 h 418"/>
                  <a:gd name="T10" fmla="*/ 431 w 454"/>
                  <a:gd name="T11" fmla="*/ 110 h 418"/>
                  <a:gd name="T12" fmla="*/ 384 w 454"/>
                  <a:gd name="T13" fmla="*/ 58 h 418"/>
                  <a:gd name="T14" fmla="*/ 274 w 454"/>
                  <a:gd name="T15" fmla="*/ 64 h 418"/>
                  <a:gd name="T16" fmla="*/ 215 w 454"/>
                  <a:gd name="T17" fmla="*/ 0 h 418"/>
                  <a:gd name="T18" fmla="*/ 99 w 454"/>
                  <a:gd name="T19" fmla="*/ 6 h 418"/>
                  <a:gd name="T20" fmla="*/ 117 w 454"/>
                  <a:gd name="T21" fmla="*/ 35 h 418"/>
                  <a:gd name="T22" fmla="*/ 47 w 454"/>
                  <a:gd name="T23" fmla="*/ 41 h 418"/>
                  <a:gd name="T24" fmla="*/ 82 w 454"/>
                  <a:gd name="T25" fmla="*/ 157 h 418"/>
                  <a:gd name="T26" fmla="*/ 0 w 454"/>
                  <a:gd name="T27" fmla="*/ 145 h 418"/>
                  <a:gd name="T28" fmla="*/ 6 w 454"/>
                  <a:gd name="T29" fmla="*/ 180 h 418"/>
                  <a:gd name="T30" fmla="*/ 64 w 454"/>
                  <a:gd name="T31" fmla="*/ 238 h 418"/>
                  <a:gd name="T32" fmla="*/ 35 w 454"/>
                  <a:gd name="T33" fmla="*/ 278 h 418"/>
                  <a:gd name="T34" fmla="*/ 82 w 454"/>
                  <a:gd name="T35" fmla="*/ 330 h 418"/>
                  <a:gd name="T36" fmla="*/ 75 w 454"/>
                  <a:gd name="T37" fmla="*/ 389 h 418"/>
                  <a:gd name="T38" fmla="*/ 75 w 454"/>
                  <a:gd name="T39" fmla="*/ 418 h 4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4"/>
                  <a:gd name="T61" fmla="*/ 0 h 418"/>
                  <a:gd name="T62" fmla="*/ 454 w 454"/>
                  <a:gd name="T63" fmla="*/ 418 h 4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4" h="418">
                    <a:moveTo>
                      <a:pt x="75" y="418"/>
                    </a:moveTo>
                    <a:lnTo>
                      <a:pt x="267" y="377"/>
                    </a:lnTo>
                    <a:lnTo>
                      <a:pt x="454" y="407"/>
                    </a:lnTo>
                    <a:lnTo>
                      <a:pt x="378" y="226"/>
                    </a:lnTo>
                    <a:lnTo>
                      <a:pt x="436" y="151"/>
                    </a:lnTo>
                    <a:lnTo>
                      <a:pt x="431" y="110"/>
                    </a:lnTo>
                    <a:lnTo>
                      <a:pt x="384" y="58"/>
                    </a:lnTo>
                    <a:lnTo>
                      <a:pt x="274" y="64"/>
                    </a:lnTo>
                    <a:lnTo>
                      <a:pt x="215" y="0"/>
                    </a:lnTo>
                    <a:lnTo>
                      <a:pt x="99" y="6"/>
                    </a:lnTo>
                    <a:lnTo>
                      <a:pt x="117" y="35"/>
                    </a:lnTo>
                    <a:lnTo>
                      <a:pt x="47" y="41"/>
                    </a:lnTo>
                    <a:lnTo>
                      <a:pt x="82" y="157"/>
                    </a:lnTo>
                    <a:lnTo>
                      <a:pt x="0" y="145"/>
                    </a:lnTo>
                    <a:lnTo>
                      <a:pt x="6" y="180"/>
                    </a:lnTo>
                    <a:lnTo>
                      <a:pt x="64" y="238"/>
                    </a:lnTo>
                    <a:lnTo>
                      <a:pt x="35" y="278"/>
                    </a:lnTo>
                    <a:lnTo>
                      <a:pt x="82" y="330"/>
                    </a:lnTo>
                    <a:lnTo>
                      <a:pt x="75" y="389"/>
                    </a:lnTo>
                    <a:lnTo>
                      <a:pt x="75" y="4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7" name="Freeform 126"/>
              <p:cNvSpPr>
                <a:spLocks/>
              </p:cNvSpPr>
              <p:nvPr/>
            </p:nvSpPr>
            <p:spPr bwMode="auto">
              <a:xfrm>
                <a:off x="1188" y="1166"/>
                <a:ext cx="71" cy="55"/>
              </a:xfrm>
              <a:custGeom>
                <a:avLst/>
                <a:gdLst>
                  <a:gd name="T0" fmla="*/ 442 w 565"/>
                  <a:gd name="T1" fmla="*/ 0 h 436"/>
                  <a:gd name="T2" fmla="*/ 565 w 565"/>
                  <a:gd name="T3" fmla="*/ 185 h 436"/>
                  <a:gd name="T4" fmla="*/ 530 w 565"/>
                  <a:gd name="T5" fmla="*/ 244 h 436"/>
                  <a:gd name="T6" fmla="*/ 291 w 565"/>
                  <a:gd name="T7" fmla="*/ 272 h 436"/>
                  <a:gd name="T8" fmla="*/ 221 w 565"/>
                  <a:gd name="T9" fmla="*/ 255 h 436"/>
                  <a:gd name="T10" fmla="*/ 221 w 565"/>
                  <a:gd name="T11" fmla="*/ 436 h 436"/>
                  <a:gd name="T12" fmla="*/ 198 w 565"/>
                  <a:gd name="T13" fmla="*/ 389 h 436"/>
                  <a:gd name="T14" fmla="*/ 169 w 565"/>
                  <a:gd name="T15" fmla="*/ 354 h 436"/>
                  <a:gd name="T16" fmla="*/ 59 w 565"/>
                  <a:gd name="T17" fmla="*/ 360 h 436"/>
                  <a:gd name="T18" fmla="*/ 0 w 565"/>
                  <a:gd name="T19" fmla="*/ 296 h 436"/>
                  <a:gd name="T20" fmla="*/ 117 w 565"/>
                  <a:gd name="T21" fmla="*/ 150 h 436"/>
                  <a:gd name="T22" fmla="*/ 216 w 565"/>
                  <a:gd name="T23" fmla="*/ 127 h 436"/>
                  <a:gd name="T24" fmla="*/ 221 w 565"/>
                  <a:gd name="T25" fmla="*/ 81 h 436"/>
                  <a:gd name="T26" fmla="*/ 442 w 565"/>
                  <a:gd name="T27" fmla="*/ 0 h 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5"/>
                  <a:gd name="T43" fmla="*/ 0 h 436"/>
                  <a:gd name="T44" fmla="*/ 565 w 565"/>
                  <a:gd name="T45" fmla="*/ 436 h 4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5" h="436">
                    <a:moveTo>
                      <a:pt x="442" y="0"/>
                    </a:moveTo>
                    <a:lnTo>
                      <a:pt x="565" y="185"/>
                    </a:lnTo>
                    <a:lnTo>
                      <a:pt x="530" y="244"/>
                    </a:lnTo>
                    <a:lnTo>
                      <a:pt x="291" y="272"/>
                    </a:lnTo>
                    <a:lnTo>
                      <a:pt x="221" y="255"/>
                    </a:lnTo>
                    <a:lnTo>
                      <a:pt x="221" y="436"/>
                    </a:lnTo>
                    <a:lnTo>
                      <a:pt x="198" y="389"/>
                    </a:lnTo>
                    <a:lnTo>
                      <a:pt x="169" y="354"/>
                    </a:lnTo>
                    <a:lnTo>
                      <a:pt x="59" y="360"/>
                    </a:lnTo>
                    <a:lnTo>
                      <a:pt x="0" y="296"/>
                    </a:lnTo>
                    <a:lnTo>
                      <a:pt x="117" y="150"/>
                    </a:lnTo>
                    <a:lnTo>
                      <a:pt x="216" y="127"/>
                    </a:lnTo>
                    <a:lnTo>
                      <a:pt x="221" y="81"/>
                    </a:lnTo>
                    <a:lnTo>
                      <a:pt x="44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8" name="Freeform 127"/>
              <p:cNvSpPr>
                <a:spLocks/>
              </p:cNvSpPr>
              <p:nvPr/>
            </p:nvSpPr>
            <p:spPr bwMode="auto">
              <a:xfrm>
                <a:off x="1209" y="1198"/>
                <a:ext cx="27" cy="56"/>
              </a:xfrm>
              <a:custGeom>
                <a:avLst/>
                <a:gdLst>
                  <a:gd name="T0" fmla="*/ 198 w 221"/>
                  <a:gd name="T1" fmla="*/ 12 h 448"/>
                  <a:gd name="T2" fmla="*/ 221 w 221"/>
                  <a:gd name="T3" fmla="*/ 378 h 448"/>
                  <a:gd name="T4" fmla="*/ 76 w 221"/>
                  <a:gd name="T5" fmla="*/ 448 h 448"/>
                  <a:gd name="T6" fmla="*/ 0 w 221"/>
                  <a:gd name="T7" fmla="*/ 267 h 448"/>
                  <a:gd name="T8" fmla="*/ 58 w 221"/>
                  <a:gd name="T9" fmla="*/ 192 h 448"/>
                  <a:gd name="T10" fmla="*/ 58 w 221"/>
                  <a:gd name="T11" fmla="*/ 0 h 448"/>
                  <a:gd name="T12" fmla="*/ 128 w 221"/>
                  <a:gd name="T13" fmla="*/ 17 h 448"/>
                  <a:gd name="T14" fmla="*/ 198 w 221"/>
                  <a:gd name="T15" fmla="*/ 12 h 448"/>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448"/>
                  <a:gd name="T26" fmla="*/ 221 w 221"/>
                  <a:gd name="T27" fmla="*/ 448 h 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448">
                    <a:moveTo>
                      <a:pt x="198" y="12"/>
                    </a:moveTo>
                    <a:lnTo>
                      <a:pt x="221" y="378"/>
                    </a:lnTo>
                    <a:lnTo>
                      <a:pt x="76" y="448"/>
                    </a:lnTo>
                    <a:lnTo>
                      <a:pt x="0" y="267"/>
                    </a:lnTo>
                    <a:lnTo>
                      <a:pt x="58" y="192"/>
                    </a:lnTo>
                    <a:lnTo>
                      <a:pt x="58" y="0"/>
                    </a:lnTo>
                    <a:lnTo>
                      <a:pt x="128" y="17"/>
                    </a:lnTo>
                    <a:lnTo>
                      <a:pt x="198"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59" name="Freeform 128"/>
              <p:cNvSpPr>
                <a:spLocks/>
              </p:cNvSpPr>
              <p:nvPr/>
            </p:nvSpPr>
            <p:spPr bwMode="auto">
              <a:xfrm>
                <a:off x="1233" y="1198"/>
                <a:ext cx="16" cy="47"/>
              </a:xfrm>
              <a:custGeom>
                <a:avLst/>
                <a:gdLst>
                  <a:gd name="T0" fmla="*/ 0 w 127"/>
                  <a:gd name="T1" fmla="*/ 18 h 384"/>
                  <a:gd name="T2" fmla="*/ 23 w 127"/>
                  <a:gd name="T3" fmla="*/ 384 h 384"/>
                  <a:gd name="T4" fmla="*/ 104 w 127"/>
                  <a:gd name="T5" fmla="*/ 349 h 384"/>
                  <a:gd name="T6" fmla="*/ 92 w 127"/>
                  <a:gd name="T7" fmla="*/ 152 h 384"/>
                  <a:gd name="T8" fmla="*/ 127 w 127"/>
                  <a:gd name="T9" fmla="*/ 100 h 384"/>
                  <a:gd name="T10" fmla="*/ 110 w 127"/>
                  <a:gd name="T11" fmla="*/ 0 h 384"/>
                  <a:gd name="T12" fmla="*/ 0 w 127"/>
                  <a:gd name="T13" fmla="*/ 18 h 384"/>
                  <a:gd name="T14" fmla="*/ 0 60000 65536"/>
                  <a:gd name="T15" fmla="*/ 0 60000 65536"/>
                  <a:gd name="T16" fmla="*/ 0 60000 65536"/>
                  <a:gd name="T17" fmla="*/ 0 60000 65536"/>
                  <a:gd name="T18" fmla="*/ 0 60000 65536"/>
                  <a:gd name="T19" fmla="*/ 0 60000 65536"/>
                  <a:gd name="T20" fmla="*/ 0 60000 65536"/>
                  <a:gd name="T21" fmla="*/ 0 w 127"/>
                  <a:gd name="T22" fmla="*/ 0 h 384"/>
                  <a:gd name="T23" fmla="*/ 127 w 127"/>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384">
                    <a:moveTo>
                      <a:pt x="0" y="18"/>
                    </a:moveTo>
                    <a:lnTo>
                      <a:pt x="23" y="384"/>
                    </a:lnTo>
                    <a:lnTo>
                      <a:pt x="104" y="349"/>
                    </a:lnTo>
                    <a:lnTo>
                      <a:pt x="92" y="152"/>
                    </a:lnTo>
                    <a:lnTo>
                      <a:pt x="127" y="100"/>
                    </a:lnTo>
                    <a:lnTo>
                      <a:pt x="110" y="0"/>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0" name="Freeform 129"/>
              <p:cNvSpPr>
                <a:spLocks/>
              </p:cNvSpPr>
              <p:nvPr/>
            </p:nvSpPr>
            <p:spPr bwMode="auto">
              <a:xfrm>
                <a:off x="1245" y="1189"/>
                <a:ext cx="26" cy="52"/>
              </a:xfrm>
              <a:custGeom>
                <a:avLst/>
                <a:gdLst>
                  <a:gd name="T0" fmla="*/ 18 w 210"/>
                  <a:gd name="T1" fmla="*/ 69 h 418"/>
                  <a:gd name="T2" fmla="*/ 30 w 210"/>
                  <a:gd name="T3" fmla="*/ 169 h 418"/>
                  <a:gd name="T4" fmla="*/ 0 w 210"/>
                  <a:gd name="T5" fmla="*/ 221 h 418"/>
                  <a:gd name="T6" fmla="*/ 12 w 210"/>
                  <a:gd name="T7" fmla="*/ 418 h 418"/>
                  <a:gd name="T8" fmla="*/ 122 w 210"/>
                  <a:gd name="T9" fmla="*/ 383 h 418"/>
                  <a:gd name="T10" fmla="*/ 112 w 210"/>
                  <a:gd name="T11" fmla="*/ 204 h 418"/>
                  <a:gd name="T12" fmla="*/ 187 w 210"/>
                  <a:gd name="T13" fmla="*/ 139 h 418"/>
                  <a:gd name="T14" fmla="*/ 210 w 210"/>
                  <a:gd name="T15" fmla="*/ 87 h 418"/>
                  <a:gd name="T16" fmla="*/ 199 w 210"/>
                  <a:gd name="T17" fmla="*/ 0 h 418"/>
                  <a:gd name="T18" fmla="*/ 112 w 210"/>
                  <a:gd name="T19" fmla="*/ 5 h 418"/>
                  <a:gd name="T20" fmla="*/ 88 w 210"/>
                  <a:gd name="T21" fmla="*/ 35 h 418"/>
                  <a:gd name="T22" fmla="*/ 18 w 210"/>
                  <a:gd name="T23" fmla="*/ 69 h 4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418"/>
                  <a:gd name="T38" fmla="*/ 210 w 210"/>
                  <a:gd name="T39" fmla="*/ 418 h 4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418">
                    <a:moveTo>
                      <a:pt x="18" y="69"/>
                    </a:moveTo>
                    <a:lnTo>
                      <a:pt x="30" y="169"/>
                    </a:lnTo>
                    <a:lnTo>
                      <a:pt x="0" y="221"/>
                    </a:lnTo>
                    <a:lnTo>
                      <a:pt x="12" y="418"/>
                    </a:lnTo>
                    <a:lnTo>
                      <a:pt x="122" y="383"/>
                    </a:lnTo>
                    <a:lnTo>
                      <a:pt x="112" y="204"/>
                    </a:lnTo>
                    <a:lnTo>
                      <a:pt x="187" y="139"/>
                    </a:lnTo>
                    <a:lnTo>
                      <a:pt x="210" y="87"/>
                    </a:lnTo>
                    <a:lnTo>
                      <a:pt x="199" y="0"/>
                    </a:lnTo>
                    <a:lnTo>
                      <a:pt x="112" y="5"/>
                    </a:lnTo>
                    <a:lnTo>
                      <a:pt x="88" y="35"/>
                    </a:lnTo>
                    <a:lnTo>
                      <a:pt x="18"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1" name="Freeform 130"/>
              <p:cNvSpPr>
                <a:spLocks/>
              </p:cNvSpPr>
              <p:nvPr/>
            </p:nvSpPr>
            <p:spPr bwMode="auto">
              <a:xfrm>
                <a:off x="1244" y="1091"/>
                <a:ext cx="127" cy="99"/>
              </a:xfrm>
              <a:custGeom>
                <a:avLst/>
                <a:gdLst>
                  <a:gd name="T0" fmla="*/ 0 w 1023"/>
                  <a:gd name="T1" fmla="*/ 605 h 790"/>
                  <a:gd name="T2" fmla="*/ 123 w 1023"/>
                  <a:gd name="T3" fmla="*/ 790 h 790"/>
                  <a:gd name="T4" fmla="*/ 210 w 1023"/>
                  <a:gd name="T5" fmla="*/ 785 h 790"/>
                  <a:gd name="T6" fmla="*/ 255 w 1023"/>
                  <a:gd name="T7" fmla="*/ 668 h 790"/>
                  <a:gd name="T8" fmla="*/ 378 w 1023"/>
                  <a:gd name="T9" fmla="*/ 633 h 790"/>
                  <a:gd name="T10" fmla="*/ 424 w 1023"/>
                  <a:gd name="T11" fmla="*/ 698 h 790"/>
                  <a:gd name="T12" fmla="*/ 488 w 1023"/>
                  <a:gd name="T13" fmla="*/ 698 h 790"/>
                  <a:gd name="T14" fmla="*/ 552 w 1023"/>
                  <a:gd name="T15" fmla="*/ 720 h 790"/>
                  <a:gd name="T16" fmla="*/ 662 w 1023"/>
                  <a:gd name="T17" fmla="*/ 668 h 790"/>
                  <a:gd name="T18" fmla="*/ 738 w 1023"/>
                  <a:gd name="T19" fmla="*/ 710 h 790"/>
                  <a:gd name="T20" fmla="*/ 854 w 1023"/>
                  <a:gd name="T21" fmla="*/ 640 h 790"/>
                  <a:gd name="T22" fmla="*/ 854 w 1023"/>
                  <a:gd name="T23" fmla="*/ 588 h 790"/>
                  <a:gd name="T24" fmla="*/ 1023 w 1023"/>
                  <a:gd name="T25" fmla="*/ 389 h 790"/>
                  <a:gd name="T26" fmla="*/ 1023 w 1023"/>
                  <a:gd name="T27" fmla="*/ 239 h 790"/>
                  <a:gd name="T28" fmla="*/ 983 w 1023"/>
                  <a:gd name="T29" fmla="*/ 187 h 790"/>
                  <a:gd name="T30" fmla="*/ 993 w 1023"/>
                  <a:gd name="T31" fmla="*/ 0 h 790"/>
                  <a:gd name="T32" fmla="*/ 913 w 1023"/>
                  <a:gd name="T33" fmla="*/ 65 h 790"/>
                  <a:gd name="T34" fmla="*/ 726 w 1023"/>
                  <a:gd name="T35" fmla="*/ 35 h 790"/>
                  <a:gd name="T36" fmla="*/ 244 w 1023"/>
                  <a:gd name="T37" fmla="*/ 314 h 790"/>
                  <a:gd name="T38" fmla="*/ 175 w 1023"/>
                  <a:gd name="T39" fmla="*/ 529 h 790"/>
                  <a:gd name="T40" fmla="*/ 0 w 1023"/>
                  <a:gd name="T41" fmla="*/ 605 h 7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3"/>
                  <a:gd name="T64" fmla="*/ 0 h 790"/>
                  <a:gd name="T65" fmla="*/ 1023 w 1023"/>
                  <a:gd name="T66" fmla="*/ 790 h 7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3" h="790">
                    <a:moveTo>
                      <a:pt x="0" y="605"/>
                    </a:moveTo>
                    <a:lnTo>
                      <a:pt x="123" y="790"/>
                    </a:lnTo>
                    <a:lnTo>
                      <a:pt x="210" y="785"/>
                    </a:lnTo>
                    <a:lnTo>
                      <a:pt x="255" y="668"/>
                    </a:lnTo>
                    <a:lnTo>
                      <a:pt x="378" y="633"/>
                    </a:lnTo>
                    <a:lnTo>
                      <a:pt x="424" y="698"/>
                    </a:lnTo>
                    <a:lnTo>
                      <a:pt x="488" y="698"/>
                    </a:lnTo>
                    <a:lnTo>
                      <a:pt x="552" y="720"/>
                    </a:lnTo>
                    <a:lnTo>
                      <a:pt x="662" y="668"/>
                    </a:lnTo>
                    <a:lnTo>
                      <a:pt x="738" y="710"/>
                    </a:lnTo>
                    <a:lnTo>
                      <a:pt x="854" y="640"/>
                    </a:lnTo>
                    <a:lnTo>
                      <a:pt x="854" y="588"/>
                    </a:lnTo>
                    <a:lnTo>
                      <a:pt x="1023" y="389"/>
                    </a:lnTo>
                    <a:lnTo>
                      <a:pt x="1023" y="239"/>
                    </a:lnTo>
                    <a:lnTo>
                      <a:pt x="983" y="187"/>
                    </a:lnTo>
                    <a:lnTo>
                      <a:pt x="993" y="0"/>
                    </a:lnTo>
                    <a:lnTo>
                      <a:pt x="913" y="65"/>
                    </a:lnTo>
                    <a:lnTo>
                      <a:pt x="726" y="35"/>
                    </a:lnTo>
                    <a:lnTo>
                      <a:pt x="244" y="314"/>
                    </a:lnTo>
                    <a:lnTo>
                      <a:pt x="175" y="529"/>
                    </a:lnTo>
                    <a:lnTo>
                      <a:pt x="0" y="60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2" name="Freeform 131"/>
              <p:cNvSpPr>
                <a:spLocks/>
              </p:cNvSpPr>
              <p:nvPr/>
            </p:nvSpPr>
            <p:spPr bwMode="auto">
              <a:xfrm>
                <a:off x="1317" y="1009"/>
                <a:ext cx="123" cy="117"/>
              </a:xfrm>
              <a:custGeom>
                <a:avLst/>
                <a:gdLst>
                  <a:gd name="T0" fmla="*/ 204 w 982"/>
                  <a:gd name="T1" fmla="*/ 0 h 935"/>
                  <a:gd name="T2" fmla="*/ 40 w 982"/>
                  <a:gd name="T3" fmla="*/ 221 h 935"/>
                  <a:gd name="T4" fmla="*/ 47 w 982"/>
                  <a:gd name="T5" fmla="*/ 389 h 935"/>
                  <a:gd name="T6" fmla="*/ 0 w 982"/>
                  <a:gd name="T7" fmla="*/ 487 h 935"/>
                  <a:gd name="T8" fmla="*/ 70 w 982"/>
                  <a:gd name="T9" fmla="*/ 633 h 935"/>
                  <a:gd name="T10" fmla="*/ 151 w 982"/>
                  <a:gd name="T11" fmla="*/ 691 h 935"/>
                  <a:gd name="T12" fmla="*/ 331 w 982"/>
                  <a:gd name="T13" fmla="*/ 721 h 935"/>
                  <a:gd name="T14" fmla="*/ 406 w 982"/>
                  <a:gd name="T15" fmla="*/ 656 h 935"/>
                  <a:gd name="T16" fmla="*/ 901 w 982"/>
                  <a:gd name="T17" fmla="*/ 935 h 935"/>
                  <a:gd name="T18" fmla="*/ 895 w 982"/>
                  <a:gd name="T19" fmla="*/ 883 h 935"/>
                  <a:gd name="T20" fmla="*/ 982 w 982"/>
                  <a:gd name="T21" fmla="*/ 883 h 935"/>
                  <a:gd name="T22" fmla="*/ 930 w 982"/>
                  <a:gd name="T23" fmla="*/ 233 h 935"/>
                  <a:gd name="T24" fmla="*/ 971 w 982"/>
                  <a:gd name="T25" fmla="*/ 203 h 935"/>
                  <a:gd name="T26" fmla="*/ 954 w 982"/>
                  <a:gd name="T27" fmla="*/ 105 h 935"/>
                  <a:gd name="T28" fmla="*/ 808 w 982"/>
                  <a:gd name="T29" fmla="*/ 18 h 935"/>
                  <a:gd name="T30" fmla="*/ 697 w 982"/>
                  <a:gd name="T31" fmla="*/ 35 h 935"/>
                  <a:gd name="T32" fmla="*/ 657 w 982"/>
                  <a:gd name="T33" fmla="*/ 180 h 935"/>
                  <a:gd name="T34" fmla="*/ 616 w 982"/>
                  <a:gd name="T35" fmla="*/ 198 h 935"/>
                  <a:gd name="T36" fmla="*/ 448 w 982"/>
                  <a:gd name="T37" fmla="*/ 110 h 935"/>
                  <a:gd name="T38" fmla="*/ 384 w 982"/>
                  <a:gd name="T39" fmla="*/ 29 h 935"/>
                  <a:gd name="T40" fmla="*/ 204 w 982"/>
                  <a:gd name="T41" fmla="*/ 0 h 9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935"/>
                  <a:gd name="T65" fmla="*/ 982 w 982"/>
                  <a:gd name="T66" fmla="*/ 935 h 9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935">
                    <a:moveTo>
                      <a:pt x="204" y="0"/>
                    </a:moveTo>
                    <a:lnTo>
                      <a:pt x="40" y="221"/>
                    </a:lnTo>
                    <a:lnTo>
                      <a:pt x="47" y="389"/>
                    </a:lnTo>
                    <a:lnTo>
                      <a:pt x="0" y="487"/>
                    </a:lnTo>
                    <a:lnTo>
                      <a:pt x="70" y="633"/>
                    </a:lnTo>
                    <a:lnTo>
                      <a:pt x="151" y="691"/>
                    </a:lnTo>
                    <a:lnTo>
                      <a:pt x="331" y="721"/>
                    </a:lnTo>
                    <a:lnTo>
                      <a:pt x="406" y="656"/>
                    </a:lnTo>
                    <a:lnTo>
                      <a:pt x="901" y="935"/>
                    </a:lnTo>
                    <a:lnTo>
                      <a:pt x="895" y="883"/>
                    </a:lnTo>
                    <a:lnTo>
                      <a:pt x="982" y="883"/>
                    </a:lnTo>
                    <a:lnTo>
                      <a:pt x="930" y="233"/>
                    </a:lnTo>
                    <a:lnTo>
                      <a:pt x="971" y="203"/>
                    </a:lnTo>
                    <a:lnTo>
                      <a:pt x="954" y="105"/>
                    </a:lnTo>
                    <a:lnTo>
                      <a:pt x="808" y="18"/>
                    </a:lnTo>
                    <a:lnTo>
                      <a:pt x="697" y="35"/>
                    </a:lnTo>
                    <a:lnTo>
                      <a:pt x="657" y="180"/>
                    </a:lnTo>
                    <a:lnTo>
                      <a:pt x="616" y="198"/>
                    </a:lnTo>
                    <a:lnTo>
                      <a:pt x="448" y="110"/>
                    </a:lnTo>
                    <a:lnTo>
                      <a:pt x="384" y="29"/>
                    </a:lnTo>
                    <a:lnTo>
                      <a:pt x="2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3" name="Freeform 132"/>
              <p:cNvSpPr>
                <a:spLocks/>
              </p:cNvSpPr>
              <p:nvPr/>
            </p:nvSpPr>
            <p:spPr bwMode="auto">
              <a:xfrm>
                <a:off x="1259" y="1170"/>
                <a:ext cx="100" cy="87"/>
              </a:xfrm>
              <a:custGeom>
                <a:avLst/>
                <a:gdLst>
                  <a:gd name="T0" fmla="*/ 731 w 801"/>
                  <a:gd name="T1" fmla="*/ 7 h 698"/>
                  <a:gd name="T2" fmla="*/ 801 w 801"/>
                  <a:gd name="T3" fmla="*/ 146 h 698"/>
                  <a:gd name="T4" fmla="*/ 708 w 801"/>
                  <a:gd name="T5" fmla="*/ 251 h 698"/>
                  <a:gd name="T6" fmla="*/ 725 w 801"/>
                  <a:gd name="T7" fmla="*/ 291 h 698"/>
                  <a:gd name="T8" fmla="*/ 633 w 801"/>
                  <a:gd name="T9" fmla="*/ 349 h 698"/>
                  <a:gd name="T10" fmla="*/ 626 w 801"/>
                  <a:gd name="T11" fmla="*/ 471 h 698"/>
                  <a:gd name="T12" fmla="*/ 574 w 801"/>
                  <a:gd name="T13" fmla="*/ 511 h 698"/>
                  <a:gd name="T14" fmla="*/ 546 w 801"/>
                  <a:gd name="T15" fmla="*/ 471 h 698"/>
                  <a:gd name="T16" fmla="*/ 476 w 801"/>
                  <a:gd name="T17" fmla="*/ 476 h 698"/>
                  <a:gd name="T18" fmla="*/ 382 w 801"/>
                  <a:gd name="T19" fmla="*/ 633 h 698"/>
                  <a:gd name="T20" fmla="*/ 301 w 801"/>
                  <a:gd name="T21" fmla="*/ 698 h 698"/>
                  <a:gd name="T22" fmla="*/ 208 w 801"/>
                  <a:gd name="T23" fmla="*/ 680 h 698"/>
                  <a:gd name="T24" fmla="*/ 127 w 801"/>
                  <a:gd name="T25" fmla="*/ 558 h 698"/>
                  <a:gd name="T26" fmla="*/ 10 w 801"/>
                  <a:gd name="T27" fmla="*/ 535 h 698"/>
                  <a:gd name="T28" fmla="*/ 0 w 801"/>
                  <a:gd name="T29" fmla="*/ 356 h 698"/>
                  <a:gd name="T30" fmla="*/ 75 w 801"/>
                  <a:gd name="T31" fmla="*/ 297 h 698"/>
                  <a:gd name="T32" fmla="*/ 98 w 801"/>
                  <a:gd name="T33" fmla="*/ 239 h 698"/>
                  <a:gd name="T34" fmla="*/ 92 w 801"/>
                  <a:gd name="T35" fmla="*/ 192 h 698"/>
                  <a:gd name="T36" fmla="*/ 87 w 801"/>
                  <a:gd name="T37" fmla="*/ 157 h 698"/>
                  <a:gd name="T38" fmla="*/ 132 w 801"/>
                  <a:gd name="T39" fmla="*/ 35 h 698"/>
                  <a:gd name="T40" fmla="*/ 255 w 801"/>
                  <a:gd name="T41" fmla="*/ 0 h 698"/>
                  <a:gd name="T42" fmla="*/ 301 w 801"/>
                  <a:gd name="T43" fmla="*/ 65 h 698"/>
                  <a:gd name="T44" fmla="*/ 371 w 801"/>
                  <a:gd name="T45" fmla="*/ 65 h 698"/>
                  <a:gd name="T46" fmla="*/ 429 w 801"/>
                  <a:gd name="T47" fmla="*/ 87 h 698"/>
                  <a:gd name="T48" fmla="*/ 539 w 801"/>
                  <a:gd name="T49" fmla="*/ 35 h 698"/>
                  <a:gd name="T50" fmla="*/ 615 w 801"/>
                  <a:gd name="T51" fmla="*/ 77 h 698"/>
                  <a:gd name="T52" fmla="*/ 731 w 801"/>
                  <a:gd name="T53" fmla="*/ 7 h 6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1"/>
                  <a:gd name="T82" fmla="*/ 0 h 698"/>
                  <a:gd name="T83" fmla="*/ 801 w 801"/>
                  <a:gd name="T84" fmla="*/ 698 h 6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1" h="698">
                    <a:moveTo>
                      <a:pt x="731" y="7"/>
                    </a:moveTo>
                    <a:lnTo>
                      <a:pt x="801" y="146"/>
                    </a:lnTo>
                    <a:lnTo>
                      <a:pt x="708" y="251"/>
                    </a:lnTo>
                    <a:lnTo>
                      <a:pt x="725" y="291"/>
                    </a:lnTo>
                    <a:lnTo>
                      <a:pt x="633" y="349"/>
                    </a:lnTo>
                    <a:lnTo>
                      <a:pt x="626" y="471"/>
                    </a:lnTo>
                    <a:lnTo>
                      <a:pt x="574" y="511"/>
                    </a:lnTo>
                    <a:lnTo>
                      <a:pt x="546" y="471"/>
                    </a:lnTo>
                    <a:lnTo>
                      <a:pt x="476" y="476"/>
                    </a:lnTo>
                    <a:lnTo>
                      <a:pt x="382" y="633"/>
                    </a:lnTo>
                    <a:lnTo>
                      <a:pt x="301" y="698"/>
                    </a:lnTo>
                    <a:lnTo>
                      <a:pt x="208" y="680"/>
                    </a:lnTo>
                    <a:lnTo>
                      <a:pt x="127" y="558"/>
                    </a:lnTo>
                    <a:lnTo>
                      <a:pt x="10" y="535"/>
                    </a:lnTo>
                    <a:lnTo>
                      <a:pt x="0" y="356"/>
                    </a:lnTo>
                    <a:lnTo>
                      <a:pt x="75" y="297"/>
                    </a:lnTo>
                    <a:lnTo>
                      <a:pt x="98" y="239"/>
                    </a:lnTo>
                    <a:lnTo>
                      <a:pt x="92" y="192"/>
                    </a:lnTo>
                    <a:lnTo>
                      <a:pt x="87" y="157"/>
                    </a:lnTo>
                    <a:lnTo>
                      <a:pt x="132" y="35"/>
                    </a:lnTo>
                    <a:lnTo>
                      <a:pt x="255" y="0"/>
                    </a:lnTo>
                    <a:lnTo>
                      <a:pt x="301" y="65"/>
                    </a:lnTo>
                    <a:lnTo>
                      <a:pt x="371" y="65"/>
                    </a:lnTo>
                    <a:lnTo>
                      <a:pt x="429" y="87"/>
                    </a:lnTo>
                    <a:lnTo>
                      <a:pt x="539" y="35"/>
                    </a:lnTo>
                    <a:lnTo>
                      <a:pt x="615" y="77"/>
                    </a:lnTo>
                    <a:lnTo>
                      <a:pt x="731" y="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4" name="Freeform 133"/>
              <p:cNvSpPr>
                <a:spLocks/>
              </p:cNvSpPr>
              <p:nvPr/>
            </p:nvSpPr>
            <p:spPr bwMode="auto">
              <a:xfrm>
                <a:off x="1350" y="1091"/>
                <a:ext cx="83" cy="143"/>
              </a:xfrm>
              <a:custGeom>
                <a:avLst/>
                <a:gdLst>
                  <a:gd name="T0" fmla="*/ 0 w 657"/>
                  <a:gd name="T1" fmla="*/ 640 h 1144"/>
                  <a:gd name="T2" fmla="*/ 105 w 657"/>
                  <a:gd name="T3" fmla="*/ 732 h 1144"/>
                  <a:gd name="T4" fmla="*/ 122 w 657"/>
                  <a:gd name="T5" fmla="*/ 919 h 1144"/>
                  <a:gd name="T6" fmla="*/ 41 w 657"/>
                  <a:gd name="T7" fmla="*/ 919 h 1144"/>
                  <a:gd name="T8" fmla="*/ 129 w 657"/>
                  <a:gd name="T9" fmla="*/ 1058 h 1144"/>
                  <a:gd name="T10" fmla="*/ 82 w 657"/>
                  <a:gd name="T11" fmla="*/ 1144 h 1144"/>
                  <a:gd name="T12" fmla="*/ 320 w 657"/>
                  <a:gd name="T13" fmla="*/ 1058 h 1144"/>
                  <a:gd name="T14" fmla="*/ 413 w 657"/>
                  <a:gd name="T15" fmla="*/ 994 h 1144"/>
                  <a:gd name="T16" fmla="*/ 495 w 657"/>
                  <a:gd name="T17" fmla="*/ 982 h 1144"/>
                  <a:gd name="T18" fmla="*/ 587 w 657"/>
                  <a:gd name="T19" fmla="*/ 866 h 1144"/>
                  <a:gd name="T20" fmla="*/ 628 w 657"/>
                  <a:gd name="T21" fmla="*/ 866 h 1144"/>
                  <a:gd name="T22" fmla="*/ 547 w 657"/>
                  <a:gd name="T23" fmla="*/ 703 h 1144"/>
                  <a:gd name="T24" fmla="*/ 593 w 657"/>
                  <a:gd name="T25" fmla="*/ 529 h 1144"/>
                  <a:gd name="T26" fmla="*/ 657 w 657"/>
                  <a:gd name="T27" fmla="*/ 511 h 1144"/>
                  <a:gd name="T28" fmla="*/ 634 w 657"/>
                  <a:gd name="T29" fmla="*/ 279 h 1144"/>
                  <a:gd name="T30" fmla="*/ 139 w 657"/>
                  <a:gd name="T31" fmla="*/ 0 h 1144"/>
                  <a:gd name="T32" fmla="*/ 129 w 657"/>
                  <a:gd name="T33" fmla="*/ 187 h 1144"/>
                  <a:gd name="T34" fmla="*/ 169 w 657"/>
                  <a:gd name="T35" fmla="*/ 239 h 1144"/>
                  <a:gd name="T36" fmla="*/ 169 w 657"/>
                  <a:gd name="T37" fmla="*/ 389 h 1144"/>
                  <a:gd name="T38" fmla="*/ 0 w 657"/>
                  <a:gd name="T39" fmla="*/ 588 h 1144"/>
                  <a:gd name="T40" fmla="*/ 0 w 657"/>
                  <a:gd name="T41" fmla="*/ 628 h 1144"/>
                  <a:gd name="T42" fmla="*/ 0 w 657"/>
                  <a:gd name="T43" fmla="*/ 64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7"/>
                  <a:gd name="T67" fmla="*/ 0 h 1144"/>
                  <a:gd name="T68" fmla="*/ 657 w 657"/>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7" h="1144">
                    <a:moveTo>
                      <a:pt x="0" y="640"/>
                    </a:moveTo>
                    <a:lnTo>
                      <a:pt x="105" y="732"/>
                    </a:lnTo>
                    <a:lnTo>
                      <a:pt x="122" y="919"/>
                    </a:lnTo>
                    <a:lnTo>
                      <a:pt x="41" y="919"/>
                    </a:lnTo>
                    <a:lnTo>
                      <a:pt x="129" y="1058"/>
                    </a:lnTo>
                    <a:lnTo>
                      <a:pt x="82" y="1144"/>
                    </a:lnTo>
                    <a:lnTo>
                      <a:pt x="320" y="1058"/>
                    </a:lnTo>
                    <a:lnTo>
                      <a:pt x="413" y="994"/>
                    </a:lnTo>
                    <a:lnTo>
                      <a:pt x="495" y="982"/>
                    </a:lnTo>
                    <a:lnTo>
                      <a:pt x="587" y="866"/>
                    </a:lnTo>
                    <a:lnTo>
                      <a:pt x="628" y="866"/>
                    </a:lnTo>
                    <a:lnTo>
                      <a:pt x="547" y="703"/>
                    </a:lnTo>
                    <a:lnTo>
                      <a:pt x="593" y="529"/>
                    </a:lnTo>
                    <a:lnTo>
                      <a:pt x="657" y="511"/>
                    </a:lnTo>
                    <a:lnTo>
                      <a:pt x="634" y="279"/>
                    </a:lnTo>
                    <a:lnTo>
                      <a:pt x="139" y="0"/>
                    </a:lnTo>
                    <a:lnTo>
                      <a:pt x="129" y="187"/>
                    </a:lnTo>
                    <a:lnTo>
                      <a:pt x="169" y="239"/>
                    </a:lnTo>
                    <a:lnTo>
                      <a:pt x="169" y="389"/>
                    </a:lnTo>
                    <a:lnTo>
                      <a:pt x="0" y="588"/>
                    </a:lnTo>
                    <a:lnTo>
                      <a:pt x="0" y="628"/>
                    </a:lnTo>
                    <a:lnTo>
                      <a:pt x="0" y="6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5" name="Freeform 134"/>
              <p:cNvSpPr>
                <a:spLocks/>
              </p:cNvSpPr>
              <p:nvPr/>
            </p:nvSpPr>
            <p:spPr bwMode="auto">
              <a:xfrm>
                <a:off x="1433" y="1020"/>
                <a:ext cx="91" cy="82"/>
              </a:xfrm>
              <a:custGeom>
                <a:avLst/>
                <a:gdLst>
                  <a:gd name="T0" fmla="*/ 24 w 727"/>
                  <a:gd name="T1" fmla="*/ 10 h 655"/>
                  <a:gd name="T2" fmla="*/ 256 w 727"/>
                  <a:gd name="T3" fmla="*/ 80 h 655"/>
                  <a:gd name="T4" fmla="*/ 366 w 727"/>
                  <a:gd name="T5" fmla="*/ 0 h 655"/>
                  <a:gd name="T6" fmla="*/ 546 w 727"/>
                  <a:gd name="T7" fmla="*/ 45 h 655"/>
                  <a:gd name="T8" fmla="*/ 598 w 727"/>
                  <a:gd name="T9" fmla="*/ 115 h 655"/>
                  <a:gd name="T10" fmla="*/ 605 w 727"/>
                  <a:gd name="T11" fmla="*/ 150 h 655"/>
                  <a:gd name="T12" fmla="*/ 581 w 727"/>
                  <a:gd name="T13" fmla="*/ 261 h 655"/>
                  <a:gd name="T14" fmla="*/ 488 w 727"/>
                  <a:gd name="T15" fmla="*/ 162 h 655"/>
                  <a:gd name="T16" fmla="*/ 430 w 727"/>
                  <a:gd name="T17" fmla="*/ 127 h 655"/>
                  <a:gd name="T18" fmla="*/ 465 w 727"/>
                  <a:gd name="T19" fmla="*/ 232 h 655"/>
                  <a:gd name="T20" fmla="*/ 727 w 727"/>
                  <a:gd name="T21" fmla="*/ 609 h 655"/>
                  <a:gd name="T22" fmla="*/ 41 w 727"/>
                  <a:gd name="T23" fmla="*/ 655 h 655"/>
                  <a:gd name="T24" fmla="*/ 0 w 727"/>
                  <a:gd name="T25" fmla="*/ 145 h 655"/>
                  <a:gd name="T26" fmla="*/ 41 w 727"/>
                  <a:gd name="T27" fmla="*/ 115 h 655"/>
                  <a:gd name="T28" fmla="*/ 24 w 727"/>
                  <a:gd name="T29" fmla="*/ 10 h 6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7"/>
                  <a:gd name="T46" fmla="*/ 0 h 655"/>
                  <a:gd name="T47" fmla="*/ 727 w 727"/>
                  <a:gd name="T48" fmla="*/ 655 h 6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7" h="655">
                    <a:moveTo>
                      <a:pt x="24" y="10"/>
                    </a:moveTo>
                    <a:lnTo>
                      <a:pt x="256" y="80"/>
                    </a:lnTo>
                    <a:lnTo>
                      <a:pt x="366" y="0"/>
                    </a:lnTo>
                    <a:lnTo>
                      <a:pt x="546" y="45"/>
                    </a:lnTo>
                    <a:lnTo>
                      <a:pt x="598" y="115"/>
                    </a:lnTo>
                    <a:lnTo>
                      <a:pt x="605" y="150"/>
                    </a:lnTo>
                    <a:lnTo>
                      <a:pt x="581" y="261"/>
                    </a:lnTo>
                    <a:lnTo>
                      <a:pt x="488" y="162"/>
                    </a:lnTo>
                    <a:lnTo>
                      <a:pt x="430" y="127"/>
                    </a:lnTo>
                    <a:lnTo>
                      <a:pt x="465" y="232"/>
                    </a:lnTo>
                    <a:lnTo>
                      <a:pt x="727" y="609"/>
                    </a:lnTo>
                    <a:lnTo>
                      <a:pt x="41" y="655"/>
                    </a:lnTo>
                    <a:lnTo>
                      <a:pt x="0" y="145"/>
                    </a:lnTo>
                    <a:lnTo>
                      <a:pt x="41" y="115"/>
                    </a:lnTo>
                    <a:lnTo>
                      <a:pt x="24" y="1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6" name="Freeform 135"/>
              <p:cNvSpPr>
                <a:spLocks/>
              </p:cNvSpPr>
              <p:nvPr/>
            </p:nvSpPr>
            <p:spPr bwMode="auto">
              <a:xfrm>
                <a:off x="1307" y="1171"/>
                <a:ext cx="62" cy="101"/>
              </a:xfrm>
              <a:custGeom>
                <a:avLst/>
                <a:gdLst>
                  <a:gd name="T0" fmla="*/ 0 w 495"/>
                  <a:gd name="T1" fmla="*/ 626 h 807"/>
                  <a:gd name="T2" fmla="*/ 87 w 495"/>
                  <a:gd name="T3" fmla="*/ 679 h 807"/>
                  <a:gd name="T4" fmla="*/ 82 w 495"/>
                  <a:gd name="T5" fmla="*/ 807 h 807"/>
                  <a:gd name="T6" fmla="*/ 495 w 495"/>
                  <a:gd name="T7" fmla="*/ 807 h 807"/>
                  <a:gd name="T8" fmla="*/ 488 w 495"/>
                  <a:gd name="T9" fmla="*/ 720 h 807"/>
                  <a:gd name="T10" fmla="*/ 408 w 495"/>
                  <a:gd name="T11" fmla="*/ 574 h 807"/>
                  <a:gd name="T12" fmla="*/ 483 w 495"/>
                  <a:gd name="T13" fmla="*/ 412 h 807"/>
                  <a:gd name="T14" fmla="*/ 390 w 495"/>
                  <a:gd name="T15" fmla="*/ 279 h 807"/>
                  <a:gd name="T16" fmla="*/ 471 w 495"/>
                  <a:gd name="T17" fmla="*/ 279 h 807"/>
                  <a:gd name="T18" fmla="*/ 454 w 495"/>
                  <a:gd name="T19" fmla="*/ 92 h 807"/>
                  <a:gd name="T20" fmla="*/ 349 w 495"/>
                  <a:gd name="T21" fmla="*/ 0 h 807"/>
                  <a:gd name="T22" fmla="*/ 419 w 495"/>
                  <a:gd name="T23" fmla="*/ 139 h 807"/>
                  <a:gd name="T24" fmla="*/ 314 w 495"/>
                  <a:gd name="T25" fmla="*/ 244 h 807"/>
                  <a:gd name="T26" fmla="*/ 343 w 495"/>
                  <a:gd name="T27" fmla="*/ 284 h 807"/>
                  <a:gd name="T28" fmla="*/ 251 w 495"/>
                  <a:gd name="T29" fmla="*/ 337 h 807"/>
                  <a:gd name="T30" fmla="*/ 244 w 495"/>
                  <a:gd name="T31" fmla="*/ 447 h 807"/>
                  <a:gd name="T32" fmla="*/ 192 w 495"/>
                  <a:gd name="T33" fmla="*/ 504 h 807"/>
                  <a:gd name="T34" fmla="*/ 164 w 495"/>
                  <a:gd name="T35" fmla="*/ 464 h 807"/>
                  <a:gd name="T36" fmla="*/ 94 w 495"/>
                  <a:gd name="T37" fmla="*/ 469 h 807"/>
                  <a:gd name="T38" fmla="*/ 0 w 495"/>
                  <a:gd name="T39" fmla="*/ 626 h 8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807"/>
                  <a:gd name="T62" fmla="*/ 495 w 495"/>
                  <a:gd name="T63" fmla="*/ 807 h 8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807">
                    <a:moveTo>
                      <a:pt x="0" y="626"/>
                    </a:moveTo>
                    <a:lnTo>
                      <a:pt x="87" y="679"/>
                    </a:lnTo>
                    <a:lnTo>
                      <a:pt x="82" y="807"/>
                    </a:lnTo>
                    <a:lnTo>
                      <a:pt x="495" y="807"/>
                    </a:lnTo>
                    <a:lnTo>
                      <a:pt x="488" y="720"/>
                    </a:lnTo>
                    <a:lnTo>
                      <a:pt x="408" y="574"/>
                    </a:lnTo>
                    <a:lnTo>
                      <a:pt x="483" y="412"/>
                    </a:lnTo>
                    <a:lnTo>
                      <a:pt x="390" y="279"/>
                    </a:lnTo>
                    <a:lnTo>
                      <a:pt x="471" y="279"/>
                    </a:lnTo>
                    <a:lnTo>
                      <a:pt x="454" y="92"/>
                    </a:lnTo>
                    <a:lnTo>
                      <a:pt x="349" y="0"/>
                    </a:lnTo>
                    <a:lnTo>
                      <a:pt x="419" y="139"/>
                    </a:lnTo>
                    <a:lnTo>
                      <a:pt x="314" y="244"/>
                    </a:lnTo>
                    <a:lnTo>
                      <a:pt x="343" y="284"/>
                    </a:lnTo>
                    <a:lnTo>
                      <a:pt x="251" y="337"/>
                    </a:lnTo>
                    <a:lnTo>
                      <a:pt x="244" y="447"/>
                    </a:lnTo>
                    <a:lnTo>
                      <a:pt x="192" y="504"/>
                    </a:lnTo>
                    <a:lnTo>
                      <a:pt x="164" y="464"/>
                    </a:lnTo>
                    <a:lnTo>
                      <a:pt x="94" y="469"/>
                    </a:lnTo>
                    <a:lnTo>
                      <a:pt x="0" y="62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7" name="Freeform 136"/>
              <p:cNvSpPr>
                <a:spLocks/>
              </p:cNvSpPr>
              <p:nvPr/>
            </p:nvSpPr>
            <p:spPr bwMode="auto">
              <a:xfrm>
                <a:off x="1419" y="1096"/>
                <a:ext cx="128" cy="160"/>
              </a:xfrm>
              <a:custGeom>
                <a:avLst/>
                <a:gdLst>
                  <a:gd name="T0" fmla="*/ 848 w 1028"/>
                  <a:gd name="T1" fmla="*/ 0 h 1284"/>
                  <a:gd name="T2" fmla="*/ 157 w 1028"/>
                  <a:gd name="T3" fmla="*/ 46 h 1284"/>
                  <a:gd name="T4" fmla="*/ 168 w 1028"/>
                  <a:gd name="T5" fmla="*/ 186 h 1284"/>
                  <a:gd name="T6" fmla="*/ 75 w 1028"/>
                  <a:gd name="T7" fmla="*/ 180 h 1284"/>
                  <a:gd name="T8" fmla="*/ 110 w 1028"/>
                  <a:gd name="T9" fmla="*/ 470 h 1284"/>
                  <a:gd name="T10" fmla="*/ 46 w 1028"/>
                  <a:gd name="T11" fmla="*/ 488 h 1284"/>
                  <a:gd name="T12" fmla="*/ 0 w 1028"/>
                  <a:gd name="T13" fmla="*/ 662 h 1284"/>
                  <a:gd name="T14" fmla="*/ 116 w 1028"/>
                  <a:gd name="T15" fmla="*/ 918 h 1284"/>
                  <a:gd name="T16" fmla="*/ 220 w 1028"/>
                  <a:gd name="T17" fmla="*/ 1000 h 1284"/>
                  <a:gd name="T18" fmla="*/ 232 w 1028"/>
                  <a:gd name="T19" fmla="*/ 1035 h 1284"/>
                  <a:gd name="T20" fmla="*/ 307 w 1028"/>
                  <a:gd name="T21" fmla="*/ 1075 h 1284"/>
                  <a:gd name="T22" fmla="*/ 354 w 1028"/>
                  <a:gd name="T23" fmla="*/ 1185 h 1284"/>
                  <a:gd name="T24" fmla="*/ 412 w 1028"/>
                  <a:gd name="T25" fmla="*/ 1220 h 1284"/>
                  <a:gd name="T26" fmla="*/ 470 w 1028"/>
                  <a:gd name="T27" fmla="*/ 1220 h 1284"/>
                  <a:gd name="T28" fmla="*/ 499 w 1028"/>
                  <a:gd name="T29" fmla="*/ 1243 h 1284"/>
                  <a:gd name="T30" fmla="*/ 522 w 1028"/>
                  <a:gd name="T31" fmla="*/ 1214 h 1284"/>
                  <a:gd name="T32" fmla="*/ 587 w 1028"/>
                  <a:gd name="T33" fmla="*/ 1284 h 1284"/>
                  <a:gd name="T34" fmla="*/ 726 w 1028"/>
                  <a:gd name="T35" fmla="*/ 1272 h 1284"/>
                  <a:gd name="T36" fmla="*/ 848 w 1028"/>
                  <a:gd name="T37" fmla="*/ 1202 h 1284"/>
                  <a:gd name="T38" fmla="*/ 930 w 1028"/>
                  <a:gd name="T39" fmla="*/ 1197 h 1284"/>
                  <a:gd name="T40" fmla="*/ 912 w 1028"/>
                  <a:gd name="T41" fmla="*/ 1127 h 1284"/>
                  <a:gd name="T42" fmla="*/ 825 w 1028"/>
                  <a:gd name="T43" fmla="*/ 1092 h 1284"/>
                  <a:gd name="T44" fmla="*/ 819 w 1028"/>
                  <a:gd name="T45" fmla="*/ 982 h 1284"/>
                  <a:gd name="T46" fmla="*/ 743 w 1028"/>
                  <a:gd name="T47" fmla="*/ 988 h 1284"/>
                  <a:gd name="T48" fmla="*/ 743 w 1028"/>
                  <a:gd name="T49" fmla="*/ 948 h 1284"/>
                  <a:gd name="T50" fmla="*/ 825 w 1028"/>
                  <a:gd name="T51" fmla="*/ 883 h 1284"/>
                  <a:gd name="T52" fmla="*/ 831 w 1028"/>
                  <a:gd name="T53" fmla="*/ 773 h 1284"/>
                  <a:gd name="T54" fmla="*/ 941 w 1028"/>
                  <a:gd name="T55" fmla="*/ 610 h 1284"/>
                  <a:gd name="T56" fmla="*/ 923 w 1028"/>
                  <a:gd name="T57" fmla="*/ 488 h 1284"/>
                  <a:gd name="T58" fmla="*/ 941 w 1028"/>
                  <a:gd name="T59" fmla="*/ 390 h 1284"/>
                  <a:gd name="T60" fmla="*/ 1028 w 1028"/>
                  <a:gd name="T61" fmla="*/ 296 h 1284"/>
                  <a:gd name="T62" fmla="*/ 935 w 1028"/>
                  <a:gd name="T63" fmla="*/ 244 h 1284"/>
                  <a:gd name="T64" fmla="*/ 923 w 1028"/>
                  <a:gd name="T65" fmla="*/ 122 h 1284"/>
                  <a:gd name="T66" fmla="*/ 848 w 1028"/>
                  <a:gd name="T67" fmla="*/ 0 h 1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8"/>
                  <a:gd name="T103" fmla="*/ 0 h 1284"/>
                  <a:gd name="T104" fmla="*/ 1028 w 1028"/>
                  <a:gd name="T105" fmla="*/ 1284 h 1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8" h="1284">
                    <a:moveTo>
                      <a:pt x="848" y="0"/>
                    </a:moveTo>
                    <a:lnTo>
                      <a:pt x="157" y="46"/>
                    </a:lnTo>
                    <a:lnTo>
                      <a:pt x="168" y="186"/>
                    </a:lnTo>
                    <a:lnTo>
                      <a:pt x="75" y="180"/>
                    </a:lnTo>
                    <a:lnTo>
                      <a:pt x="110" y="470"/>
                    </a:lnTo>
                    <a:lnTo>
                      <a:pt x="46" y="488"/>
                    </a:lnTo>
                    <a:lnTo>
                      <a:pt x="0" y="662"/>
                    </a:lnTo>
                    <a:lnTo>
                      <a:pt x="116" y="918"/>
                    </a:lnTo>
                    <a:lnTo>
                      <a:pt x="220" y="1000"/>
                    </a:lnTo>
                    <a:lnTo>
                      <a:pt x="232" y="1035"/>
                    </a:lnTo>
                    <a:lnTo>
                      <a:pt x="307" y="1075"/>
                    </a:lnTo>
                    <a:lnTo>
                      <a:pt x="354" y="1185"/>
                    </a:lnTo>
                    <a:lnTo>
                      <a:pt x="412" y="1220"/>
                    </a:lnTo>
                    <a:lnTo>
                      <a:pt x="470" y="1220"/>
                    </a:lnTo>
                    <a:lnTo>
                      <a:pt x="499" y="1243"/>
                    </a:lnTo>
                    <a:lnTo>
                      <a:pt x="522" y="1214"/>
                    </a:lnTo>
                    <a:lnTo>
                      <a:pt x="587" y="1284"/>
                    </a:lnTo>
                    <a:lnTo>
                      <a:pt x="726" y="1272"/>
                    </a:lnTo>
                    <a:lnTo>
                      <a:pt x="848" y="1202"/>
                    </a:lnTo>
                    <a:lnTo>
                      <a:pt x="930" y="1197"/>
                    </a:lnTo>
                    <a:lnTo>
                      <a:pt x="912" y="1127"/>
                    </a:lnTo>
                    <a:lnTo>
                      <a:pt x="825" y="1092"/>
                    </a:lnTo>
                    <a:lnTo>
                      <a:pt x="819" y="982"/>
                    </a:lnTo>
                    <a:lnTo>
                      <a:pt x="743" y="988"/>
                    </a:lnTo>
                    <a:lnTo>
                      <a:pt x="743" y="948"/>
                    </a:lnTo>
                    <a:lnTo>
                      <a:pt x="825" y="883"/>
                    </a:lnTo>
                    <a:lnTo>
                      <a:pt x="831" y="773"/>
                    </a:lnTo>
                    <a:lnTo>
                      <a:pt x="941" y="610"/>
                    </a:lnTo>
                    <a:lnTo>
                      <a:pt x="923" y="488"/>
                    </a:lnTo>
                    <a:lnTo>
                      <a:pt x="941" y="390"/>
                    </a:lnTo>
                    <a:lnTo>
                      <a:pt x="1028" y="296"/>
                    </a:lnTo>
                    <a:lnTo>
                      <a:pt x="935" y="244"/>
                    </a:lnTo>
                    <a:lnTo>
                      <a:pt x="923" y="122"/>
                    </a:lnTo>
                    <a:lnTo>
                      <a:pt x="84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8" name="Freeform 137"/>
              <p:cNvSpPr>
                <a:spLocks/>
              </p:cNvSpPr>
              <p:nvPr/>
            </p:nvSpPr>
            <p:spPr bwMode="auto">
              <a:xfrm>
                <a:off x="1358" y="1198"/>
                <a:ext cx="105" cy="65"/>
              </a:xfrm>
              <a:custGeom>
                <a:avLst/>
                <a:gdLst>
                  <a:gd name="T0" fmla="*/ 35 w 842"/>
                  <a:gd name="T1" fmla="*/ 279 h 517"/>
                  <a:gd name="T2" fmla="*/ 0 w 842"/>
                  <a:gd name="T3" fmla="*/ 354 h 517"/>
                  <a:gd name="T4" fmla="*/ 75 w 842"/>
                  <a:gd name="T5" fmla="*/ 500 h 517"/>
                  <a:gd name="T6" fmla="*/ 145 w 842"/>
                  <a:gd name="T7" fmla="*/ 459 h 517"/>
                  <a:gd name="T8" fmla="*/ 267 w 842"/>
                  <a:gd name="T9" fmla="*/ 517 h 517"/>
                  <a:gd name="T10" fmla="*/ 290 w 842"/>
                  <a:gd name="T11" fmla="*/ 418 h 517"/>
                  <a:gd name="T12" fmla="*/ 359 w 842"/>
                  <a:gd name="T13" fmla="*/ 383 h 517"/>
                  <a:gd name="T14" fmla="*/ 516 w 842"/>
                  <a:gd name="T15" fmla="*/ 430 h 517"/>
                  <a:gd name="T16" fmla="*/ 621 w 842"/>
                  <a:gd name="T17" fmla="*/ 366 h 517"/>
                  <a:gd name="T18" fmla="*/ 691 w 842"/>
                  <a:gd name="T19" fmla="*/ 371 h 517"/>
                  <a:gd name="T20" fmla="*/ 749 w 842"/>
                  <a:gd name="T21" fmla="*/ 343 h 517"/>
                  <a:gd name="T22" fmla="*/ 842 w 842"/>
                  <a:gd name="T23" fmla="*/ 361 h 517"/>
                  <a:gd name="T24" fmla="*/ 795 w 842"/>
                  <a:gd name="T25" fmla="*/ 256 h 517"/>
                  <a:gd name="T26" fmla="*/ 720 w 842"/>
                  <a:gd name="T27" fmla="*/ 216 h 517"/>
                  <a:gd name="T28" fmla="*/ 715 w 842"/>
                  <a:gd name="T29" fmla="*/ 181 h 517"/>
                  <a:gd name="T30" fmla="*/ 621 w 842"/>
                  <a:gd name="T31" fmla="*/ 111 h 517"/>
                  <a:gd name="T32" fmla="*/ 563 w 842"/>
                  <a:gd name="T33" fmla="*/ 0 h 517"/>
                  <a:gd name="T34" fmla="*/ 528 w 842"/>
                  <a:gd name="T35" fmla="*/ 6 h 517"/>
                  <a:gd name="T36" fmla="*/ 436 w 842"/>
                  <a:gd name="T37" fmla="*/ 122 h 517"/>
                  <a:gd name="T38" fmla="*/ 354 w 842"/>
                  <a:gd name="T39" fmla="*/ 134 h 517"/>
                  <a:gd name="T40" fmla="*/ 267 w 842"/>
                  <a:gd name="T41" fmla="*/ 192 h 517"/>
                  <a:gd name="T42" fmla="*/ 35 w 842"/>
                  <a:gd name="T43" fmla="*/ 279 h 5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2"/>
                  <a:gd name="T67" fmla="*/ 0 h 517"/>
                  <a:gd name="T68" fmla="*/ 842 w 842"/>
                  <a:gd name="T69" fmla="*/ 517 h 5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2" h="517">
                    <a:moveTo>
                      <a:pt x="35" y="279"/>
                    </a:moveTo>
                    <a:lnTo>
                      <a:pt x="0" y="354"/>
                    </a:lnTo>
                    <a:lnTo>
                      <a:pt x="75" y="500"/>
                    </a:lnTo>
                    <a:lnTo>
                      <a:pt x="145" y="459"/>
                    </a:lnTo>
                    <a:lnTo>
                      <a:pt x="267" y="517"/>
                    </a:lnTo>
                    <a:lnTo>
                      <a:pt x="290" y="418"/>
                    </a:lnTo>
                    <a:lnTo>
                      <a:pt x="359" y="383"/>
                    </a:lnTo>
                    <a:lnTo>
                      <a:pt x="516" y="430"/>
                    </a:lnTo>
                    <a:lnTo>
                      <a:pt x="621" y="366"/>
                    </a:lnTo>
                    <a:lnTo>
                      <a:pt x="691" y="371"/>
                    </a:lnTo>
                    <a:lnTo>
                      <a:pt x="749" y="343"/>
                    </a:lnTo>
                    <a:lnTo>
                      <a:pt x="842" y="361"/>
                    </a:lnTo>
                    <a:lnTo>
                      <a:pt x="795" y="256"/>
                    </a:lnTo>
                    <a:lnTo>
                      <a:pt x="720" y="216"/>
                    </a:lnTo>
                    <a:lnTo>
                      <a:pt x="715" y="181"/>
                    </a:lnTo>
                    <a:lnTo>
                      <a:pt x="621" y="111"/>
                    </a:lnTo>
                    <a:lnTo>
                      <a:pt x="563" y="0"/>
                    </a:lnTo>
                    <a:lnTo>
                      <a:pt x="528" y="6"/>
                    </a:lnTo>
                    <a:lnTo>
                      <a:pt x="436" y="122"/>
                    </a:lnTo>
                    <a:lnTo>
                      <a:pt x="354" y="134"/>
                    </a:lnTo>
                    <a:lnTo>
                      <a:pt x="267" y="192"/>
                    </a:lnTo>
                    <a:lnTo>
                      <a:pt x="35" y="27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69" name="Freeform 138"/>
              <p:cNvSpPr>
                <a:spLocks/>
              </p:cNvSpPr>
              <p:nvPr/>
            </p:nvSpPr>
            <p:spPr bwMode="auto">
              <a:xfrm>
                <a:off x="1512" y="1133"/>
                <a:ext cx="117" cy="123"/>
              </a:xfrm>
              <a:custGeom>
                <a:avLst/>
                <a:gdLst>
                  <a:gd name="T0" fmla="*/ 280 w 942"/>
                  <a:gd name="T1" fmla="*/ 0 h 988"/>
                  <a:gd name="T2" fmla="*/ 361 w 942"/>
                  <a:gd name="T3" fmla="*/ 186 h 988"/>
                  <a:gd name="T4" fmla="*/ 581 w 942"/>
                  <a:gd name="T5" fmla="*/ 343 h 988"/>
                  <a:gd name="T6" fmla="*/ 518 w 942"/>
                  <a:gd name="T7" fmla="*/ 407 h 988"/>
                  <a:gd name="T8" fmla="*/ 506 w 942"/>
                  <a:gd name="T9" fmla="*/ 477 h 988"/>
                  <a:gd name="T10" fmla="*/ 634 w 942"/>
                  <a:gd name="T11" fmla="*/ 453 h 988"/>
                  <a:gd name="T12" fmla="*/ 593 w 942"/>
                  <a:gd name="T13" fmla="*/ 500 h 988"/>
                  <a:gd name="T14" fmla="*/ 658 w 942"/>
                  <a:gd name="T15" fmla="*/ 593 h 988"/>
                  <a:gd name="T16" fmla="*/ 756 w 942"/>
                  <a:gd name="T17" fmla="*/ 640 h 988"/>
                  <a:gd name="T18" fmla="*/ 942 w 942"/>
                  <a:gd name="T19" fmla="*/ 640 h 988"/>
                  <a:gd name="T20" fmla="*/ 797 w 942"/>
                  <a:gd name="T21" fmla="*/ 831 h 988"/>
                  <a:gd name="T22" fmla="*/ 529 w 942"/>
                  <a:gd name="T23" fmla="*/ 953 h 988"/>
                  <a:gd name="T24" fmla="*/ 454 w 942"/>
                  <a:gd name="T25" fmla="*/ 924 h 988"/>
                  <a:gd name="T26" fmla="*/ 402 w 942"/>
                  <a:gd name="T27" fmla="*/ 988 h 988"/>
                  <a:gd name="T28" fmla="*/ 332 w 942"/>
                  <a:gd name="T29" fmla="*/ 982 h 988"/>
                  <a:gd name="T30" fmla="*/ 239 w 942"/>
                  <a:gd name="T31" fmla="*/ 894 h 988"/>
                  <a:gd name="T32" fmla="*/ 187 w 942"/>
                  <a:gd name="T33" fmla="*/ 894 h 988"/>
                  <a:gd name="T34" fmla="*/ 169 w 942"/>
                  <a:gd name="T35" fmla="*/ 831 h 988"/>
                  <a:gd name="T36" fmla="*/ 82 w 942"/>
                  <a:gd name="T37" fmla="*/ 796 h 988"/>
                  <a:gd name="T38" fmla="*/ 76 w 942"/>
                  <a:gd name="T39" fmla="*/ 686 h 988"/>
                  <a:gd name="T40" fmla="*/ 0 w 942"/>
                  <a:gd name="T41" fmla="*/ 692 h 988"/>
                  <a:gd name="T42" fmla="*/ 0 w 942"/>
                  <a:gd name="T43" fmla="*/ 652 h 988"/>
                  <a:gd name="T44" fmla="*/ 82 w 942"/>
                  <a:gd name="T45" fmla="*/ 587 h 988"/>
                  <a:gd name="T46" fmla="*/ 88 w 942"/>
                  <a:gd name="T47" fmla="*/ 477 h 988"/>
                  <a:gd name="T48" fmla="*/ 198 w 942"/>
                  <a:gd name="T49" fmla="*/ 314 h 988"/>
                  <a:gd name="T50" fmla="*/ 180 w 942"/>
                  <a:gd name="T51" fmla="*/ 186 h 988"/>
                  <a:gd name="T52" fmla="*/ 198 w 942"/>
                  <a:gd name="T53" fmla="*/ 94 h 988"/>
                  <a:gd name="T54" fmla="*/ 280 w 942"/>
                  <a:gd name="T55" fmla="*/ 0 h 9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2"/>
                  <a:gd name="T85" fmla="*/ 0 h 988"/>
                  <a:gd name="T86" fmla="*/ 942 w 942"/>
                  <a:gd name="T87" fmla="*/ 988 h 9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2" h="988">
                    <a:moveTo>
                      <a:pt x="280" y="0"/>
                    </a:moveTo>
                    <a:lnTo>
                      <a:pt x="361" y="186"/>
                    </a:lnTo>
                    <a:lnTo>
                      <a:pt x="581" y="343"/>
                    </a:lnTo>
                    <a:lnTo>
                      <a:pt x="518" y="407"/>
                    </a:lnTo>
                    <a:lnTo>
                      <a:pt x="506" y="477"/>
                    </a:lnTo>
                    <a:lnTo>
                      <a:pt x="634" y="453"/>
                    </a:lnTo>
                    <a:lnTo>
                      <a:pt x="593" y="500"/>
                    </a:lnTo>
                    <a:lnTo>
                      <a:pt x="658" y="593"/>
                    </a:lnTo>
                    <a:lnTo>
                      <a:pt x="756" y="640"/>
                    </a:lnTo>
                    <a:lnTo>
                      <a:pt x="942" y="640"/>
                    </a:lnTo>
                    <a:lnTo>
                      <a:pt x="797" y="831"/>
                    </a:lnTo>
                    <a:lnTo>
                      <a:pt x="529" y="953"/>
                    </a:lnTo>
                    <a:lnTo>
                      <a:pt x="454" y="924"/>
                    </a:lnTo>
                    <a:lnTo>
                      <a:pt x="402" y="988"/>
                    </a:lnTo>
                    <a:lnTo>
                      <a:pt x="332" y="982"/>
                    </a:lnTo>
                    <a:lnTo>
                      <a:pt x="239" y="894"/>
                    </a:lnTo>
                    <a:lnTo>
                      <a:pt x="187" y="894"/>
                    </a:lnTo>
                    <a:lnTo>
                      <a:pt x="169" y="831"/>
                    </a:lnTo>
                    <a:lnTo>
                      <a:pt x="82" y="796"/>
                    </a:lnTo>
                    <a:lnTo>
                      <a:pt x="76" y="686"/>
                    </a:lnTo>
                    <a:lnTo>
                      <a:pt x="0" y="692"/>
                    </a:lnTo>
                    <a:lnTo>
                      <a:pt x="0" y="652"/>
                    </a:lnTo>
                    <a:lnTo>
                      <a:pt x="82" y="587"/>
                    </a:lnTo>
                    <a:lnTo>
                      <a:pt x="88" y="477"/>
                    </a:lnTo>
                    <a:lnTo>
                      <a:pt x="198" y="314"/>
                    </a:lnTo>
                    <a:lnTo>
                      <a:pt x="180" y="186"/>
                    </a:lnTo>
                    <a:lnTo>
                      <a:pt x="198" y="94"/>
                    </a:lnTo>
                    <a:lnTo>
                      <a:pt x="28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0" name="Freeform 139"/>
              <p:cNvSpPr>
                <a:spLocks/>
              </p:cNvSpPr>
              <p:nvPr/>
            </p:nvSpPr>
            <p:spPr bwMode="auto">
              <a:xfrm>
                <a:off x="1576" y="1176"/>
                <a:ext cx="15" cy="17"/>
              </a:xfrm>
              <a:custGeom>
                <a:avLst/>
                <a:gdLst>
                  <a:gd name="T0" fmla="*/ 64 w 122"/>
                  <a:gd name="T1" fmla="*/ 0 h 134"/>
                  <a:gd name="T2" fmla="*/ 6 w 122"/>
                  <a:gd name="T3" fmla="*/ 64 h 134"/>
                  <a:gd name="T4" fmla="*/ 0 w 122"/>
                  <a:gd name="T5" fmla="*/ 134 h 134"/>
                  <a:gd name="T6" fmla="*/ 122 w 122"/>
                  <a:gd name="T7" fmla="*/ 110 h 134"/>
                  <a:gd name="T8" fmla="*/ 64 w 122"/>
                  <a:gd name="T9" fmla="*/ 0 h 134"/>
                  <a:gd name="T10" fmla="*/ 0 60000 65536"/>
                  <a:gd name="T11" fmla="*/ 0 60000 65536"/>
                  <a:gd name="T12" fmla="*/ 0 60000 65536"/>
                  <a:gd name="T13" fmla="*/ 0 60000 65536"/>
                  <a:gd name="T14" fmla="*/ 0 60000 65536"/>
                  <a:gd name="T15" fmla="*/ 0 w 122"/>
                  <a:gd name="T16" fmla="*/ 0 h 134"/>
                  <a:gd name="T17" fmla="*/ 122 w 122"/>
                  <a:gd name="T18" fmla="*/ 134 h 134"/>
                </a:gdLst>
                <a:ahLst/>
                <a:cxnLst>
                  <a:cxn ang="T10">
                    <a:pos x="T0" y="T1"/>
                  </a:cxn>
                  <a:cxn ang="T11">
                    <a:pos x="T2" y="T3"/>
                  </a:cxn>
                  <a:cxn ang="T12">
                    <a:pos x="T4" y="T5"/>
                  </a:cxn>
                  <a:cxn ang="T13">
                    <a:pos x="T6" y="T7"/>
                  </a:cxn>
                  <a:cxn ang="T14">
                    <a:pos x="T8" y="T9"/>
                  </a:cxn>
                </a:cxnLst>
                <a:rect l="T15" t="T16" r="T17" b="T18"/>
                <a:pathLst>
                  <a:path w="122" h="134">
                    <a:moveTo>
                      <a:pt x="64" y="0"/>
                    </a:moveTo>
                    <a:lnTo>
                      <a:pt x="6" y="64"/>
                    </a:lnTo>
                    <a:lnTo>
                      <a:pt x="0" y="134"/>
                    </a:lnTo>
                    <a:lnTo>
                      <a:pt x="122" y="110"/>
                    </a:lnTo>
                    <a:lnTo>
                      <a:pt x="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1" name="Freeform 140"/>
              <p:cNvSpPr>
                <a:spLocks/>
              </p:cNvSpPr>
              <p:nvPr/>
            </p:nvSpPr>
            <p:spPr bwMode="auto">
              <a:xfrm>
                <a:off x="1573" y="1180"/>
                <a:ext cx="82" cy="116"/>
              </a:xfrm>
              <a:custGeom>
                <a:avLst/>
                <a:gdLst>
                  <a:gd name="T0" fmla="*/ 140 w 651"/>
                  <a:gd name="T1" fmla="*/ 75 h 929"/>
                  <a:gd name="T2" fmla="*/ 157 w 651"/>
                  <a:gd name="T3" fmla="*/ 117 h 929"/>
                  <a:gd name="T4" fmla="*/ 297 w 651"/>
                  <a:gd name="T5" fmla="*/ 105 h 929"/>
                  <a:gd name="T6" fmla="*/ 436 w 651"/>
                  <a:gd name="T7" fmla="*/ 87 h 929"/>
                  <a:gd name="T8" fmla="*/ 535 w 651"/>
                  <a:gd name="T9" fmla="*/ 58 h 929"/>
                  <a:gd name="T10" fmla="*/ 611 w 651"/>
                  <a:gd name="T11" fmla="*/ 0 h 929"/>
                  <a:gd name="T12" fmla="*/ 651 w 651"/>
                  <a:gd name="T13" fmla="*/ 82 h 929"/>
                  <a:gd name="T14" fmla="*/ 448 w 651"/>
                  <a:gd name="T15" fmla="*/ 540 h 929"/>
                  <a:gd name="T16" fmla="*/ 35 w 651"/>
                  <a:gd name="T17" fmla="*/ 929 h 929"/>
                  <a:gd name="T18" fmla="*/ 0 w 651"/>
                  <a:gd name="T19" fmla="*/ 848 h 929"/>
                  <a:gd name="T20" fmla="*/ 30 w 651"/>
                  <a:gd name="T21" fmla="*/ 575 h 929"/>
                  <a:gd name="T22" fmla="*/ 303 w 651"/>
                  <a:gd name="T23" fmla="*/ 453 h 929"/>
                  <a:gd name="T24" fmla="*/ 448 w 651"/>
                  <a:gd name="T25" fmla="*/ 262 h 929"/>
                  <a:gd name="T26" fmla="*/ 262 w 651"/>
                  <a:gd name="T27" fmla="*/ 262 h 929"/>
                  <a:gd name="T28" fmla="*/ 164 w 651"/>
                  <a:gd name="T29" fmla="*/ 215 h 929"/>
                  <a:gd name="T30" fmla="*/ 99 w 651"/>
                  <a:gd name="T31" fmla="*/ 122 h 929"/>
                  <a:gd name="T32" fmla="*/ 140 w 651"/>
                  <a:gd name="T33" fmla="*/ 75 h 9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929"/>
                  <a:gd name="T53" fmla="*/ 651 w 651"/>
                  <a:gd name="T54" fmla="*/ 929 h 9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929">
                    <a:moveTo>
                      <a:pt x="140" y="75"/>
                    </a:moveTo>
                    <a:lnTo>
                      <a:pt x="157" y="117"/>
                    </a:lnTo>
                    <a:lnTo>
                      <a:pt x="297" y="105"/>
                    </a:lnTo>
                    <a:lnTo>
                      <a:pt x="436" y="87"/>
                    </a:lnTo>
                    <a:lnTo>
                      <a:pt x="535" y="58"/>
                    </a:lnTo>
                    <a:lnTo>
                      <a:pt x="611" y="0"/>
                    </a:lnTo>
                    <a:lnTo>
                      <a:pt x="651" y="82"/>
                    </a:lnTo>
                    <a:lnTo>
                      <a:pt x="448" y="540"/>
                    </a:lnTo>
                    <a:lnTo>
                      <a:pt x="35" y="929"/>
                    </a:lnTo>
                    <a:lnTo>
                      <a:pt x="0" y="848"/>
                    </a:lnTo>
                    <a:lnTo>
                      <a:pt x="30" y="575"/>
                    </a:lnTo>
                    <a:lnTo>
                      <a:pt x="303" y="453"/>
                    </a:lnTo>
                    <a:lnTo>
                      <a:pt x="448" y="262"/>
                    </a:lnTo>
                    <a:lnTo>
                      <a:pt x="262" y="262"/>
                    </a:lnTo>
                    <a:lnTo>
                      <a:pt x="164" y="215"/>
                    </a:lnTo>
                    <a:lnTo>
                      <a:pt x="99" y="122"/>
                    </a:lnTo>
                    <a:lnTo>
                      <a:pt x="140" y="7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2" name="Freeform 141"/>
              <p:cNvSpPr>
                <a:spLocks/>
              </p:cNvSpPr>
              <p:nvPr/>
            </p:nvSpPr>
            <p:spPr bwMode="auto">
              <a:xfrm>
                <a:off x="1315" y="1271"/>
                <a:ext cx="15" cy="10"/>
              </a:xfrm>
              <a:custGeom>
                <a:avLst/>
                <a:gdLst>
                  <a:gd name="T0" fmla="*/ 18 w 122"/>
                  <a:gd name="T1" fmla="*/ 0 h 81"/>
                  <a:gd name="T2" fmla="*/ 122 w 122"/>
                  <a:gd name="T3" fmla="*/ 6 h 81"/>
                  <a:gd name="T4" fmla="*/ 111 w 122"/>
                  <a:gd name="T5" fmla="*/ 81 h 81"/>
                  <a:gd name="T6" fmla="*/ 0 w 122"/>
                  <a:gd name="T7" fmla="*/ 76 h 81"/>
                  <a:gd name="T8" fmla="*/ 18 w 122"/>
                  <a:gd name="T9" fmla="*/ 0 h 81"/>
                  <a:gd name="T10" fmla="*/ 0 60000 65536"/>
                  <a:gd name="T11" fmla="*/ 0 60000 65536"/>
                  <a:gd name="T12" fmla="*/ 0 60000 65536"/>
                  <a:gd name="T13" fmla="*/ 0 60000 65536"/>
                  <a:gd name="T14" fmla="*/ 0 60000 65536"/>
                  <a:gd name="T15" fmla="*/ 0 w 122"/>
                  <a:gd name="T16" fmla="*/ 0 h 81"/>
                  <a:gd name="T17" fmla="*/ 122 w 122"/>
                  <a:gd name="T18" fmla="*/ 81 h 81"/>
                </a:gdLst>
                <a:ahLst/>
                <a:cxnLst>
                  <a:cxn ang="T10">
                    <a:pos x="T0" y="T1"/>
                  </a:cxn>
                  <a:cxn ang="T11">
                    <a:pos x="T2" y="T3"/>
                  </a:cxn>
                  <a:cxn ang="T12">
                    <a:pos x="T4" y="T5"/>
                  </a:cxn>
                  <a:cxn ang="T13">
                    <a:pos x="T6" y="T7"/>
                  </a:cxn>
                  <a:cxn ang="T14">
                    <a:pos x="T8" y="T9"/>
                  </a:cxn>
                </a:cxnLst>
                <a:rect l="T15" t="T16" r="T17" b="T18"/>
                <a:pathLst>
                  <a:path w="122" h="81">
                    <a:moveTo>
                      <a:pt x="18" y="0"/>
                    </a:moveTo>
                    <a:lnTo>
                      <a:pt x="122" y="6"/>
                    </a:lnTo>
                    <a:lnTo>
                      <a:pt x="111" y="81"/>
                    </a:lnTo>
                    <a:lnTo>
                      <a:pt x="0" y="76"/>
                    </a:lnTo>
                    <a:lnTo>
                      <a:pt x="1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3" name="Freeform 142"/>
              <p:cNvSpPr>
                <a:spLocks/>
              </p:cNvSpPr>
              <p:nvPr/>
            </p:nvSpPr>
            <p:spPr bwMode="auto">
              <a:xfrm>
                <a:off x="1310" y="1272"/>
                <a:ext cx="47" cy="59"/>
              </a:xfrm>
              <a:custGeom>
                <a:avLst/>
                <a:gdLst>
                  <a:gd name="T0" fmla="*/ 156 w 371"/>
                  <a:gd name="T1" fmla="*/ 0 h 476"/>
                  <a:gd name="T2" fmla="*/ 308 w 371"/>
                  <a:gd name="T3" fmla="*/ 0 h 476"/>
                  <a:gd name="T4" fmla="*/ 313 w 371"/>
                  <a:gd name="T5" fmla="*/ 52 h 476"/>
                  <a:gd name="T6" fmla="*/ 354 w 371"/>
                  <a:gd name="T7" fmla="*/ 46 h 476"/>
                  <a:gd name="T8" fmla="*/ 371 w 371"/>
                  <a:gd name="T9" fmla="*/ 307 h 476"/>
                  <a:gd name="T10" fmla="*/ 191 w 371"/>
                  <a:gd name="T11" fmla="*/ 319 h 476"/>
                  <a:gd name="T12" fmla="*/ 203 w 371"/>
                  <a:gd name="T13" fmla="*/ 476 h 476"/>
                  <a:gd name="T14" fmla="*/ 151 w 371"/>
                  <a:gd name="T15" fmla="*/ 389 h 476"/>
                  <a:gd name="T16" fmla="*/ 46 w 371"/>
                  <a:gd name="T17" fmla="*/ 290 h 476"/>
                  <a:gd name="T18" fmla="*/ 0 w 371"/>
                  <a:gd name="T19" fmla="*/ 203 h 476"/>
                  <a:gd name="T20" fmla="*/ 34 w 371"/>
                  <a:gd name="T21" fmla="*/ 70 h 476"/>
                  <a:gd name="T22" fmla="*/ 145 w 371"/>
                  <a:gd name="T23" fmla="*/ 75 h 476"/>
                  <a:gd name="T24" fmla="*/ 156 w 371"/>
                  <a:gd name="T25" fmla="*/ 0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1"/>
                  <a:gd name="T40" fmla="*/ 0 h 476"/>
                  <a:gd name="T41" fmla="*/ 371 w 371"/>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1" h="476">
                    <a:moveTo>
                      <a:pt x="156" y="0"/>
                    </a:moveTo>
                    <a:lnTo>
                      <a:pt x="308" y="0"/>
                    </a:lnTo>
                    <a:lnTo>
                      <a:pt x="313" y="52"/>
                    </a:lnTo>
                    <a:lnTo>
                      <a:pt x="354" y="46"/>
                    </a:lnTo>
                    <a:lnTo>
                      <a:pt x="371" y="307"/>
                    </a:lnTo>
                    <a:lnTo>
                      <a:pt x="191" y="319"/>
                    </a:lnTo>
                    <a:lnTo>
                      <a:pt x="203" y="476"/>
                    </a:lnTo>
                    <a:lnTo>
                      <a:pt x="151" y="389"/>
                    </a:lnTo>
                    <a:lnTo>
                      <a:pt x="46" y="290"/>
                    </a:lnTo>
                    <a:lnTo>
                      <a:pt x="0" y="203"/>
                    </a:lnTo>
                    <a:lnTo>
                      <a:pt x="34" y="70"/>
                    </a:lnTo>
                    <a:lnTo>
                      <a:pt x="145" y="75"/>
                    </a:lnTo>
                    <a:lnTo>
                      <a:pt x="15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4" name="Freeform 143"/>
              <p:cNvSpPr>
                <a:spLocks/>
              </p:cNvSpPr>
              <p:nvPr/>
            </p:nvSpPr>
            <p:spPr bwMode="auto">
              <a:xfrm>
                <a:off x="1334" y="1256"/>
                <a:ext cx="57" cy="74"/>
              </a:xfrm>
              <a:custGeom>
                <a:avLst/>
                <a:gdLst>
                  <a:gd name="T0" fmla="*/ 0 w 454"/>
                  <a:gd name="T1" fmla="*/ 447 h 599"/>
                  <a:gd name="T2" fmla="*/ 12 w 454"/>
                  <a:gd name="T3" fmla="*/ 599 h 599"/>
                  <a:gd name="T4" fmla="*/ 82 w 454"/>
                  <a:gd name="T5" fmla="*/ 592 h 599"/>
                  <a:gd name="T6" fmla="*/ 122 w 454"/>
                  <a:gd name="T7" fmla="*/ 552 h 599"/>
                  <a:gd name="T8" fmla="*/ 204 w 454"/>
                  <a:gd name="T9" fmla="*/ 557 h 599"/>
                  <a:gd name="T10" fmla="*/ 285 w 454"/>
                  <a:gd name="T11" fmla="*/ 512 h 599"/>
                  <a:gd name="T12" fmla="*/ 291 w 454"/>
                  <a:gd name="T13" fmla="*/ 395 h 599"/>
                  <a:gd name="T14" fmla="*/ 413 w 454"/>
                  <a:gd name="T15" fmla="*/ 279 h 599"/>
                  <a:gd name="T16" fmla="*/ 454 w 454"/>
                  <a:gd name="T17" fmla="*/ 58 h 599"/>
                  <a:gd name="T18" fmla="*/ 332 w 454"/>
                  <a:gd name="T19" fmla="*/ 0 h 599"/>
                  <a:gd name="T20" fmla="*/ 267 w 454"/>
                  <a:gd name="T21" fmla="*/ 41 h 599"/>
                  <a:gd name="T22" fmla="*/ 274 w 454"/>
                  <a:gd name="T23" fmla="*/ 128 h 599"/>
                  <a:gd name="T24" fmla="*/ 117 w 454"/>
                  <a:gd name="T25" fmla="*/ 128 h 599"/>
                  <a:gd name="T26" fmla="*/ 122 w 454"/>
                  <a:gd name="T27" fmla="*/ 180 h 599"/>
                  <a:gd name="T28" fmla="*/ 169 w 454"/>
                  <a:gd name="T29" fmla="*/ 186 h 599"/>
                  <a:gd name="T30" fmla="*/ 180 w 454"/>
                  <a:gd name="T31" fmla="*/ 435 h 599"/>
                  <a:gd name="T32" fmla="*/ 0 w 454"/>
                  <a:gd name="T33" fmla="*/ 447 h 5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4"/>
                  <a:gd name="T52" fmla="*/ 0 h 599"/>
                  <a:gd name="T53" fmla="*/ 454 w 454"/>
                  <a:gd name="T54" fmla="*/ 599 h 5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4" h="599">
                    <a:moveTo>
                      <a:pt x="0" y="447"/>
                    </a:moveTo>
                    <a:lnTo>
                      <a:pt x="12" y="599"/>
                    </a:lnTo>
                    <a:lnTo>
                      <a:pt x="82" y="592"/>
                    </a:lnTo>
                    <a:lnTo>
                      <a:pt x="122" y="552"/>
                    </a:lnTo>
                    <a:lnTo>
                      <a:pt x="204" y="557"/>
                    </a:lnTo>
                    <a:lnTo>
                      <a:pt x="285" y="512"/>
                    </a:lnTo>
                    <a:lnTo>
                      <a:pt x="291" y="395"/>
                    </a:lnTo>
                    <a:lnTo>
                      <a:pt x="413" y="279"/>
                    </a:lnTo>
                    <a:lnTo>
                      <a:pt x="454" y="58"/>
                    </a:lnTo>
                    <a:lnTo>
                      <a:pt x="332" y="0"/>
                    </a:lnTo>
                    <a:lnTo>
                      <a:pt x="267" y="41"/>
                    </a:lnTo>
                    <a:lnTo>
                      <a:pt x="274" y="128"/>
                    </a:lnTo>
                    <a:lnTo>
                      <a:pt x="117" y="128"/>
                    </a:lnTo>
                    <a:lnTo>
                      <a:pt x="122" y="180"/>
                    </a:lnTo>
                    <a:lnTo>
                      <a:pt x="169" y="186"/>
                    </a:lnTo>
                    <a:lnTo>
                      <a:pt x="180" y="435"/>
                    </a:lnTo>
                    <a:lnTo>
                      <a:pt x="0" y="4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5" name="Freeform 144"/>
              <p:cNvSpPr>
                <a:spLocks/>
              </p:cNvSpPr>
              <p:nvPr/>
            </p:nvSpPr>
            <p:spPr bwMode="auto">
              <a:xfrm>
                <a:off x="1335" y="1329"/>
                <a:ext cx="10" cy="10"/>
              </a:xfrm>
              <a:custGeom>
                <a:avLst/>
                <a:gdLst>
                  <a:gd name="T0" fmla="*/ 76 w 76"/>
                  <a:gd name="T1" fmla="*/ 0 h 82"/>
                  <a:gd name="T2" fmla="*/ 0 w 76"/>
                  <a:gd name="T3" fmla="*/ 5 h 82"/>
                  <a:gd name="T4" fmla="*/ 41 w 76"/>
                  <a:gd name="T5" fmla="*/ 82 h 82"/>
                  <a:gd name="T6" fmla="*/ 76 w 76"/>
                  <a:gd name="T7" fmla="*/ 0 h 82"/>
                  <a:gd name="T8" fmla="*/ 0 60000 65536"/>
                  <a:gd name="T9" fmla="*/ 0 60000 65536"/>
                  <a:gd name="T10" fmla="*/ 0 60000 65536"/>
                  <a:gd name="T11" fmla="*/ 0 60000 65536"/>
                  <a:gd name="T12" fmla="*/ 0 w 76"/>
                  <a:gd name="T13" fmla="*/ 0 h 82"/>
                  <a:gd name="T14" fmla="*/ 76 w 76"/>
                  <a:gd name="T15" fmla="*/ 82 h 82"/>
                </a:gdLst>
                <a:ahLst/>
                <a:cxnLst>
                  <a:cxn ang="T8">
                    <a:pos x="T0" y="T1"/>
                  </a:cxn>
                  <a:cxn ang="T9">
                    <a:pos x="T2" y="T3"/>
                  </a:cxn>
                  <a:cxn ang="T10">
                    <a:pos x="T4" y="T5"/>
                  </a:cxn>
                  <a:cxn ang="T11">
                    <a:pos x="T6" y="T7"/>
                  </a:cxn>
                </a:cxnLst>
                <a:rect l="T12" t="T13" r="T14" b="T15"/>
                <a:pathLst>
                  <a:path w="76" h="82">
                    <a:moveTo>
                      <a:pt x="76" y="0"/>
                    </a:moveTo>
                    <a:lnTo>
                      <a:pt x="0" y="5"/>
                    </a:lnTo>
                    <a:lnTo>
                      <a:pt x="41" y="82"/>
                    </a:lnTo>
                    <a:lnTo>
                      <a:pt x="7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6" name="Freeform 145"/>
              <p:cNvSpPr>
                <a:spLocks/>
              </p:cNvSpPr>
              <p:nvPr/>
            </p:nvSpPr>
            <p:spPr bwMode="auto">
              <a:xfrm>
                <a:off x="1340" y="1241"/>
                <a:ext cx="156" cy="158"/>
              </a:xfrm>
              <a:custGeom>
                <a:avLst/>
                <a:gdLst>
                  <a:gd name="T0" fmla="*/ 0 w 1244"/>
                  <a:gd name="T1" fmla="*/ 785 h 1266"/>
                  <a:gd name="T2" fmla="*/ 35 w 1244"/>
                  <a:gd name="T3" fmla="*/ 703 h 1266"/>
                  <a:gd name="T4" fmla="*/ 75 w 1244"/>
                  <a:gd name="T5" fmla="*/ 668 h 1266"/>
                  <a:gd name="T6" fmla="*/ 116 w 1244"/>
                  <a:gd name="T7" fmla="*/ 663 h 1266"/>
                  <a:gd name="T8" fmla="*/ 168 w 1244"/>
                  <a:gd name="T9" fmla="*/ 673 h 1266"/>
                  <a:gd name="T10" fmla="*/ 238 w 1244"/>
                  <a:gd name="T11" fmla="*/ 628 h 1266"/>
                  <a:gd name="T12" fmla="*/ 244 w 1244"/>
                  <a:gd name="T13" fmla="*/ 511 h 1266"/>
                  <a:gd name="T14" fmla="*/ 366 w 1244"/>
                  <a:gd name="T15" fmla="*/ 395 h 1266"/>
                  <a:gd name="T16" fmla="*/ 430 w 1244"/>
                  <a:gd name="T17" fmla="*/ 75 h 1266"/>
                  <a:gd name="T18" fmla="*/ 499 w 1244"/>
                  <a:gd name="T19" fmla="*/ 40 h 1266"/>
                  <a:gd name="T20" fmla="*/ 656 w 1244"/>
                  <a:gd name="T21" fmla="*/ 87 h 1266"/>
                  <a:gd name="T22" fmla="*/ 773 w 1244"/>
                  <a:gd name="T23" fmla="*/ 18 h 1266"/>
                  <a:gd name="T24" fmla="*/ 831 w 1244"/>
                  <a:gd name="T25" fmla="*/ 28 h 1266"/>
                  <a:gd name="T26" fmla="*/ 889 w 1244"/>
                  <a:gd name="T27" fmla="*/ 0 h 1266"/>
                  <a:gd name="T28" fmla="*/ 976 w 1244"/>
                  <a:gd name="T29" fmla="*/ 23 h 1266"/>
                  <a:gd name="T30" fmla="*/ 1040 w 1244"/>
                  <a:gd name="T31" fmla="*/ 58 h 1266"/>
                  <a:gd name="T32" fmla="*/ 1098 w 1244"/>
                  <a:gd name="T33" fmla="*/ 58 h 1266"/>
                  <a:gd name="T34" fmla="*/ 1127 w 1244"/>
                  <a:gd name="T35" fmla="*/ 81 h 1266"/>
                  <a:gd name="T36" fmla="*/ 1150 w 1244"/>
                  <a:gd name="T37" fmla="*/ 52 h 1266"/>
                  <a:gd name="T38" fmla="*/ 1215 w 1244"/>
                  <a:gd name="T39" fmla="*/ 128 h 1266"/>
                  <a:gd name="T40" fmla="*/ 1220 w 1244"/>
                  <a:gd name="T41" fmla="*/ 185 h 1266"/>
                  <a:gd name="T42" fmla="*/ 1244 w 1244"/>
                  <a:gd name="T43" fmla="*/ 227 h 1266"/>
                  <a:gd name="T44" fmla="*/ 1168 w 1244"/>
                  <a:gd name="T45" fmla="*/ 296 h 1266"/>
                  <a:gd name="T46" fmla="*/ 1139 w 1244"/>
                  <a:gd name="T47" fmla="*/ 453 h 1266"/>
                  <a:gd name="T48" fmla="*/ 1115 w 1244"/>
                  <a:gd name="T49" fmla="*/ 511 h 1266"/>
                  <a:gd name="T50" fmla="*/ 1115 w 1244"/>
                  <a:gd name="T51" fmla="*/ 761 h 1266"/>
                  <a:gd name="T52" fmla="*/ 1197 w 1244"/>
                  <a:gd name="T53" fmla="*/ 842 h 1266"/>
                  <a:gd name="T54" fmla="*/ 1197 w 1244"/>
                  <a:gd name="T55" fmla="*/ 883 h 1266"/>
                  <a:gd name="T56" fmla="*/ 1070 w 1244"/>
                  <a:gd name="T57" fmla="*/ 900 h 1266"/>
                  <a:gd name="T58" fmla="*/ 1035 w 1244"/>
                  <a:gd name="T59" fmla="*/ 1022 h 1266"/>
                  <a:gd name="T60" fmla="*/ 1092 w 1244"/>
                  <a:gd name="T61" fmla="*/ 1029 h 1266"/>
                  <a:gd name="T62" fmla="*/ 1058 w 1244"/>
                  <a:gd name="T63" fmla="*/ 1144 h 1266"/>
                  <a:gd name="T64" fmla="*/ 1133 w 1244"/>
                  <a:gd name="T65" fmla="*/ 1179 h 1266"/>
                  <a:gd name="T66" fmla="*/ 1162 w 1244"/>
                  <a:gd name="T67" fmla="*/ 1156 h 1266"/>
                  <a:gd name="T68" fmla="*/ 1168 w 1244"/>
                  <a:gd name="T69" fmla="*/ 1266 h 1266"/>
                  <a:gd name="T70" fmla="*/ 1110 w 1244"/>
                  <a:gd name="T71" fmla="*/ 1266 h 1266"/>
                  <a:gd name="T72" fmla="*/ 965 w 1244"/>
                  <a:gd name="T73" fmla="*/ 1156 h 1266"/>
                  <a:gd name="T74" fmla="*/ 965 w 1244"/>
                  <a:gd name="T75" fmla="*/ 1179 h 1266"/>
                  <a:gd name="T76" fmla="*/ 923 w 1244"/>
                  <a:gd name="T77" fmla="*/ 1179 h 1266"/>
                  <a:gd name="T78" fmla="*/ 837 w 1244"/>
                  <a:gd name="T79" fmla="*/ 1116 h 1266"/>
                  <a:gd name="T80" fmla="*/ 785 w 1244"/>
                  <a:gd name="T81" fmla="*/ 1121 h 1266"/>
                  <a:gd name="T82" fmla="*/ 779 w 1244"/>
                  <a:gd name="T83" fmla="*/ 1092 h 1266"/>
                  <a:gd name="T84" fmla="*/ 651 w 1244"/>
                  <a:gd name="T85" fmla="*/ 1104 h 1266"/>
                  <a:gd name="T86" fmla="*/ 599 w 1244"/>
                  <a:gd name="T87" fmla="*/ 854 h 1266"/>
                  <a:gd name="T88" fmla="*/ 564 w 1244"/>
                  <a:gd name="T89" fmla="*/ 854 h 1266"/>
                  <a:gd name="T90" fmla="*/ 552 w 1244"/>
                  <a:gd name="T91" fmla="*/ 813 h 1266"/>
                  <a:gd name="T92" fmla="*/ 494 w 1244"/>
                  <a:gd name="T93" fmla="*/ 819 h 1266"/>
                  <a:gd name="T94" fmla="*/ 489 w 1244"/>
                  <a:gd name="T95" fmla="*/ 889 h 1266"/>
                  <a:gd name="T96" fmla="*/ 343 w 1244"/>
                  <a:gd name="T97" fmla="*/ 900 h 1266"/>
                  <a:gd name="T98" fmla="*/ 337 w 1244"/>
                  <a:gd name="T99" fmla="*/ 872 h 1266"/>
                  <a:gd name="T100" fmla="*/ 314 w 1244"/>
                  <a:gd name="T101" fmla="*/ 872 h 1266"/>
                  <a:gd name="T102" fmla="*/ 273 w 1244"/>
                  <a:gd name="T103" fmla="*/ 750 h 1266"/>
                  <a:gd name="T104" fmla="*/ 0 w 1244"/>
                  <a:gd name="T105" fmla="*/ 785 h 1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266"/>
                  <a:gd name="T161" fmla="*/ 1244 w 1244"/>
                  <a:gd name="T162" fmla="*/ 1266 h 1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266">
                    <a:moveTo>
                      <a:pt x="0" y="785"/>
                    </a:moveTo>
                    <a:lnTo>
                      <a:pt x="35" y="703"/>
                    </a:lnTo>
                    <a:lnTo>
                      <a:pt x="75" y="668"/>
                    </a:lnTo>
                    <a:lnTo>
                      <a:pt x="116" y="663"/>
                    </a:lnTo>
                    <a:lnTo>
                      <a:pt x="168" y="673"/>
                    </a:lnTo>
                    <a:lnTo>
                      <a:pt x="238" y="628"/>
                    </a:lnTo>
                    <a:lnTo>
                      <a:pt x="244" y="511"/>
                    </a:lnTo>
                    <a:lnTo>
                      <a:pt x="366" y="395"/>
                    </a:lnTo>
                    <a:lnTo>
                      <a:pt x="430" y="75"/>
                    </a:lnTo>
                    <a:lnTo>
                      <a:pt x="499" y="40"/>
                    </a:lnTo>
                    <a:lnTo>
                      <a:pt x="656" y="87"/>
                    </a:lnTo>
                    <a:lnTo>
                      <a:pt x="773" y="18"/>
                    </a:lnTo>
                    <a:lnTo>
                      <a:pt x="831" y="28"/>
                    </a:lnTo>
                    <a:lnTo>
                      <a:pt x="889" y="0"/>
                    </a:lnTo>
                    <a:lnTo>
                      <a:pt x="976" y="23"/>
                    </a:lnTo>
                    <a:lnTo>
                      <a:pt x="1040" y="58"/>
                    </a:lnTo>
                    <a:lnTo>
                      <a:pt x="1098" y="58"/>
                    </a:lnTo>
                    <a:lnTo>
                      <a:pt x="1127" y="81"/>
                    </a:lnTo>
                    <a:lnTo>
                      <a:pt x="1150" y="52"/>
                    </a:lnTo>
                    <a:lnTo>
                      <a:pt x="1215" y="128"/>
                    </a:lnTo>
                    <a:lnTo>
                      <a:pt x="1220" y="185"/>
                    </a:lnTo>
                    <a:lnTo>
                      <a:pt x="1244" y="227"/>
                    </a:lnTo>
                    <a:lnTo>
                      <a:pt x="1168" y="296"/>
                    </a:lnTo>
                    <a:lnTo>
                      <a:pt x="1139" y="453"/>
                    </a:lnTo>
                    <a:lnTo>
                      <a:pt x="1115" y="511"/>
                    </a:lnTo>
                    <a:lnTo>
                      <a:pt x="1115" y="761"/>
                    </a:lnTo>
                    <a:lnTo>
                      <a:pt x="1197" y="842"/>
                    </a:lnTo>
                    <a:lnTo>
                      <a:pt x="1197" y="883"/>
                    </a:lnTo>
                    <a:lnTo>
                      <a:pt x="1070" y="900"/>
                    </a:lnTo>
                    <a:lnTo>
                      <a:pt x="1035" y="1022"/>
                    </a:lnTo>
                    <a:lnTo>
                      <a:pt x="1092" y="1029"/>
                    </a:lnTo>
                    <a:lnTo>
                      <a:pt x="1058" y="1144"/>
                    </a:lnTo>
                    <a:lnTo>
                      <a:pt x="1133" y="1179"/>
                    </a:lnTo>
                    <a:lnTo>
                      <a:pt x="1162" y="1156"/>
                    </a:lnTo>
                    <a:lnTo>
                      <a:pt x="1168" y="1266"/>
                    </a:lnTo>
                    <a:lnTo>
                      <a:pt x="1110" y="1266"/>
                    </a:lnTo>
                    <a:lnTo>
                      <a:pt x="965" y="1156"/>
                    </a:lnTo>
                    <a:lnTo>
                      <a:pt x="965" y="1179"/>
                    </a:lnTo>
                    <a:lnTo>
                      <a:pt x="923" y="1179"/>
                    </a:lnTo>
                    <a:lnTo>
                      <a:pt x="837" y="1116"/>
                    </a:lnTo>
                    <a:lnTo>
                      <a:pt x="785" y="1121"/>
                    </a:lnTo>
                    <a:lnTo>
                      <a:pt x="779" y="1092"/>
                    </a:lnTo>
                    <a:lnTo>
                      <a:pt x="651" y="1104"/>
                    </a:lnTo>
                    <a:lnTo>
                      <a:pt x="599" y="854"/>
                    </a:lnTo>
                    <a:lnTo>
                      <a:pt x="564" y="854"/>
                    </a:lnTo>
                    <a:lnTo>
                      <a:pt x="552" y="813"/>
                    </a:lnTo>
                    <a:lnTo>
                      <a:pt x="494" y="819"/>
                    </a:lnTo>
                    <a:lnTo>
                      <a:pt x="489" y="889"/>
                    </a:lnTo>
                    <a:lnTo>
                      <a:pt x="343" y="900"/>
                    </a:lnTo>
                    <a:lnTo>
                      <a:pt x="337" y="872"/>
                    </a:lnTo>
                    <a:lnTo>
                      <a:pt x="314" y="872"/>
                    </a:lnTo>
                    <a:lnTo>
                      <a:pt x="273" y="750"/>
                    </a:lnTo>
                    <a:lnTo>
                      <a:pt x="0" y="78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7" name="Freeform 146"/>
              <p:cNvSpPr>
                <a:spLocks/>
              </p:cNvSpPr>
              <p:nvPr/>
            </p:nvSpPr>
            <p:spPr bwMode="auto">
              <a:xfrm>
                <a:off x="1483" y="1248"/>
                <a:ext cx="43" cy="48"/>
              </a:xfrm>
              <a:custGeom>
                <a:avLst/>
                <a:gdLst>
                  <a:gd name="T0" fmla="*/ 291 w 343"/>
                  <a:gd name="T1" fmla="*/ 0 h 383"/>
                  <a:gd name="T2" fmla="*/ 343 w 343"/>
                  <a:gd name="T3" fmla="*/ 169 h 383"/>
                  <a:gd name="T4" fmla="*/ 291 w 343"/>
                  <a:gd name="T5" fmla="*/ 244 h 383"/>
                  <a:gd name="T6" fmla="*/ 267 w 343"/>
                  <a:gd name="T7" fmla="*/ 261 h 383"/>
                  <a:gd name="T8" fmla="*/ 256 w 343"/>
                  <a:gd name="T9" fmla="*/ 343 h 383"/>
                  <a:gd name="T10" fmla="*/ 0 w 343"/>
                  <a:gd name="T11" fmla="*/ 383 h 383"/>
                  <a:gd name="T12" fmla="*/ 23 w 343"/>
                  <a:gd name="T13" fmla="*/ 238 h 383"/>
                  <a:gd name="T14" fmla="*/ 99 w 343"/>
                  <a:gd name="T15" fmla="*/ 169 h 383"/>
                  <a:gd name="T16" fmla="*/ 75 w 343"/>
                  <a:gd name="T17" fmla="*/ 127 h 383"/>
                  <a:gd name="T18" fmla="*/ 70 w 343"/>
                  <a:gd name="T19" fmla="*/ 64 h 383"/>
                  <a:gd name="T20" fmla="*/ 214 w 343"/>
                  <a:gd name="T21" fmla="*/ 52 h 383"/>
                  <a:gd name="T22" fmla="*/ 291 w 34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83"/>
                  <a:gd name="T38" fmla="*/ 343 w 343"/>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83">
                    <a:moveTo>
                      <a:pt x="291" y="0"/>
                    </a:moveTo>
                    <a:lnTo>
                      <a:pt x="343" y="169"/>
                    </a:lnTo>
                    <a:lnTo>
                      <a:pt x="291" y="244"/>
                    </a:lnTo>
                    <a:lnTo>
                      <a:pt x="267" y="261"/>
                    </a:lnTo>
                    <a:lnTo>
                      <a:pt x="256" y="343"/>
                    </a:lnTo>
                    <a:lnTo>
                      <a:pt x="0" y="383"/>
                    </a:lnTo>
                    <a:lnTo>
                      <a:pt x="23" y="238"/>
                    </a:lnTo>
                    <a:lnTo>
                      <a:pt x="99" y="169"/>
                    </a:lnTo>
                    <a:lnTo>
                      <a:pt x="75" y="127"/>
                    </a:lnTo>
                    <a:lnTo>
                      <a:pt x="70" y="64"/>
                    </a:lnTo>
                    <a:lnTo>
                      <a:pt x="214" y="52"/>
                    </a:lnTo>
                    <a:lnTo>
                      <a:pt x="29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8" name="Freeform 147"/>
              <p:cNvSpPr>
                <a:spLocks/>
              </p:cNvSpPr>
              <p:nvPr/>
            </p:nvSpPr>
            <p:spPr bwMode="auto">
              <a:xfrm>
                <a:off x="1515" y="1245"/>
                <a:ext cx="64" cy="79"/>
              </a:xfrm>
              <a:custGeom>
                <a:avLst/>
                <a:gdLst>
                  <a:gd name="T0" fmla="*/ 0 w 506"/>
                  <a:gd name="T1" fmla="*/ 373 h 635"/>
                  <a:gd name="T2" fmla="*/ 145 w 506"/>
                  <a:gd name="T3" fmla="*/ 436 h 635"/>
                  <a:gd name="T4" fmla="*/ 232 w 506"/>
                  <a:gd name="T5" fmla="*/ 530 h 635"/>
                  <a:gd name="T6" fmla="*/ 296 w 506"/>
                  <a:gd name="T7" fmla="*/ 553 h 635"/>
                  <a:gd name="T8" fmla="*/ 337 w 506"/>
                  <a:gd name="T9" fmla="*/ 623 h 635"/>
                  <a:gd name="T10" fmla="*/ 384 w 506"/>
                  <a:gd name="T11" fmla="*/ 635 h 635"/>
                  <a:gd name="T12" fmla="*/ 506 w 506"/>
                  <a:gd name="T13" fmla="*/ 413 h 635"/>
                  <a:gd name="T14" fmla="*/ 459 w 506"/>
                  <a:gd name="T15" fmla="*/ 314 h 635"/>
                  <a:gd name="T16" fmla="*/ 499 w 506"/>
                  <a:gd name="T17" fmla="*/ 59 h 635"/>
                  <a:gd name="T18" fmla="*/ 424 w 506"/>
                  <a:gd name="T19" fmla="*/ 30 h 635"/>
                  <a:gd name="T20" fmla="*/ 372 w 506"/>
                  <a:gd name="T21" fmla="*/ 94 h 635"/>
                  <a:gd name="T22" fmla="*/ 302 w 506"/>
                  <a:gd name="T23" fmla="*/ 88 h 635"/>
                  <a:gd name="T24" fmla="*/ 215 w 506"/>
                  <a:gd name="T25" fmla="*/ 0 h 635"/>
                  <a:gd name="T26" fmla="*/ 70 w 506"/>
                  <a:gd name="T27" fmla="*/ 12 h 635"/>
                  <a:gd name="T28" fmla="*/ 40 w 506"/>
                  <a:gd name="T29" fmla="*/ 30 h 635"/>
                  <a:gd name="T30" fmla="*/ 87 w 506"/>
                  <a:gd name="T31" fmla="*/ 199 h 635"/>
                  <a:gd name="T32" fmla="*/ 35 w 506"/>
                  <a:gd name="T33" fmla="*/ 268 h 635"/>
                  <a:gd name="T34" fmla="*/ 11 w 506"/>
                  <a:gd name="T35" fmla="*/ 286 h 635"/>
                  <a:gd name="T36" fmla="*/ 0 w 506"/>
                  <a:gd name="T37" fmla="*/ 373 h 6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6"/>
                  <a:gd name="T58" fmla="*/ 0 h 635"/>
                  <a:gd name="T59" fmla="*/ 506 w 506"/>
                  <a:gd name="T60" fmla="*/ 635 h 6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6" h="635">
                    <a:moveTo>
                      <a:pt x="0" y="373"/>
                    </a:moveTo>
                    <a:lnTo>
                      <a:pt x="145" y="436"/>
                    </a:lnTo>
                    <a:lnTo>
                      <a:pt x="232" y="530"/>
                    </a:lnTo>
                    <a:lnTo>
                      <a:pt x="296" y="553"/>
                    </a:lnTo>
                    <a:lnTo>
                      <a:pt x="337" y="623"/>
                    </a:lnTo>
                    <a:lnTo>
                      <a:pt x="384" y="635"/>
                    </a:lnTo>
                    <a:lnTo>
                      <a:pt x="506" y="413"/>
                    </a:lnTo>
                    <a:lnTo>
                      <a:pt x="459" y="314"/>
                    </a:lnTo>
                    <a:lnTo>
                      <a:pt x="499" y="59"/>
                    </a:lnTo>
                    <a:lnTo>
                      <a:pt x="424" y="30"/>
                    </a:lnTo>
                    <a:lnTo>
                      <a:pt x="372" y="94"/>
                    </a:lnTo>
                    <a:lnTo>
                      <a:pt x="302" y="88"/>
                    </a:lnTo>
                    <a:lnTo>
                      <a:pt x="215" y="0"/>
                    </a:lnTo>
                    <a:lnTo>
                      <a:pt x="70" y="12"/>
                    </a:lnTo>
                    <a:lnTo>
                      <a:pt x="40" y="30"/>
                    </a:lnTo>
                    <a:lnTo>
                      <a:pt x="87" y="199"/>
                    </a:lnTo>
                    <a:lnTo>
                      <a:pt x="35" y="268"/>
                    </a:lnTo>
                    <a:lnTo>
                      <a:pt x="11" y="286"/>
                    </a:lnTo>
                    <a:lnTo>
                      <a:pt x="0" y="37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79" name="Freeform 148"/>
              <p:cNvSpPr>
                <a:spLocks/>
              </p:cNvSpPr>
              <p:nvPr/>
            </p:nvSpPr>
            <p:spPr bwMode="auto">
              <a:xfrm>
                <a:off x="1480" y="1291"/>
                <a:ext cx="91" cy="93"/>
              </a:xfrm>
              <a:custGeom>
                <a:avLst/>
                <a:gdLst>
                  <a:gd name="T0" fmla="*/ 122 w 727"/>
                  <a:gd name="T1" fmla="*/ 23 h 743"/>
                  <a:gd name="T2" fmla="*/ 94 w 727"/>
                  <a:gd name="T3" fmla="*/ 116 h 743"/>
                  <a:gd name="T4" fmla="*/ 129 w 727"/>
                  <a:gd name="T5" fmla="*/ 168 h 743"/>
                  <a:gd name="T6" fmla="*/ 0 w 727"/>
                  <a:gd name="T7" fmla="*/ 319 h 743"/>
                  <a:gd name="T8" fmla="*/ 0 w 727"/>
                  <a:gd name="T9" fmla="*/ 360 h 743"/>
                  <a:gd name="T10" fmla="*/ 82 w 727"/>
                  <a:gd name="T11" fmla="*/ 441 h 743"/>
                  <a:gd name="T12" fmla="*/ 82 w 727"/>
                  <a:gd name="T13" fmla="*/ 482 h 743"/>
                  <a:gd name="T14" fmla="*/ 256 w 727"/>
                  <a:gd name="T15" fmla="*/ 569 h 743"/>
                  <a:gd name="T16" fmla="*/ 321 w 727"/>
                  <a:gd name="T17" fmla="*/ 743 h 743"/>
                  <a:gd name="T18" fmla="*/ 367 w 727"/>
                  <a:gd name="T19" fmla="*/ 715 h 743"/>
                  <a:gd name="T20" fmla="*/ 518 w 727"/>
                  <a:gd name="T21" fmla="*/ 732 h 743"/>
                  <a:gd name="T22" fmla="*/ 547 w 727"/>
                  <a:gd name="T23" fmla="*/ 685 h 743"/>
                  <a:gd name="T24" fmla="*/ 727 w 727"/>
                  <a:gd name="T25" fmla="*/ 673 h 743"/>
                  <a:gd name="T26" fmla="*/ 692 w 727"/>
                  <a:gd name="T27" fmla="*/ 593 h 743"/>
                  <a:gd name="T28" fmla="*/ 692 w 727"/>
                  <a:gd name="T29" fmla="*/ 394 h 743"/>
                  <a:gd name="T30" fmla="*/ 663 w 727"/>
                  <a:gd name="T31" fmla="*/ 366 h 743"/>
                  <a:gd name="T32" fmla="*/ 670 w 727"/>
                  <a:gd name="T33" fmla="*/ 255 h 743"/>
                  <a:gd name="T34" fmla="*/ 623 w 727"/>
                  <a:gd name="T35" fmla="*/ 250 h 743"/>
                  <a:gd name="T36" fmla="*/ 582 w 727"/>
                  <a:gd name="T37" fmla="*/ 180 h 743"/>
                  <a:gd name="T38" fmla="*/ 518 w 727"/>
                  <a:gd name="T39" fmla="*/ 157 h 743"/>
                  <a:gd name="T40" fmla="*/ 431 w 727"/>
                  <a:gd name="T41" fmla="*/ 63 h 743"/>
                  <a:gd name="T42" fmla="*/ 286 w 727"/>
                  <a:gd name="T43" fmla="*/ 0 h 743"/>
                  <a:gd name="T44" fmla="*/ 122 w 727"/>
                  <a:gd name="T45" fmla="*/ 23 h 7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7"/>
                  <a:gd name="T70" fmla="*/ 0 h 743"/>
                  <a:gd name="T71" fmla="*/ 727 w 727"/>
                  <a:gd name="T72" fmla="*/ 743 h 7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7" h="743">
                    <a:moveTo>
                      <a:pt x="122" y="23"/>
                    </a:moveTo>
                    <a:lnTo>
                      <a:pt x="94" y="116"/>
                    </a:lnTo>
                    <a:lnTo>
                      <a:pt x="129" y="168"/>
                    </a:lnTo>
                    <a:lnTo>
                      <a:pt x="0" y="319"/>
                    </a:lnTo>
                    <a:lnTo>
                      <a:pt x="0" y="360"/>
                    </a:lnTo>
                    <a:lnTo>
                      <a:pt x="82" y="441"/>
                    </a:lnTo>
                    <a:lnTo>
                      <a:pt x="82" y="482"/>
                    </a:lnTo>
                    <a:lnTo>
                      <a:pt x="256" y="569"/>
                    </a:lnTo>
                    <a:lnTo>
                      <a:pt x="321" y="743"/>
                    </a:lnTo>
                    <a:lnTo>
                      <a:pt x="367" y="715"/>
                    </a:lnTo>
                    <a:lnTo>
                      <a:pt x="518" y="732"/>
                    </a:lnTo>
                    <a:lnTo>
                      <a:pt x="547" y="685"/>
                    </a:lnTo>
                    <a:lnTo>
                      <a:pt x="727" y="673"/>
                    </a:lnTo>
                    <a:lnTo>
                      <a:pt x="692" y="593"/>
                    </a:lnTo>
                    <a:lnTo>
                      <a:pt x="692" y="394"/>
                    </a:lnTo>
                    <a:lnTo>
                      <a:pt x="663" y="366"/>
                    </a:lnTo>
                    <a:lnTo>
                      <a:pt x="670" y="255"/>
                    </a:lnTo>
                    <a:lnTo>
                      <a:pt x="623" y="250"/>
                    </a:lnTo>
                    <a:lnTo>
                      <a:pt x="582" y="180"/>
                    </a:lnTo>
                    <a:lnTo>
                      <a:pt x="518" y="157"/>
                    </a:lnTo>
                    <a:lnTo>
                      <a:pt x="431" y="63"/>
                    </a:lnTo>
                    <a:lnTo>
                      <a:pt x="286" y="0"/>
                    </a:lnTo>
                    <a:lnTo>
                      <a:pt x="122"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0" name="Freeform 149"/>
              <p:cNvSpPr>
                <a:spLocks/>
              </p:cNvSpPr>
              <p:nvPr/>
            </p:nvSpPr>
            <p:spPr bwMode="auto">
              <a:xfrm>
                <a:off x="1480" y="1308"/>
                <a:ext cx="16" cy="23"/>
              </a:xfrm>
              <a:custGeom>
                <a:avLst/>
                <a:gdLst>
                  <a:gd name="T0" fmla="*/ 0 w 129"/>
                  <a:gd name="T1" fmla="*/ 186 h 186"/>
                  <a:gd name="T2" fmla="*/ 129 w 129"/>
                  <a:gd name="T3" fmla="*/ 35 h 186"/>
                  <a:gd name="T4" fmla="*/ 117 w 129"/>
                  <a:gd name="T5" fmla="*/ 17 h 186"/>
                  <a:gd name="T6" fmla="*/ 65 w 129"/>
                  <a:gd name="T7" fmla="*/ 0 h 186"/>
                  <a:gd name="T8" fmla="*/ 0 w 129"/>
                  <a:gd name="T9" fmla="*/ 35 h 186"/>
                  <a:gd name="T10" fmla="*/ 0 w 129"/>
                  <a:gd name="T11" fmla="*/ 186 h 186"/>
                  <a:gd name="T12" fmla="*/ 0 60000 65536"/>
                  <a:gd name="T13" fmla="*/ 0 60000 65536"/>
                  <a:gd name="T14" fmla="*/ 0 60000 65536"/>
                  <a:gd name="T15" fmla="*/ 0 60000 65536"/>
                  <a:gd name="T16" fmla="*/ 0 60000 65536"/>
                  <a:gd name="T17" fmla="*/ 0 60000 65536"/>
                  <a:gd name="T18" fmla="*/ 0 w 129"/>
                  <a:gd name="T19" fmla="*/ 0 h 186"/>
                  <a:gd name="T20" fmla="*/ 129 w 129"/>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9" h="186">
                    <a:moveTo>
                      <a:pt x="0" y="186"/>
                    </a:moveTo>
                    <a:lnTo>
                      <a:pt x="129" y="35"/>
                    </a:lnTo>
                    <a:lnTo>
                      <a:pt x="117" y="17"/>
                    </a:lnTo>
                    <a:lnTo>
                      <a:pt x="65" y="0"/>
                    </a:lnTo>
                    <a:lnTo>
                      <a:pt x="0" y="35"/>
                    </a:lnTo>
                    <a:lnTo>
                      <a:pt x="0" y="18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1" name="Freeform 150"/>
              <p:cNvSpPr>
                <a:spLocks/>
              </p:cNvSpPr>
              <p:nvPr/>
            </p:nvSpPr>
            <p:spPr bwMode="auto">
              <a:xfrm>
                <a:off x="1480" y="1294"/>
                <a:ext cx="15" cy="18"/>
              </a:xfrm>
              <a:custGeom>
                <a:avLst/>
                <a:gdLst>
                  <a:gd name="T0" fmla="*/ 0 w 122"/>
                  <a:gd name="T1" fmla="*/ 87 h 145"/>
                  <a:gd name="T2" fmla="*/ 0 w 122"/>
                  <a:gd name="T3" fmla="*/ 145 h 145"/>
                  <a:gd name="T4" fmla="*/ 65 w 122"/>
                  <a:gd name="T5" fmla="*/ 110 h 145"/>
                  <a:gd name="T6" fmla="*/ 117 w 122"/>
                  <a:gd name="T7" fmla="*/ 127 h 145"/>
                  <a:gd name="T8" fmla="*/ 94 w 122"/>
                  <a:gd name="T9" fmla="*/ 87 h 145"/>
                  <a:gd name="T10" fmla="*/ 122 w 122"/>
                  <a:gd name="T11" fmla="*/ 0 h 145"/>
                  <a:gd name="T12" fmla="*/ 24 w 122"/>
                  <a:gd name="T13" fmla="*/ 17 h 145"/>
                  <a:gd name="T14" fmla="*/ 0 w 122"/>
                  <a:gd name="T15" fmla="*/ 87 h 14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45"/>
                  <a:gd name="T26" fmla="*/ 122 w 122"/>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45">
                    <a:moveTo>
                      <a:pt x="0" y="87"/>
                    </a:moveTo>
                    <a:lnTo>
                      <a:pt x="0" y="145"/>
                    </a:lnTo>
                    <a:lnTo>
                      <a:pt x="65" y="110"/>
                    </a:lnTo>
                    <a:lnTo>
                      <a:pt x="117" y="127"/>
                    </a:lnTo>
                    <a:lnTo>
                      <a:pt x="94" y="87"/>
                    </a:lnTo>
                    <a:lnTo>
                      <a:pt x="122" y="0"/>
                    </a:lnTo>
                    <a:lnTo>
                      <a:pt x="24" y="17"/>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2" name="Freeform 151"/>
              <p:cNvSpPr>
                <a:spLocks/>
              </p:cNvSpPr>
              <p:nvPr/>
            </p:nvSpPr>
            <p:spPr bwMode="auto">
              <a:xfrm>
                <a:off x="1338" y="1335"/>
                <a:ext cx="100" cy="107"/>
              </a:xfrm>
              <a:custGeom>
                <a:avLst/>
                <a:gdLst>
                  <a:gd name="T0" fmla="*/ 17 w 802"/>
                  <a:gd name="T1" fmla="*/ 35 h 859"/>
                  <a:gd name="T2" fmla="*/ 92 w 802"/>
                  <a:gd name="T3" fmla="*/ 157 h 859"/>
                  <a:gd name="T4" fmla="*/ 52 w 802"/>
                  <a:gd name="T5" fmla="*/ 244 h 859"/>
                  <a:gd name="T6" fmla="*/ 75 w 802"/>
                  <a:gd name="T7" fmla="*/ 331 h 859"/>
                  <a:gd name="T8" fmla="*/ 122 w 802"/>
                  <a:gd name="T9" fmla="*/ 354 h 859"/>
                  <a:gd name="T10" fmla="*/ 110 w 802"/>
                  <a:gd name="T11" fmla="*/ 453 h 859"/>
                  <a:gd name="T12" fmla="*/ 17 w 802"/>
                  <a:gd name="T13" fmla="*/ 568 h 859"/>
                  <a:gd name="T14" fmla="*/ 0 w 802"/>
                  <a:gd name="T15" fmla="*/ 696 h 859"/>
                  <a:gd name="T16" fmla="*/ 0 w 802"/>
                  <a:gd name="T17" fmla="*/ 835 h 859"/>
                  <a:gd name="T18" fmla="*/ 92 w 802"/>
                  <a:gd name="T19" fmla="*/ 772 h 859"/>
                  <a:gd name="T20" fmla="*/ 157 w 802"/>
                  <a:gd name="T21" fmla="*/ 824 h 859"/>
                  <a:gd name="T22" fmla="*/ 429 w 802"/>
                  <a:gd name="T23" fmla="*/ 778 h 859"/>
                  <a:gd name="T24" fmla="*/ 598 w 802"/>
                  <a:gd name="T25" fmla="*/ 859 h 859"/>
                  <a:gd name="T26" fmla="*/ 732 w 802"/>
                  <a:gd name="T27" fmla="*/ 824 h 859"/>
                  <a:gd name="T28" fmla="*/ 656 w 802"/>
                  <a:gd name="T29" fmla="*/ 760 h 859"/>
                  <a:gd name="T30" fmla="*/ 656 w 802"/>
                  <a:gd name="T31" fmla="*/ 505 h 859"/>
                  <a:gd name="T32" fmla="*/ 767 w 802"/>
                  <a:gd name="T33" fmla="*/ 493 h 859"/>
                  <a:gd name="T34" fmla="*/ 755 w 802"/>
                  <a:gd name="T35" fmla="*/ 418 h 859"/>
                  <a:gd name="T36" fmla="*/ 802 w 802"/>
                  <a:gd name="T37" fmla="*/ 418 h 859"/>
                  <a:gd name="T38" fmla="*/ 796 w 802"/>
                  <a:gd name="T39" fmla="*/ 342 h 859"/>
                  <a:gd name="T40" fmla="*/ 668 w 802"/>
                  <a:gd name="T41" fmla="*/ 354 h 859"/>
                  <a:gd name="T42" fmla="*/ 616 w 802"/>
                  <a:gd name="T43" fmla="*/ 104 h 859"/>
                  <a:gd name="T44" fmla="*/ 581 w 802"/>
                  <a:gd name="T45" fmla="*/ 104 h 859"/>
                  <a:gd name="T46" fmla="*/ 569 w 802"/>
                  <a:gd name="T47" fmla="*/ 63 h 859"/>
                  <a:gd name="T48" fmla="*/ 511 w 802"/>
                  <a:gd name="T49" fmla="*/ 69 h 859"/>
                  <a:gd name="T50" fmla="*/ 506 w 802"/>
                  <a:gd name="T51" fmla="*/ 139 h 859"/>
                  <a:gd name="T52" fmla="*/ 360 w 802"/>
                  <a:gd name="T53" fmla="*/ 150 h 859"/>
                  <a:gd name="T54" fmla="*/ 354 w 802"/>
                  <a:gd name="T55" fmla="*/ 122 h 859"/>
                  <a:gd name="T56" fmla="*/ 331 w 802"/>
                  <a:gd name="T57" fmla="*/ 122 h 859"/>
                  <a:gd name="T58" fmla="*/ 290 w 802"/>
                  <a:gd name="T59" fmla="*/ 0 h 859"/>
                  <a:gd name="T60" fmla="*/ 17 w 802"/>
                  <a:gd name="T61" fmla="*/ 35 h 8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2"/>
                  <a:gd name="T94" fmla="*/ 0 h 859"/>
                  <a:gd name="T95" fmla="*/ 802 w 802"/>
                  <a:gd name="T96" fmla="*/ 859 h 8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2" h="859">
                    <a:moveTo>
                      <a:pt x="17" y="35"/>
                    </a:moveTo>
                    <a:lnTo>
                      <a:pt x="92" y="157"/>
                    </a:lnTo>
                    <a:lnTo>
                      <a:pt x="52" y="244"/>
                    </a:lnTo>
                    <a:lnTo>
                      <a:pt x="75" y="331"/>
                    </a:lnTo>
                    <a:lnTo>
                      <a:pt x="122" y="354"/>
                    </a:lnTo>
                    <a:lnTo>
                      <a:pt x="110" y="453"/>
                    </a:lnTo>
                    <a:lnTo>
                      <a:pt x="17" y="568"/>
                    </a:lnTo>
                    <a:lnTo>
                      <a:pt x="0" y="696"/>
                    </a:lnTo>
                    <a:lnTo>
                      <a:pt x="0" y="835"/>
                    </a:lnTo>
                    <a:lnTo>
                      <a:pt x="92" y="772"/>
                    </a:lnTo>
                    <a:lnTo>
                      <a:pt x="157" y="824"/>
                    </a:lnTo>
                    <a:lnTo>
                      <a:pt x="429" y="778"/>
                    </a:lnTo>
                    <a:lnTo>
                      <a:pt x="598" y="859"/>
                    </a:lnTo>
                    <a:lnTo>
                      <a:pt x="732" y="824"/>
                    </a:lnTo>
                    <a:lnTo>
                      <a:pt x="656" y="760"/>
                    </a:lnTo>
                    <a:lnTo>
                      <a:pt x="656" y="505"/>
                    </a:lnTo>
                    <a:lnTo>
                      <a:pt x="767" y="493"/>
                    </a:lnTo>
                    <a:lnTo>
                      <a:pt x="755" y="418"/>
                    </a:lnTo>
                    <a:lnTo>
                      <a:pt x="802" y="418"/>
                    </a:lnTo>
                    <a:lnTo>
                      <a:pt x="796" y="342"/>
                    </a:lnTo>
                    <a:lnTo>
                      <a:pt x="668" y="354"/>
                    </a:lnTo>
                    <a:lnTo>
                      <a:pt x="616" y="104"/>
                    </a:lnTo>
                    <a:lnTo>
                      <a:pt x="581" y="104"/>
                    </a:lnTo>
                    <a:lnTo>
                      <a:pt x="569" y="63"/>
                    </a:lnTo>
                    <a:lnTo>
                      <a:pt x="511" y="69"/>
                    </a:lnTo>
                    <a:lnTo>
                      <a:pt x="506" y="139"/>
                    </a:lnTo>
                    <a:lnTo>
                      <a:pt x="360" y="150"/>
                    </a:lnTo>
                    <a:lnTo>
                      <a:pt x="354" y="122"/>
                    </a:lnTo>
                    <a:lnTo>
                      <a:pt x="331" y="122"/>
                    </a:lnTo>
                    <a:lnTo>
                      <a:pt x="290" y="0"/>
                    </a:lnTo>
                    <a:lnTo>
                      <a:pt x="17"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3" name="Freeform 152"/>
              <p:cNvSpPr>
                <a:spLocks/>
              </p:cNvSpPr>
              <p:nvPr/>
            </p:nvSpPr>
            <p:spPr bwMode="auto">
              <a:xfrm>
                <a:off x="1420" y="1351"/>
                <a:ext cx="98" cy="88"/>
              </a:xfrm>
              <a:custGeom>
                <a:avLst/>
                <a:gdLst>
                  <a:gd name="T0" fmla="*/ 779 w 779"/>
                  <a:gd name="T1" fmla="*/ 203 h 702"/>
                  <a:gd name="T2" fmla="*/ 720 w 779"/>
                  <a:gd name="T3" fmla="*/ 296 h 702"/>
                  <a:gd name="T4" fmla="*/ 680 w 779"/>
                  <a:gd name="T5" fmla="*/ 325 h 702"/>
                  <a:gd name="T6" fmla="*/ 686 w 779"/>
                  <a:gd name="T7" fmla="*/ 413 h 702"/>
                  <a:gd name="T8" fmla="*/ 523 w 779"/>
                  <a:gd name="T9" fmla="*/ 482 h 702"/>
                  <a:gd name="T10" fmla="*/ 553 w 779"/>
                  <a:gd name="T11" fmla="*/ 535 h 702"/>
                  <a:gd name="T12" fmla="*/ 483 w 779"/>
                  <a:gd name="T13" fmla="*/ 540 h 702"/>
                  <a:gd name="T14" fmla="*/ 337 w 779"/>
                  <a:gd name="T15" fmla="*/ 702 h 702"/>
                  <a:gd name="T16" fmla="*/ 221 w 779"/>
                  <a:gd name="T17" fmla="*/ 697 h 702"/>
                  <a:gd name="T18" fmla="*/ 157 w 779"/>
                  <a:gd name="T19" fmla="*/ 662 h 702"/>
                  <a:gd name="T20" fmla="*/ 76 w 779"/>
                  <a:gd name="T21" fmla="*/ 691 h 702"/>
                  <a:gd name="T22" fmla="*/ 0 w 779"/>
                  <a:gd name="T23" fmla="*/ 627 h 702"/>
                  <a:gd name="T24" fmla="*/ 0 w 779"/>
                  <a:gd name="T25" fmla="*/ 372 h 702"/>
                  <a:gd name="T26" fmla="*/ 105 w 779"/>
                  <a:gd name="T27" fmla="*/ 355 h 702"/>
                  <a:gd name="T28" fmla="*/ 99 w 779"/>
                  <a:gd name="T29" fmla="*/ 285 h 702"/>
                  <a:gd name="T30" fmla="*/ 146 w 779"/>
                  <a:gd name="T31" fmla="*/ 285 h 702"/>
                  <a:gd name="T32" fmla="*/ 146 w 779"/>
                  <a:gd name="T33" fmla="*/ 238 h 702"/>
                  <a:gd name="T34" fmla="*/ 204 w 779"/>
                  <a:gd name="T35" fmla="*/ 233 h 702"/>
                  <a:gd name="T36" fmla="*/ 284 w 779"/>
                  <a:gd name="T37" fmla="*/ 303 h 702"/>
                  <a:gd name="T38" fmla="*/ 326 w 779"/>
                  <a:gd name="T39" fmla="*/ 296 h 702"/>
                  <a:gd name="T40" fmla="*/ 326 w 779"/>
                  <a:gd name="T41" fmla="*/ 273 h 702"/>
                  <a:gd name="T42" fmla="*/ 476 w 779"/>
                  <a:gd name="T43" fmla="*/ 383 h 702"/>
                  <a:gd name="T44" fmla="*/ 529 w 779"/>
                  <a:gd name="T45" fmla="*/ 383 h 702"/>
                  <a:gd name="T46" fmla="*/ 523 w 779"/>
                  <a:gd name="T47" fmla="*/ 273 h 702"/>
                  <a:gd name="T48" fmla="*/ 494 w 779"/>
                  <a:gd name="T49" fmla="*/ 296 h 702"/>
                  <a:gd name="T50" fmla="*/ 419 w 779"/>
                  <a:gd name="T51" fmla="*/ 261 h 702"/>
                  <a:gd name="T52" fmla="*/ 453 w 779"/>
                  <a:gd name="T53" fmla="*/ 146 h 702"/>
                  <a:gd name="T54" fmla="*/ 396 w 779"/>
                  <a:gd name="T55" fmla="*/ 139 h 702"/>
                  <a:gd name="T56" fmla="*/ 431 w 779"/>
                  <a:gd name="T57" fmla="*/ 17 h 702"/>
                  <a:gd name="T58" fmla="*/ 558 w 779"/>
                  <a:gd name="T59" fmla="*/ 0 h 702"/>
                  <a:gd name="T60" fmla="*/ 732 w 779"/>
                  <a:gd name="T61" fmla="*/ 87 h 702"/>
                  <a:gd name="T62" fmla="*/ 779 w 779"/>
                  <a:gd name="T63" fmla="*/ 203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9"/>
                  <a:gd name="T97" fmla="*/ 0 h 702"/>
                  <a:gd name="T98" fmla="*/ 779 w 779"/>
                  <a:gd name="T99" fmla="*/ 702 h 7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9" h="702">
                    <a:moveTo>
                      <a:pt x="779" y="203"/>
                    </a:moveTo>
                    <a:lnTo>
                      <a:pt x="720" y="296"/>
                    </a:lnTo>
                    <a:lnTo>
                      <a:pt x="680" y="325"/>
                    </a:lnTo>
                    <a:lnTo>
                      <a:pt x="686" y="413"/>
                    </a:lnTo>
                    <a:lnTo>
                      <a:pt x="523" y="482"/>
                    </a:lnTo>
                    <a:lnTo>
                      <a:pt x="553" y="535"/>
                    </a:lnTo>
                    <a:lnTo>
                      <a:pt x="483" y="540"/>
                    </a:lnTo>
                    <a:lnTo>
                      <a:pt x="337" y="702"/>
                    </a:lnTo>
                    <a:lnTo>
                      <a:pt x="221" y="697"/>
                    </a:lnTo>
                    <a:lnTo>
                      <a:pt x="157" y="662"/>
                    </a:lnTo>
                    <a:lnTo>
                      <a:pt x="76" y="691"/>
                    </a:lnTo>
                    <a:lnTo>
                      <a:pt x="0" y="627"/>
                    </a:lnTo>
                    <a:lnTo>
                      <a:pt x="0" y="372"/>
                    </a:lnTo>
                    <a:lnTo>
                      <a:pt x="105" y="355"/>
                    </a:lnTo>
                    <a:lnTo>
                      <a:pt x="99" y="285"/>
                    </a:lnTo>
                    <a:lnTo>
                      <a:pt x="146" y="285"/>
                    </a:lnTo>
                    <a:lnTo>
                      <a:pt x="146" y="238"/>
                    </a:lnTo>
                    <a:lnTo>
                      <a:pt x="204" y="233"/>
                    </a:lnTo>
                    <a:lnTo>
                      <a:pt x="284" y="303"/>
                    </a:lnTo>
                    <a:lnTo>
                      <a:pt x="326" y="296"/>
                    </a:lnTo>
                    <a:lnTo>
                      <a:pt x="326" y="273"/>
                    </a:lnTo>
                    <a:lnTo>
                      <a:pt x="476" y="383"/>
                    </a:lnTo>
                    <a:lnTo>
                      <a:pt x="529" y="383"/>
                    </a:lnTo>
                    <a:lnTo>
                      <a:pt x="523" y="273"/>
                    </a:lnTo>
                    <a:lnTo>
                      <a:pt x="494" y="296"/>
                    </a:lnTo>
                    <a:lnTo>
                      <a:pt x="419" y="261"/>
                    </a:lnTo>
                    <a:lnTo>
                      <a:pt x="453" y="146"/>
                    </a:lnTo>
                    <a:lnTo>
                      <a:pt x="396" y="139"/>
                    </a:lnTo>
                    <a:lnTo>
                      <a:pt x="431" y="17"/>
                    </a:lnTo>
                    <a:lnTo>
                      <a:pt x="558" y="0"/>
                    </a:lnTo>
                    <a:lnTo>
                      <a:pt x="732" y="87"/>
                    </a:lnTo>
                    <a:lnTo>
                      <a:pt x="779" y="20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4" name="Freeform 153"/>
              <p:cNvSpPr>
                <a:spLocks/>
              </p:cNvSpPr>
              <p:nvPr/>
            </p:nvSpPr>
            <p:spPr bwMode="auto">
              <a:xfrm>
                <a:off x="1505" y="1376"/>
                <a:ext cx="24" cy="58"/>
              </a:xfrm>
              <a:custGeom>
                <a:avLst/>
                <a:gdLst>
                  <a:gd name="T0" fmla="*/ 6 w 192"/>
                  <a:gd name="T1" fmla="*/ 215 h 459"/>
                  <a:gd name="T2" fmla="*/ 105 w 192"/>
                  <a:gd name="T3" fmla="*/ 249 h 459"/>
                  <a:gd name="T4" fmla="*/ 145 w 192"/>
                  <a:gd name="T5" fmla="*/ 459 h 459"/>
                  <a:gd name="T6" fmla="*/ 187 w 192"/>
                  <a:gd name="T7" fmla="*/ 371 h 459"/>
                  <a:gd name="T8" fmla="*/ 192 w 192"/>
                  <a:gd name="T9" fmla="*/ 225 h 459"/>
                  <a:gd name="T10" fmla="*/ 99 w 192"/>
                  <a:gd name="T11" fmla="*/ 0 h 459"/>
                  <a:gd name="T12" fmla="*/ 40 w 192"/>
                  <a:gd name="T13" fmla="*/ 93 h 459"/>
                  <a:gd name="T14" fmla="*/ 0 w 192"/>
                  <a:gd name="T15" fmla="*/ 127 h 459"/>
                  <a:gd name="T16" fmla="*/ 6 w 192"/>
                  <a:gd name="T17" fmla="*/ 215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59"/>
                  <a:gd name="T29" fmla="*/ 192 w 192"/>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59">
                    <a:moveTo>
                      <a:pt x="6" y="215"/>
                    </a:moveTo>
                    <a:lnTo>
                      <a:pt x="105" y="249"/>
                    </a:lnTo>
                    <a:lnTo>
                      <a:pt x="145" y="459"/>
                    </a:lnTo>
                    <a:lnTo>
                      <a:pt x="187" y="371"/>
                    </a:lnTo>
                    <a:lnTo>
                      <a:pt x="192" y="225"/>
                    </a:lnTo>
                    <a:lnTo>
                      <a:pt x="99" y="0"/>
                    </a:lnTo>
                    <a:lnTo>
                      <a:pt x="40" y="93"/>
                    </a:lnTo>
                    <a:lnTo>
                      <a:pt x="0" y="127"/>
                    </a:lnTo>
                    <a:lnTo>
                      <a:pt x="6" y="21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5" name="Freeform 154"/>
              <p:cNvSpPr>
                <a:spLocks/>
              </p:cNvSpPr>
              <p:nvPr/>
            </p:nvSpPr>
            <p:spPr bwMode="auto">
              <a:xfrm>
                <a:off x="1338" y="1431"/>
                <a:ext cx="76" cy="108"/>
              </a:xfrm>
              <a:custGeom>
                <a:avLst/>
                <a:gdLst>
                  <a:gd name="T0" fmla="*/ 610 w 610"/>
                  <a:gd name="T1" fmla="*/ 87 h 860"/>
                  <a:gd name="T2" fmla="*/ 598 w 610"/>
                  <a:gd name="T3" fmla="*/ 314 h 860"/>
                  <a:gd name="T4" fmla="*/ 516 w 610"/>
                  <a:gd name="T5" fmla="*/ 366 h 860"/>
                  <a:gd name="T6" fmla="*/ 516 w 610"/>
                  <a:gd name="T7" fmla="*/ 796 h 860"/>
                  <a:gd name="T8" fmla="*/ 464 w 610"/>
                  <a:gd name="T9" fmla="*/ 860 h 860"/>
                  <a:gd name="T10" fmla="*/ 389 w 610"/>
                  <a:gd name="T11" fmla="*/ 837 h 860"/>
                  <a:gd name="T12" fmla="*/ 383 w 610"/>
                  <a:gd name="T13" fmla="*/ 755 h 860"/>
                  <a:gd name="T14" fmla="*/ 337 w 610"/>
                  <a:gd name="T15" fmla="*/ 825 h 860"/>
                  <a:gd name="T16" fmla="*/ 237 w 610"/>
                  <a:gd name="T17" fmla="*/ 703 h 860"/>
                  <a:gd name="T18" fmla="*/ 174 w 610"/>
                  <a:gd name="T19" fmla="*/ 349 h 860"/>
                  <a:gd name="T20" fmla="*/ 110 w 610"/>
                  <a:gd name="T21" fmla="*/ 290 h 860"/>
                  <a:gd name="T22" fmla="*/ 0 w 610"/>
                  <a:gd name="T23" fmla="*/ 63 h 860"/>
                  <a:gd name="T24" fmla="*/ 92 w 610"/>
                  <a:gd name="T25" fmla="*/ 0 h 860"/>
                  <a:gd name="T26" fmla="*/ 157 w 610"/>
                  <a:gd name="T27" fmla="*/ 52 h 860"/>
                  <a:gd name="T28" fmla="*/ 429 w 610"/>
                  <a:gd name="T29" fmla="*/ 6 h 860"/>
                  <a:gd name="T30" fmla="*/ 610 w 610"/>
                  <a:gd name="T31" fmla="*/ 87 h 8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0"/>
                  <a:gd name="T49" fmla="*/ 0 h 860"/>
                  <a:gd name="T50" fmla="*/ 610 w 610"/>
                  <a:gd name="T51" fmla="*/ 860 h 8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0" h="860">
                    <a:moveTo>
                      <a:pt x="610" y="87"/>
                    </a:moveTo>
                    <a:lnTo>
                      <a:pt x="598" y="314"/>
                    </a:lnTo>
                    <a:lnTo>
                      <a:pt x="516" y="366"/>
                    </a:lnTo>
                    <a:lnTo>
                      <a:pt x="516" y="796"/>
                    </a:lnTo>
                    <a:lnTo>
                      <a:pt x="464" y="860"/>
                    </a:lnTo>
                    <a:lnTo>
                      <a:pt x="389" y="837"/>
                    </a:lnTo>
                    <a:lnTo>
                      <a:pt x="383" y="755"/>
                    </a:lnTo>
                    <a:lnTo>
                      <a:pt x="337" y="825"/>
                    </a:lnTo>
                    <a:lnTo>
                      <a:pt x="237" y="703"/>
                    </a:lnTo>
                    <a:lnTo>
                      <a:pt x="174" y="349"/>
                    </a:lnTo>
                    <a:lnTo>
                      <a:pt x="110" y="290"/>
                    </a:lnTo>
                    <a:lnTo>
                      <a:pt x="0" y="63"/>
                    </a:lnTo>
                    <a:lnTo>
                      <a:pt x="92" y="0"/>
                    </a:lnTo>
                    <a:lnTo>
                      <a:pt x="157" y="52"/>
                    </a:lnTo>
                    <a:lnTo>
                      <a:pt x="429" y="6"/>
                    </a:lnTo>
                    <a:lnTo>
                      <a:pt x="61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6" name="Freeform 155"/>
              <p:cNvSpPr>
                <a:spLocks/>
              </p:cNvSpPr>
              <p:nvPr/>
            </p:nvSpPr>
            <p:spPr bwMode="auto">
              <a:xfrm>
                <a:off x="1486" y="1374"/>
                <a:ext cx="85" cy="143"/>
              </a:xfrm>
              <a:custGeom>
                <a:avLst/>
                <a:gdLst>
                  <a:gd name="T0" fmla="*/ 30 w 680"/>
                  <a:gd name="T1" fmla="*/ 355 h 1144"/>
                  <a:gd name="T2" fmla="*/ 175 w 680"/>
                  <a:gd name="T3" fmla="*/ 453 h 1144"/>
                  <a:gd name="T4" fmla="*/ 187 w 680"/>
                  <a:gd name="T5" fmla="*/ 564 h 1144"/>
                  <a:gd name="T6" fmla="*/ 128 w 680"/>
                  <a:gd name="T7" fmla="*/ 569 h 1144"/>
                  <a:gd name="T8" fmla="*/ 163 w 680"/>
                  <a:gd name="T9" fmla="*/ 662 h 1144"/>
                  <a:gd name="T10" fmla="*/ 47 w 680"/>
                  <a:gd name="T11" fmla="*/ 831 h 1144"/>
                  <a:gd name="T12" fmla="*/ 82 w 680"/>
                  <a:gd name="T13" fmla="*/ 1132 h 1144"/>
                  <a:gd name="T14" fmla="*/ 145 w 680"/>
                  <a:gd name="T15" fmla="*/ 1144 h 1144"/>
                  <a:gd name="T16" fmla="*/ 175 w 680"/>
                  <a:gd name="T17" fmla="*/ 1028 h 1144"/>
                  <a:gd name="T18" fmla="*/ 320 w 680"/>
                  <a:gd name="T19" fmla="*/ 923 h 1144"/>
                  <a:gd name="T20" fmla="*/ 309 w 680"/>
                  <a:gd name="T21" fmla="*/ 709 h 1144"/>
                  <a:gd name="T22" fmla="*/ 267 w 680"/>
                  <a:gd name="T23" fmla="*/ 686 h 1144"/>
                  <a:gd name="T24" fmla="*/ 291 w 680"/>
                  <a:gd name="T25" fmla="*/ 627 h 1144"/>
                  <a:gd name="T26" fmla="*/ 378 w 680"/>
                  <a:gd name="T27" fmla="*/ 569 h 1144"/>
                  <a:gd name="T28" fmla="*/ 407 w 680"/>
                  <a:gd name="T29" fmla="*/ 517 h 1144"/>
                  <a:gd name="T30" fmla="*/ 640 w 680"/>
                  <a:gd name="T31" fmla="*/ 343 h 1144"/>
                  <a:gd name="T32" fmla="*/ 680 w 680"/>
                  <a:gd name="T33" fmla="*/ 0 h 1144"/>
                  <a:gd name="T34" fmla="*/ 500 w 680"/>
                  <a:gd name="T35" fmla="*/ 23 h 1144"/>
                  <a:gd name="T36" fmla="*/ 471 w 680"/>
                  <a:gd name="T37" fmla="*/ 70 h 1144"/>
                  <a:gd name="T38" fmla="*/ 332 w 680"/>
                  <a:gd name="T39" fmla="*/ 53 h 1144"/>
                  <a:gd name="T40" fmla="*/ 274 w 680"/>
                  <a:gd name="T41" fmla="*/ 81 h 1144"/>
                  <a:gd name="T42" fmla="*/ 344 w 680"/>
                  <a:gd name="T43" fmla="*/ 233 h 1144"/>
                  <a:gd name="T44" fmla="*/ 344 w 680"/>
                  <a:gd name="T45" fmla="*/ 400 h 1144"/>
                  <a:gd name="T46" fmla="*/ 302 w 680"/>
                  <a:gd name="T47" fmla="*/ 477 h 1144"/>
                  <a:gd name="T48" fmla="*/ 262 w 680"/>
                  <a:gd name="T49" fmla="*/ 267 h 1144"/>
                  <a:gd name="T50" fmla="*/ 163 w 680"/>
                  <a:gd name="T51" fmla="*/ 233 h 1144"/>
                  <a:gd name="T52" fmla="*/ 0 w 680"/>
                  <a:gd name="T53" fmla="*/ 302 h 1144"/>
                  <a:gd name="T54" fmla="*/ 30 w 680"/>
                  <a:gd name="T55" fmla="*/ 355 h 1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0"/>
                  <a:gd name="T85" fmla="*/ 0 h 1144"/>
                  <a:gd name="T86" fmla="*/ 680 w 680"/>
                  <a:gd name="T87" fmla="*/ 1144 h 1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0" h="1144">
                    <a:moveTo>
                      <a:pt x="30" y="355"/>
                    </a:moveTo>
                    <a:lnTo>
                      <a:pt x="175" y="453"/>
                    </a:lnTo>
                    <a:lnTo>
                      <a:pt x="187" y="564"/>
                    </a:lnTo>
                    <a:lnTo>
                      <a:pt x="128" y="569"/>
                    </a:lnTo>
                    <a:lnTo>
                      <a:pt x="163" y="662"/>
                    </a:lnTo>
                    <a:lnTo>
                      <a:pt x="47" y="831"/>
                    </a:lnTo>
                    <a:lnTo>
                      <a:pt x="82" y="1132"/>
                    </a:lnTo>
                    <a:lnTo>
                      <a:pt x="145" y="1144"/>
                    </a:lnTo>
                    <a:lnTo>
                      <a:pt x="175" y="1028"/>
                    </a:lnTo>
                    <a:lnTo>
                      <a:pt x="320" y="923"/>
                    </a:lnTo>
                    <a:lnTo>
                      <a:pt x="309" y="709"/>
                    </a:lnTo>
                    <a:lnTo>
                      <a:pt x="267" y="686"/>
                    </a:lnTo>
                    <a:lnTo>
                      <a:pt x="291" y="627"/>
                    </a:lnTo>
                    <a:lnTo>
                      <a:pt x="378" y="569"/>
                    </a:lnTo>
                    <a:lnTo>
                      <a:pt x="407" y="517"/>
                    </a:lnTo>
                    <a:lnTo>
                      <a:pt x="640" y="343"/>
                    </a:lnTo>
                    <a:lnTo>
                      <a:pt x="680" y="0"/>
                    </a:lnTo>
                    <a:lnTo>
                      <a:pt x="500" y="23"/>
                    </a:lnTo>
                    <a:lnTo>
                      <a:pt x="471" y="70"/>
                    </a:lnTo>
                    <a:lnTo>
                      <a:pt x="332" y="53"/>
                    </a:lnTo>
                    <a:lnTo>
                      <a:pt x="274" y="81"/>
                    </a:lnTo>
                    <a:lnTo>
                      <a:pt x="344" y="233"/>
                    </a:lnTo>
                    <a:lnTo>
                      <a:pt x="344" y="400"/>
                    </a:lnTo>
                    <a:lnTo>
                      <a:pt x="302" y="477"/>
                    </a:lnTo>
                    <a:lnTo>
                      <a:pt x="262" y="267"/>
                    </a:lnTo>
                    <a:lnTo>
                      <a:pt x="163" y="233"/>
                    </a:lnTo>
                    <a:lnTo>
                      <a:pt x="0" y="302"/>
                    </a:lnTo>
                    <a:lnTo>
                      <a:pt x="30" y="35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7" name="Freeform 156"/>
              <p:cNvSpPr>
                <a:spLocks/>
              </p:cNvSpPr>
              <p:nvPr/>
            </p:nvSpPr>
            <p:spPr bwMode="auto">
              <a:xfrm>
                <a:off x="1448" y="1418"/>
                <a:ext cx="61" cy="60"/>
              </a:xfrm>
              <a:custGeom>
                <a:avLst/>
                <a:gdLst>
                  <a:gd name="T0" fmla="*/ 0 w 489"/>
                  <a:gd name="T1" fmla="*/ 162 h 476"/>
                  <a:gd name="T2" fmla="*/ 63 w 489"/>
                  <a:gd name="T3" fmla="*/ 336 h 476"/>
                  <a:gd name="T4" fmla="*/ 116 w 489"/>
                  <a:gd name="T5" fmla="*/ 336 h 476"/>
                  <a:gd name="T6" fmla="*/ 133 w 489"/>
                  <a:gd name="T7" fmla="*/ 389 h 476"/>
                  <a:gd name="T8" fmla="*/ 349 w 489"/>
                  <a:gd name="T9" fmla="*/ 476 h 476"/>
                  <a:gd name="T10" fmla="*/ 465 w 489"/>
                  <a:gd name="T11" fmla="*/ 307 h 476"/>
                  <a:gd name="T12" fmla="*/ 430 w 489"/>
                  <a:gd name="T13" fmla="*/ 214 h 476"/>
                  <a:gd name="T14" fmla="*/ 489 w 489"/>
                  <a:gd name="T15" fmla="*/ 209 h 476"/>
                  <a:gd name="T16" fmla="*/ 477 w 489"/>
                  <a:gd name="T17" fmla="*/ 98 h 476"/>
                  <a:gd name="T18" fmla="*/ 332 w 489"/>
                  <a:gd name="T19" fmla="*/ 0 h 476"/>
                  <a:gd name="T20" fmla="*/ 262 w 489"/>
                  <a:gd name="T21" fmla="*/ 5 h 476"/>
                  <a:gd name="T22" fmla="*/ 116 w 489"/>
                  <a:gd name="T23" fmla="*/ 167 h 476"/>
                  <a:gd name="T24" fmla="*/ 0 w 489"/>
                  <a:gd name="T25" fmla="*/ 162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9"/>
                  <a:gd name="T40" fmla="*/ 0 h 476"/>
                  <a:gd name="T41" fmla="*/ 489 w 489"/>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9" h="476">
                    <a:moveTo>
                      <a:pt x="0" y="162"/>
                    </a:moveTo>
                    <a:lnTo>
                      <a:pt x="63" y="336"/>
                    </a:lnTo>
                    <a:lnTo>
                      <a:pt x="116" y="336"/>
                    </a:lnTo>
                    <a:lnTo>
                      <a:pt x="133" y="389"/>
                    </a:lnTo>
                    <a:lnTo>
                      <a:pt x="349" y="476"/>
                    </a:lnTo>
                    <a:lnTo>
                      <a:pt x="465" y="307"/>
                    </a:lnTo>
                    <a:lnTo>
                      <a:pt x="430" y="214"/>
                    </a:lnTo>
                    <a:lnTo>
                      <a:pt x="489" y="209"/>
                    </a:lnTo>
                    <a:lnTo>
                      <a:pt x="477" y="98"/>
                    </a:lnTo>
                    <a:lnTo>
                      <a:pt x="332" y="0"/>
                    </a:lnTo>
                    <a:lnTo>
                      <a:pt x="262" y="5"/>
                    </a:lnTo>
                    <a:lnTo>
                      <a:pt x="116" y="167"/>
                    </a:lnTo>
                    <a:lnTo>
                      <a:pt x="0" y="16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8" name="Freeform 157"/>
              <p:cNvSpPr>
                <a:spLocks/>
              </p:cNvSpPr>
              <p:nvPr/>
            </p:nvSpPr>
            <p:spPr bwMode="auto">
              <a:xfrm>
                <a:off x="1403" y="1434"/>
                <a:ext cx="74" cy="85"/>
              </a:xfrm>
              <a:custGeom>
                <a:avLst/>
                <a:gdLst>
                  <a:gd name="T0" fmla="*/ 0 w 593"/>
                  <a:gd name="T1" fmla="*/ 622 h 674"/>
                  <a:gd name="T2" fmla="*/ 53 w 593"/>
                  <a:gd name="T3" fmla="*/ 674 h 674"/>
                  <a:gd name="T4" fmla="*/ 135 w 593"/>
                  <a:gd name="T5" fmla="*/ 640 h 674"/>
                  <a:gd name="T6" fmla="*/ 216 w 593"/>
                  <a:gd name="T7" fmla="*/ 552 h 674"/>
                  <a:gd name="T8" fmla="*/ 338 w 593"/>
                  <a:gd name="T9" fmla="*/ 581 h 674"/>
                  <a:gd name="T10" fmla="*/ 379 w 593"/>
                  <a:gd name="T11" fmla="*/ 552 h 674"/>
                  <a:gd name="T12" fmla="*/ 361 w 593"/>
                  <a:gd name="T13" fmla="*/ 488 h 674"/>
                  <a:gd name="T14" fmla="*/ 593 w 593"/>
                  <a:gd name="T15" fmla="*/ 296 h 674"/>
                  <a:gd name="T16" fmla="*/ 501 w 593"/>
                  <a:gd name="T17" fmla="*/ 262 h 674"/>
                  <a:gd name="T18" fmla="*/ 477 w 593"/>
                  <a:gd name="T19" fmla="*/ 209 h 674"/>
                  <a:gd name="T20" fmla="*/ 424 w 593"/>
                  <a:gd name="T21" fmla="*/ 209 h 674"/>
                  <a:gd name="T22" fmla="*/ 361 w 593"/>
                  <a:gd name="T23" fmla="*/ 35 h 674"/>
                  <a:gd name="T24" fmla="*/ 297 w 593"/>
                  <a:gd name="T25" fmla="*/ 0 h 674"/>
                  <a:gd name="T26" fmla="*/ 94 w 593"/>
                  <a:gd name="T27" fmla="*/ 64 h 674"/>
                  <a:gd name="T28" fmla="*/ 82 w 593"/>
                  <a:gd name="T29" fmla="*/ 291 h 674"/>
                  <a:gd name="T30" fmla="*/ 0 w 593"/>
                  <a:gd name="T31" fmla="*/ 337 h 674"/>
                  <a:gd name="T32" fmla="*/ 0 w 593"/>
                  <a:gd name="T33" fmla="*/ 622 h 6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3"/>
                  <a:gd name="T52" fmla="*/ 0 h 674"/>
                  <a:gd name="T53" fmla="*/ 593 w 593"/>
                  <a:gd name="T54" fmla="*/ 674 h 6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3" h="674">
                    <a:moveTo>
                      <a:pt x="0" y="622"/>
                    </a:moveTo>
                    <a:lnTo>
                      <a:pt x="53" y="674"/>
                    </a:lnTo>
                    <a:lnTo>
                      <a:pt x="135" y="640"/>
                    </a:lnTo>
                    <a:lnTo>
                      <a:pt x="216" y="552"/>
                    </a:lnTo>
                    <a:lnTo>
                      <a:pt x="338" y="581"/>
                    </a:lnTo>
                    <a:lnTo>
                      <a:pt x="379" y="552"/>
                    </a:lnTo>
                    <a:lnTo>
                      <a:pt x="361" y="488"/>
                    </a:lnTo>
                    <a:lnTo>
                      <a:pt x="593" y="296"/>
                    </a:lnTo>
                    <a:lnTo>
                      <a:pt x="501" y="262"/>
                    </a:lnTo>
                    <a:lnTo>
                      <a:pt x="477" y="209"/>
                    </a:lnTo>
                    <a:lnTo>
                      <a:pt x="424" y="209"/>
                    </a:lnTo>
                    <a:lnTo>
                      <a:pt x="361" y="35"/>
                    </a:lnTo>
                    <a:lnTo>
                      <a:pt x="297" y="0"/>
                    </a:lnTo>
                    <a:lnTo>
                      <a:pt x="94" y="64"/>
                    </a:lnTo>
                    <a:lnTo>
                      <a:pt x="82" y="291"/>
                    </a:lnTo>
                    <a:lnTo>
                      <a:pt x="0" y="337"/>
                    </a:lnTo>
                    <a:lnTo>
                      <a:pt x="0" y="62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89" name="Freeform 158"/>
              <p:cNvSpPr>
                <a:spLocks/>
              </p:cNvSpPr>
              <p:nvPr/>
            </p:nvSpPr>
            <p:spPr bwMode="auto">
              <a:xfrm>
                <a:off x="1380" y="1471"/>
                <a:ext cx="123" cy="122"/>
              </a:xfrm>
              <a:custGeom>
                <a:avLst/>
                <a:gdLst>
                  <a:gd name="T0" fmla="*/ 0 w 982"/>
                  <a:gd name="T1" fmla="*/ 500 h 970"/>
                  <a:gd name="T2" fmla="*/ 110 w 982"/>
                  <a:gd name="T3" fmla="*/ 710 h 970"/>
                  <a:gd name="T4" fmla="*/ 87 w 982"/>
                  <a:gd name="T5" fmla="*/ 831 h 970"/>
                  <a:gd name="T6" fmla="*/ 127 w 982"/>
                  <a:gd name="T7" fmla="*/ 942 h 970"/>
                  <a:gd name="T8" fmla="*/ 203 w 982"/>
                  <a:gd name="T9" fmla="*/ 970 h 970"/>
                  <a:gd name="T10" fmla="*/ 296 w 982"/>
                  <a:gd name="T11" fmla="*/ 907 h 970"/>
                  <a:gd name="T12" fmla="*/ 418 w 982"/>
                  <a:gd name="T13" fmla="*/ 895 h 970"/>
                  <a:gd name="T14" fmla="*/ 593 w 982"/>
                  <a:gd name="T15" fmla="*/ 814 h 970"/>
                  <a:gd name="T16" fmla="*/ 755 w 982"/>
                  <a:gd name="T17" fmla="*/ 721 h 970"/>
                  <a:gd name="T18" fmla="*/ 964 w 982"/>
                  <a:gd name="T19" fmla="*/ 431 h 970"/>
                  <a:gd name="T20" fmla="*/ 982 w 982"/>
                  <a:gd name="T21" fmla="*/ 366 h 970"/>
                  <a:gd name="T22" fmla="*/ 924 w 982"/>
                  <a:gd name="T23" fmla="*/ 354 h 970"/>
                  <a:gd name="T24" fmla="*/ 860 w 982"/>
                  <a:gd name="T25" fmla="*/ 413 h 970"/>
                  <a:gd name="T26" fmla="*/ 819 w 982"/>
                  <a:gd name="T27" fmla="*/ 407 h 970"/>
                  <a:gd name="T28" fmla="*/ 842 w 982"/>
                  <a:gd name="T29" fmla="*/ 332 h 970"/>
                  <a:gd name="T30" fmla="*/ 848 w 982"/>
                  <a:gd name="T31" fmla="*/ 302 h 970"/>
                  <a:gd name="T32" fmla="*/ 924 w 982"/>
                  <a:gd name="T33" fmla="*/ 302 h 970"/>
                  <a:gd name="T34" fmla="*/ 889 w 982"/>
                  <a:gd name="T35" fmla="*/ 53 h 970"/>
                  <a:gd name="T36" fmla="*/ 760 w 982"/>
                  <a:gd name="T37" fmla="*/ 0 h 970"/>
                  <a:gd name="T38" fmla="*/ 540 w 982"/>
                  <a:gd name="T39" fmla="*/ 175 h 970"/>
                  <a:gd name="T40" fmla="*/ 558 w 982"/>
                  <a:gd name="T41" fmla="*/ 256 h 970"/>
                  <a:gd name="T42" fmla="*/ 517 w 982"/>
                  <a:gd name="T43" fmla="*/ 285 h 970"/>
                  <a:gd name="T44" fmla="*/ 395 w 982"/>
                  <a:gd name="T45" fmla="*/ 256 h 970"/>
                  <a:gd name="T46" fmla="*/ 326 w 982"/>
                  <a:gd name="T47" fmla="*/ 332 h 970"/>
                  <a:gd name="T48" fmla="*/ 232 w 982"/>
                  <a:gd name="T49" fmla="*/ 378 h 970"/>
                  <a:gd name="T50" fmla="*/ 179 w 982"/>
                  <a:gd name="T51" fmla="*/ 326 h 970"/>
                  <a:gd name="T52" fmla="*/ 179 w 982"/>
                  <a:gd name="T53" fmla="*/ 477 h 970"/>
                  <a:gd name="T54" fmla="*/ 127 w 982"/>
                  <a:gd name="T55" fmla="*/ 541 h 970"/>
                  <a:gd name="T56" fmla="*/ 64 w 982"/>
                  <a:gd name="T57" fmla="*/ 518 h 970"/>
                  <a:gd name="T58" fmla="*/ 46 w 982"/>
                  <a:gd name="T59" fmla="*/ 436 h 970"/>
                  <a:gd name="T60" fmla="*/ 0 w 982"/>
                  <a:gd name="T61" fmla="*/ 500 h 9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2"/>
                  <a:gd name="T94" fmla="*/ 0 h 970"/>
                  <a:gd name="T95" fmla="*/ 982 w 982"/>
                  <a:gd name="T96" fmla="*/ 970 h 9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2" h="970">
                    <a:moveTo>
                      <a:pt x="0" y="500"/>
                    </a:moveTo>
                    <a:lnTo>
                      <a:pt x="110" y="710"/>
                    </a:lnTo>
                    <a:lnTo>
                      <a:pt x="87" y="831"/>
                    </a:lnTo>
                    <a:lnTo>
                      <a:pt x="127" y="942"/>
                    </a:lnTo>
                    <a:lnTo>
                      <a:pt x="203" y="970"/>
                    </a:lnTo>
                    <a:lnTo>
                      <a:pt x="296" y="907"/>
                    </a:lnTo>
                    <a:lnTo>
                      <a:pt x="418" y="895"/>
                    </a:lnTo>
                    <a:lnTo>
                      <a:pt x="593" y="814"/>
                    </a:lnTo>
                    <a:lnTo>
                      <a:pt x="755" y="721"/>
                    </a:lnTo>
                    <a:lnTo>
                      <a:pt x="964" y="431"/>
                    </a:lnTo>
                    <a:lnTo>
                      <a:pt x="982" y="366"/>
                    </a:lnTo>
                    <a:lnTo>
                      <a:pt x="924" y="354"/>
                    </a:lnTo>
                    <a:lnTo>
                      <a:pt x="860" y="413"/>
                    </a:lnTo>
                    <a:lnTo>
                      <a:pt x="819" y="407"/>
                    </a:lnTo>
                    <a:lnTo>
                      <a:pt x="842" y="332"/>
                    </a:lnTo>
                    <a:lnTo>
                      <a:pt x="848" y="302"/>
                    </a:lnTo>
                    <a:lnTo>
                      <a:pt x="924" y="302"/>
                    </a:lnTo>
                    <a:lnTo>
                      <a:pt x="889" y="53"/>
                    </a:lnTo>
                    <a:lnTo>
                      <a:pt x="760" y="0"/>
                    </a:lnTo>
                    <a:lnTo>
                      <a:pt x="540" y="175"/>
                    </a:lnTo>
                    <a:lnTo>
                      <a:pt x="558" y="256"/>
                    </a:lnTo>
                    <a:lnTo>
                      <a:pt x="517" y="285"/>
                    </a:lnTo>
                    <a:lnTo>
                      <a:pt x="395" y="256"/>
                    </a:lnTo>
                    <a:lnTo>
                      <a:pt x="326" y="332"/>
                    </a:lnTo>
                    <a:lnTo>
                      <a:pt x="232" y="378"/>
                    </a:lnTo>
                    <a:lnTo>
                      <a:pt x="179" y="326"/>
                    </a:lnTo>
                    <a:lnTo>
                      <a:pt x="179" y="477"/>
                    </a:lnTo>
                    <a:lnTo>
                      <a:pt x="127" y="541"/>
                    </a:lnTo>
                    <a:lnTo>
                      <a:pt x="64" y="518"/>
                    </a:lnTo>
                    <a:lnTo>
                      <a:pt x="46" y="436"/>
                    </a:lnTo>
                    <a:lnTo>
                      <a:pt x="0" y="50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0" name="Freeform 159"/>
              <p:cNvSpPr>
                <a:spLocks/>
              </p:cNvSpPr>
              <p:nvPr/>
            </p:nvSpPr>
            <p:spPr bwMode="auto">
              <a:xfrm>
                <a:off x="1482" y="1509"/>
                <a:ext cx="14" cy="14"/>
              </a:xfrm>
              <a:custGeom>
                <a:avLst/>
                <a:gdLst>
                  <a:gd name="T0" fmla="*/ 104 w 116"/>
                  <a:gd name="T1" fmla="*/ 0 h 111"/>
                  <a:gd name="T2" fmla="*/ 41 w 116"/>
                  <a:gd name="T3" fmla="*/ 0 h 111"/>
                  <a:gd name="T4" fmla="*/ 0 w 116"/>
                  <a:gd name="T5" fmla="*/ 99 h 111"/>
                  <a:gd name="T6" fmla="*/ 47 w 116"/>
                  <a:gd name="T7" fmla="*/ 111 h 111"/>
                  <a:gd name="T8" fmla="*/ 116 w 116"/>
                  <a:gd name="T9" fmla="*/ 52 h 111"/>
                  <a:gd name="T10" fmla="*/ 104 w 116"/>
                  <a:gd name="T11" fmla="*/ 0 h 111"/>
                  <a:gd name="T12" fmla="*/ 0 60000 65536"/>
                  <a:gd name="T13" fmla="*/ 0 60000 65536"/>
                  <a:gd name="T14" fmla="*/ 0 60000 65536"/>
                  <a:gd name="T15" fmla="*/ 0 60000 65536"/>
                  <a:gd name="T16" fmla="*/ 0 60000 65536"/>
                  <a:gd name="T17" fmla="*/ 0 60000 65536"/>
                  <a:gd name="T18" fmla="*/ 0 w 116"/>
                  <a:gd name="T19" fmla="*/ 0 h 111"/>
                  <a:gd name="T20" fmla="*/ 116 w 11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16" h="111">
                    <a:moveTo>
                      <a:pt x="104" y="0"/>
                    </a:moveTo>
                    <a:lnTo>
                      <a:pt x="41" y="0"/>
                    </a:lnTo>
                    <a:lnTo>
                      <a:pt x="0" y="99"/>
                    </a:lnTo>
                    <a:lnTo>
                      <a:pt x="47" y="111"/>
                    </a:lnTo>
                    <a:lnTo>
                      <a:pt x="116" y="52"/>
                    </a:lnTo>
                    <a:lnTo>
                      <a:pt x="10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1" name="Freeform 160"/>
              <p:cNvSpPr>
                <a:spLocks/>
              </p:cNvSpPr>
              <p:nvPr/>
            </p:nvSpPr>
            <p:spPr bwMode="auto">
              <a:xfrm>
                <a:off x="1457" y="1532"/>
                <a:ext cx="16" cy="18"/>
              </a:xfrm>
              <a:custGeom>
                <a:avLst/>
                <a:gdLst>
                  <a:gd name="T0" fmla="*/ 98 w 133"/>
                  <a:gd name="T1" fmla="*/ 0 h 145"/>
                  <a:gd name="T2" fmla="*/ 17 w 133"/>
                  <a:gd name="T3" fmla="*/ 23 h 145"/>
                  <a:gd name="T4" fmla="*/ 0 w 133"/>
                  <a:gd name="T5" fmla="*/ 81 h 145"/>
                  <a:gd name="T6" fmla="*/ 28 w 133"/>
                  <a:gd name="T7" fmla="*/ 145 h 145"/>
                  <a:gd name="T8" fmla="*/ 81 w 133"/>
                  <a:gd name="T9" fmla="*/ 145 h 145"/>
                  <a:gd name="T10" fmla="*/ 133 w 133"/>
                  <a:gd name="T11" fmla="*/ 70 h 145"/>
                  <a:gd name="T12" fmla="*/ 133 w 133"/>
                  <a:gd name="T13" fmla="*/ 40 h 145"/>
                  <a:gd name="T14" fmla="*/ 128 w 133"/>
                  <a:gd name="T15" fmla="*/ 17 h 145"/>
                  <a:gd name="T16" fmla="*/ 98 w 133"/>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
                  <a:gd name="T28" fmla="*/ 0 h 145"/>
                  <a:gd name="T29" fmla="*/ 133 w 133"/>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 h="145">
                    <a:moveTo>
                      <a:pt x="98" y="0"/>
                    </a:moveTo>
                    <a:lnTo>
                      <a:pt x="17" y="23"/>
                    </a:lnTo>
                    <a:lnTo>
                      <a:pt x="0" y="81"/>
                    </a:lnTo>
                    <a:lnTo>
                      <a:pt x="28" y="145"/>
                    </a:lnTo>
                    <a:lnTo>
                      <a:pt x="81" y="145"/>
                    </a:lnTo>
                    <a:lnTo>
                      <a:pt x="133" y="70"/>
                    </a:lnTo>
                    <a:lnTo>
                      <a:pt x="133" y="40"/>
                    </a:lnTo>
                    <a:lnTo>
                      <a:pt x="128" y="17"/>
                    </a:lnTo>
                    <a:lnTo>
                      <a:pt x="98"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2" name="Freeform 161"/>
              <p:cNvSpPr>
                <a:spLocks/>
              </p:cNvSpPr>
              <p:nvPr/>
            </p:nvSpPr>
            <p:spPr bwMode="auto">
              <a:xfrm>
                <a:off x="1585" y="1382"/>
                <a:ext cx="65" cy="118"/>
              </a:xfrm>
              <a:custGeom>
                <a:avLst/>
                <a:gdLst>
                  <a:gd name="T0" fmla="*/ 93 w 517"/>
                  <a:gd name="T1" fmla="*/ 378 h 941"/>
                  <a:gd name="T2" fmla="*/ 98 w 517"/>
                  <a:gd name="T3" fmla="*/ 528 h 941"/>
                  <a:gd name="T4" fmla="*/ 0 w 517"/>
                  <a:gd name="T5" fmla="*/ 692 h 941"/>
                  <a:gd name="T6" fmla="*/ 17 w 517"/>
                  <a:gd name="T7" fmla="*/ 720 h 941"/>
                  <a:gd name="T8" fmla="*/ 23 w 517"/>
                  <a:gd name="T9" fmla="*/ 901 h 941"/>
                  <a:gd name="T10" fmla="*/ 105 w 517"/>
                  <a:gd name="T11" fmla="*/ 941 h 941"/>
                  <a:gd name="T12" fmla="*/ 157 w 517"/>
                  <a:gd name="T13" fmla="*/ 906 h 941"/>
                  <a:gd name="T14" fmla="*/ 227 w 517"/>
                  <a:gd name="T15" fmla="*/ 918 h 941"/>
                  <a:gd name="T16" fmla="*/ 290 w 517"/>
                  <a:gd name="T17" fmla="*/ 814 h 941"/>
                  <a:gd name="T18" fmla="*/ 296 w 517"/>
                  <a:gd name="T19" fmla="*/ 744 h 941"/>
                  <a:gd name="T20" fmla="*/ 429 w 517"/>
                  <a:gd name="T21" fmla="*/ 435 h 941"/>
                  <a:gd name="T22" fmla="*/ 429 w 517"/>
                  <a:gd name="T23" fmla="*/ 371 h 941"/>
                  <a:gd name="T24" fmla="*/ 452 w 517"/>
                  <a:gd name="T25" fmla="*/ 354 h 941"/>
                  <a:gd name="T26" fmla="*/ 441 w 517"/>
                  <a:gd name="T27" fmla="*/ 214 h 941"/>
                  <a:gd name="T28" fmla="*/ 476 w 517"/>
                  <a:gd name="T29" fmla="*/ 249 h 941"/>
                  <a:gd name="T30" fmla="*/ 494 w 517"/>
                  <a:gd name="T31" fmla="*/ 325 h 941"/>
                  <a:gd name="T32" fmla="*/ 505 w 517"/>
                  <a:gd name="T33" fmla="*/ 308 h 941"/>
                  <a:gd name="T34" fmla="*/ 517 w 517"/>
                  <a:gd name="T35" fmla="*/ 197 h 941"/>
                  <a:gd name="T36" fmla="*/ 494 w 517"/>
                  <a:gd name="T37" fmla="*/ 116 h 941"/>
                  <a:gd name="T38" fmla="*/ 459 w 517"/>
                  <a:gd name="T39" fmla="*/ 47 h 941"/>
                  <a:gd name="T40" fmla="*/ 429 w 517"/>
                  <a:gd name="T41" fmla="*/ 0 h 941"/>
                  <a:gd name="T42" fmla="*/ 302 w 517"/>
                  <a:gd name="T43" fmla="*/ 249 h 941"/>
                  <a:gd name="T44" fmla="*/ 250 w 517"/>
                  <a:gd name="T45" fmla="*/ 244 h 941"/>
                  <a:gd name="T46" fmla="*/ 238 w 517"/>
                  <a:gd name="T47" fmla="*/ 296 h 941"/>
                  <a:gd name="T48" fmla="*/ 197 w 517"/>
                  <a:gd name="T49" fmla="*/ 291 h 941"/>
                  <a:gd name="T50" fmla="*/ 116 w 517"/>
                  <a:gd name="T51" fmla="*/ 348 h 941"/>
                  <a:gd name="T52" fmla="*/ 93 w 517"/>
                  <a:gd name="T53" fmla="*/ 378 h 9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7"/>
                  <a:gd name="T82" fmla="*/ 0 h 941"/>
                  <a:gd name="T83" fmla="*/ 517 w 517"/>
                  <a:gd name="T84" fmla="*/ 941 h 9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7" h="941">
                    <a:moveTo>
                      <a:pt x="93" y="378"/>
                    </a:moveTo>
                    <a:lnTo>
                      <a:pt x="98" y="528"/>
                    </a:lnTo>
                    <a:lnTo>
                      <a:pt x="0" y="692"/>
                    </a:lnTo>
                    <a:lnTo>
                      <a:pt x="17" y="720"/>
                    </a:lnTo>
                    <a:lnTo>
                      <a:pt x="23" y="901"/>
                    </a:lnTo>
                    <a:lnTo>
                      <a:pt x="105" y="941"/>
                    </a:lnTo>
                    <a:lnTo>
                      <a:pt x="157" y="906"/>
                    </a:lnTo>
                    <a:lnTo>
                      <a:pt x="227" y="918"/>
                    </a:lnTo>
                    <a:lnTo>
                      <a:pt x="290" y="814"/>
                    </a:lnTo>
                    <a:lnTo>
                      <a:pt x="296" y="744"/>
                    </a:lnTo>
                    <a:lnTo>
                      <a:pt x="429" y="435"/>
                    </a:lnTo>
                    <a:lnTo>
                      <a:pt x="429" y="371"/>
                    </a:lnTo>
                    <a:lnTo>
                      <a:pt x="452" y="354"/>
                    </a:lnTo>
                    <a:lnTo>
                      <a:pt x="441" y="214"/>
                    </a:lnTo>
                    <a:lnTo>
                      <a:pt x="476" y="249"/>
                    </a:lnTo>
                    <a:lnTo>
                      <a:pt x="494" y="325"/>
                    </a:lnTo>
                    <a:lnTo>
                      <a:pt x="505" y="308"/>
                    </a:lnTo>
                    <a:lnTo>
                      <a:pt x="517" y="197"/>
                    </a:lnTo>
                    <a:lnTo>
                      <a:pt x="494" y="116"/>
                    </a:lnTo>
                    <a:lnTo>
                      <a:pt x="459" y="47"/>
                    </a:lnTo>
                    <a:lnTo>
                      <a:pt x="429" y="0"/>
                    </a:lnTo>
                    <a:lnTo>
                      <a:pt x="302" y="249"/>
                    </a:lnTo>
                    <a:lnTo>
                      <a:pt x="250" y="244"/>
                    </a:lnTo>
                    <a:lnTo>
                      <a:pt x="238" y="296"/>
                    </a:lnTo>
                    <a:lnTo>
                      <a:pt x="197" y="291"/>
                    </a:lnTo>
                    <a:lnTo>
                      <a:pt x="116" y="348"/>
                    </a:lnTo>
                    <a:lnTo>
                      <a:pt x="93" y="37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3" name="Freeform 162"/>
              <p:cNvSpPr>
                <a:spLocks/>
              </p:cNvSpPr>
              <p:nvPr/>
            </p:nvSpPr>
            <p:spPr bwMode="auto">
              <a:xfrm>
                <a:off x="1252" y="734"/>
                <a:ext cx="3" cy="7"/>
              </a:xfrm>
              <a:custGeom>
                <a:avLst/>
                <a:gdLst>
                  <a:gd name="T0" fmla="*/ 12 w 24"/>
                  <a:gd name="T1" fmla="*/ 0 h 58"/>
                  <a:gd name="T2" fmla="*/ 24 w 24"/>
                  <a:gd name="T3" fmla="*/ 35 h 58"/>
                  <a:gd name="T4" fmla="*/ 6 w 24"/>
                  <a:gd name="T5" fmla="*/ 58 h 58"/>
                  <a:gd name="T6" fmla="*/ 6 w 24"/>
                  <a:gd name="T7" fmla="*/ 52 h 58"/>
                  <a:gd name="T8" fmla="*/ 6 w 24"/>
                  <a:gd name="T9" fmla="*/ 40 h 58"/>
                  <a:gd name="T10" fmla="*/ 0 w 24"/>
                  <a:gd name="T11" fmla="*/ 12 h 58"/>
                  <a:gd name="T12" fmla="*/ 12 w 24"/>
                  <a:gd name="T13" fmla="*/ 0 h 58"/>
                  <a:gd name="T14" fmla="*/ 0 60000 65536"/>
                  <a:gd name="T15" fmla="*/ 0 60000 65536"/>
                  <a:gd name="T16" fmla="*/ 0 60000 65536"/>
                  <a:gd name="T17" fmla="*/ 0 60000 65536"/>
                  <a:gd name="T18" fmla="*/ 0 60000 65536"/>
                  <a:gd name="T19" fmla="*/ 0 60000 65536"/>
                  <a:gd name="T20" fmla="*/ 0 60000 65536"/>
                  <a:gd name="T21" fmla="*/ 0 w 24"/>
                  <a:gd name="T22" fmla="*/ 0 h 58"/>
                  <a:gd name="T23" fmla="*/ 24 w 2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8">
                    <a:moveTo>
                      <a:pt x="12" y="0"/>
                    </a:moveTo>
                    <a:lnTo>
                      <a:pt x="24" y="35"/>
                    </a:lnTo>
                    <a:lnTo>
                      <a:pt x="6" y="58"/>
                    </a:lnTo>
                    <a:lnTo>
                      <a:pt x="6" y="52"/>
                    </a:lnTo>
                    <a:lnTo>
                      <a:pt x="6" y="40"/>
                    </a:lnTo>
                    <a:lnTo>
                      <a:pt x="0" y="12"/>
                    </a:lnTo>
                    <a:lnTo>
                      <a:pt x="1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4" name="Freeform 163"/>
              <p:cNvSpPr>
                <a:spLocks/>
              </p:cNvSpPr>
              <p:nvPr/>
            </p:nvSpPr>
            <p:spPr bwMode="auto">
              <a:xfrm>
                <a:off x="1248" y="735"/>
                <a:ext cx="2" cy="4"/>
              </a:xfrm>
              <a:custGeom>
                <a:avLst/>
                <a:gdLst>
                  <a:gd name="T0" fmla="*/ 6 w 18"/>
                  <a:gd name="T1" fmla="*/ 0 h 35"/>
                  <a:gd name="T2" fmla="*/ 0 w 18"/>
                  <a:gd name="T3" fmla="*/ 24 h 35"/>
                  <a:gd name="T4" fmla="*/ 11 w 18"/>
                  <a:gd name="T5" fmla="*/ 35 h 35"/>
                  <a:gd name="T6" fmla="*/ 18 w 18"/>
                  <a:gd name="T7" fmla="*/ 18 h 35"/>
                  <a:gd name="T8" fmla="*/ 18 w 18"/>
                  <a:gd name="T9" fmla="*/ 7 h 35"/>
                  <a:gd name="T10" fmla="*/ 6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6" y="0"/>
                    </a:moveTo>
                    <a:lnTo>
                      <a:pt x="0" y="24"/>
                    </a:lnTo>
                    <a:lnTo>
                      <a:pt x="11" y="35"/>
                    </a:lnTo>
                    <a:lnTo>
                      <a:pt x="18" y="18"/>
                    </a:lnTo>
                    <a:lnTo>
                      <a:pt x="18" y="7"/>
                    </a:lnTo>
                    <a:lnTo>
                      <a:pt x="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5" name="Freeform 164"/>
              <p:cNvSpPr>
                <a:spLocks/>
              </p:cNvSpPr>
              <p:nvPr/>
            </p:nvSpPr>
            <p:spPr bwMode="auto">
              <a:xfrm>
                <a:off x="1249" y="726"/>
                <a:ext cx="7" cy="5"/>
              </a:xfrm>
              <a:custGeom>
                <a:avLst/>
                <a:gdLst>
                  <a:gd name="T0" fmla="*/ 7 w 53"/>
                  <a:gd name="T1" fmla="*/ 18 h 47"/>
                  <a:gd name="T2" fmla="*/ 0 w 53"/>
                  <a:gd name="T3" fmla="*/ 30 h 47"/>
                  <a:gd name="T4" fmla="*/ 18 w 53"/>
                  <a:gd name="T5" fmla="*/ 47 h 47"/>
                  <a:gd name="T6" fmla="*/ 42 w 53"/>
                  <a:gd name="T7" fmla="*/ 41 h 47"/>
                  <a:gd name="T8" fmla="*/ 53 w 53"/>
                  <a:gd name="T9" fmla="*/ 18 h 47"/>
                  <a:gd name="T10" fmla="*/ 30 w 53"/>
                  <a:gd name="T11" fmla="*/ 0 h 47"/>
                  <a:gd name="T12" fmla="*/ 7 w 53"/>
                  <a:gd name="T13" fmla="*/ 0 h 47"/>
                  <a:gd name="T14" fmla="*/ 7 w 53"/>
                  <a:gd name="T15" fmla="*/ 18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7" y="18"/>
                    </a:moveTo>
                    <a:lnTo>
                      <a:pt x="0" y="30"/>
                    </a:lnTo>
                    <a:lnTo>
                      <a:pt x="18" y="47"/>
                    </a:lnTo>
                    <a:lnTo>
                      <a:pt x="42" y="41"/>
                    </a:lnTo>
                    <a:lnTo>
                      <a:pt x="53" y="18"/>
                    </a:lnTo>
                    <a:lnTo>
                      <a:pt x="30" y="0"/>
                    </a:lnTo>
                    <a:lnTo>
                      <a:pt x="7" y="0"/>
                    </a:lnTo>
                    <a:lnTo>
                      <a:pt x="7"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6" name="Freeform 165"/>
              <p:cNvSpPr>
                <a:spLocks/>
              </p:cNvSpPr>
              <p:nvPr/>
            </p:nvSpPr>
            <p:spPr bwMode="auto">
              <a:xfrm>
                <a:off x="1272" y="723"/>
                <a:ext cx="4" cy="3"/>
              </a:xfrm>
              <a:custGeom>
                <a:avLst/>
                <a:gdLst>
                  <a:gd name="T0" fmla="*/ 11 w 28"/>
                  <a:gd name="T1" fmla="*/ 6 h 23"/>
                  <a:gd name="T2" fmla="*/ 0 w 28"/>
                  <a:gd name="T3" fmla="*/ 18 h 23"/>
                  <a:gd name="T4" fmla="*/ 11 w 28"/>
                  <a:gd name="T5" fmla="*/ 23 h 23"/>
                  <a:gd name="T6" fmla="*/ 28 w 28"/>
                  <a:gd name="T7" fmla="*/ 23 h 23"/>
                  <a:gd name="T8" fmla="*/ 23 w 28"/>
                  <a:gd name="T9" fmla="*/ 6 h 23"/>
                  <a:gd name="T10" fmla="*/ 17 w 28"/>
                  <a:gd name="T11" fmla="*/ 0 h 23"/>
                  <a:gd name="T12" fmla="*/ 11 w 28"/>
                  <a:gd name="T13" fmla="*/ 6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11" y="6"/>
                    </a:moveTo>
                    <a:lnTo>
                      <a:pt x="0" y="18"/>
                    </a:lnTo>
                    <a:lnTo>
                      <a:pt x="11" y="23"/>
                    </a:lnTo>
                    <a:lnTo>
                      <a:pt x="28" y="23"/>
                    </a:lnTo>
                    <a:lnTo>
                      <a:pt x="23" y="6"/>
                    </a:lnTo>
                    <a:lnTo>
                      <a:pt x="17" y="0"/>
                    </a:lnTo>
                    <a:lnTo>
                      <a:pt x="11" y="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7" name="Freeform 166"/>
              <p:cNvSpPr>
                <a:spLocks/>
              </p:cNvSpPr>
              <p:nvPr/>
            </p:nvSpPr>
            <p:spPr bwMode="auto">
              <a:xfrm>
                <a:off x="1242" y="760"/>
                <a:ext cx="15" cy="16"/>
              </a:xfrm>
              <a:custGeom>
                <a:avLst/>
                <a:gdLst>
                  <a:gd name="T0" fmla="*/ 53 w 123"/>
                  <a:gd name="T1" fmla="*/ 0 h 127"/>
                  <a:gd name="T2" fmla="*/ 12 w 123"/>
                  <a:gd name="T3" fmla="*/ 35 h 127"/>
                  <a:gd name="T4" fmla="*/ 0 w 123"/>
                  <a:gd name="T5" fmla="*/ 80 h 127"/>
                  <a:gd name="T6" fmla="*/ 12 w 123"/>
                  <a:gd name="T7" fmla="*/ 104 h 127"/>
                  <a:gd name="T8" fmla="*/ 30 w 123"/>
                  <a:gd name="T9" fmla="*/ 98 h 127"/>
                  <a:gd name="T10" fmla="*/ 82 w 123"/>
                  <a:gd name="T11" fmla="*/ 127 h 127"/>
                  <a:gd name="T12" fmla="*/ 88 w 123"/>
                  <a:gd name="T13" fmla="*/ 122 h 127"/>
                  <a:gd name="T14" fmla="*/ 123 w 123"/>
                  <a:gd name="T15" fmla="*/ 80 h 127"/>
                  <a:gd name="T16" fmla="*/ 111 w 123"/>
                  <a:gd name="T17" fmla="*/ 23 h 127"/>
                  <a:gd name="T18" fmla="*/ 70 w 123"/>
                  <a:gd name="T19" fmla="*/ 11 h 127"/>
                  <a:gd name="T20" fmla="*/ 53 w 123"/>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27"/>
                  <a:gd name="T35" fmla="*/ 123 w 123"/>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27">
                    <a:moveTo>
                      <a:pt x="53" y="0"/>
                    </a:moveTo>
                    <a:lnTo>
                      <a:pt x="12" y="35"/>
                    </a:lnTo>
                    <a:lnTo>
                      <a:pt x="0" y="80"/>
                    </a:lnTo>
                    <a:lnTo>
                      <a:pt x="12" y="104"/>
                    </a:lnTo>
                    <a:lnTo>
                      <a:pt x="30" y="98"/>
                    </a:lnTo>
                    <a:lnTo>
                      <a:pt x="82" y="127"/>
                    </a:lnTo>
                    <a:lnTo>
                      <a:pt x="88" y="122"/>
                    </a:lnTo>
                    <a:lnTo>
                      <a:pt x="123" y="80"/>
                    </a:lnTo>
                    <a:lnTo>
                      <a:pt x="111" y="23"/>
                    </a:lnTo>
                    <a:lnTo>
                      <a:pt x="70" y="11"/>
                    </a:lnTo>
                    <a:lnTo>
                      <a:pt x="53" y="0"/>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8" name="Freeform 167"/>
              <p:cNvSpPr>
                <a:spLocks/>
              </p:cNvSpPr>
              <p:nvPr/>
            </p:nvSpPr>
            <p:spPr bwMode="auto">
              <a:xfrm>
                <a:off x="1224" y="758"/>
                <a:ext cx="29" cy="38"/>
              </a:xfrm>
              <a:custGeom>
                <a:avLst/>
                <a:gdLst>
                  <a:gd name="T0" fmla="*/ 198 w 233"/>
                  <a:gd name="T1" fmla="*/ 18 h 308"/>
                  <a:gd name="T2" fmla="*/ 192 w 233"/>
                  <a:gd name="T3" fmla="*/ 0 h 308"/>
                  <a:gd name="T4" fmla="*/ 157 w 233"/>
                  <a:gd name="T5" fmla="*/ 29 h 308"/>
                  <a:gd name="T6" fmla="*/ 123 w 233"/>
                  <a:gd name="T7" fmla="*/ 35 h 308"/>
                  <a:gd name="T8" fmla="*/ 88 w 233"/>
                  <a:gd name="T9" fmla="*/ 46 h 308"/>
                  <a:gd name="T10" fmla="*/ 116 w 233"/>
                  <a:gd name="T11" fmla="*/ 81 h 308"/>
                  <a:gd name="T12" fmla="*/ 70 w 233"/>
                  <a:gd name="T13" fmla="*/ 70 h 308"/>
                  <a:gd name="T14" fmla="*/ 53 w 233"/>
                  <a:gd name="T15" fmla="*/ 87 h 308"/>
                  <a:gd name="T16" fmla="*/ 64 w 233"/>
                  <a:gd name="T17" fmla="*/ 133 h 308"/>
                  <a:gd name="T18" fmla="*/ 41 w 233"/>
                  <a:gd name="T19" fmla="*/ 140 h 308"/>
                  <a:gd name="T20" fmla="*/ 41 w 233"/>
                  <a:gd name="T21" fmla="*/ 151 h 308"/>
                  <a:gd name="T22" fmla="*/ 64 w 233"/>
                  <a:gd name="T23" fmla="*/ 180 h 308"/>
                  <a:gd name="T24" fmla="*/ 0 w 233"/>
                  <a:gd name="T25" fmla="*/ 244 h 308"/>
                  <a:gd name="T26" fmla="*/ 46 w 233"/>
                  <a:gd name="T27" fmla="*/ 290 h 308"/>
                  <a:gd name="T28" fmla="*/ 116 w 233"/>
                  <a:gd name="T29" fmla="*/ 308 h 308"/>
                  <a:gd name="T30" fmla="*/ 163 w 233"/>
                  <a:gd name="T31" fmla="*/ 255 h 308"/>
                  <a:gd name="T32" fmla="*/ 198 w 233"/>
                  <a:gd name="T33" fmla="*/ 297 h 308"/>
                  <a:gd name="T34" fmla="*/ 221 w 233"/>
                  <a:gd name="T35" fmla="*/ 273 h 308"/>
                  <a:gd name="T36" fmla="*/ 210 w 233"/>
                  <a:gd name="T37" fmla="*/ 209 h 308"/>
                  <a:gd name="T38" fmla="*/ 227 w 233"/>
                  <a:gd name="T39" fmla="*/ 186 h 308"/>
                  <a:gd name="T40" fmla="*/ 233 w 233"/>
                  <a:gd name="T41" fmla="*/ 140 h 308"/>
                  <a:gd name="T42" fmla="*/ 227 w 233"/>
                  <a:gd name="T43" fmla="*/ 145 h 308"/>
                  <a:gd name="T44" fmla="*/ 175 w 233"/>
                  <a:gd name="T45" fmla="*/ 116 h 308"/>
                  <a:gd name="T46" fmla="*/ 157 w 233"/>
                  <a:gd name="T47" fmla="*/ 122 h 308"/>
                  <a:gd name="T48" fmla="*/ 145 w 233"/>
                  <a:gd name="T49" fmla="*/ 98 h 308"/>
                  <a:gd name="T50" fmla="*/ 157 w 233"/>
                  <a:gd name="T51" fmla="*/ 53 h 308"/>
                  <a:gd name="T52" fmla="*/ 198 w 233"/>
                  <a:gd name="T53" fmla="*/ 18 h 3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308"/>
                  <a:gd name="T83" fmla="*/ 233 w 233"/>
                  <a:gd name="T84" fmla="*/ 308 h 3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308">
                    <a:moveTo>
                      <a:pt x="198" y="18"/>
                    </a:moveTo>
                    <a:lnTo>
                      <a:pt x="192" y="0"/>
                    </a:lnTo>
                    <a:lnTo>
                      <a:pt x="157" y="29"/>
                    </a:lnTo>
                    <a:lnTo>
                      <a:pt x="123" y="35"/>
                    </a:lnTo>
                    <a:lnTo>
                      <a:pt x="88" y="46"/>
                    </a:lnTo>
                    <a:lnTo>
                      <a:pt x="116" y="81"/>
                    </a:lnTo>
                    <a:lnTo>
                      <a:pt x="70" y="70"/>
                    </a:lnTo>
                    <a:lnTo>
                      <a:pt x="53" y="87"/>
                    </a:lnTo>
                    <a:lnTo>
                      <a:pt x="64" y="133"/>
                    </a:lnTo>
                    <a:lnTo>
                      <a:pt x="41" y="140"/>
                    </a:lnTo>
                    <a:lnTo>
                      <a:pt x="41" y="151"/>
                    </a:lnTo>
                    <a:lnTo>
                      <a:pt x="64" y="180"/>
                    </a:lnTo>
                    <a:lnTo>
                      <a:pt x="0" y="244"/>
                    </a:lnTo>
                    <a:lnTo>
                      <a:pt x="46" y="290"/>
                    </a:lnTo>
                    <a:lnTo>
                      <a:pt x="116" y="308"/>
                    </a:lnTo>
                    <a:lnTo>
                      <a:pt x="163" y="255"/>
                    </a:lnTo>
                    <a:lnTo>
                      <a:pt x="198" y="297"/>
                    </a:lnTo>
                    <a:lnTo>
                      <a:pt x="221" y="273"/>
                    </a:lnTo>
                    <a:lnTo>
                      <a:pt x="210" y="209"/>
                    </a:lnTo>
                    <a:lnTo>
                      <a:pt x="227" y="186"/>
                    </a:lnTo>
                    <a:lnTo>
                      <a:pt x="233" y="140"/>
                    </a:lnTo>
                    <a:lnTo>
                      <a:pt x="227" y="145"/>
                    </a:lnTo>
                    <a:lnTo>
                      <a:pt x="175" y="116"/>
                    </a:lnTo>
                    <a:lnTo>
                      <a:pt x="157" y="122"/>
                    </a:lnTo>
                    <a:lnTo>
                      <a:pt x="145" y="98"/>
                    </a:lnTo>
                    <a:lnTo>
                      <a:pt x="157" y="53"/>
                    </a:lnTo>
                    <a:lnTo>
                      <a:pt x="198" y="18"/>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399" name="Freeform 168"/>
              <p:cNvSpPr>
                <a:spLocks/>
              </p:cNvSpPr>
              <p:nvPr/>
            </p:nvSpPr>
            <p:spPr bwMode="auto">
              <a:xfrm>
                <a:off x="1257" y="781"/>
                <a:ext cx="15" cy="20"/>
              </a:xfrm>
              <a:custGeom>
                <a:avLst/>
                <a:gdLst>
                  <a:gd name="T0" fmla="*/ 98 w 122"/>
                  <a:gd name="T1" fmla="*/ 6 h 163"/>
                  <a:gd name="T2" fmla="*/ 122 w 122"/>
                  <a:gd name="T3" fmla="*/ 46 h 163"/>
                  <a:gd name="T4" fmla="*/ 98 w 122"/>
                  <a:gd name="T5" fmla="*/ 52 h 163"/>
                  <a:gd name="T6" fmla="*/ 110 w 122"/>
                  <a:gd name="T7" fmla="*/ 76 h 163"/>
                  <a:gd name="T8" fmla="*/ 93 w 122"/>
                  <a:gd name="T9" fmla="*/ 111 h 163"/>
                  <a:gd name="T10" fmla="*/ 98 w 122"/>
                  <a:gd name="T11" fmla="*/ 122 h 163"/>
                  <a:gd name="T12" fmla="*/ 63 w 122"/>
                  <a:gd name="T13" fmla="*/ 163 h 163"/>
                  <a:gd name="T14" fmla="*/ 0 w 122"/>
                  <a:gd name="T15" fmla="*/ 146 h 163"/>
                  <a:gd name="T16" fmla="*/ 6 w 122"/>
                  <a:gd name="T17" fmla="*/ 104 h 163"/>
                  <a:gd name="T18" fmla="*/ 35 w 122"/>
                  <a:gd name="T19" fmla="*/ 99 h 163"/>
                  <a:gd name="T20" fmla="*/ 40 w 122"/>
                  <a:gd name="T21" fmla="*/ 34 h 163"/>
                  <a:gd name="T22" fmla="*/ 35 w 122"/>
                  <a:gd name="T23" fmla="*/ 6 h 163"/>
                  <a:gd name="T24" fmla="*/ 46 w 122"/>
                  <a:gd name="T25" fmla="*/ 0 h 163"/>
                  <a:gd name="T26" fmla="*/ 70 w 122"/>
                  <a:gd name="T27" fmla="*/ 12 h 163"/>
                  <a:gd name="T28" fmla="*/ 98 w 122"/>
                  <a:gd name="T29" fmla="*/ 6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63"/>
                  <a:gd name="T47" fmla="*/ 122 w 122"/>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63">
                    <a:moveTo>
                      <a:pt x="98" y="6"/>
                    </a:moveTo>
                    <a:lnTo>
                      <a:pt x="122" y="46"/>
                    </a:lnTo>
                    <a:lnTo>
                      <a:pt x="98" y="52"/>
                    </a:lnTo>
                    <a:lnTo>
                      <a:pt x="110" y="76"/>
                    </a:lnTo>
                    <a:lnTo>
                      <a:pt x="93" y="111"/>
                    </a:lnTo>
                    <a:lnTo>
                      <a:pt x="98" y="122"/>
                    </a:lnTo>
                    <a:lnTo>
                      <a:pt x="63" y="163"/>
                    </a:lnTo>
                    <a:lnTo>
                      <a:pt x="0" y="146"/>
                    </a:lnTo>
                    <a:lnTo>
                      <a:pt x="6" y="104"/>
                    </a:lnTo>
                    <a:lnTo>
                      <a:pt x="35" y="99"/>
                    </a:lnTo>
                    <a:lnTo>
                      <a:pt x="40" y="34"/>
                    </a:lnTo>
                    <a:lnTo>
                      <a:pt x="35" y="6"/>
                    </a:lnTo>
                    <a:lnTo>
                      <a:pt x="46" y="0"/>
                    </a:lnTo>
                    <a:lnTo>
                      <a:pt x="70" y="12"/>
                    </a:lnTo>
                    <a:lnTo>
                      <a:pt x="98" y="6"/>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0" name="Freeform 169"/>
              <p:cNvSpPr>
                <a:spLocks/>
              </p:cNvSpPr>
              <p:nvPr/>
            </p:nvSpPr>
            <p:spPr bwMode="auto">
              <a:xfrm>
                <a:off x="1252" y="761"/>
                <a:ext cx="45" cy="52"/>
              </a:xfrm>
              <a:custGeom>
                <a:avLst/>
                <a:gdLst>
                  <a:gd name="T0" fmla="*/ 128 w 360"/>
                  <a:gd name="T1" fmla="*/ 116 h 413"/>
                  <a:gd name="T2" fmla="*/ 157 w 360"/>
                  <a:gd name="T3" fmla="*/ 104 h 413"/>
                  <a:gd name="T4" fmla="*/ 163 w 360"/>
                  <a:gd name="T5" fmla="*/ 69 h 413"/>
                  <a:gd name="T6" fmla="*/ 203 w 360"/>
                  <a:gd name="T7" fmla="*/ 29 h 413"/>
                  <a:gd name="T8" fmla="*/ 208 w 360"/>
                  <a:gd name="T9" fmla="*/ 6 h 413"/>
                  <a:gd name="T10" fmla="*/ 215 w 360"/>
                  <a:gd name="T11" fmla="*/ 0 h 413"/>
                  <a:gd name="T12" fmla="*/ 226 w 360"/>
                  <a:gd name="T13" fmla="*/ 24 h 413"/>
                  <a:gd name="T14" fmla="*/ 215 w 360"/>
                  <a:gd name="T15" fmla="*/ 69 h 413"/>
                  <a:gd name="T16" fmla="*/ 243 w 360"/>
                  <a:gd name="T17" fmla="*/ 69 h 413"/>
                  <a:gd name="T18" fmla="*/ 267 w 360"/>
                  <a:gd name="T19" fmla="*/ 93 h 413"/>
                  <a:gd name="T20" fmla="*/ 261 w 360"/>
                  <a:gd name="T21" fmla="*/ 139 h 413"/>
                  <a:gd name="T22" fmla="*/ 278 w 360"/>
                  <a:gd name="T23" fmla="*/ 191 h 413"/>
                  <a:gd name="T24" fmla="*/ 313 w 360"/>
                  <a:gd name="T25" fmla="*/ 198 h 413"/>
                  <a:gd name="T26" fmla="*/ 360 w 360"/>
                  <a:gd name="T27" fmla="*/ 256 h 413"/>
                  <a:gd name="T28" fmla="*/ 348 w 360"/>
                  <a:gd name="T29" fmla="*/ 296 h 413"/>
                  <a:gd name="T30" fmla="*/ 296 w 360"/>
                  <a:gd name="T31" fmla="*/ 325 h 413"/>
                  <a:gd name="T32" fmla="*/ 337 w 360"/>
                  <a:gd name="T33" fmla="*/ 366 h 413"/>
                  <a:gd name="T34" fmla="*/ 313 w 360"/>
                  <a:gd name="T35" fmla="*/ 383 h 413"/>
                  <a:gd name="T36" fmla="*/ 267 w 360"/>
                  <a:gd name="T37" fmla="*/ 390 h 413"/>
                  <a:gd name="T38" fmla="*/ 250 w 360"/>
                  <a:gd name="T39" fmla="*/ 383 h 413"/>
                  <a:gd name="T40" fmla="*/ 232 w 360"/>
                  <a:gd name="T41" fmla="*/ 395 h 413"/>
                  <a:gd name="T42" fmla="*/ 163 w 360"/>
                  <a:gd name="T43" fmla="*/ 401 h 413"/>
                  <a:gd name="T44" fmla="*/ 133 w 360"/>
                  <a:gd name="T45" fmla="*/ 383 h 413"/>
                  <a:gd name="T46" fmla="*/ 58 w 360"/>
                  <a:gd name="T47" fmla="*/ 413 h 413"/>
                  <a:gd name="T48" fmla="*/ 6 w 360"/>
                  <a:gd name="T49" fmla="*/ 395 h 413"/>
                  <a:gd name="T50" fmla="*/ 0 w 360"/>
                  <a:gd name="T51" fmla="*/ 383 h 413"/>
                  <a:gd name="T52" fmla="*/ 29 w 360"/>
                  <a:gd name="T53" fmla="*/ 378 h 413"/>
                  <a:gd name="T54" fmla="*/ 53 w 360"/>
                  <a:gd name="T55" fmla="*/ 337 h 413"/>
                  <a:gd name="T56" fmla="*/ 98 w 360"/>
                  <a:gd name="T57" fmla="*/ 320 h 413"/>
                  <a:gd name="T58" fmla="*/ 128 w 360"/>
                  <a:gd name="T59" fmla="*/ 279 h 413"/>
                  <a:gd name="T60" fmla="*/ 128 w 360"/>
                  <a:gd name="T61" fmla="*/ 268 h 413"/>
                  <a:gd name="T62" fmla="*/ 145 w 360"/>
                  <a:gd name="T63" fmla="*/ 233 h 413"/>
                  <a:gd name="T64" fmla="*/ 140 w 360"/>
                  <a:gd name="T65" fmla="*/ 203 h 413"/>
                  <a:gd name="T66" fmla="*/ 157 w 360"/>
                  <a:gd name="T67" fmla="*/ 198 h 413"/>
                  <a:gd name="T68" fmla="*/ 133 w 360"/>
                  <a:gd name="T69" fmla="*/ 163 h 413"/>
                  <a:gd name="T70" fmla="*/ 128 w 360"/>
                  <a:gd name="T71" fmla="*/ 116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413"/>
                  <a:gd name="T110" fmla="*/ 360 w 360"/>
                  <a:gd name="T111" fmla="*/ 413 h 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413">
                    <a:moveTo>
                      <a:pt x="128" y="116"/>
                    </a:moveTo>
                    <a:lnTo>
                      <a:pt x="157" y="104"/>
                    </a:lnTo>
                    <a:lnTo>
                      <a:pt x="163" y="69"/>
                    </a:lnTo>
                    <a:lnTo>
                      <a:pt x="203" y="29"/>
                    </a:lnTo>
                    <a:lnTo>
                      <a:pt x="208" y="6"/>
                    </a:lnTo>
                    <a:lnTo>
                      <a:pt x="215" y="0"/>
                    </a:lnTo>
                    <a:lnTo>
                      <a:pt x="226" y="24"/>
                    </a:lnTo>
                    <a:lnTo>
                      <a:pt x="215" y="69"/>
                    </a:lnTo>
                    <a:lnTo>
                      <a:pt x="243" y="69"/>
                    </a:lnTo>
                    <a:lnTo>
                      <a:pt x="267" y="93"/>
                    </a:lnTo>
                    <a:lnTo>
                      <a:pt x="261" y="139"/>
                    </a:lnTo>
                    <a:lnTo>
                      <a:pt x="278" y="191"/>
                    </a:lnTo>
                    <a:lnTo>
                      <a:pt x="313" y="198"/>
                    </a:lnTo>
                    <a:lnTo>
                      <a:pt x="360" y="256"/>
                    </a:lnTo>
                    <a:lnTo>
                      <a:pt x="348" y="296"/>
                    </a:lnTo>
                    <a:lnTo>
                      <a:pt x="296" y="325"/>
                    </a:lnTo>
                    <a:lnTo>
                      <a:pt x="337" y="366"/>
                    </a:lnTo>
                    <a:lnTo>
                      <a:pt x="313" y="383"/>
                    </a:lnTo>
                    <a:lnTo>
                      <a:pt x="267" y="390"/>
                    </a:lnTo>
                    <a:lnTo>
                      <a:pt x="250" y="383"/>
                    </a:lnTo>
                    <a:lnTo>
                      <a:pt x="232" y="395"/>
                    </a:lnTo>
                    <a:lnTo>
                      <a:pt x="163" y="401"/>
                    </a:lnTo>
                    <a:lnTo>
                      <a:pt x="133" y="383"/>
                    </a:lnTo>
                    <a:lnTo>
                      <a:pt x="58" y="413"/>
                    </a:lnTo>
                    <a:lnTo>
                      <a:pt x="6" y="395"/>
                    </a:lnTo>
                    <a:lnTo>
                      <a:pt x="0" y="383"/>
                    </a:lnTo>
                    <a:lnTo>
                      <a:pt x="29" y="378"/>
                    </a:lnTo>
                    <a:lnTo>
                      <a:pt x="53" y="337"/>
                    </a:lnTo>
                    <a:lnTo>
                      <a:pt x="98" y="320"/>
                    </a:lnTo>
                    <a:lnTo>
                      <a:pt x="128" y="279"/>
                    </a:lnTo>
                    <a:lnTo>
                      <a:pt x="128" y="268"/>
                    </a:lnTo>
                    <a:lnTo>
                      <a:pt x="145" y="233"/>
                    </a:lnTo>
                    <a:lnTo>
                      <a:pt x="140" y="203"/>
                    </a:lnTo>
                    <a:lnTo>
                      <a:pt x="157" y="198"/>
                    </a:lnTo>
                    <a:lnTo>
                      <a:pt x="133" y="163"/>
                    </a:lnTo>
                    <a:lnTo>
                      <a:pt x="128" y="116"/>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1" name="Freeform 170"/>
              <p:cNvSpPr>
                <a:spLocks/>
              </p:cNvSpPr>
              <p:nvPr/>
            </p:nvSpPr>
            <p:spPr bwMode="auto">
              <a:xfrm>
                <a:off x="1255" y="726"/>
                <a:ext cx="24" cy="50"/>
              </a:xfrm>
              <a:custGeom>
                <a:avLst/>
                <a:gdLst>
                  <a:gd name="T0" fmla="*/ 115 w 197"/>
                  <a:gd name="T1" fmla="*/ 401 h 401"/>
                  <a:gd name="T2" fmla="*/ 98 w 197"/>
                  <a:gd name="T3" fmla="*/ 354 h 401"/>
                  <a:gd name="T4" fmla="*/ 104 w 197"/>
                  <a:gd name="T5" fmla="*/ 314 h 401"/>
                  <a:gd name="T6" fmla="*/ 69 w 197"/>
                  <a:gd name="T7" fmla="*/ 337 h 401"/>
                  <a:gd name="T8" fmla="*/ 40 w 197"/>
                  <a:gd name="T9" fmla="*/ 309 h 401"/>
                  <a:gd name="T10" fmla="*/ 35 w 197"/>
                  <a:gd name="T11" fmla="*/ 250 h 401"/>
                  <a:gd name="T12" fmla="*/ 17 w 197"/>
                  <a:gd name="T13" fmla="*/ 204 h 401"/>
                  <a:gd name="T14" fmla="*/ 0 w 197"/>
                  <a:gd name="T15" fmla="*/ 209 h 401"/>
                  <a:gd name="T16" fmla="*/ 0 w 197"/>
                  <a:gd name="T17" fmla="*/ 175 h 401"/>
                  <a:gd name="T18" fmla="*/ 23 w 197"/>
                  <a:gd name="T19" fmla="*/ 140 h 401"/>
                  <a:gd name="T20" fmla="*/ 17 w 197"/>
                  <a:gd name="T21" fmla="*/ 122 h 401"/>
                  <a:gd name="T22" fmla="*/ 23 w 197"/>
                  <a:gd name="T23" fmla="*/ 75 h 401"/>
                  <a:gd name="T24" fmla="*/ 40 w 197"/>
                  <a:gd name="T25" fmla="*/ 65 h 401"/>
                  <a:gd name="T26" fmla="*/ 28 w 197"/>
                  <a:gd name="T27" fmla="*/ 47 h 401"/>
                  <a:gd name="T28" fmla="*/ 40 w 197"/>
                  <a:gd name="T29" fmla="*/ 6 h 401"/>
                  <a:gd name="T30" fmla="*/ 45 w 197"/>
                  <a:gd name="T31" fmla="*/ 0 h 401"/>
                  <a:gd name="T32" fmla="*/ 127 w 197"/>
                  <a:gd name="T33" fmla="*/ 18 h 401"/>
                  <a:gd name="T34" fmla="*/ 127 w 197"/>
                  <a:gd name="T35" fmla="*/ 41 h 401"/>
                  <a:gd name="T36" fmla="*/ 98 w 197"/>
                  <a:gd name="T37" fmla="*/ 47 h 401"/>
                  <a:gd name="T38" fmla="*/ 87 w 197"/>
                  <a:gd name="T39" fmla="*/ 87 h 401"/>
                  <a:gd name="T40" fmla="*/ 110 w 197"/>
                  <a:gd name="T41" fmla="*/ 82 h 401"/>
                  <a:gd name="T42" fmla="*/ 115 w 197"/>
                  <a:gd name="T43" fmla="*/ 99 h 401"/>
                  <a:gd name="T44" fmla="*/ 145 w 197"/>
                  <a:gd name="T45" fmla="*/ 99 h 401"/>
                  <a:gd name="T46" fmla="*/ 173 w 197"/>
                  <a:gd name="T47" fmla="*/ 128 h 401"/>
                  <a:gd name="T48" fmla="*/ 127 w 197"/>
                  <a:gd name="T49" fmla="*/ 232 h 401"/>
                  <a:gd name="T50" fmla="*/ 179 w 197"/>
                  <a:gd name="T51" fmla="*/ 244 h 401"/>
                  <a:gd name="T52" fmla="*/ 197 w 197"/>
                  <a:gd name="T53" fmla="*/ 285 h 401"/>
                  <a:gd name="T54" fmla="*/ 190 w 197"/>
                  <a:gd name="T55" fmla="*/ 291 h 401"/>
                  <a:gd name="T56" fmla="*/ 185 w 197"/>
                  <a:gd name="T57" fmla="*/ 314 h 401"/>
                  <a:gd name="T58" fmla="*/ 145 w 197"/>
                  <a:gd name="T59" fmla="*/ 354 h 401"/>
                  <a:gd name="T60" fmla="*/ 139 w 197"/>
                  <a:gd name="T61" fmla="*/ 389 h 401"/>
                  <a:gd name="T62" fmla="*/ 115 w 197"/>
                  <a:gd name="T63" fmla="*/ 401 h 4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401"/>
                  <a:gd name="T98" fmla="*/ 197 w 197"/>
                  <a:gd name="T99" fmla="*/ 401 h 4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401">
                    <a:moveTo>
                      <a:pt x="115" y="401"/>
                    </a:moveTo>
                    <a:lnTo>
                      <a:pt x="98" y="354"/>
                    </a:lnTo>
                    <a:lnTo>
                      <a:pt x="104" y="314"/>
                    </a:lnTo>
                    <a:lnTo>
                      <a:pt x="69" y="337"/>
                    </a:lnTo>
                    <a:lnTo>
                      <a:pt x="40" y="309"/>
                    </a:lnTo>
                    <a:lnTo>
                      <a:pt x="35" y="250"/>
                    </a:lnTo>
                    <a:lnTo>
                      <a:pt x="17" y="204"/>
                    </a:lnTo>
                    <a:lnTo>
                      <a:pt x="0" y="209"/>
                    </a:lnTo>
                    <a:lnTo>
                      <a:pt x="0" y="175"/>
                    </a:lnTo>
                    <a:lnTo>
                      <a:pt x="23" y="140"/>
                    </a:lnTo>
                    <a:lnTo>
                      <a:pt x="17" y="122"/>
                    </a:lnTo>
                    <a:lnTo>
                      <a:pt x="23" y="75"/>
                    </a:lnTo>
                    <a:lnTo>
                      <a:pt x="40" y="65"/>
                    </a:lnTo>
                    <a:lnTo>
                      <a:pt x="28" y="47"/>
                    </a:lnTo>
                    <a:lnTo>
                      <a:pt x="40" y="6"/>
                    </a:lnTo>
                    <a:lnTo>
                      <a:pt x="45" y="0"/>
                    </a:lnTo>
                    <a:lnTo>
                      <a:pt x="127" y="18"/>
                    </a:lnTo>
                    <a:lnTo>
                      <a:pt x="127" y="41"/>
                    </a:lnTo>
                    <a:lnTo>
                      <a:pt x="98" y="47"/>
                    </a:lnTo>
                    <a:lnTo>
                      <a:pt x="87" y="87"/>
                    </a:lnTo>
                    <a:lnTo>
                      <a:pt x="110" y="82"/>
                    </a:lnTo>
                    <a:lnTo>
                      <a:pt x="115" y="99"/>
                    </a:lnTo>
                    <a:lnTo>
                      <a:pt x="145" y="99"/>
                    </a:lnTo>
                    <a:lnTo>
                      <a:pt x="173" y="128"/>
                    </a:lnTo>
                    <a:lnTo>
                      <a:pt x="127" y="232"/>
                    </a:lnTo>
                    <a:lnTo>
                      <a:pt x="179" y="244"/>
                    </a:lnTo>
                    <a:lnTo>
                      <a:pt x="197" y="285"/>
                    </a:lnTo>
                    <a:lnTo>
                      <a:pt x="190" y="291"/>
                    </a:lnTo>
                    <a:lnTo>
                      <a:pt x="185" y="314"/>
                    </a:lnTo>
                    <a:lnTo>
                      <a:pt x="145" y="354"/>
                    </a:lnTo>
                    <a:lnTo>
                      <a:pt x="139" y="389"/>
                    </a:lnTo>
                    <a:lnTo>
                      <a:pt x="115" y="401"/>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2" name="Freeform 171"/>
              <p:cNvSpPr>
                <a:spLocks/>
              </p:cNvSpPr>
              <p:nvPr/>
            </p:nvSpPr>
            <p:spPr bwMode="auto">
              <a:xfrm>
                <a:off x="1784" y="784"/>
                <a:ext cx="404" cy="329"/>
              </a:xfrm>
              <a:custGeom>
                <a:avLst/>
                <a:gdLst>
                  <a:gd name="T0" fmla="*/ 256 w 3231"/>
                  <a:gd name="T1" fmla="*/ 1598 h 2637"/>
                  <a:gd name="T2" fmla="*/ 273 w 3231"/>
                  <a:gd name="T3" fmla="*/ 1767 h 2637"/>
                  <a:gd name="T4" fmla="*/ 343 w 3231"/>
                  <a:gd name="T5" fmla="*/ 1946 h 2637"/>
                  <a:gd name="T6" fmla="*/ 651 w 3231"/>
                  <a:gd name="T7" fmla="*/ 2103 h 2637"/>
                  <a:gd name="T8" fmla="*/ 901 w 3231"/>
                  <a:gd name="T9" fmla="*/ 2150 h 2637"/>
                  <a:gd name="T10" fmla="*/ 1220 w 3231"/>
                  <a:gd name="T11" fmla="*/ 2056 h 2637"/>
                  <a:gd name="T12" fmla="*/ 1471 w 3231"/>
                  <a:gd name="T13" fmla="*/ 2150 h 2637"/>
                  <a:gd name="T14" fmla="*/ 1581 w 3231"/>
                  <a:gd name="T15" fmla="*/ 2405 h 2637"/>
                  <a:gd name="T16" fmla="*/ 1743 w 3231"/>
                  <a:gd name="T17" fmla="*/ 2544 h 2637"/>
                  <a:gd name="T18" fmla="*/ 1941 w 3231"/>
                  <a:gd name="T19" fmla="*/ 2527 h 2637"/>
                  <a:gd name="T20" fmla="*/ 2104 w 3231"/>
                  <a:gd name="T21" fmla="*/ 2637 h 2637"/>
                  <a:gd name="T22" fmla="*/ 2279 w 3231"/>
                  <a:gd name="T23" fmla="*/ 2550 h 2637"/>
                  <a:gd name="T24" fmla="*/ 2505 w 3231"/>
                  <a:gd name="T25" fmla="*/ 2434 h 2637"/>
                  <a:gd name="T26" fmla="*/ 2685 w 3231"/>
                  <a:gd name="T27" fmla="*/ 2213 h 2637"/>
                  <a:gd name="T28" fmla="*/ 2755 w 3231"/>
                  <a:gd name="T29" fmla="*/ 1987 h 2637"/>
                  <a:gd name="T30" fmla="*/ 2668 w 3231"/>
                  <a:gd name="T31" fmla="*/ 1899 h 2637"/>
                  <a:gd name="T32" fmla="*/ 2685 w 3231"/>
                  <a:gd name="T33" fmla="*/ 1767 h 2637"/>
                  <a:gd name="T34" fmla="*/ 2551 w 3231"/>
                  <a:gd name="T35" fmla="*/ 1563 h 2637"/>
                  <a:gd name="T36" fmla="*/ 2575 w 3231"/>
                  <a:gd name="T37" fmla="*/ 1383 h 2637"/>
                  <a:gd name="T38" fmla="*/ 2418 w 3231"/>
                  <a:gd name="T39" fmla="*/ 1359 h 2637"/>
                  <a:gd name="T40" fmla="*/ 2598 w 3231"/>
                  <a:gd name="T41" fmla="*/ 1132 h 2637"/>
                  <a:gd name="T42" fmla="*/ 2621 w 3231"/>
                  <a:gd name="T43" fmla="*/ 1266 h 2637"/>
                  <a:gd name="T44" fmla="*/ 2848 w 3231"/>
                  <a:gd name="T45" fmla="*/ 1110 h 2637"/>
                  <a:gd name="T46" fmla="*/ 2982 w 3231"/>
                  <a:gd name="T47" fmla="*/ 953 h 2637"/>
                  <a:gd name="T48" fmla="*/ 3069 w 3231"/>
                  <a:gd name="T49" fmla="*/ 796 h 2637"/>
                  <a:gd name="T50" fmla="*/ 3231 w 3231"/>
                  <a:gd name="T51" fmla="*/ 546 h 2637"/>
                  <a:gd name="T52" fmla="*/ 2959 w 3231"/>
                  <a:gd name="T53" fmla="*/ 454 h 2637"/>
                  <a:gd name="T54" fmla="*/ 2778 w 3231"/>
                  <a:gd name="T55" fmla="*/ 360 h 2637"/>
                  <a:gd name="T56" fmla="*/ 2528 w 3231"/>
                  <a:gd name="T57" fmla="*/ 0 h 2637"/>
                  <a:gd name="T58" fmla="*/ 2324 w 3231"/>
                  <a:gd name="T59" fmla="*/ 163 h 2637"/>
                  <a:gd name="T60" fmla="*/ 2167 w 3231"/>
                  <a:gd name="T61" fmla="*/ 436 h 2637"/>
                  <a:gd name="T62" fmla="*/ 2324 w 3231"/>
                  <a:gd name="T63" fmla="*/ 523 h 2637"/>
                  <a:gd name="T64" fmla="*/ 2371 w 3231"/>
                  <a:gd name="T65" fmla="*/ 680 h 2637"/>
                  <a:gd name="T66" fmla="*/ 2010 w 3231"/>
                  <a:gd name="T67" fmla="*/ 860 h 2637"/>
                  <a:gd name="T68" fmla="*/ 1674 w 3231"/>
                  <a:gd name="T69" fmla="*/ 1110 h 2637"/>
                  <a:gd name="T70" fmla="*/ 1377 w 3231"/>
                  <a:gd name="T71" fmla="*/ 1045 h 2637"/>
                  <a:gd name="T72" fmla="*/ 948 w 3231"/>
                  <a:gd name="T73" fmla="*/ 906 h 2637"/>
                  <a:gd name="T74" fmla="*/ 791 w 3231"/>
                  <a:gd name="T75" fmla="*/ 656 h 2637"/>
                  <a:gd name="T76" fmla="*/ 587 w 3231"/>
                  <a:gd name="T77" fmla="*/ 680 h 2637"/>
                  <a:gd name="T78" fmla="*/ 430 w 3231"/>
                  <a:gd name="T79" fmla="*/ 883 h 2637"/>
                  <a:gd name="T80" fmla="*/ 360 w 3231"/>
                  <a:gd name="T81" fmla="*/ 1063 h 2637"/>
                  <a:gd name="T82" fmla="*/ 116 w 3231"/>
                  <a:gd name="T83" fmla="*/ 1226 h 26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31"/>
                  <a:gd name="T127" fmla="*/ 0 h 2637"/>
                  <a:gd name="T128" fmla="*/ 3231 w 3231"/>
                  <a:gd name="T129" fmla="*/ 2637 h 26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31" h="2637">
                    <a:moveTo>
                      <a:pt x="81" y="1458"/>
                    </a:moveTo>
                    <a:lnTo>
                      <a:pt x="133" y="1580"/>
                    </a:lnTo>
                    <a:lnTo>
                      <a:pt x="256" y="1598"/>
                    </a:lnTo>
                    <a:lnTo>
                      <a:pt x="337" y="1545"/>
                    </a:lnTo>
                    <a:lnTo>
                      <a:pt x="337" y="1638"/>
                    </a:lnTo>
                    <a:lnTo>
                      <a:pt x="273" y="1767"/>
                    </a:lnTo>
                    <a:lnTo>
                      <a:pt x="261" y="1807"/>
                    </a:lnTo>
                    <a:lnTo>
                      <a:pt x="302" y="1911"/>
                    </a:lnTo>
                    <a:lnTo>
                      <a:pt x="343" y="1946"/>
                    </a:lnTo>
                    <a:lnTo>
                      <a:pt x="400" y="1958"/>
                    </a:lnTo>
                    <a:lnTo>
                      <a:pt x="540" y="2011"/>
                    </a:lnTo>
                    <a:lnTo>
                      <a:pt x="651" y="2103"/>
                    </a:lnTo>
                    <a:lnTo>
                      <a:pt x="767" y="2080"/>
                    </a:lnTo>
                    <a:lnTo>
                      <a:pt x="791" y="2150"/>
                    </a:lnTo>
                    <a:lnTo>
                      <a:pt x="901" y="2150"/>
                    </a:lnTo>
                    <a:lnTo>
                      <a:pt x="1017" y="2150"/>
                    </a:lnTo>
                    <a:lnTo>
                      <a:pt x="1133" y="2126"/>
                    </a:lnTo>
                    <a:lnTo>
                      <a:pt x="1220" y="2056"/>
                    </a:lnTo>
                    <a:lnTo>
                      <a:pt x="1307" y="2056"/>
                    </a:lnTo>
                    <a:lnTo>
                      <a:pt x="1307" y="2103"/>
                    </a:lnTo>
                    <a:lnTo>
                      <a:pt x="1471" y="2150"/>
                    </a:lnTo>
                    <a:lnTo>
                      <a:pt x="1517" y="2260"/>
                    </a:lnTo>
                    <a:lnTo>
                      <a:pt x="1517" y="2341"/>
                    </a:lnTo>
                    <a:lnTo>
                      <a:pt x="1581" y="2405"/>
                    </a:lnTo>
                    <a:lnTo>
                      <a:pt x="1668" y="2422"/>
                    </a:lnTo>
                    <a:lnTo>
                      <a:pt x="1691" y="2527"/>
                    </a:lnTo>
                    <a:lnTo>
                      <a:pt x="1743" y="2544"/>
                    </a:lnTo>
                    <a:lnTo>
                      <a:pt x="1865" y="2475"/>
                    </a:lnTo>
                    <a:lnTo>
                      <a:pt x="1935" y="2480"/>
                    </a:lnTo>
                    <a:lnTo>
                      <a:pt x="1941" y="2527"/>
                    </a:lnTo>
                    <a:lnTo>
                      <a:pt x="1988" y="2567"/>
                    </a:lnTo>
                    <a:lnTo>
                      <a:pt x="2075" y="2550"/>
                    </a:lnTo>
                    <a:lnTo>
                      <a:pt x="2104" y="2637"/>
                    </a:lnTo>
                    <a:lnTo>
                      <a:pt x="2167" y="2637"/>
                    </a:lnTo>
                    <a:lnTo>
                      <a:pt x="2167" y="2567"/>
                    </a:lnTo>
                    <a:lnTo>
                      <a:pt x="2279" y="2550"/>
                    </a:lnTo>
                    <a:lnTo>
                      <a:pt x="2324" y="2480"/>
                    </a:lnTo>
                    <a:lnTo>
                      <a:pt x="2394" y="2504"/>
                    </a:lnTo>
                    <a:lnTo>
                      <a:pt x="2505" y="2434"/>
                    </a:lnTo>
                    <a:lnTo>
                      <a:pt x="2638" y="2283"/>
                    </a:lnTo>
                    <a:lnTo>
                      <a:pt x="2638" y="2236"/>
                    </a:lnTo>
                    <a:lnTo>
                      <a:pt x="2685" y="2213"/>
                    </a:lnTo>
                    <a:lnTo>
                      <a:pt x="2715" y="2126"/>
                    </a:lnTo>
                    <a:lnTo>
                      <a:pt x="2755" y="2011"/>
                    </a:lnTo>
                    <a:lnTo>
                      <a:pt x="2755" y="1987"/>
                    </a:lnTo>
                    <a:lnTo>
                      <a:pt x="2685" y="2011"/>
                    </a:lnTo>
                    <a:lnTo>
                      <a:pt x="2638" y="1946"/>
                    </a:lnTo>
                    <a:lnTo>
                      <a:pt x="2668" y="1899"/>
                    </a:lnTo>
                    <a:lnTo>
                      <a:pt x="2621" y="1830"/>
                    </a:lnTo>
                    <a:lnTo>
                      <a:pt x="2715" y="1830"/>
                    </a:lnTo>
                    <a:lnTo>
                      <a:pt x="2685" y="1767"/>
                    </a:lnTo>
                    <a:lnTo>
                      <a:pt x="2621" y="1650"/>
                    </a:lnTo>
                    <a:lnTo>
                      <a:pt x="2551" y="1603"/>
                    </a:lnTo>
                    <a:lnTo>
                      <a:pt x="2551" y="1563"/>
                    </a:lnTo>
                    <a:lnTo>
                      <a:pt x="2668" y="1446"/>
                    </a:lnTo>
                    <a:lnTo>
                      <a:pt x="2598" y="1401"/>
                    </a:lnTo>
                    <a:lnTo>
                      <a:pt x="2575" y="1383"/>
                    </a:lnTo>
                    <a:lnTo>
                      <a:pt x="2528" y="1446"/>
                    </a:lnTo>
                    <a:lnTo>
                      <a:pt x="2464" y="1401"/>
                    </a:lnTo>
                    <a:lnTo>
                      <a:pt x="2418" y="1359"/>
                    </a:lnTo>
                    <a:lnTo>
                      <a:pt x="2418" y="1289"/>
                    </a:lnTo>
                    <a:lnTo>
                      <a:pt x="2528" y="1226"/>
                    </a:lnTo>
                    <a:lnTo>
                      <a:pt x="2598" y="1132"/>
                    </a:lnTo>
                    <a:lnTo>
                      <a:pt x="2621" y="1156"/>
                    </a:lnTo>
                    <a:lnTo>
                      <a:pt x="2621" y="1226"/>
                    </a:lnTo>
                    <a:lnTo>
                      <a:pt x="2621" y="1266"/>
                    </a:lnTo>
                    <a:lnTo>
                      <a:pt x="2715" y="1226"/>
                    </a:lnTo>
                    <a:lnTo>
                      <a:pt x="2778" y="1202"/>
                    </a:lnTo>
                    <a:lnTo>
                      <a:pt x="2848" y="1110"/>
                    </a:lnTo>
                    <a:lnTo>
                      <a:pt x="2889" y="1063"/>
                    </a:lnTo>
                    <a:lnTo>
                      <a:pt x="2959" y="1017"/>
                    </a:lnTo>
                    <a:lnTo>
                      <a:pt x="2982" y="953"/>
                    </a:lnTo>
                    <a:lnTo>
                      <a:pt x="3045" y="883"/>
                    </a:lnTo>
                    <a:lnTo>
                      <a:pt x="3045" y="836"/>
                    </a:lnTo>
                    <a:lnTo>
                      <a:pt x="3069" y="796"/>
                    </a:lnTo>
                    <a:lnTo>
                      <a:pt x="3092" y="703"/>
                    </a:lnTo>
                    <a:lnTo>
                      <a:pt x="3161" y="726"/>
                    </a:lnTo>
                    <a:lnTo>
                      <a:pt x="3231" y="546"/>
                    </a:lnTo>
                    <a:lnTo>
                      <a:pt x="3184" y="436"/>
                    </a:lnTo>
                    <a:lnTo>
                      <a:pt x="3080" y="494"/>
                    </a:lnTo>
                    <a:lnTo>
                      <a:pt x="2959" y="454"/>
                    </a:lnTo>
                    <a:lnTo>
                      <a:pt x="2959" y="407"/>
                    </a:lnTo>
                    <a:lnTo>
                      <a:pt x="2889" y="360"/>
                    </a:lnTo>
                    <a:lnTo>
                      <a:pt x="2778" y="360"/>
                    </a:lnTo>
                    <a:lnTo>
                      <a:pt x="2638" y="203"/>
                    </a:lnTo>
                    <a:lnTo>
                      <a:pt x="2621" y="70"/>
                    </a:lnTo>
                    <a:lnTo>
                      <a:pt x="2528" y="0"/>
                    </a:lnTo>
                    <a:lnTo>
                      <a:pt x="2279" y="93"/>
                    </a:lnTo>
                    <a:lnTo>
                      <a:pt x="2348" y="116"/>
                    </a:lnTo>
                    <a:lnTo>
                      <a:pt x="2324" y="163"/>
                    </a:lnTo>
                    <a:lnTo>
                      <a:pt x="2324" y="320"/>
                    </a:lnTo>
                    <a:lnTo>
                      <a:pt x="2214" y="389"/>
                    </a:lnTo>
                    <a:lnTo>
                      <a:pt x="2167" y="436"/>
                    </a:lnTo>
                    <a:lnTo>
                      <a:pt x="2167" y="546"/>
                    </a:lnTo>
                    <a:lnTo>
                      <a:pt x="2279" y="546"/>
                    </a:lnTo>
                    <a:lnTo>
                      <a:pt x="2324" y="523"/>
                    </a:lnTo>
                    <a:lnTo>
                      <a:pt x="2371" y="593"/>
                    </a:lnTo>
                    <a:lnTo>
                      <a:pt x="2371" y="639"/>
                    </a:lnTo>
                    <a:lnTo>
                      <a:pt x="2371" y="680"/>
                    </a:lnTo>
                    <a:lnTo>
                      <a:pt x="2301" y="680"/>
                    </a:lnTo>
                    <a:lnTo>
                      <a:pt x="2167" y="813"/>
                    </a:lnTo>
                    <a:lnTo>
                      <a:pt x="2010" y="860"/>
                    </a:lnTo>
                    <a:lnTo>
                      <a:pt x="2010" y="953"/>
                    </a:lnTo>
                    <a:lnTo>
                      <a:pt x="1900" y="1045"/>
                    </a:lnTo>
                    <a:lnTo>
                      <a:pt x="1674" y="1110"/>
                    </a:lnTo>
                    <a:lnTo>
                      <a:pt x="1627" y="1132"/>
                    </a:lnTo>
                    <a:lnTo>
                      <a:pt x="1424" y="1063"/>
                    </a:lnTo>
                    <a:lnTo>
                      <a:pt x="1377" y="1045"/>
                    </a:lnTo>
                    <a:lnTo>
                      <a:pt x="1220" y="1045"/>
                    </a:lnTo>
                    <a:lnTo>
                      <a:pt x="1063" y="906"/>
                    </a:lnTo>
                    <a:lnTo>
                      <a:pt x="948" y="906"/>
                    </a:lnTo>
                    <a:lnTo>
                      <a:pt x="836" y="860"/>
                    </a:lnTo>
                    <a:lnTo>
                      <a:pt x="836" y="726"/>
                    </a:lnTo>
                    <a:lnTo>
                      <a:pt x="791" y="656"/>
                    </a:lnTo>
                    <a:lnTo>
                      <a:pt x="680" y="639"/>
                    </a:lnTo>
                    <a:lnTo>
                      <a:pt x="634" y="593"/>
                    </a:lnTo>
                    <a:lnTo>
                      <a:pt x="587" y="680"/>
                    </a:lnTo>
                    <a:lnTo>
                      <a:pt x="447" y="726"/>
                    </a:lnTo>
                    <a:lnTo>
                      <a:pt x="383" y="813"/>
                    </a:lnTo>
                    <a:lnTo>
                      <a:pt x="430" y="883"/>
                    </a:lnTo>
                    <a:lnTo>
                      <a:pt x="290" y="906"/>
                    </a:lnTo>
                    <a:lnTo>
                      <a:pt x="360" y="1000"/>
                    </a:lnTo>
                    <a:lnTo>
                      <a:pt x="360" y="1063"/>
                    </a:lnTo>
                    <a:lnTo>
                      <a:pt x="273" y="1156"/>
                    </a:lnTo>
                    <a:lnTo>
                      <a:pt x="203" y="1226"/>
                    </a:lnTo>
                    <a:lnTo>
                      <a:pt x="116" y="1226"/>
                    </a:lnTo>
                    <a:lnTo>
                      <a:pt x="0" y="1313"/>
                    </a:lnTo>
                    <a:lnTo>
                      <a:pt x="81" y="1458"/>
                    </a:lnTo>
                    <a:close/>
                  </a:path>
                </a:pathLst>
              </a:custGeom>
              <a:gradFill>
                <a:gsLst>
                  <a:gs pos="45000">
                    <a:srgbClr val="C7908F"/>
                  </a:gs>
                  <a:gs pos="16000">
                    <a:srgbClr val="F2DCDB"/>
                  </a:gs>
                  <a:gs pos="62000">
                    <a:srgbClr val="953735"/>
                  </a:gs>
                  <a:gs pos="86000">
                    <a:srgbClr val="953735"/>
                  </a:gs>
                </a:gsLst>
                <a:lin ang="24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3" name="Freeform 172"/>
              <p:cNvSpPr>
                <a:spLocks/>
              </p:cNvSpPr>
              <p:nvPr/>
            </p:nvSpPr>
            <p:spPr bwMode="auto">
              <a:xfrm>
                <a:off x="1863" y="821"/>
                <a:ext cx="218" cy="104"/>
              </a:xfrm>
              <a:custGeom>
                <a:avLst/>
                <a:gdLst>
                  <a:gd name="T0" fmla="*/ 0 w 1744"/>
                  <a:gd name="T1" fmla="*/ 267 h 835"/>
                  <a:gd name="T2" fmla="*/ 99 w 1744"/>
                  <a:gd name="T3" fmla="*/ 202 h 835"/>
                  <a:gd name="T4" fmla="*/ 268 w 1744"/>
                  <a:gd name="T5" fmla="*/ 98 h 835"/>
                  <a:gd name="T6" fmla="*/ 326 w 1744"/>
                  <a:gd name="T7" fmla="*/ 92 h 835"/>
                  <a:gd name="T8" fmla="*/ 454 w 1744"/>
                  <a:gd name="T9" fmla="*/ 174 h 835"/>
                  <a:gd name="T10" fmla="*/ 530 w 1744"/>
                  <a:gd name="T11" fmla="*/ 157 h 835"/>
                  <a:gd name="T12" fmla="*/ 617 w 1744"/>
                  <a:gd name="T13" fmla="*/ 0 h 835"/>
                  <a:gd name="T14" fmla="*/ 710 w 1744"/>
                  <a:gd name="T15" fmla="*/ 0 h 835"/>
                  <a:gd name="T16" fmla="*/ 797 w 1744"/>
                  <a:gd name="T17" fmla="*/ 139 h 835"/>
                  <a:gd name="T18" fmla="*/ 867 w 1744"/>
                  <a:gd name="T19" fmla="*/ 139 h 835"/>
                  <a:gd name="T20" fmla="*/ 994 w 1744"/>
                  <a:gd name="T21" fmla="*/ 75 h 835"/>
                  <a:gd name="T22" fmla="*/ 1111 w 1744"/>
                  <a:gd name="T23" fmla="*/ 157 h 835"/>
                  <a:gd name="T24" fmla="*/ 1338 w 1744"/>
                  <a:gd name="T25" fmla="*/ 139 h 835"/>
                  <a:gd name="T26" fmla="*/ 1407 w 1744"/>
                  <a:gd name="T27" fmla="*/ 46 h 835"/>
                  <a:gd name="T28" fmla="*/ 1488 w 1744"/>
                  <a:gd name="T29" fmla="*/ 87 h 835"/>
                  <a:gd name="T30" fmla="*/ 1582 w 1744"/>
                  <a:gd name="T31" fmla="*/ 92 h 835"/>
                  <a:gd name="T32" fmla="*/ 1540 w 1744"/>
                  <a:gd name="T33" fmla="*/ 127 h 835"/>
                  <a:gd name="T34" fmla="*/ 1540 w 1744"/>
                  <a:gd name="T35" fmla="*/ 249 h 835"/>
                  <a:gd name="T36" fmla="*/ 1652 w 1744"/>
                  <a:gd name="T37" fmla="*/ 244 h 835"/>
                  <a:gd name="T38" fmla="*/ 1704 w 1744"/>
                  <a:gd name="T39" fmla="*/ 232 h 835"/>
                  <a:gd name="T40" fmla="*/ 1744 w 1744"/>
                  <a:gd name="T41" fmla="*/ 302 h 835"/>
                  <a:gd name="T42" fmla="*/ 1744 w 1744"/>
                  <a:gd name="T43" fmla="*/ 383 h 835"/>
                  <a:gd name="T44" fmla="*/ 1674 w 1744"/>
                  <a:gd name="T45" fmla="*/ 383 h 835"/>
                  <a:gd name="T46" fmla="*/ 1535 w 1744"/>
                  <a:gd name="T47" fmla="*/ 528 h 835"/>
                  <a:gd name="T48" fmla="*/ 1383 w 1744"/>
                  <a:gd name="T49" fmla="*/ 557 h 835"/>
                  <a:gd name="T50" fmla="*/ 1383 w 1744"/>
                  <a:gd name="T51" fmla="*/ 650 h 835"/>
                  <a:gd name="T52" fmla="*/ 1268 w 1744"/>
                  <a:gd name="T53" fmla="*/ 743 h 835"/>
                  <a:gd name="T54" fmla="*/ 1000 w 1744"/>
                  <a:gd name="T55" fmla="*/ 835 h 835"/>
                  <a:gd name="T56" fmla="*/ 785 w 1744"/>
                  <a:gd name="T57" fmla="*/ 766 h 835"/>
                  <a:gd name="T58" fmla="*/ 750 w 1744"/>
                  <a:gd name="T59" fmla="*/ 748 h 835"/>
                  <a:gd name="T60" fmla="*/ 593 w 1744"/>
                  <a:gd name="T61" fmla="*/ 748 h 835"/>
                  <a:gd name="T62" fmla="*/ 436 w 1744"/>
                  <a:gd name="T63" fmla="*/ 609 h 835"/>
                  <a:gd name="T64" fmla="*/ 303 w 1744"/>
                  <a:gd name="T65" fmla="*/ 609 h 835"/>
                  <a:gd name="T66" fmla="*/ 209 w 1744"/>
                  <a:gd name="T67" fmla="*/ 563 h 835"/>
                  <a:gd name="T68" fmla="*/ 209 w 1744"/>
                  <a:gd name="T69" fmla="*/ 429 h 835"/>
                  <a:gd name="T70" fmla="*/ 140 w 1744"/>
                  <a:gd name="T71" fmla="*/ 359 h 835"/>
                  <a:gd name="T72" fmla="*/ 59 w 1744"/>
                  <a:gd name="T73" fmla="*/ 342 h 835"/>
                  <a:gd name="T74" fmla="*/ 0 w 1744"/>
                  <a:gd name="T75" fmla="*/ 307 h 835"/>
                  <a:gd name="T76" fmla="*/ 0 w 1744"/>
                  <a:gd name="T77" fmla="*/ 267 h 8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4"/>
                  <a:gd name="T118" fmla="*/ 0 h 835"/>
                  <a:gd name="T119" fmla="*/ 1744 w 1744"/>
                  <a:gd name="T120" fmla="*/ 835 h 8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4" h="835">
                    <a:moveTo>
                      <a:pt x="0" y="267"/>
                    </a:moveTo>
                    <a:lnTo>
                      <a:pt x="99" y="202"/>
                    </a:lnTo>
                    <a:lnTo>
                      <a:pt x="268" y="98"/>
                    </a:lnTo>
                    <a:lnTo>
                      <a:pt x="326" y="92"/>
                    </a:lnTo>
                    <a:lnTo>
                      <a:pt x="454" y="174"/>
                    </a:lnTo>
                    <a:lnTo>
                      <a:pt x="530" y="157"/>
                    </a:lnTo>
                    <a:lnTo>
                      <a:pt x="617" y="0"/>
                    </a:lnTo>
                    <a:lnTo>
                      <a:pt x="710" y="0"/>
                    </a:lnTo>
                    <a:lnTo>
                      <a:pt x="797" y="139"/>
                    </a:lnTo>
                    <a:lnTo>
                      <a:pt x="867" y="139"/>
                    </a:lnTo>
                    <a:lnTo>
                      <a:pt x="994" y="75"/>
                    </a:lnTo>
                    <a:lnTo>
                      <a:pt x="1111" y="157"/>
                    </a:lnTo>
                    <a:lnTo>
                      <a:pt x="1338" y="139"/>
                    </a:lnTo>
                    <a:lnTo>
                      <a:pt x="1407" y="46"/>
                    </a:lnTo>
                    <a:lnTo>
                      <a:pt x="1488" y="87"/>
                    </a:lnTo>
                    <a:lnTo>
                      <a:pt x="1582" y="92"/>
                    </a:lnTo>
                    <a:lnTo>
                      <a:pt x="1540" y="127"/>
                    </a:lnTo>
                    <a:lnTo>
                      <a:pt x="1540" y="249"/>
                    </a:lnTo>
                    <a:lnTo>
                      <a:pt x="1652" y="244"/>
                    </a:lnTo>
                    <a:lnTo>
                      <a:pt x="1704" y="232"/>
                    </a:lnTo>
                    <a:lnTo>
                      <a:pt x="1744" y="302"/>
                    </a:lnTo>
                    <a:lnTo>
                      <a:pt x="1744" y="383"/>
                    </a:lnTo>
                    <a:lnTo>
                      <a:pt x="1674" y="383"/>
                    </a:lnTo>
                    <a:lnTo>
                      <a:pt x="1535" y="528"/>
                    </a:lnTo>
                    <a:lnTo>
                      <a:pt x="1383" y="557"/>
                    </a:lnTo>
                    <a:lnTo>
                      <a:pt x="1383" y="650"/>
                    </a:lnTo>
                    <a:lnTo>
                      <a:pt x="1268" y="743"/>
                    </a:lnTo>
                    <a:lnTo>
                      <a:pt x="1000" y="835"/>
                    </a:lnTo>
                    <a:lnTo>
                      <a:pt x="785" y="766"/>
                    </a:lnTo>
                    <a:lnTo>
                      <a:pt x="750" y="748"/>
                    </a:lnTo>
                    <a:lnTo>
                      <a:pt x="593" y="748"/>
                    </a:lnTo>
                    <a:lnTo>
                      <a:pt x="436" y="609"/>
                    </a:lnTo>
                    <a:lnTo>
                      <a:pt x="303" y="609"/>
                    </a:lnTo>
                    <a:lnTo>
                      <a:pt x="209" y="563"/>
                    </a:lnTo>
                    <a:lnTo>
                      <a:pt x="209" y="429"/>
                    </a:lnTo>
                    <a:lnTo>
                      <a:pt x="140" y="359"/>
                    </a:lnTo>
                    <a:lnTo>
                      <a:pt x="59" y="342"/>
                    </a:lnTo>
                    <a:lnTo>
                      <a:pt x="0" y="307"/>
                    </a:lnTo>
                    <a:lnTo>
                      <a:pt x="0" y="26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4" name="Freeform 173"/>
              <p:cNvSpPr>
                <a:spLocks/>
              </p:cNvSpPr>
              <p:nvPr/>
            </p:nvSpPr>
            <p:spPr bwMode="auto">
              <a:xfrm>
                <a:off x="2134" y="883"/>
                <a:ext cx="42" cy="71"/>
              </a:xfrm>
              <a:custGeom>
                <a:avLst/>
                <a:gdLst>
                  <a:gd name="T0" fmla="*/ 267 w 337"/>
                  <a:gd name="T1" fmla="*/ 0 h 563"/>
                  <a:gd name="T2" fmla="*/ 337 w 337"/>
                  <a:gd name="T3" fmla="*/ 64 h 563"/>
                  <a:gd name="T4" fmla="*/ 290 w 337"/>
                  <a:gd name="T5" fmla="*/ 134 h 563"/>
                  <a:gd name="T6" fmla="*/ 267 w 337"/>
                  <a:gd name="T7" fmla="*/ 221 h 563"/>
                  <a:gd name="T8" fmla="*/ 267 w 337"/>
                  <a:gd name="T9" fmla="*/ 291 h 563"/>
                  <a:gd name="T10" fmla="*/ 180 w 337"/>
                  <a:gd name="T11" fmla="*/ 383 h 563"/>
                  <a:gd name="T12" fmla="*/ 157 w 337"/>
                  <a:gd name="T13" fmla="*/ 448 h 563"/>
                  <a:gd name="T14" fmla="*/ 225 w 337"/>
                  <a:gd name="T15" fmla="*/ 517 h 563"/>
                  <a:gd name="T16" fmla="*/ 203 w 337"/>
                  <a:gd name="T17" fmla="*/ 540 h 563"/>
                  <a:gd name="T18" fmla="*/ 133 w 337"/>
                  <a:gd name="T19" fmla="*/ 563 h 563"/>
                  <a:gd name="T20" fmla="*/ 70 w 337"/>
                  <a:gd name="T21" fmla="*/ 563 h 563"/>
                  <a:gd name="T22" fmla="*/ 70 w 337"/>
                  <a:gd name="T23" fmla="*/ 470 h 563"/>
                  <a:gd name="T24" fmla="*/ 46 w 337"/>
                  <a:gd name="T25" fmla="*/ 430 h 563"/>
                  <a:gd name="T26" fmla="*/ 0 w 337"/>
                  <a:gd name="T27" fmla="*/ 383 h 563"/>
                  <a:gd name="T28" fmla="*/ 80 w 337"/>
                  <a:gd name="T29" fmla="*/ 273 h 563"/>
                  <a:gd name="T30" fmla="*/ 133 w 337"/>
                  <a:gd name="T31" fmla="*/ 249 h 563"/>
                  <a:gd name="T32" fmla="*/ 180 w 337"/>
                  <a:gd name="T33" fmla="*/ 157 h 563"/>
                  <a:gd name="T34" fmla="*/ 243 w 337"/>
                  <a:gd name="T35" fmla="*/ 87 h 563"/>
                  <a:gd name="T36" fmla="*/ 243 w 337"/>
                  <a:gd name="T37" fmla="*/ 17 h 563"/>
                  <a:gd name="T38" fmla="*/ 267 w 337"/>
                  <a:gd name="T39" fmla="*/ 0 h 5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7"/>
                  <a:gd name="T61" fmla="*/ 0 h 563"/>
                  <a:gd name="T62" fmla="*/ 337 w 337"/>
                  <a:gd name="T63" fmla="*/ 563 h 5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7" h="563">
                    <a:moveTo>
                      <a:pt x="267" y="0"/>
                    </a:moveTo>
                    <a:lnTo>
                      <a:pt x="337" y="64"/>
                    </a:lnTo>
                    <a:lnTo>
                      <a:pt x="290" y="134"/>
                    </a:lnTo>
                    <a:lnTo>
                      <a:pt x="267" y="221"/>
                    </a:lnTo>
                    <a:lnTo>
                      <a:pt x="267" y="291"/>
                    </a:lnTo>
                    <a:lnTo>
                      <a:pt x="180" y="383"/>
                    </a:lnTo>
                    <a:lnTo>
                      <a:pt x="157" y="448"/>
                    </a:lnTo>
                    <a:lnTo>
                      <a:pt x="225" y="517"/>
                    </a:lnTo>
                    <a:lnTo>
                      <a:pt x="203" y="540"/>
                    </a:lnTo>
                    <a:lnTo>
                      <a:pt x="133" y="563"/>
                    </a:lnTo>
                    <a:lnTo>
                      <a:pt x="70" y="563"/>
                    </a:lnTo>
                    <a:lnTo>
                      <a:pt x="70" y="470"/>
                    </a:lnTo>
                    <a:lnTo>
                      <a:pt x="46" y="430"/>
                    </a:lnTo>
                    <a:lnTo>
                      <a:pt x="0" y="383"/>
                    </a:lnTo>
                    <a:lnTo>
                      <a:pt x="80" y="273"/>
                    </a:lnTo>
                    <a:lnTo>
                      <a:pt x="133" y="249"/>
                    </a:lnTo>
                    <a:lnTo>
                      <a:pt x="180" y="157"/>
                    </a:lnTo>
                    <a:lnTo>
                      <a:pt x="243" y="87"/>
                    </a:lnTo>
                    <a:lnTo>
                      <a:pt x="243" y="17"/>
                    </a:lnTo>
                    <a:lnTo>
                      <a:pt x="26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5" name="Freeform 174"/>
              <p:cNvSpPr>
                <a:spLocks/>
              </p:cNvSpPr>
              <p:nvPr/>
            </p:nvSpPr>
            <p:spPr bwMode="auto">
              <a:xfrm>
                <a:off x="2148" y="948"/>
                <a:ext cx="25" cy="33"/>
              </a:xfrm>
              <a:custGeom>
                <a:avLst/>
                <a:gdLst>
                  <a:gd name="T0" fmla="*/ 0 w 203"/>
                  <a:gd name="T1" fmla="*/ 46 h 267"/>
                  <a:gd name="T2" fmla="*/ 47 w 203"/>
                  <a:gd name="T3" fmla="*/ 88 h 267"/>
                  <a:gd name="T4" fmla="*/ 70 w 203"/>
                  <a:gd name="T5" fmla="*/ 180 h 267"/>
                  <a:gd name="T6" fmla="*/ 70 w 203"/>
                  <a:gd name="T7" fmla="*/ 267 h 267"/>
                  <a:gd name="T8" fmla="*/ 115 w 203"/>
                  <a:gd name="T9" fmla="*/ 267 h 267"/>
                  <a:gd name="T10" fmla="*/ 203 w 203"/>
                  <a:gd name="T11" fmla="*/ 250 h 267"/>
                  <a:gd name="T12" fmla="*/ 203 w 203"/>
                  <a:gd name="T13" fmla="*/ 180 h 267"/>
                  <a:gd name="T14" fmla="*/ 157 w 203"/>
                  <a:gd name="T15" fmla="*/ 88 h 267"/>
                  <a:gd name="T16" fmla="*/ 115 w 203"/>
                  <a:gd name="T17" fmla="*/ 0 h 267"/>
                  <a:gd name="T18" fmla="*/ 70 w 203"/>
                  <a:gd name="T19" fmla="*/ 23 h 267"/>
                  <a:gd name="T20" fmla="*/ 0 w 203"/>
                  <a:gd name="T21" fmla="*/ 46 h 2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67"/>
                  <a:gd name="T35" fmla="*/ 203 w 203"/>
                  <a:gd name="T36" fmla="*/ 267 h 2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67">
                    <a:moveTo>
                      <a:pt x="0" y="46"/>
                    </a:moveTo>
                    <a:lnTo>
                      <a:pt x="47" y="88"/>
                    </a:lnTo>
                    <a:lnTo>
                      <a:pt x="70" y="180"/>
                    </a:lnTo>
                    <a:lnTo>
                      <a:pt x="70" y="267"/>
                    </a:lnTo>
                    <a:lnTo>
                      <a:pt x="115" y="267"/>
                    </a:lnTo>
                    <a:lnTo>
                      <a:pt x="203" y="250"/>
                    </a:lnTo>
                    <a:lnTo>
                      <a:pt x="203" y="180"/>
                    </a:lnTo>
                    <a:lnTo>
                      <a:pt x="157" y="88"/>
                    </a:lnTo>
                    <a:lnTo>
                      <a:pt x="115" y="0"/>
                    </a:lnTo>
                    <a:lnTo>
                      <a:pt x="70" y="23"/>
                    </a:lnTo>
                    <a:lnTo>
                      <a:pt x="0" y="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6" name="Freeform 175"/>
              <p:cNvSpPr>
                <a:spLocks/>
              </p:cNvSpPr>
              <p:nvPr/>
            </p:nvSpPr>
            <p:spPr bwMode="auto">
              <a:xfrm>
                <a:off x="2213" y="759"/>
                <a:ext cx="34" cy="99"/>
              </a:xfrm>
              <a:custGeom>
                <a:avLst/>
                <a:gdLst>
                  <a:gd name="T0" fmla="*/ 0 w 273"/>
                  <a:gd name="T1" fmla="*/ 0 h 791"/>
                  <a:gd name="T2" fmla="*/ 46 w 273"/>
                  <a:gd name="T3" fmla="*/ 87 h 791"/>
                  <a:gd name="T4" fmla="*/ 69 w 273"/>
                  <a:gd name="T5" fmla="*/ 251 h 791"/>
                  <a:gd name="T6" fmla="*/ 116 w 273"/>
                  <a:gd name="T7" fmla="*/ 587 h 791"/>
                  <a:gd name="T8" fmla="*/ 139 w 273"/>
                  <a:gd name="T9" fmla="*/ 767 h 791"/>
                  <a:gd name="T10" fmla="*/ 139 w 273"/>
                  <a:gd name="T11" fmla="*/ 791 h 791"/>
                  <a:gd name="T12" fmla="*/ 203 w 273"/>
                  <a:gd name="T13" fmla="*/ 744 h 791"/>
                  <a:gd name="T14" fmla="*/ 250 w 273"/>
                  <a:gd name="T15" fmla="*/ 791 h 791"/>
                  <a:gd name="T16" fmla="*/ 273 w 273"/>
                  <a:gd name="T17" fmla="*/ 744 h 791"/>
                  <a:gd name="T18" fmla="*/ 203 w 273"/>
                  <a:gd name="T19" fmla="*/ 697 h 791"/>
                  <a:gd name="T20" fmla="*/ 163 w 273"/>
                  <a:gd name="T21" fmla="*/ 495 h 791"/>
                  <a:gd name="T22" fmla="*/ 203 w 273"/>
                  <a:gd name="T23" fmla="*/ 495 h 791"/>
                  <a:gd name="T24" fmla="*/ 203 w 273"/>
                  <a:gd name="T25" fmla="*/ 425 h 791"/>
                  <a:gd name="T26" fmla="*/ 116 w 273"/>
                  <a:gd name="T27" fmla="*/ 314 h 791"/>
                  <a:gd name="T28" fmla="*/ 116 w 273"/>
                  <a:gd name="T29" fmla="*/ 157 h 791"/>
                  <a:gd name="T30" fmla="*/ 69 w 273"/>
                  <a:gd name="T31" fmla="*/ 24 h 791"/>
                  <a:gd name="T32" fmla="*/ 23 w 273"/>
                  <a:gd name="T33" fmla="*/ 0 h 791"/>
                  <a:gd name="T34" fmla="*/ 0 w 273"/>
                  <a:gd name="T35" fmla="*/ 0 h 7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3"/>
                  <a:gd name="T55" fmla="*/ 0 h 791"/>
                  <a:gd name="T56" fmla="*/ 273 w 273"/>
                  <a:gd name="T57" fmla="*/ 791 h 7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3" h="791">
                    <a:moveTo>
                      <a:pt x="0" y="0"/>
                    </a:moveTo>
                    <a:lnTo>
                      <a:pt x="46" y="87"/>
                    </a:lnTo>
                    <a:lnTo>
                      <a:pt x="69" y="251"/>
                    </a:lnTo>
                    <a:lnTo>
                      <a:pt x="116" y="587"/>
                    </a:lnTo>
                    <a:lnTo>
                      <a:pt x="139" y="767"/>
                    </a:lnTo>
                    <a:lnTo>
                      <a:pt x="139" y="791"/>
                    </a:lnTo>
                    <a:lnTo>
                      <a:pt x="203" y="744"/>
                    </a:lnTo>
                    <a:lnTo>
                      <a:pt x="250" y="791"/>
                    </a:lnTo>
                    <a:lnTo>
                      <a:pt x="273" y="744"/>
                    </a:lnTo>
                    <a:lnTo>
                      <a:pt x="203" y="697"/>
                    </a:lnTo>
                    <a:lnTo>
                      <a:pt x="163" y="495"/>
                    </a:lnTo>
                    <a:lnTo>
                      <a:pt x="203" y="495"/>
                    </a:lnTo>
                    <a:lnTo>
                      <a:pt x="203" y="425"/>
                    </a:lnTo>
                    <a:lnTo>
                      <a:pt x="116" y="314"/>
                    </a:lnTo>
                    <a:lnTo>
                      <a:pt x="116" y="157"/>
                    </a:lnTo>
                    <a:lnTo>
                      <a:pt x="69" y="24"/>
                    </a:lnTo>
                    <a:lnTo>
                      <a:pt x="23"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7" name="Freeform 176"/>
              <p:cNvSpPr>
                <a:spLocks/>
              </p:cNvSpPr>
              <p:nvPr/>
            </p:nvSpPr>
            <p:spPr bwMode="auto">
              <a:xfrm>
                <a:off x="2236" y="863"/>
                <a:ext cx="36" cy="42"/>
              </a:xfrm>
              <a:custGeom>
                <a:avLst/>
                <a:gdLst>
                  <a:gd name="T0" fmla="*/ 0 w 291"/>
                  <a:gd name="T1" fmla="*/ 0 h 331"/>
                  <a:gd name="T2" fmla="*/ 17 w 291"/>
                  <a:gd name="T3" fmla="*/ 134 h 331"/>
                  <a:gd name="T4" fmla="*/ 0 w 291"/>
                  <a:gd name="T5" fmla="*/ 314 h 331"/>
                  <a:gd name="T6" fmla="*/ 87 w 291"/>
                  <a:gd name="T7" fmla="*/ 291 h 331"/>
                  <a:gd name="T8" fmla="*/ 151 w 291"/>
                  <a:gd name="T9" fmla="*/ 331 h 331"/>
                  <a:gd name="T10" fmla="*/ 180 w 291"/>
                  <a:gd name="T11" fmla="*/ 314 h 331"/>
                  <a:gd name="T12" fmla="*/ 180 w 291"/>
                  <a:gd name="T13" fmla="*/ 267 h 331"/>
                  <a:gd name="T14" fmla="*/ 291 w 291"/>
                  <a:gd name="T15" fmla="*/ 174 h 331"/>
                  <a:gd name="T16" fmla="*/ 244 w 291"/>
                  <a:gd name="T17" fmla="*/ 134 h 331"/>
                  <a:gd name="T18" fmla="*/ 151 w 291"/>
                  <a:gd name="T19" fmla="*/ 111 h 331"/>
                  <a:gd name="T20" fmla="*/ 40 w 291"/>
                  <a:gd name="T21" fmla="*/ 17 h 331"/>
                  <a:gd name="T22" fmla="*/ 0 w 291"/>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331"/>
                  <a:gd name="T38" fmla="*/ 291 w 291"/>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331">
                    <a:moveTo>
                      <a:pt x="0" y="0"/>
                    </a:moveTo>
                    <a:lnTo>
                      <a:pt x="17" y="134"/>
                    </a:lnTo>
                    <a:lnTo>
                      <a:pt x="0" y="314"/>
                    </a:lnTo>
                    <a:lnTo>
                      <a:pt x="87" y="291"/>
                    </a:lnTo>
                    <a:lnTo>
                      <a:pt x="151" y="331"/>
                    </a:lnTo>
                    <a:lnTo>
                      <a:pt x="180" y="314"/>
                    </a:lnTo>
                    <a:lnTo>
                      <a:pt x="180" y="267"/>
                    </a:lnTo>
                    <a:lnTo>
                      <a:pt x="291" y="174"/>
                    </a:lnTo>
                    <a:lnTo>
                      <a:pt x="244" y="134"/>
                    </a:lnTo>
                    <a:lnTo>
                      <a:pt x="151" y="111"/>
                    </a:lnTo>
                    <a:lnTo>
                      <a:pt x="40" y="17"/>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8" name="Freeform 177"/>
              <p:cNvSpPr>
                <a:spLocks/>
              </p:cNvSpPr>
              <p:nvPr/>
            </p:nvSpPr>
            <p:spPr bwMode="auto">
              <a:xfrm>
                <a:off x="2188" y="911"/>
                <a:ext cx="65" cy="79"/>
              </a:xfrm>
              <a:custGeom>
                <a:avLst/>
                <a:gdLst>
                  <a:gd name="T0" fmla="*/ 384 w 518"/>
                  <a:gd name="T1" fmla="*/ 0 h 633"/>
                  <a:gd name="T2" fmla="*/ 361 w 518"/>
                  <a:gd name="T3" fmla="*/ 209 h 633"/>
                  <a:gd name="T4" fmla="*/ 361 w 518"/>
                  <a:gd name="T5" fmla="*/ 296 h 633"/>
                  <a:gd name="T6" fmla="*/ 198 w 518"/>
                  <a:gd name="T7" fmla="*/ 429 h 633"/>
                  <a:gd name="T8" fmla="*/ 198 w 518"/>
                  <a:gd name="T9" fmla="*/ 476 h 633"/>
                  <a:gd name="T10" fmla="*/ 47 w 518"/>
                  <a:gd name="T11" fmla="*/ 523 h 633"/>
                  <a:gd name="T12" fmla="*/ 0 w 518"/>
                  <a:gd name="T13" fmla="*/ 586 h 633"/>
                  <a:gd name="T14" fmla="*/ 65 w 518"/>
                  <a:gd name="T15" fmla="*/ 610 h 633"/>
                  <a:gd name="T16" fmla="*/ 110 w 518"/>
                  <a:gd name="T17" fmla="*/ 586 h 633"/>
                  <a:gd name="T18" fmla="*/ 157 w 518"/>
                  <a:gd name="T19" fmla="*/ 586 h 633"/>
                  <a:gd name="T20" fmla="*/ 221 w 518"/>
                  <a:gd name="T21" fmla="*/ 563 h 633"/>
                  <a:gd name="T22" fmla="*/ 244 w 518"/>
                  <a:gd name="T23" fmla="*/ 633 h 633"/>
                  <a:gd name="T24" fmla="*/ 314 w 518"/>
                  <a:gd name="T25" fmla="*/ 610 h 633"/>
                  <a:gd name="T26" fmla="*/ 314 w 518"/>
                  <a:gd name="T27" fmla="*/ 546 h 633"/>
                  <a:gd name="T28" fmla="*/ 337 w 518"/>
                  <a:gd name="T29" fmla="*/ 546 h 633"/>
                  <a:gd name="T30" fmla="*/ 361 w 518"/>
                  <a:gd name="T31" fmla="*/ 523 h 633"/>
                  <a:gd name="T32" fmla="*/ 448 w 518"/>
                  <a:gd name="T33" fmla="*/ 523 h 633"/>
                  <a:gd name="T34" fmla="*/ 448 w 518"/>
                  <a:gd name="T35" fmla="*/ 476 h 633"/>
                  <a:gd name="T36" fmla="*/ 518 w 518"/>
                  <a:gd name="T37" fmla="*/ 499 h 633"/>
                  <a:gd name="T38" fmla="*/ 494 w 518"/>
                  <a:gd name="T39" fmla="*/ 366 h 633"/>
                  <a:gd name="T40" fmla="*/ 471 w 518"/>
                  <a:gd name="T41" fmla="*/ 296 h 633"/>
                  <a:gd name="T42" fmla="*/ 494 w 518"/>
                  <a:gd name="T43" fmla="*/ 227 h 633"/>
                  <a:gd name="T44" fmla="*/ 494 w 518"/>
                  <a:gd name="T45" fmla="*/ 185 h 633"/>
                  <a:gd name="T46" fmla="*/ 518 w 518"/>
                  <a:gd name="T47" fmla="*/ 115 h 633"/>
                  <a:gd name="T48" fmla="*/ 471 w 518"/>
                  <a:gd name="T49" fmla="*/ 28 h 633"/>
                  <a:gd name="T50" fmla="*/ 448 w 518"/>
                  <a:gd name="T51" fmla="*/ 28 h 633"/>
                  <a:gd name="T52" fmla="*/ 384 w 518"/>
                  <a:gd name="T53" fmla="*/ 0 h 6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8"/>
                  <a:gd name="T82" fmla="*/ 0 h 633"/>
                  <a:gd name="T83" fmla="*/ 518 w 518"/>
                  <a:gd name="T84" fmla="*/ 633 h 6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8" h="633">
                    <a:moveTo>
                      <a:pt x="384" y="0"/>
                    </a:moveTo>
                    <a:lnTo>
                      <a:pt x="361" y="209"/>
                    </a:lnTo>
                    <a:lnTo>
                      <a:pt x="361" y="296"/>
                    </a:lnTo>
                    <a:lnTo>
                      <a:pt x="198" y="429"/>
                    </a:lnTo>
                    <a:lnTo>
                      <a:pt x="198" y="476"/>
                    </a:lnTo>
                    <a:lnTo>
                      <a:pt x="47" y="523"/>
                    </a:lnTo>
                    <a:lnTo>
                      <a:pt x="0" y="586"/>
                    </a:lnTo>
                    <a:lnTo>
                      <a:pt x="65" y="610"/>
                    </a:lnTo>
                    <a:lnTo>
                      <a:pt x="110" y="586"/>
                    </a:lnTo>
                    <a:lnTo>
                      <a:pt x="157" y="586"/>
                    </a:lnTo>
                    <a:lnTo>
                      <a:pt x="221" y="563"/>
                    </a:lnTo>
                    <a:lnTo>
                      <a:pt x="244" y="633"/>
                    </a:lnTo>
                    <a:lnTo>
                      <a:pt x="314" y="610"/>
                    </a:lnTo>
                    <a:lnTo>
                      <a:pt x="314" y="546"/>
                    </a:lnTo>
                    <a:lnTo>
                      <a:pt x="337" y="546"/>
                    </a:lnTo>
                    <a:lnTo>
                      <a:pt x="361" y="523"/>
                    </a:lnTo>
                    <a:lnTo>
                      <a:pt x="448" y="523"/>
                    </a:lnTo>
                    <a:lnTo>
                      <a:pt x="448" y="476"/>
                    </a:lnTo>
                    <a:lnTo>
                      <a:pt x="518" y="499"/>
                    </a:lnTo>
                    <a:lnTo>
                      <a:pt x="494" y="366"/>
                    </a:lnTo>
                    <a:lnTo>
                      <a:pt x="471" y="296"/>
                    </a:lnTo>
                    <a:lnTo>
                      <a:pt x="494" y="227"/>
                    </a:lnTo>
                    <a:lnTo>
                      <a:pt x="494" y="185"/>
                    </a:lnTo>
                    <a:lnTo>
                      <a:pt x="518" y="115"/>
                    </a:lnTo>
                    <a:lnTo>
                      <a:pt x="471" y="28"/>
                    </a:lnTo>
                    <a:lnTo>
                      <a:pt x="448" y="28"/>
                    </a:lnTo>
                    <a:lnTo>
                      <a:pt x="38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09" name="Freeform 178"/>
              <p:cNvSpPr>
                <a:spLocks/>
              </p:cNvSpPr>
              <p:nvPr/>
            </p:nvSpPr>
            <p:spPr bwMode="auto">
              <a:xfrm>
                <a:off x="2202" y="990"/>
                <a:ext cx="11" cy="9"/>
              </a:xfrm>
              <a:custGeom>
                <a:avLst/>
                <a:gdLst>
                  <a:gd name="T0" fmla="*/ 47 w 88"/>
                  <a:gd name="T1" fmla="*/ 0 h 70"/>
                  <a:gd name="T2" fmla="*/ 0 w 88"/>
                  <a:gd name="T3" fmla="*/ 23 h 70"/>
                  <a:gd name="T4" fmla="*/ 0 w 88"/>
                  <a:gd name="T5" fmla="*/ 70 h 70"/>
                  <a:gd name="T6" fmla="*/ 88 w 88"/>
                  <a:gd name="T7" fmla="*/ 70 h 70"/>
                  <a:gd name="T8" fmla="*/ 88 w 88"/>
                  <a:gd name="T9" fmla="*/ 23 h 70"/>
                  <a:gd name="T10" fmla="*/ 47 w 88"/>
                  <a:gd name="T11" fmla="*/ 0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47" y="0"/>
                    </a:moveTo>
                    <a:lnTo>
                      <a:pt x="0" y="23"/>
                    </a:lnTo>
                    <a:lnTo>
                      <a:pt x="0" y="70"/>
                    </a:lnTo>
                    <a:lnTo>
                      <a:pt x="88" y="70"/>
                    </a:lnTo>
                    <a:lnTo>
                      <a:pt x="88" y="23"/>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0" name="Freeform 179"/>
              <p:cNvSpPr>
                <a:spLocks/>
              </p:cNvSpPr>
              <p:nvPr/>
            </p:nvSpPr>
            <p:spPr bwMode="auto">
              <a:xfrm>
                <a:off x="2185" y="993"/>
                <a:ext cx="11" cy="25"/>
              </a:xfrm>
              <a:custGeom>
                <a:avLst/>
                <a:gdLst>
                  <a:gd name="T0" fmla="*/ 88 w 88"/>
                  <a:gd name="T1" fmla="*/ 47 h 204"/>
                  <a:gd name="T2" fmla="*/ 41 w 88"/>
                  <a:gd name="T3" fmla="*/ 0 h 204"/>
                  <a:gd name="T4" fmla="*/ 0 w 88"/>
                  <a:gd name="T5" fmla="*/ 47 h 204"/>
                  <a:gd name="T6" fmla="*/ 0 w 88"/>
                  <a:gd name="T7" fmla="*/ 157 h 204"/>
                  <a:gd name="T8" fmla="*/ 41 w 88"/>
                  <a:gd name="T9" fmla="*/ 204 h 204"/>
                  <a:gd name="T10" fmla="*/ 70 w 88"/>
                  <a:gd name="T11" fmla="*/ 157 h 204"/>
                  <a:gd name="T12" fmla="*/ 70 w 88"/>
                  <a:gd name="T13" fmla="*/ 94 h 204"/>
                  <a:gd name="T14" fmla="*/ 88 w 88"/>
                  <a:gd name="T15" fmla="*/ 47 h 204"/>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204"/>
                  <a:gd name="T26" fmla="*/ 88 w 8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204">
                    <a:moveTo>
                      <a:pt x="88" y="47"/>
                    </a:moveTo>
                    <a:lnTo>
                      <a:pt x="41" y="0"/>
                    </a:lnTo>
                    <a:lnTo>
                      <a:pt x="0" y="47"/>
                    </a:lnTo>
                    <a:lnTo>
                      <a:pt x="0" y="157"/>
                    </a:lnTo>
                    <a:lnTo>
                      <a:pt x="41" y="204"/>
                    </a:lnTo>
                    <a:lnTo>
                      <a:pt x="70" y="157"/>
                    </a:lnTo>
                    <a:lnTo>
                      <a:pt x="70" y="94"/>
                    </a:lnTo>
                    <a:lnTo>
                      <a:pt x="88" y="4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1" name="Freeform 180"/>
              <p:cNvSpPr>
                <a:spLocks/>
              </p:cNvSpPr>
              <p:nvPr/>
            </p:nvSpPr>
            <p:spPr bwMode="auto">
              <a:xfrm>
                <a:off x="2126" y="1060"/>
                <a:ext cx="8" cy="22"/>
              </a:xfrm>
              <a:custGeom>
                <a:avLst/>
                <a:gdLst>
                  <a:gd name="T0" fmla="*/ 23 w 70"/>
                  <a:gd name="T1" fmla="*/ 0 h 175"/>
                  <a:gd name="T2" fmla="*/ 0 w 70"/>
                  <a:gd name="T3" fmla="*/ 47 h 175"/>
                  <a:gd name="T4" fmla="*/ 0 w 70"/>
                  <a:gd name="T5" fmla="*/ 87 h 175"/>
                  <a:gd name="T6" fmla="*/ 23 w 70"/>
                  <a:gd name="T7" fmla="*/ 152 h 175"/>
                  <a:gd name="T8" fmla="*/ 23 w 70"/>
                  <a:gd name="T9" fmla="*/ 175 h 175"/>
                  <a:gd name="T10" fmla="*/ 70 w 70"/>
                  <a:gd name="T11" fmla="*/ 134 h 175"/>
                  <a:gd name="T12" fmla="*/ 70 w 70"/>
                  <a:gd name="T13" fmla="*/ 87 h 175"/>
                  <a:gd name="T14" fmla="*/ 23 w 70"/>
                  <a:gd name="T15" fmla="*/ 0 h 1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75"/>
                  <a:gd name="T26" fmla="*/ 70 w 70"/>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75">
                    <a:moveTo>
                      <a:pt x="23" y="0"/>
                    </a:moveTo>
                    <a:lnTo>
                      <a:pt x="0" y="47"/>
                    </a:lnTo>
                    <a:lnTo>
                      <a:pt x="0" y="87"/>
                    </a:lnTo>
                    <a:lnTo>
                      <a:pt x="23" y="152"/>
                    </a:lnTo>
                    <a:lnTo>
                      <a:pt x="23" y="175"/>
                    </a:lnTo>
                    <a:lnTo>
                      <a:pt x="70" y="134"/>
                    </a:lnTo>
                    <a:lnTo>
                      <a:pt x="70" y="87"/>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2" name="Freeform 181"/>
              <p:cNvSpPr>
                <a:spLocks/>
              </p:cNvSpPr>
              <p:nvPr/>
            </p:nvSpPr>
            <p:spPr bwMode="auto">
              <a:xfrm>
                <a:off x="2041" y="1119"/>
                <a:ext cx="17" cy="12"/>
              </a:xfrm>
              <a:custGeom>
                <a:avLst/>
                <a:gdLst>
                  <a:gd name="T0" fmla="*/ 110 w 134"/>
                  <a:gd name="T1" fmla="*/ 0 h 93"/>
                  <a:gd name="T2" fmla="*/ 47 w 134"/>
                  <a:gd name="T3" fmla="*/ 0 h 93"/>
                  <a:gd name="T4" fmla="*/ 0 w 134"/>
                  <a:gd name="T5" fmla="*/ 47 h 93"/>
                  <a:gd name="T6" fmla="*/ 47 w 134"/>
                  <a:gd name="T7" fmla="*/ 93 h 93"/>
                  <a:gd name="T8" fmla="*/ 134 w 134"/>
                  <a:gd name="T9" fmla="*/ 47 h 93"/>
                  <a:gd name="T10" fmla="*/ 110 w 134"/>
                  <a:gd name="T11" fmla="*/ 0 h 93"/>
                  <a:gd name="T12" fmla="*/ 0 60000 65536"/>
                  <a:gd name="T13" fmla="*/ 0 60000 65536"/>
                  <a:gd name="T14" fmla="*/ 0 60000 65536"/>
                  <a:gd name="T15" fmla="*/ 0 60000 65536"/>
                  <a:gd name="T16" fmla="*/ 0 60000 65536"/>
                  <a:gd name="T17" fmla="*/ 0 60000 65536"/>
                  <a:gd name="T18" fmla="*/ 0 w 134"/>
                  <a:gd name="T19" fmla="*/ 0 h 93"/>
                  <a:gd name="T20" fmla="*/ 134 w 13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34" h="93">
                    <a:moveTo>
                      <a:pt x="110" y="0"/>
                    </a:moveTo>
                    <a:lnTo>
                      <a:pt x="47" y="0"/>
                    </a:lnTo>
                    <a:lnTo>
                      <a:pt x="0" y="47"/>
                    </a:lnTo>
                    <a:lnTo>
                      <a:pt x="47" y="93"/>
                    </a:lnTo>
                    <a:lnTo>
                      <a:pt x="134" y="47"/>
                    </a:lnTo>
                    <a:lnTo>
                      <a:pt x="110" y="0"/>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3" name="Freeform 182"/>
              <p:cNvSpPr>
                <a:spLocks/>
              </p:cNvSpPr>
              <p:nvPr/>
            </p:nvSpPr>
            <p:spPr bwMode="auto">
              <a:xfrm>
                <a:off x="1999" y="1094"/>
                <a:ext cx="53" cy="112"/>
              </a:xfrm>
              <a:custGeom>
                <a:avLst/>
                <a:gdLst>
                  <a:gd name="T0" fmla="*/ 0 w 424"/>
                  <a:gd name="T1" fmla="*/ 47 h 901"/>
                  <a:gd name="T2" fmla="*/ 18 w 424"/>
                  <a:gd name="T3" fmla="*/ 111 h 901"/>
                  <a:gd name="T4" fmla="*/ 88 w 424"/>
                  <a:gd name="T5" fmla="*/ 111 h 901"/>
                  <a:gd name="T6" fmla="*/ 133 w 424"/>
                  <a:gd name="T7" fmla="*/ 181 h 901"/>
                  <a:gd name="T8" fmla="*/ 111 w 424"/>
                  <a:gd name="T9" fmla="*/ 251 h 901"/>
                  <a:gd name="T10" fmla="*/ 221 w 424"/>
                  <a:gd name="T11" fmla="*/ 384 h 901"/>
                  <a:gd name="T12" fmla="*/ 314 w 424"/>
                  <a:gd name="T13" fmla="*/ 518 h 901"/>
                  <a:gd name="T14" fmla="*/ 268 w 424"/>
                  <a:gd name="T15" fmla="*/ 587 h 901"/>
                  <a:gd name="T16" fmla="*/ 314 w 424"/>
                  <a:gd name="T17" fmla="*/ 704 h 901"/>
                  <a:gd name="T18" fmla="*/ 221 w 424"/>
                  <a:gd name="T19" fmla="*/ 744 h 901"/>
                  <a:gd name="T20" fmla="*/ 221 w 424"/>
                  <a:gd name="T21" fmla="*/ 791 h 901"/>
                  <a:gd name="T22" fmla="*/ 157 w 424"/>
                  <a:gd name="T23" fmla="*/ 814 h 901"/>
                  <a:gd name="T24" fmla="*/ 157 w 424"/>
                  <a:gd name="T25" fmla="*/ 861 h 901"/>
                  <a:gd name="T26" fmla="*/ 180 w 424"/>
                  <a:gd name="T27" fmla="*/ 901 h 901"/>
                  <a:gd name="T28" fmla="*/ 221 w 424"/>
                  <a:gd name="T29" fmla="*/ 878 h 901"/>
                  <a:gd name="T30" fmla="*/ 355 w 424"/>
                  <a:gd name="T31" fmla="*/ 767 h 901"/>
                  <a:gd name="T32" fmla="*/ 402 w 424"/>
                  <a:gd name="T33" fmla="*/ 721 h 901"/>
                  <a:gd name="T34" fmla="*/ 424 w 424"/>
                  <a:gd name="T35" fmla="*/ 634 h 901"/>
                  <a:gd name="T36" fmla="*/ 402 w 424"/>
                  <a:gd name="T37" fmla="*/ 518 h 901"/>
                  <a:gd name="T38" fmla="*/ 355 w 424"/>
                  <a:gd name="T39" fmla="*/ 453 h 901"/>
                  <a:gd name="T40" fmla="*/ 355 w 424"/>
                  <a:gd name="T41" fmla="*/ 408 h 901"/>
                  <a:gd name="T42" fmla="*/ 290 w 424"/>
                  <a:gd name="T43" fmla="*/ 408 h 901"/>
                  <a:gd name="T44" fmla="*/ 245 w 424"/>
                  <a:gd name="T45" fmla="*/ 338 h 901"/>
                  <a:gd name="T46" fmla="*/ 198 w 424"/>
                  <a:gd name="T47" fmla="*/ 251 h 901"/>
                  <a:gd name="T48" fmla="*/ 198 w 424"/>
                  <a:gd name="T49" fmla="*/ 181 h 901"/>
                  <a:gd name="T50" fmla="*/ 268 w 424"/>
                  <a:gd name="T51" fmla="*/ 111 h 901"/>
                  <a:gd name="T52" fmla="*/ 290 w 424"/>
                  <a:gd name="T53" fmla="*/ 87 h 901"/>
                  <a:gd name="T54" fmla="*/ 268 w 424"/>
                  <a:gd name="T55" fmla="*/ 87 h 901"/>
                  <a:gd name="T56" fmla="*/ 221 w 424"/>
                  <a:gd name="T57" fmla="*/ 47 h 901"/>
                  <a:gd name="T58" fmla="*/ 221 w 424"/>
                  <a:gd name="T59" fmla="*/ 0 h 901"/>
                  <a:gd name="T60" fmla="*/ 198 w 424"/>
                  <a:gd name="T61" fmla="*/ 0 h 901"/>
                  <a:gd name="T62" fmla="*/ 133 w 424"/>
                  <a:gd name="T63" fmla="*/ 0 h 901"/>
                  <a:gd name="T64" fmla="*/ 18 w 424"/>
                  <a:gd name="T65" fmla="*/ 70 h 901"/>
                  <a:gd name="T66" fmla="*/ 0 w 424"/>
                  <a:gd name="T67" fmla="*/ 47 h 9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4"/>
                  <a:gd name="T103" fmla="*/ 0 h 901"/>
                  <a:gd name="T104" fmla="*/ 424 w 424"/>
                  <a:gd name="T105" fmla="*/ 901 h 9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4" h="901">
                    <a:moveTo>
                      <a:pt x="0" y="47"/>
                    </a:moveTo>
                    <a:lnTo>
                      <a:pt x="18" y="111"/>
                    </a:lnTo>
                    <a:lnTo>
                      <a:pt x="88" y="111"/>
                    </a:lnTo>
                    <a:lnTo>
                      <a:pt x="133" y="181"/>
                    </a:lnTo>
                    <a:lnTo>
                      <a:pt x="111" y="251"/>
                    </a:lnTo>
                    <a:lnTo>
                      <a:pt x="221" y="384"/>
                    </a:lnTo>
                    <a:lnTo>
                      <a:pt x="314" y="518"/>
                    </a:lnTo>
                    <a:lnTo>
                      <a:pt x="268" y="587"/>
                    </a:lnTo>
                    <a:lnTo>
                      <a:pt x="314" y="704"/>
                    </a:lnTo>
                    <a:lnTo>
                      <a:pt x="221" y="744"/>
                    </a:lnTo>
                    <a:lnTo>
                      <a:pt x="221" y="791"/>
                    </a:lnTo>
                    <a:lnTo>
                      <a:pt x="157" y="814"/>
                    </a:lnTo>
                    <a:lnTo>
                      <a:pt x="157" y="861"/>
                    </a:lnTo>
                    <a:lnTo>
                      <a:pt x="180" y="901"/>
                    </a:lnTo>
                    <a:lnTo>
                      <a:pt x="221" y="878"/>
                    </a:lnTo>
                    <a:lnTo>
                      <a:pt x="355" y="767"/>
                    </a:lnTo>
                    <a:lnTo>
                      <a:pt x="402" y="721"/>
                    </a:lnTo>
                    <a:lnTo>
                      <a:pt x="424" y="634"/>
                    </a:lnTo>
                    <a:lnTo>
                      <a:pt x="402" y="518"/>
                    </a:lnTo>
                    <a:lnTo>
                      <a:pt x="355" y="453"/>
                    </a:lnTo>
                    <a:lnTo>
                      <a:pt x="355" y="408"/>
                    </a:lnTo>
                    <a:lnTo>
                      <a:pt x="290" y="408"/>
                    </a:lnTo>
                    <a:lnTo>
                      <a:pt x="245" y="338"/>
                    </a:lnTo>
                    <a:lnTo>
                      <a:pt x="198" y="251"/>
                    </a:lnTo>
                    <a:lnTo>
                      <a:pt x="198" y="181"/>
                    </a:lnTo>
                    <a:lnTo>
                      <a:pt x="268" y="111"/>
                    </a:lnTo>
                    <a:lnTo>
                      <a:pt x="290" y="87"/>
                    </a:lnTo>
                    <a:lnTo>
                      <a:pt x="268" y="87"/>
                    </a:lnTo>
                    <a:lnTo>
                      <a:pt x="221" y="47"/>
                    </a:lnTo>
                    <a:lnTo>
                      <a:pt x="221" y="0"/>
                    </a:lnTo>
                    <a:lnTo>
                      <a:pt x="198" y="0"/>
                    </a:lnTo>
                    <a:lnTo>
                      <a:pt x="133" y="0"/>
                    </a:lnTo>
                    <a:lnTo>
                      <a:pt x="18" y="70"/>
                    </a:lnTo>
                    <a:lnTo>
                      <a:pt x="0" y="47"/>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4" name="Freeform 183"/>
              <p:cNvSpPr>
                <a:spLocks/>
              </p:cNvSpPr>
              <p:nvPr/>
            </p:nvSpPr>
            <p:spPr bwMode="auto">
              <a:xfrm>
                <a:off x="1982" y="1100"/>
                <a:ext cx="56" cy="101"/>
              </a:xfrm>
              <a:custGeom>
                <a:avLst/>
                <a:gdLst>
                  <a:gd name="T0" fmla="*/ 110 w 453"/>
                  <a:gd name="T1" fmla="*/ 0 h 814"/>
                  <a:gd name="T2" fmla="*/ 52 w 453"/>
                  <a:gd name="T3" fmla="*/ 52 h 814"/>
                  <a:gd name="T4" fmla="*/ 0 w 453"/>
                  <a:gd name="T5" fmla="*/ 134 h 814"/>
                  <a:gd name="T6" fmla="*/ 70 w 453"/>
                  <a:gd name="T7" fmla="*/ 180 h 814"/>
                  <a:gd name="T8" fmla="*/ 70 w 453"/>
                  <a:gd name="T9" fmla="*/ 291 h 814"/>
                  <a:gd name="T10" fmla="*/ 110 w 453"/>
                  <a:gd name="T11" fmla="*/ 314 h 814"/>
                  <a:gd name="T12" fmla="*/ 180 w 453"/>
                  <a:gd name="T13" fmla="*/ 267 h 814"/>
                  <a:gd name="T14" fmla="*/ 227 w 453"/>
                  <a:gd name="T15" fmla="*/ 267 h 814"/>
                  <a:gd name="T16" fmla="*/ 337 w 453"/>
                  <a:gd name="T17" fmla="*/ 406 h 814"/>
                  <a:gd name="T18" fmla="*/ 337 w 453"/>
                  <a:gd name="T19" fmla="*/ 453 h 814"/>
                  <a:gd name="T20" fmla="*/ 360 w 453"/>
                  <a:gd name="T21" fmla="*/ 494 h 814"/>
                  <a:gd name="T22" fmla="*/ 360 w 453"/>
                  <a:gd name="T23" fmla="*/ 563 h 814"/>
                  <a:gd name="T24" fmla="*/ 337 w 453"/>
                  <a:gd name="T25" fmla="*/ 587 h 814"/>
                  <a:gd name="T26" fmla="*/ 272 w 453"/>
                  <a:gd name="T27" fmla="*/ 563 h 814"/>
                  <a:gd name="T28" fmla="*/ 227 w 453"/>
                  <a:gd name="T29" fmla="*/ 518 h 814"/>
                  <a:gd name="T30" fmla="*/ 174 w 453"/>
                  <a:gd name="T31" fmla="*/ 570 h 814"/>
                  <a:gd name="T32" fmla="*/ 157 w 453"/>
                  <a:gd name="T33" fmla="*/ 610 h 814"/>
                  <a:gd name="T34" fmla="*/ 180 w 453"/>
                  <a:gd name="T35" fmla="*/ 697 h 814"/>
                  <a:gd name="T36" fmla="*/ 227 w 453"/>
                  <a:gd name="T37" fmla="*/ 744 h 814"/>
                  <a:gd name="T38" fmla="*/ 296 w 453"/>
                  <a:gd name="T39" fmla="*/ 814 h 814"/>
                  <a:gd name="T40" fmla="*/ 319 w 453"/>
                  <a:gd name="T41" fmla="*/ 790 h 814"/>
                  <a:gd name="T42" fmla="*/ 360 w 453"/>
                  <a:gd name="T43" fmla="*/ 744 h 814"/>
                  <a:gd name="T44" fmla="*/ 360 w 453"/>
                  <a:gd name="T45" fmla="*/ 697 h 814"/>
                  <a:gd name="T46" fmla="*/ 407 w 453"/>
                  <a:gd name="T47" fmla="*/ 674 h 814"/>
                  <a:gd name="T48" fmla="*/ 447 w 453"/>
                  <a:gd name="T49" fmla="*/ 650 h 814"/>
                  <a:gd name="T50" fmla="*/ 453 w 453"/>
                  <a:gd name="T51" fmla="*/ 610 h 814"/>
                  <a:gd name="T52" fmla="*/ 407 w 453"/>
                  <a:gd name="T53" fmla="*/ 563 h 814"/>
                  <a:gd name="T54" fmla="*/ 436 w 453"/>
                  <a:gd name="T55" fmla="*/ 494 h 814"/>
                  <a:gd name="T56" fmla="*/ 447 w 453"/>
                  <a:gd name="T57" fmla="*/ 471 h 814"/>
                  <a:gd name="T58" fmla="*/ 424 w 453"/>
                  <a:gd name="T59" fmla="*/ 424 h 814"/>
                  <a:gd name="T60" fmla="*/ 319 w 453"/>
                  <a:gd name="T61" fmla="*/ 267 h 814"/>
                  <a:gd name="T62" fmla="*/ 250 w 453"/>
                  <a:gd name="T63" fmla="*/ 204 h 814"/>
                  <a:gd name="T64" fmla="*/ 272 w 453"/>
                  <a:gd name="T65" fmla="*/ 134 h 814"/>
                  <a:gd name="T66" fmla="*/ 250 w 453"/>
                  <a:gd name="T67" fmla="*/ 87 h 814"/>
                  <a:gd name="T68" fmla="*/ 227 w 453"/>
                  <a:gd name="T69" fmla="*/ 64 h 814"/>
                  <a:gd name="T70" fmla="*/ 157 w 453"/>
                  <a:gd name="T71" fmla="*/ 64 h 814"/>
                  <a:gd name="T72" fmla="*/ 157 w 453"/>
                  <a:gd name="T73" fmla="*/ 23 h 814"/>
                  <a:gd name="T74" fmla="*/ 110 w 453"/>
                  <a:gd name="T75" fmla="*/ 0 h 8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3"/>
                  <a:gd name="T115" fmla="*/ 0 h 814"/>
                  <a:gd name="T116" fmla="*/ 453 w 453"/>
                  <a:gd name="T117" fmla="*/ 814 h 8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3" h="814">
                    <a:moveTo>
                      <a:pt x="110" y="0"/>
                    </a:moveTo>
                    <a:lnTo>
                      <a:pt x="52" y="52"/>
                    </a:lnTo>
                    <a:lnTo>
                      <a:pt x="0" y="134"/>
                    </a:lnTo>
                    <a:lnTo>
                      <a:pt x="70" y="180"/>
                    </a:lnTo>
                    <a:lnTo>
                      <a:pt x="70" y="291"/>
                    </a:lnTo>
                    <a:lnTo>
                      <a:pt x="110" y="314"/>
                    </a:lnTo>
                    <a:lnTo>
                      <a:pt x="180" y="267"/>
                    </a:lnTo>
                    <a:lnTo>
                      <a:pt x="227" y="267"/>
                    </a:lnTo>
                    <a:lnTo>
                      <a:pt x="337" y="406"/>
                    </a:lnTo>
                    <a:lnTo>
                      <a:pt x="337" y="453"/>
                    </a:lnTo>
                    <a:lnTo>
                      <a:pt x="360" y="494"/>
                    </a:lnTo>
                    <a:lnTo>
                      <a:pt x="360" y="563"/>
                    </a:lnTo>
                    <a:lnTo>
                      <a:pt x="337" y="587"/>
                    </a:lnTo>
                    <a:lnTo>
                      <a:pt x="272" y="563"/>
                    </a:lnTo>
                    <a:lnTo>
                      <a:pt x="227" y="518"/>
                    </a:lnTo>
                    <a:lnTo>
                      <a:pt x="174" y="570"/>
                    </a:lnTo>
                    <a:lnTo>
                      <a:pt x="157" y="610"/>
                    </a:lnTo>
                    <a:lnTo>
                      <a:pt x="180" y="697"/>
                    </a:lnTo>
                    <a:lnTo>
                      <a:pt x="227" y="744"/>
                    </a:lnTo>
                    <a:lnTo>
                      <a:pt x="296" y="814"/>
                    </a:lnTo>
                    <a:lnTo>
                      <a:pt x="319" y="790"/>
                    </a:lnTo>
                    <a:lnTo>
                      <a:pt x="360" y="744"/>
                    </a:lnTo>
                    <a:lnTo>
                      <a:pt x="360" y="697"/>
                    </a:lnTo>
                    <a:lnTo>
                      <a:pt x="407" y="674"/>
                    </a:lnTo>
                    <a:lnTo>
                      <a:pt x="447" y="650"/>
                    </a:lnTo>
                    <a:lnTo>
                      <a:pt x="453" y="610"/>
                    </a:lnTo>
                    <a:lnTo>
                      <a:pt x="407" y="563"/>
                    </a:lnTo>
                    <a:lnTo>
                      <a:pt x="436" y="494"/>
                    </a:lnTo>
                    <a:lnTo>
                      <a:pt x="447" y="471"/>
                    </a:lnTo>
                    <a:lnTo>
                      <a:pt x="424" y="424"/>
                    </a:lnTo>
                    <a:lnTo>
                      <a:pt x="319" y="267"/>
                    </a:lnTo>
                    <a:lnTo>
                      <a:pt x="250" y="204"/>
                    </a:lnTo>
                    <a:lnTo>
                      <a:pt x="272" y="134"/>
                    </a:lnTo>
                    <a:lnTo>
                      <a:pt x="250" y="87"/>
                    </a:lnTo>
                    <a:lnTo>
                      <a:pt x="227" y="64"/>
                    </a:lnTo>
                    <a:lnTo>
                      <a:pt x="157" y="64"/>
                    </a:lnTo>
                    <a:lnTo>
                      <a:pt x="157" y="23"/>
                    </a:lnTo>
                    <a:lnTo>
                      <a:pt x="110" y="0"/>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5" name="Freeform 184"/>
              <p:cNvSpPr>
                <a:spLocks/>
              </p:cNvSpPr>
              <p:nvPr/>
            </p:nvSpPr>
            <p:spPr bwMode="auto">
              <a:xfrm>
                <a:off x="1966" y="1116"/>
                <a:ext cx="61" cy="107"/>
              </a:xfrm>
              <a:custGeom>
                <a:avLst/>
                <a:gdLst>
                  <a:gd name="T0" fmla="*/ 122 w 482"/>
                  <a:gd name="T1" fmla="*/ 0 h 854"/>
                  <a:gd name="T2" fmla="*/ 99 w 482"/>
                  <a:gd name="T3" fmla="*/ 28 h 854"/>
                  <a:gd name="T4" fmla="*/ 58 w 482"/>
                  <a:gd name="T5" fmla="*/ 75 h 854"/>
                  <a:gd name="T6" fmla="*/ 0 w 482"/>
                  <a:gd name="T7" fmla="*/ 140 h 854"/>
                  <a:gd name="T8" fmla="*/ 75 w 482"/>
                  <a:gd name="T9" fmla="*/ 272 h 854"/>
                  <a:gd name="T10" fmla="*/ 75 w 482"/>
                  <a:gd name="T11" fmla="*/ 360 h 854"/>
                  <a:gd name="T12" fmla="*/ 75 w 482"/>
                  <a:gd name="T13" fmla="*/ 406 h 854"/>
                  <a:gd name="T14" fmla="*/ 99 w 482"/>
                  <a:gd name="T15" fmla="*/ 476 h 854"/>
                  <a:gd name="T16" fmla="*/ 75 w 482"/>
                  <a:gd name="T17" fmla="*/ 656 h 854"/>
                  <a:gd name="T18" fmla="*/ 75 w 482"/>
                  <a:gd name="T19" fmla="*/ 720 h 854"/>
                  <a:gd name="T20" fmla="*/ 145 w 482"/>
                  <a:gd name="T21" fmla="*/ 767 h 854"/>
                  <a:gd name="T22" fmla="*/ 168 w 482"/>
                  <a:gd name="T23" fmla="*/ 848 h 854"/>
                  <a:gd name="T24" fmla="*/ 232 w 482"/>
                  <a:gd name="T25" fmla="*/ 854 h 854"/>
                  <a:gd name="T26" fmla="*/ 192 w 482"/>
                  <a:gd name="T27" fmla="*/ 743 h 854"/>
                  <a:gd name="T28" fmla="*/ 145 w 482"/>
                  <a:gd name="T29" fmla="*/ 697 h 854"/>
                  <a:gd name="T30" fmla="*/ 168 w 482"/>
                  <a:gd name="T31" fmla="*/ 540 h 854"/>
                  <a:gd name="T32" fmla="*/ 168 w 482"/>
                  <a:gd name="T33" fmla="*/ 453 h 854"/>
                  <a:gd name="T34" fmla="*/ 232 w 482"/>
                  <a:gd name="T35" fmla="*/ 476 h 854"/>
                  <a:gd name="T36" fmla="*/ 279 w 482"/>
                  <a:gd name="T37" fmla="*/ 476 h 854"/>
                  <a:gd name="T38" fmla="*/ 302 w 482"/>
                  <a:gd name="T39" fmla="*/ 429 h 854"/>
                  <a:gd name="T40" fmla="*/ 349 w 482"/>
                  <a:gd name="T41" fmla="*/ 384 h 854"/>
                  <a:gd name="T42" fmla="*/ 394 w 482"/>
                  <a:gd name="T43" fmla="*/ 429 h 854"/>
                  <a:gd name="T44" fmla="*/ 476 w 482"/>
                  <a:gd name="T45" fmla="*/ 453 h 854"/>
                  <a:gd name="T46" fmla="*/ 482 w 482"/>
                  <a:gd name="T47" fmla="*/ 406 h 854"/>
                  <a:gd name="T48" fmla="*/ 482 w 482"/>
                  <a:gd name="T49" fmla="*/ 337 h 854"/>
                  <a:gd name="T50" fmla="*/ 459 w 482"/>
                  <a:gd name="T51" fmla="*/ 272 h 854"/>
                  <a:gd name="T52" fmla="*/ 394 w 482"/>
                  <a:gd name="T53" fmla="*/ 180 h 854"/>
                  <a:gd name="T54" fmla="*/ 349 w 482"/>
                  <a:gd name="T55" fmla="*/ 133 h 854"/>
                  <a:gd name="T56" fmla="*/ 296 w 482"/>
                  <a:gd name="T57" fmla="*/ 140 h 854"/>
                  <a:gd name="T58" fmla="*/ 232 w 482"/>
                  <a:gd name="T59" fmla="*/ 180 h 854"/>
                  <a:gd name="T60" fmla="*/ 192 w 482"/>
                  <a:gd name="T61" fmla="*/ 133 h 854"/>
                  <a:gd name="T62" fmla="*/ 185 w 482"/>
                  <a:gd name="T63" fmla="*/ 58 h 854"/>
                  <a:gd name="T64" fmla="*/ 168 w 482"/>
                  <a:gd name="T65" fmla="*/ 23 h 854"/>
                  <a:gd name="T66" fmla="*/ 122 w 482"/>
                  <a:gd name="T67" fmla="*/ 0 h 8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854"/>
                  <a:gd name="T104" fmla="*/ 482 w 482"/>
                  <a:gd name="T105" fmla="*/ 854 h 8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854">
                    <a:moveTo>
                      <a:pt x="122" y="0"/>
                    </a:moveTo>
                    <a:lnTo>
                      <a:pt x="99" y="28"/>
                    </a:lnTo>
                    <a:lnTo>
                      <a:pt x="58" y="75"/>
                    </a:lnTo>
                    <a:lnTo>
                      <a:pt x="0" y="140"/>
                    </a:lnTo>
                    <a:lnTo>
                      <a:pt x="75" y="272"/>
                    </a:lnTo>
                    <a:lnTo>
                      <a:pt x="75" y="360"/>
                    </a:lnTo>
                    <a:lnTo>
                      <a:pt x="75" y="406"/>
                    </a:lnTo>
                    <a:lnTo>
                      <a:pt x="99" y="476"/>
                    </a:lnTo>
                    <a:lnTo>
                      <a:pt x="75" y="656"/>
                    </a:lnTo>
                    <a:lnTo>
                      <a:pt x="75" y="720"/>
                    </a:lnTo>
                    <a:lnTo>
                      <a:pt x="145" y="767"/>
                    </a:lnTo>
                    <a:lnTo>
                      <a:pt x="168" y="848"/>
                    </a:lnTo>
                    <a:lnTo>
                      <a:pt x="232" y="854"/>
                    </a:lnTo>
                    <a:lnTo>
                      <a:pt x="192" y="743"/>
                    </a:lnTo>
                    <a:lnTo>
                      <a:pt x="145" y="697"/>
                    </a:lnTo>
                    <a:lnTo>
                      <a:pt x="168" y="540"/>
                    </a:lnTo>
                    <a:lnTo>
                      <a:pt x="168" y="453"/>
                    </a:lnTo>
                    <a:lnTo>
                      <a:pt x="232" y="476"/>
                    </a:lnTo>
                    <a:lnTo>
                      <a:pt x="279" y="476"/>
                    </a:lnTo>
                    <a:lnTo>
                      <a:pt x="302" y="429"/>
                    </a:lnTo>
                    <a:lnTo>
                      <a:pt x="349" y="384"/>
                    </a:lnTo>
                    <a:lnTo>
                      <a:pt x="394" y="429"/>
                    </a:lnTo>
                    <a:lnTo>
                      <a:pt x="476" y="453"/>
                    </a:lnTo>
                    <a:lnTo>
                      <a:pt x="482" y="406"/>
                    </a:lnTo>
                    <a:lnTo>
                      <a:pt x="482" y="337"/>
                    </a:lnTo>
                    <a:lnTo>
                      <a:pt x="459" y="272"/>
                    </a:lnTo>
                    <a:lnTo>
                      <a:pt x="394" y="180"/>
                    </a:lnTo>
                    <a:lnTo>
                      <a:pt x="349" y="133"/>
                    </a:lnTo>
                    <a:lnTo>
                      <a:pt x="296" y="140"/>
                    </a:lnTo>
                    <a:lnTo>
                      <a:pt x="232" y="180"/>
                    </a:lnTo>
                    <a:lnTo>
                      <a:pt x="192" y="133"/>
                    </a:lnTo>
                    <a:lnTo>
                      <a:pt x="185" y="58"/>
                    </a:lnTo>
                    <a:lnTo>
                      <a:pt x="168" y="23"/>
                    </a:lnTo>
                    <a:lnTo>
                      <a:pt x="122" y="0"/>
                    </a:lnTo>
                    <a:close/>
                  </a:path>
                </a:pathLst>
              </a:custGeom>
              <a:gradFill>
                <a:gsLst>
                  <a:gs pos="46000">
                    <a:srgbClr val="C7908F">
                      <a:alpha val="76000"/>
                      <a:lumMod val="71000"/>
                    </a:srgbClr>
                  </a:gs>
                  <a:gs pos="16000">
                    <a:srgbClr val="F2DCDB"/>
                  </a:gs>
                  <a:gs pos="62000">
                    <a:srgbClr val="953735"/>
                  </a:gs>
                  <a:gs pos="86000">
                    <a:srgbClr val="953735"/>
                  </a:gs>
                </a:gsLst>
                <a:lin ang="24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6" name="Freeform 185"/>
              <p:cNvSpPr>
                <a:spLocks/>
              </p:cNvSpPr>
              <p:nvPr/>
            </p:nvSpPr>
            <p:spPr bwMode="auto">
              <a:xfrm>
                <a:off x="1929" y="1049"/>
                <a:ext cx="67" cy="135"/>
              </a:xfrm>
              <a:custGeom>
                <a:avLst/>
                <a:gdLst>
                  <a:gd name="T0" fmla="*/ 244 w 534"/>
                  <a:gd name="T1" fmla="*/ 0 h 1075"/>
                  <a:gd name="T2" fmla="*/ 203 w 534"/>
                  <a:gd name="T3" fmla="*/ 47 h 1075"/>
                  <a:gd name="T4" fmla="*/ 133 w 534"/>
                  <a:gd name="T5" fmla="*/ 110 h 1075"/>
                  <a:gd name="T6" fmla="*/ 93 w 534"/>
                  <a:gd name="T7" fmla="*/ 204 h 1075"/>
                  <a:gd name="T8" fmla="*/ 93 w 534"/>
                  <a:gd name="T9" fmla="*/ 308 h 1075"/>
                  <a:gd name="T10" fmla="*/ 35 w 534"/>
                  <a:gd name="T11" fmla="*/ 308 h 1075"/>
                  <a:gd name="T12" fmla="*/ 23 w 534"/>
                  <a:gd name="T13" fmla="*/ 354 h 1075"/>
                  <a:gd name="T14" fmla="*/ 17 w 534"/>
                  <a:gd name="T15" fmla="*/ 459 h 1075"/>
                  <a:gd name="T16" fmla="*/ 0 w 534"/>
                  <a:gd name="T17" fmla="*/ 511 h 1075"/>
                  <a:gd name="T18" fmla="*/ 63 w 534"/>
                  <a:gd name="T19" fmla="*/ 558 h 1075"/>
                  <a:gd name="T20" fmla="*/ 110 w 534"/>
                  <a:gd name="T21" fmla="*/ 715 h 1075"/>
                  <a:gd name="T22" fmla="*/ 150 w 534"/>
                  <a:gd name="T23" fmla="*/ 785 h 1075"/>
                  <a:gd name="T24" fmla="*/ 180 w 534"/>
                  <a:gd name="T25" fmla="*/ 807 h 1075"/>
                  <a:gd name="T26" fmla="*/ 220 w 534"/>
                  <a:gd name="T27" fmla="*/ 807 h 1075"/>
                  <a:gd name="T28" fmla="*/ 244 w 534"/>
                  <a:gd name="T29" fmla="*/ 715 h 1075"/>
                  <a:gd name="T30" fmla="*/ 290 w 534"/>
                  <a:gd name="T31" fmla="*/ 762 h 1075"/>
                  <a:gd name="T32" fmla="*/ 290 w 534"/>
                  <a:gd name="T33" fmla="*/ 825 h 1075"/>
                  <a:gd name="T34" fmla="*/ 337 w 534"/>
                  <a:gd name="T35" fmla="*/ 895 h 1075"/>
                  <a:gd name="T36" fmla="*/ 354 w 534"/>
                  <a:gd name="T37" fmla="*/ 919 h 1075"/>
                  <a:gd name="T38" fmla="*/ 354 w 534"/>
                  <a:gd name="T39" fmla="*/ 1011 h 1075"/>
                  <a:gd name="T40" fmla="*/ 401 w 534"/>
                  <a:gd name="T41" fmla="*/ 1075 h 1075"/>
                  <a:gd name="T42" fmla="*/ 401 w 534"/>
                  <a:gd name="T43" fmla="*/ 988 h 1075"/>
                  <a:gd name="T44" fmla="*/ 377 w 534"/>
                  <a:gd name="T45" fmla="*/ 941 h 1075"/>
                  <a:gd name="T46" fmla="*/ 377 w 534"/>
                  <a:gd name="T47" fmla="*/ 825 h 1075"/>
                  <a:gd name="T48" fmla="*/ 337 w 534"/>
                  <a:gd name="T49" fmla="*/ 738 h 1075"/>
                  <a:gd name="T50" fmla="*/ 302 w 534"/>
                  <a:gd name="T51" fmla="*/ 663 h 1075"/>
                  <a:gd name="T52" fmla="*/ 349 w 534"/>
                  <a:gd name="T53" fmla="*/ 610 h 1075"/>
                  <a:gd name="T54" fmla="*/ 384 w 534"/>
                  <a:gd name="T55" fmla="*/ 575 h 1075"/>
                  <a:gd name="T56" fmla="*/ 424 w 534"/>
                  <a:gd name="T57" fmla="*/ 535 h 1075"/>
                  <a:gd name="T58" fmla="*/ 470 w 534"/>
                  <a:gd name="T59" fmla="*/ 465 h 1075"/>
                  <a:gd name="T60" fmla="*/ 534 w 534"/>
                  <a:gd name="T61" fmla="*/ 406 h 1075"/>
                  <a:gd name="T62" fmla="*/ 505 w 534"/>
                  <a:gd name="T63" fmla="*/ 291 h 1075"/>
                  <a:gd name="T64" fmla="*/ 424 w 534"/>
                  <a:gd name="T65" fmla="*/ 284 h 1075"/>
                  <a:gd name="T66" fmla="*/ 354 w 534"/>
                  <a:gd name="T67" fmla="*/ 221 h 1075"/>
                  <a:gd name="T68" fmla="*/ 354 w 534"/>
                  <a:gd name="T69" fmla="*/ 134 h 1075"/>
                  <a:gd name="T70" fmla="*/ 314 w 534"/>
                  <a:gd name="T71" fmla="*/ 30 h 1075"/>
                  <a:gd name="T72" fmla="*/ 290 w 534"/>
                  <a:gd name="T73" fmla="*/ 24 h 1075"/>
                  <a:gd name="T74" fmla="*/ 244 w 534"/>
                  <a:gd name="T75" fmla="*/ 0 h 10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4"/>
                  <a:gd name="T115" fmla="*/ 0 h 1075"/>
                  <a:gd name="T116" fmla="*/ 534 w 534"/>
                  <a:gd name="T117" fmla="*/ 1075 h 10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4" h="1075">
                    <a:moveTo>
                      <a:pt x="244" y="0"/>
                    </a:moveTo>
                    <a:lnTo>
                      <a:pt x="203" y="47"/>
                    </a:lnTo>
                    <a:lnTo>
                      <a:pt x="133" y="110"/>
                    </a:lnTo>
                    <a:lnTo>
                      <a:pt x="93" y="204"/>
                    </a:lnTo>
                    <a:lnTo>
                      <a:pt x="93" y="308"/>
                    </a:lnTo>
                    <a:lnTo>
                      <a:pt x="35" y="308"/>
                    </a:lnTo>
                    <a:lnTo>
                      <a:pt x="23" y="354"/>
                    </a:lnTo>
                    <a:lnTo>
                      <a:pt x="17" y="459"/>
                    </a:lnTo>
                    <a:lnTo>
                      <a:pt x="0" y="511"/>
                    </a:lnTo>
                    <a:lnTo>
                      <a:pt x="63" y="558"/>
                    </a:lnTo>
                    <a:lnTo>
                      <a:pt x="110" y="715"/>
                    </a:lnTo>
                    <a:lnTo>
                      <a:pt x="150" y="785"/>
                    </a:lnTo>
                    <a:lnTo>
                      <a:pt x="180" y="807"/>
                    </a:lnTo>
                    <a:lnTo>
                      <a:pt x="220" y="807"/>
                    </a:lnTo>
                    <a:lnTo>
                      <a:pt x="244" y="715"/>
                    </a:lnTo>
                    <a:lnTo>
                      <a:pt x="290" y="762"/>
                    </a:lnTo>
                    <a:lnTo>
                      <a:pt x="290" y="825"/>
                    </a:lnTo>
                    <a:lnTo>
                      <a:pt x="337" y="895"/>
                    </a:lnTo>
                    <a:lnTo>
                      <a:pt x="354" y="919"/>
                    </a:lnTo>
                    <a:lnTo>
                      <a:pt x="354" y="1011"/>
                    </a:lnTo>
                    <a:lnTo>
                      <a:pt x="401" y="1075"/>
                    </a:lnTo>
                    <a:lnTo>
                      <a:pt x="401" y="988"/>
                    </a:lnTo>
                    <a:lnTo>
                      <a:pt x="377" y="941"/>
                    </a:lnTo>
                    <a:lnTo>
                      <a:pt x="377" y="825"/>
                    </a:lnTo>
                    <a:lnTo>
                      <a:pt x="337" y="738"/>
                    </a:lnTo>
                    <a:lnTo>
                      <a:pt x="302" y="663"/>
                    </a:lnTo>
                    <a:lnTo>
                      <a:pt x="349" y="610"/>
                    </a:lnTo>
                    <a:lnTo>
                      <a:pt x="384" y="575"/>
                    </a:lnTo>
                    <a:lnTo>
                      <a:pt x="424" y="535"/>
                    </a:lnTo>
                    <a:lnTo>
                      <a:pt x="470" y="465"/>
                    </a:lnTo>
                    <a:lnTo>
                      <a:pt x="534" y="406"/>
                    </a:lnTo>
                    <a:lnTo>
                      <a:pt x="505" y="291"/>
                    </a:lnTo>
                    <a:lnTo>
                      <a:pt x="424" y="284"/>
                    </a:lnTo>
                    <a:lnTo>
                      <a:pt x="354" y="221"/>
                    </a:lnTo>
                    <a:lnTo>
                      <a:pt x="354" y="134"/>
                    </a:lnTo>
                    <a:lnTo>
                      <a:pt x="314" y="30"/>
                    </a:lnTo>
                    <a:lnTo>
                      <a:pt x="290" y="24"/>
                    </a:lnTo>
                    <a:lnTo>
                      <a:pt x="244" y="0"/>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7" name="Freeform 186"/>
              <p:cNvSpPr>
                <a:spLocks/>
              </p:cNvSpPr>
              <p:nvPr/>
            </p:nvSpPr>
            <p:spPr bwMode="auto">
              <a:xfrm>
                <a:off x="1895" y="1068"/>
                <a:ext cx="36" cy="46"/>
              </a:xfrm>
              <a:custGeom>
                <a:avLst/>
                <a:gdLst>
                  <a:gd name="T0" fmla="*/ 274 w 291"/>
                  <a:gd name="T1" fmla="*/ 366 h 366"/>
                  <a:gd name="T2" fmla="*/ 245 w 291"/>
                  <a:gd name="T3" fmla="*/ 289 h 366"/>
                  <a:gd name="T4" fmla="*/ 175 w 291"/>
                  <a:gd name="T5" fmla="*/ 202 h 366"/>
                  <a:gd name="T6" fmla="*/ 134 w 291"/>
                  <a:gd name="T7" fmla="*/ 156 h 366"/>
                  <a:gd name="T8" fmla="*/ 88 w 291"/>
                  <a:gd name="T9" fmla="*/ 92 h 366"/>
                  <a:gd name="T10" fmla="*/ 65 w 291"/>
                  <a:gd name="T11" fmla="*/ 110 h 366"/>
                  <a:gd name="T12" fmla="*/ 65 w 291"/>
                  <a:gd name="T13" fmla="*/ 179 h 366"/>
                  <a:gd name="T14" fmla="*/ 18 w 291"/>
                  <a:gd name="T15" fmla="*/ 249 h 366"/>
                  <a:gd name="T16" fmla="*/ 18 w 291"/>
                  <a:gd name="T17" fmla="*/ 179 h 366"/>
                  <a:gd name="T18" fmla="*/ 18 w 291"/>
                  <a:gd name="T19" fmla="*/ 69 h 366"/>
                  <a:gd name="T20" fmla="*/ 0 w 291"/>
                  <a:gd name="T21" fmla="*/ 45 h 366"/>
                  <a:gd name="T22" fmla="*/ 0 w 291"/>
                  <a:gd name="T23" fmla="*/ 5 h 366"/>
                  <a:gd name="T24" fmla="*/ 30 w 291"/>
                  <a:gd name="T25" fmla="*/ 0 h 366"/>
                  <a:gd name="T26" fmla="*/ 140 w 291"/>
                  <a:gd name="T27" fmla="*/ 22 h 366"/>
                  <a:gd name="T28" fmla="*/ 152 w 291"/>
                  <a:gd name="T29" fmla="*/ 63 h 366"/>
                  <a:gd name="T30" fmla="*/ 204 w 291"/>
                  <a:gd name="T31" fmla="*/ 57 h 366"/>
                  <a:gd name="T32" fmla="*/ 227 w 291"/>
                  <a:gd name="T33" fmla="*/ 98 h 366"/>
                  <a:gd name="T34" fmla="*/ 233 w 291"/>
                  <a:gd name="T35" fmla="*/ 162 h 366"/>
                  <a:gd name="T36" fmla="*/ 279 w 291"/>
                  <a:gd name="T37" fmla="*/ 226 h 366"/>
                  <a:gd name="T38" fmla="*/ 291 w 291"/>
                  <a:gd name="T39" fmla="*/ 249 h 366"/>
                  <a:gd name="T40" fmla="*/ 285 w 291"/>
                  <a:gd name="T41" fmla="*/ 313 h 366"/>
                  <a:gd name="T42" fmla="*/ 274 w 291"/>
                  <a:gd name="T43" fmla="*/ 366 h 3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366"/>
                  <a:gd name="T68" fmla="*/ 291 w 291"/>
                  <a:gd name="T69" fmla="*/ 366 h 3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366">
                    <a:moveTo>
                      <a:pt x="274" y="366"/>
                    </a:moveTo>
                    <a:lnTo>
                      <a:pt x="245" y="289"/>
                    </a:lnTo>
                    <a:lnTo>
                      <a:pt x="175" y="202"/>
                    </a:lnTo>
                    <a:lnTo>
                      <a:pt x="134" y="156"/>
                    </a:lnTo>
                    <a:lnTo>
                      <a:pt x="88" y="92"/>
                    </a:lnTo>
                    <a:lnTo>
                      <a:pt x="65" y="110"/>
                    </a:lnTo>
                    <a:lnTo>
                      <a:pt x="65" y="179"/>
                    </a:lnTo>
                    <a:lnTo>
                      <a:pt x="18" y="249"/>
                    </a:lnTo>
                    <a:lnTo>
                      <a:pt x="18" y="179"/>
                    </a:lnTo>
                    <a:lnTo>
                      <a:pt x="18" y="69"/>
                    </a:lnTo>
                    <a:lnTo>
                      <a:pt x="0" y="45"/>
                    </a:lnTo>
                    <a:lnTo>
                      <a:pt x="0" y="5"/>
                    </a:lnTo>
                    <a:lnTo>
                      <a:pt x="30" y="0"/>
                    </a:lnTo>
                    <a:lnTo>
                      <a:pt x="140" y="22"/>
                    </a:lnTo>
                    <a:lnTo>
                      <a:pt x="152" y="63"/>
                    </a:lnTo>
                    <a:lnTo>
                      <a:pt x="204" y="57"/>
                    </a:lnTo>
                    <a:lnTo>
                      <a:pt x="227" y="98"/>
                    </a:lnTo>
                    <a:lnTo>
                      <a:pt x="233" y="162"/>
                    </a:lnTo>
                    <a:lnTo>
                      <a:pt x="279" y="226"/>
                    </a:lnTo>
                    <a:lnTo>
                      <a:pt x="291" y="249"/>
                    </a:lnTo>
                    <a:lnTo>
                      <a:pt x="285" y="313"/>
                    </a:lnTo>
                    <a:lnTo>
                      <a:pt x="274" y="36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8" name="Freeform 187"/>
              <p:cNvSpPr>
                <a:spLocks/>
              </p:cNvSpPr>
              <p:nvPr/>
            </p:nvSpPr>
            <p:spPr bwMode="auto">
              <a:xfrm>
                <a:off x="1892" y="1041"/>
                <a:ext cx="66" cy="67"/>
              </a:xfrm>
              <a:custGeom>
                <a:avLst/>
                <a:gdLst>
                  <a:gd name="T0" fmla="*/ 314 w 535"/>
                  <a:gd name="T1" fmla="*/ 535 h 535"/>
                  <a:gd name="T2" fmla="*/ 314 w 535"/>
                  <a:gd name="T3" fmla="*/ 471 h 535"/>
                  <a:gd name="T4" fmla="*/ 250 w 535"/>
                  <a:gd name="T5" fmla="*/ 378 h 535"/>
                  <a:gd name="T6" fmla="*/ 250 w 535"/>
                  <a:gd name="T7" fmla="*/ 332 h 535"/>
                  <a:gd name="T8" fmla="*/ 250 w 535"/>
                  <a:gd name="T9" fmla="*/ 309 h 535"/>
                  <a:gd name="T10" fmla="*/ 238 w 535"/>
                  <a:gd name="T11" fmla="*/ 285 h 535"/>
                  <a:gd name="T12" fmla="*/ 175 w 535"/>
                  <a:gd name="T13" fmla="*/ 291 h 535"/>
                  <a:gd name="T14" fmla="*/ 163 w 535"/>
                  <a:gd name="T15" fmla="*/ 250 h 535"/>
                  <a:gd name="T16" fmla="*/ 41 w 535"/>
                  <a:gd name="T17" fmla="*/ 222 h 535"/>
                  <a:gd name="T18" fmla="*/ 6 w 535"/>
                  <a:gd name="T19" fmla="*/ 222 h 535"/>
                  <a:gd name="T20" fmla="*/ 0 w 535"/>
                  <a:gd name="T21" fmla="*/ 198 h 535"/>
                  <a:gd name="T22" fmla="*/ 35 w 535"/>
                  <a:gd name="T23" fmla="*/ 94 h 535"/>
                  <a:gd name="T24" fmla="*/ 70 w 535"/>
                  <a:gd name="T25" fmla="*/ 94 h 535"/>
                  <a:gd name="T26" fmla="*/ 70 w 535"/>
                  <a:gd name="T27" fmla="*/ 157 h 535"/>
                  <a:gd name="T28" fmla="*/ 111 w 535"/>
                  <a:gd name="T29" fmla="*/ 204 h 535"/>
                  <a:gd name="T30" fmla="*/ 227 w 535"/>
                  <a:gd name="T31" fmla="*/ 180 h 535"/>
                  <a:gd name="T32" fmla="*/ 227 w 535"/>
                  <a:gd name="T33" fmla="*/ 77 h 535"/>
                  <a:gd name="T34" fmla="*/ 273 w 535"/>
                  <a:gd name="T35" fmla="*/ 65 h 535"/>
                  <a:gd name="T36" fmla="*/ 325 w 535"/>
                  <a:gd name="T37" fmla="*/ 30 h 535"/>
                  <a:gd name="T38" fmla="*/ 367 w 535"/>
                  <a:gd name="T39" fmla="*/ 0 h 535"/>
                  <a:gd name="T40" fmla="*/ 424 w 535"/>
                  <a:gd name="T41" fmla="*/ 0 h 535"/>
                  <a:gd name="T42" fmla="*/ 442 w 535"/>
                  <a:gd name="T43" fmla="*/ 0 h 535"/>
                  <a:gd name="T44" fmla="*/ 459 w 535"/>
                  <a:gd name="T45" fmla="*/ 42 h 535"/>
                  <a:gd name="T46" fmla="*/ 535 w 535"/>
                  <a:gd name="T47" fmla="*/ 70 h 535"/>
                  <a:gd name="T48" fmla="*/ 506 w 535"/>
                  <a:gd name="T49" fmla="*/ 105 h 535"/>
                  <a:gd name="T50" fmla="*/ 424 w 535"/>
                  <a:gd name="T51" fmla="*/ 192 h 535"/>
                  <a:gd name="T52" fmla="*/ 395 w 535"/>
                  <a:gd name="T53" fmla="*/ 250 h 535"/>
                  <a:gd name="T54" fmla="*/ 384 w 535"/>
                  <a:gd name="T55" fmla="*/ 332 h 535"/>
                  <a:gd name="T56" fmla="*/ 384 w 535"/>
                  <a:gd name="T57" fmla="*/ 378 h 535"/>
                  <a:gd name="T58" fmla="*/ 337 w 535"/>
                  <a:gd name="T59" fmla="*/ 378 h 535"/>
                  <a:gd name="T60" fmla="*/ 314 w 535"/>
                  <a:gd name="T61" fmla="*/ 448 h 535"/>
                  <a:gd name="T62" fmla="*/ 314 w 535"/>
                  <a:gd name="T63" fmla="*/ 535 h 5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5"/>
                  <a:gd name="T97" fmla="*/ 0 h 535"/>
                  <a:gd name="T98" fmla="*/ 535 w 535"/>
                  <a:gd name="T99" fmla="*/ 535 h 5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5" h="535">
                    <a:moveTo>
                      <a:pt x="314" y="535"/>
                    </a:moveTo>
                    <a:lnTo>
                      <a:pt x="314" y="471"/>
                    </a:lnTo>
                    <a:lnTo>
                      <a:pt x="250" y="378"/>
                    </a:lnTo>
                    <a:lnTo>
                      <a:pt x="250" y="332"/>
                    </a:lnTo>
                    <a:lnTo>
                      <a:pt x="250" y="309"/>
                    </a:lnTo>
                    <a:lnTo>
                      <a:pt x="238" y="285"/>
                    </a:lnTo>
                    <a:lnTo>
                      <a:pt x="175" y="291"/>
                    </a:lnTo>
                    <a:lnTo>
                      <a:pt x="163" y="250"/>
                    </a:lnTo>
                    <a:lnTo>
                      <a:pt x="41" y="222"/>
                    </a:lnTo>
                    <a:lnTo>
                      <a:pt x="6" y="222"/>
                    </a:lnTo>
                    <a:lnTo>
                      <a:pt x="0" y="198"/>
                    </a:lnTo>
                    <a:lnTo>
                      <a:pt x="35" y="94"/>
                    </a:lnTo>
                    <a:lnTo>
                      <a:pt x="70" y="94"/>
                    </a:lnTo>
                    <a:lnTo>
                      <a:pt x="70" y="157"/>
                    </a:lnTo>
                    <a:lnTo>
                      <a:pt x="111" y="204"/>
                    </a:lnTo>
                    <a:lnTo>
                      <a:pt x="227" y="180"/>
                    </a:lnTo>
                    <a:lnTo>
                      <a:pt x="227" y="77"/>
                    </a:lnTo>
                    <a:lnTo>
                      <a:pt x="273" y="65"/>
                    </a:lnTo>
                    <a:lnTo>
                      <a:pt x="325" y="30"/>
                    </a:lnTo>
                    <a:lnTo>
                      <a:pt x="367" y="0"/>
                    </a:lnTo>
                    <a:lnTo>
                      <a:pt x="424" y="0"/>
                    </a:lnTo>
                    <a:lnTo>
                      <a:pt x="442" y="0"/>
                    </a:lnTo>
                    <a:lnTo>
                      <a:pt x="459" y="42"/>
                    </a:lnTo>
                    <a:lnTo>
                      <a:pt x="535" y="70"/>
                    </a:lnTo>
                    <a:lnTo>
                      <a:pt x="506" y="105"/>
                    </a:lnTo>
                    <a:lnTo>
                      <a:pt x="424" y="192"/>
                    </a:lnTo>
                    <a:lnTo>
                      <a:pt x="395" y="250"/>
                    </a:lnTo>
                    <a:lnTo>
                      <a:pt x="384" y="332"/>
                    </a:lnTo>
                    <a:lnTo>
                      <a:pt x="384" y="378"/>
                    </a:lnTo>
                    <a:lnTo>
                      <a:pt x="337" y="378"/>
                    </a:lnTo>
                    <a:lnTo>
                      <a:pt x="314" y="448"/>
                    </a:lnTo>
                    <a:lnTo>
                      <a:pt x="314" y="535"/>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19" name="Freeform 188"/>
              <p:cNvSpPr>
                <a:spLocks/>
              </p:cNvSpPr>
              <p:nvPr/>
            </p:nvSpPr>
            <p:spPr bwMode="auto">
              <a:xfrm>
                <a:off x="1900" y="1050"/>
                <a:ext cx="21" cy="16"/>
              </a:xfrm>
              <a:custGeom>
                <a:avLst/>
                <a:gdLst>
                  <a:gd name="T0" fmla="*/ 0 w 168"/>
                  <a:gd name="T1" fmla="*/ 17 h 127"/>
                  <a:gd name="T2" fmla="*/ 0 w 168"/>
                  <a:gd name="T3" fmla="*/ 75 h 127"/>
                  <a:gd name="T4" fmla="*/ 18 w 168"/>
                  <a:gd name="T5" fmla="*/ 103 h 127"/>
                  <a:gd name="T6" fmla="*/ 46 w 168"/>
                  <a:gd name="T7" fmla="*/ 127 h 127"/>
                  <a:gd name="T8" fmla="*/ 116 w 168"/>
                  <a:gd name="T9" fmla="*/ 110 h 127"/>
                  <a:gd name="T10" fmla="*/ 168 w 168"/>
                  <a:gd name="T11" fmla="*/ 98 h 127"/>
                  <a:gd name="T12" fmla="*/ 163 w 168"/>
                  <a:gd name="T13" fmla="*/ 33 h 127"/>
                  <a:gd name="T14" fmla="*/ 168 w 168"/>
                  <a:gd name="T15" fmla="*/ 0 h 127"/>
                  <a:gd name="T16" fmla="*/ 98 w 168"/>
                  <a:gd name="T17" fmla="*/ 17 h 127"/>
                  <a:gd name="T18" fmla="*/ 29 w 168"/>
                  <a:gd name="T19" fmla="*/ 17 h 127"/>
                  <a:gd name="T20" fmla="*/ 0 w 168"/>
                  <a:gd name="T21" fmla="*/ 17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8"/>
                  <a:gd name="T34" fmla="*/ 0 h 127"/>
                  <a:gd name="T35" fmla="*/ 168 w 168"/>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8" h="127">
                    <a:moveTo>
                      <a:pt x="0" y="17"/>
                    </a:moveTo>
                    <a:lnTo>
                      <a:pt x="0" y="75"/>
                    </a:lnTo>
                    <a:lnTo>
                      <a:pt x="18" y="103"/>
                    </a:lnTo>
                    <a:lnTo>
                      <a:pt x="46" y="127"/>
                    </a:lnTo>
                    <a:lnTo>
                      <a:pt x="116" y="110"/>
                    </a:lnTo>
                    <a:lnTo>
                      <a:pt x="168" y="98"/>
                    </a:lnTo>
                    <a:lnTo>
                      <a:pt x="163" y="33"/>
                    </a:lnTo>
                    <a:lnTo>
                      <a:pt x="168" y="0"/>
                    </a:lnTo>
                    <a:lnTo>
                      <a:pt x="98" y="17"/>
                    </a:lnTo>
                    <a:lnTo>
                      <a:pt x="29" y="17"/>
                    </a:lnTo>
                    <a:lnTo>
                      <a:pt x="0" y="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0" name="Freeform 189"/>
              <p:cNvSpPr>
                <a:spLocks/>
              </p:cNvSpPr>
              <p:nvPr/>
            </p:nvSpPr>
            <p:spPr bwMode="auto">
              <a:xfrm>
                <a:off x="1751" y="970"/>
                <a:ext cx="146" cy="231"/>
              </a:xfrm>
              <a:custGeom>
                <a:avLst/>
                <a:gdLst>
                  <a:gd name="T0" fmla="*/ 356 w 1169"/>
                  <a:gd name="T1" fmla="*/ 0 h 1848"/>
                  <a:gd name="T2" fmla="*/ 222 w 1169"/>
                  <a:gd name="T3" fmla="*/ 47 h 1848"/>
                  <a:gd name="T4" fmla="*/ 199 w 1169"/>
                  <a:gd name="T5" fmla="*/ 70 h 1848"/>
                  <a:gd name="T6" fmla="*/ 199 w 1169"/>
                  <a:gd name="T7" fmla="*/ 110 h 1848"/>
                  <a:gd name="T8" fmla="*/ 268 w 1169"/>
                  <a:gd name="T9" fmla="*/ 180 h 1848"/>
                  <a:gd name="T10" fmla="*/ 222 w 1169"/>
                  <a:gd name="T11" fmla="*/ 250 h 1848"/>
                  <a:gd name="T12" fmla="*/ 244 w 1169"/>
                  <a:gd name="T13" fmla="*/ 314 h 1848"/>
                  <a:gd name="T14" fmla="*/ 384 w 1169"/>
                  <a:gd name="T15" fmla="*/ 337 h 1848"/>
                  <a:gd name="T16" fmla="*/ 384 w 1169"/>
                  <a:gd name="T17" fmla="*/ 361 h 1848"/>
                  <a:gd name="T18" fmla="*/ 338 w 1169"/>
                  <a:gd name="T19" fmla="*/ 406 h 1848"/>
                  <a:gd name="T20" fmla="*/ 268 w 1169"/>
                  <a:gd name="T21" fmla="*/ 587 h 1848"/>
                  <a:gd name="T22" fmla="*/ 222 w 1169"/>
                  <a:gd name="T23" fmla="*/ 657 h 1848"/>
                  <a:gd name="T24" fmla="*/ 88 w 1169"/>
                  <a:gd name="T25" fmla="*/ 697 h 1848"/>
                  <a:gd name="T26" fmla="*/ 112 w 1169"/>
                  <a:gd name="T27" fmla="*/ 767 h 1848"/>
                  <a:gd name="T28" fmla="*/ 175 w 1169"/>
                  <a:gd name="T29" fmla="*/ 854 h 1848"/>
                  <a:gd name="T30" fmla="*/ 112 w 1169"/>
                  <a:gd name="T31" fmla="*/ 895 h 1848"/>
                  <a:gd name="T32" fmla="*/ 65 w 1169"/>
                  <a:gd name="T33" fmla="*/ 872 h 1848"/>
                  <a:gd name="T34" fmla="*/ 0 w 1169"/>
                  <a:gd name="T35" fmla="*/ 854 h 1848"/>
                  <a:gd name="T36" fmla="*/ 0 w 1169"/>
                  <a:gd name="T37" fmla="*/ 895 h 1848"/>
                  <a:gd name="T38" fmla="*/ 24 w 1169"/>
                  <a:gd name="T39" fmla="*/ 941 h 1848"/>
                  <a:gd name="T40" fmla="*/ 134 w 1169"/>
                  <a:gd name="T41" fmla="*/ 941 h 1848"/>
                  <a:gd name="T42" fmla="*/ 134 w 1169"/>
                  <a:gd name="T43" fmla="*/ 964 h 1848"/>
                  <a:gd name="T44" fmla="*/ 65 w 1169"/>
                  <a:gd name="T45" fmla="*/ 987 h 1848"/>
                  <a:gd name="T46" fmla="*/ 134 w 1169"/>
                  <a:gd name="T47" fmla="*/ 1074 h 1848"/>
                  <a:gd name="T48" fmla="*/ 199 w 1169"/>
                  <a:gd name="T49" fmla="*/ 1074 h 1848"/>
                  <a:gd name="T50" fmla="*/ 244 w 1169"/>
                  <a:gd name="T51" fmla="*/ 964 h 1848"/>
                  <a:gd name="T52" fmla="*/ 268 w 1169"/>
                  <a:gd name="T53" fmla="*/ 1034 h 1848"/>
                  <a:gd name="T54" fmla="*/ 291 w 1169"/>
                  <a:gd name="T55" fmla="*/ 1261 h 1848"/>
                  <a:gd name="T56" fmla="*/ 401 w 1169"/>
                  <a:gd name="T57" fmla="*/ 1552 h 1848"/>
                  <a:gd name="T58" fmla="*/ 471 w 1169"/>
                  <a:gd name="T59" fmla="*/ 1708 h 1848"/>
                  <a:gd name="T60" fmla="*/ 541 w 1169"/>
                  <a:gd name="T61" fmla="*/ 1824 h 1848"/>
                  <a:gd name="T62" fmla="*/ 558 w 1169"/>
                  <a:gd name="T63" fmla="*/ 1848 h 1848"/>
                  <a:gd name="T64" fmla="*/ 675 w 1169"/>
                  <a:gd name="T65" fmla="*/ 1778 h 1848"/>
                  <a:gd name="T66" fmla="*/ 785 w 1169"/>
                  <a:gd name="T67" fmla="*/ 1552 h 1848"/>
                  <a:gd name="T68" fmla="*/ 832 w 1169"/>
                  <a:gd name="T69" fmla="*/ 1325 h 1848"/>
                  <a:gd name="T70" fmla="*/ 902 w 1169"/>
                  <a:gd name="T71" fmla="*/ 1284 h 1848"/>
                  <a:gd name="T72" fmla="*/ 1082 w 1169"/>
                  <a:gd name="T73" fmla="*/ 1168 h 1848"/>
                  <a:gd name="T74" fmla="*/ 1151 w 1169"/>
                  <a:gd name="T75" fmla="*/ 1057 h 1848"/>
                  <a:gd name="T76" fmla="*/ 1169 w 1169"/>
                  <a:gd name="T77" fmla="*/ 1034 h 1848"/>
                  <a:gd name="T78" fmla="*/ 1169 w 1169"/>
                  <a:gd name="T79" fmla="*/ 854 h 1848"/>
                  <a:gd name="T80" fmla="*/ 1151 w 1169"/>
                  <a:gd name="T81" fmla="*/ 807 h 1848"/>
                  <a:gd name="T82" fmla="*/ 1128 w 1169"/>
                  <a:gd name="T83" fmla="*/ 767 h 1848"/>
                  <a:gd name="T84" fmla="*/ 1128 w 1169"/>
                  <a:gd name="T85" fmla="*/ 743 h 1848"/>
                  <a:gd name="T86" fmla="*/ 994 w 1169"/>
                  <a:gd name="T87" fmla="*/ 743 h 1848"/>
                  <a:gd name="T88" fmla="*/ 948 w 1169"/>
                  <a:gd name="T89" fmla="*/ 720 h 1848"/>
                  <a:gd name="T90" fmla="*/ 878 w 1169"/>
                  <a:gd name="T91" fmla="*/ 680 h 1848"/>
                  <a:gd name="T92" fmla="*/ 785 w 1169"/>
                  <a:gd name="T93" fmla="*/ 680 h 1848"/>
                  <a:gd name="T94" fmla="*/ 675 w 1169"/>
                  <a:gd name="T95" fmla="*/ 563 h 1848"/>
                  <a:gd name="T96" fmla="*/ 675 w 1169"/>
                  <a:gd name="T97" fmla="*/ 541 h 1848"/>
                  <a:gd name="T98" fmla="*/ 675 w 1169"/>
                  <a:gd name="T99" fmla="*/ 471 h 1848"/>
                  <a:gd name="T100" fmla="*/ 605 w 1169"/>
                  <a:gd name="T101" fmla="*/ 453 h 1848"/>
                  <a:gd name="T102" fmla="*/ 558 w 1169"/>
                  <a:gd name="T103" fmla="*/ 406 h 1848"/>
                  <a:gd name="T104" fmla="*/ 541 w 1169"/>
                  <a:gd name="T105" fmla="*/ 314 h 1848"/>
                  <a:gd name="T106" fmla="*/ 541 w 1169"/>
                  <a:gd name="T107" fmla="*/ 274 h 1848"/>
                  <a:gd name="T108" fmla="*/ 581 w 1169"/>
                  <a:gd name="T109" fmla="*/ 180 h 1848"/>
                  <a:gd name="T110" fmla="*/ 605 w 1169"/>
                  <a:gd name="T111" fmla="*/ 134 h 1848"/>
                  <a:gd name="T112" fmla="*/ 605 w 1169"/>
                  <a:gd name="T113" fmla="*/ 47 h 1848"/>
                  <a:gd name="T114" fmla="*/ 541 w 1169"/>
                  <a:gd name="T115" fmla="*/ 99 h 1848"/>
                  <a:gd name="T116" fmla="*/ 506 w 1169"/>
                  <a:gd name="T117" fmla="*/ 105 h 1848"/>
                  <a:gd name="T118" fmla="*/ 401 w 1169"/>
                  <a:gd name="T119" fmla="*/ 93 h 1848"/>
                  <a:gd name="T120" fmla="*/ 373 w 1169"/>
                  <a:gd name="T121" fmla="*/ 23 h 1848"/>
                  <a:gd name="T122" fmla="*/ 356 w 1169"/>
                  <a:gd name="T123" fmla="*/ 0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9"/>
                  <a:gd name="T187" fmla="*/ 0 h 1848"/>
                  <a:gd name="T188" fmla="*/ 1169 w 1169"/>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9" h="1848">
                    <a:moveTo>
                      <a:pt x="356" y="0"/>
                    </a:moveTo>
                    <a:lnTo>
                      <a:pt x="222" y="47"/>
                    </a:lnTo>
                    <a:lnTo>
                      <a:pt x="199" y="70"/>
                    </a:lnTo>
                    <a:lnTo>
                      <a:pt x="199" y="110"/>
                    </a:lnTo>
                    <a:lnTo>
                      <a:pt x="268" y="180"/>
                    </a:lnTo>
                    <a:lnTo>
                      <a:pt x="222" y="250"/>
                    </a:lnTo>
                    <a:lnTo>
                      <a:pt x="244" y="314"/>
                    </a:lnTo>
                    <a:lnTo>
                      <a:pt x="384" y="337"/>
                    </a:lnTo>
                    <a:lnTo>
                      <a:pt x="384" y="361"/>
                    </a:lnTo>
                    <a:lnTo>
                      <a:pt x="338" y="406"/>
                    </a:lnTo>
                    <a:lnTo>
                      <a:pt x="268" y="587"/>
                    </a:lnTo>
                    <a:lnTo>
                      <a:pt x="222" y="657"/>
                    </a:lnTo>
                    <a:lnTo>
                      <a:pt x="88" y="697"/>
                    </a:lnTo>
                    <a:lnTo>
                      <a:pt x="112" y="767"/>
                    </a:lnTo>
                    <a:lnTo>
                      <a:pt x="175" y="854"/>
                    </a:lnTo>
                    <a:lnTo>
                      <a:pt x="112" y="895"/>
                    </a:lnTo>
                    <a:lnTo>
                      <a:pt x="65" y="872"/>
                    </a:lnTo>
                    <a:lnTo>
                      <a:pt x="0" y="854"/>
                    </a:lnTo>
                    <a:lnTo>
                      <a:pt x="0" y="895"/>
                    </a:lnTo>
                    <a:lnTo>
                      <a:pt x="24" y="941"/>
                    </a:lnTo>
                    <a:lnTo>
                      <a:pt x="134" y="941"/>
                    </a:lnTo>
                    <a:lnTo>
                      <a:pt x="134" y="964"/>
                    </a:lnTo>
                    <a:lnTo>
                      <a:pt x="65" y="987"/>
                    </a:lnTo>
                    <a:lnTo>
                      <a:pt x="134" y="1074"/>
                    </a:lnTo>
                    <a:lnTo>
                      <a:pt x="199" y="1074"/>
                    </a:lnTo>
                    <a:lnTo>
                      <a:pt x="244" y="964"/>
                    </a:lnTo>
                    <a:lnTo>
                      <a:pt x="268" y="1034"/>
                    </a:lnTo>
                    <a:lnTo>
                      <a:pt x="291" y="1261"/>
                    </a:lnTo>
                    <a:lnTo>
                      <a:pt x="401" y="1552"/>
                    </a:lnTo>
                    <a:lnTo>
                      <a:pt x="471" y="1708"/>
                    </a:lnTo>
                    <a:lnTo>
                      <a:pt x="541" y="1824"/>
                    </a:lnTo>
                    <a:lnTo>
                      <a:pt x="558" y="1848"/>
                    </a:lnTo>
                    <a:lnTo>
                      <a:pt x="675" y="1778"/>
                    </a:lnTo>
                    <a:lnTo>
                      <a:pt x="785" y="1552"/>
                    </a:lnTo>
                    <a:lnTo>
                      <a:pt x="832" y="1325"/>
                    </a:lnTo>
                    <a:lnTo>
                      <a:pt x="902" y="1284"/>
                    </a:lnTo>
                    <a:lnTo>
                      <a:pt x="1082" y="1168"/>
                    </a:lnTo>
                    <a:lnTo>
                      <a:pt x="1151" y="1057"/>
                    </a:lnTo>
                    <a:lnTo>
                      <a:pt x="1169" y="1034"/>
                    </a:lnTo>
                    <a:lnTo>
                      <a:pt x="1169" y="854"/>
                    </a:lnTo>
                    <a:lnTo>
                      <a:pt x="1151" y="807"/>
                    </a:lnTo>
                    <a:lnTo>
                      <a:pt x="1128" y="767"/>
                    </a:lnTo>
                    <a:lnTo>
                      <a:pt x="1128" y="743"/>
                    </a:lnTo>
                    <a:lnTo>
                      <a:pt x="994" y="743"/>
                    </a:lnTo>
                    <a:lnTo>
                      <a:pt x="948" y="720"/>
                    </a:lnTo>
                    <a:lnTo>
                      <a:pt x="878" y="680"/>
                    </a:lnTo>
                    <a:lnTo>
                      <a:pt x="785" y="680"/>
                    </a:lnTo>
                    <a:lnTo>
                      <a:pt x="675" y="563"/>
                    </a:lnTo>
                    <a:lnTo>
                      <a:pt x="675" y="541"/>
                    </a:lnTo>
                    <a:lnTo>
                      <a:pt x="675" y="471"/>
                    </a:lnTo>
                    <a:lnTo>
                      <a:pt x="605" y="453"/>
                    </a:lnTo>
                    <a:lnTo>
                      <a:pt x="558" y="406"/>
                    </a:lnTo>
                    <a:lnTo>
                      <a:pt x="541" y="314"/>
                    </a:lnTo>
                    <a:lnTo>
                      <a:pt x="541" y="274"/>
                    </a:lnTo>
                    <a:lnTo>
                      <a:pt x="581" y="180"/>
                    </a:lnTo>
                    <a:lnTo>
                      <a:pt x="605" y="134"/>
                    </a:lnTo>
                    <a:lnTo>
                      <a:pt x="605" y="47"/>
                    </a:lnTo>
                    <a:lnTo>
                      <a:pt x="541" y="99"/>
                    </a:lnTo>
                    <a:lnTo>
                      <a:pt x="506" y="105"/>
                    </a:lnTo>
                    <a:lnTo>
                      <a:pt x="401" y="93"/>
                    </a:lnTo>
                    <a:lnTo>
                      <a:pt x="373" y="23"/>
                    </a:lnTo>
                    <a:lnTo>
                      <a:pt x="356" y="0"/>
                    </a:lnTo>
                    <a:close/>
                  </a:path>
                </a:pathLst>
              </a:custGeom>
              <a:no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1" name="Freeform 190"/>
              <p:cNvSpPr>
                <a:spLocks/>
              </p:cNvSpPr>
              <p:nvPr/>
            </p:nvSpPr>
            <p:spPr bwMode="auto">
              <a:xfrm>
                <a:off x="1835" y="1029"/>
                <a:ext cx="61" cy="34"/>
              </a:xfrm>
              <a:custGeom>
                <a:avLst/>
                <a:gdLst>
                  <a:gd name="T0" fmla="*/ 0 w 488"/>
                  <a:gd name="T1" fmla="*/ 0 h 272"/>
                  <a:gd name="T2" fmla="*/ 0 w 488"/>
                  <a:gd name="T3" fmla="*/ 47 h 272"/>
                  <a:gd name="T4" fmla="*/ 0 w 488"/>
                  <a:gd name="T5" fmla="*/ 92 h 272"/>
                  <a:gd name="T6" fmla="*/ 93 w 488"/>
                  <a:gd name="T7" fmla="*/ 186 h 272"/>
                  <a:gd name="T8" fmla="*/ 116 w 488"/>
                  <a:gd name="T9" fmla="*/ 209 h 272"/>
                  <a:gd name="T10" fmla="*/ 203 w 488"/>
                  <a:gd name="T11" fmla="*/ 209 h 272"/>
                  <a:gd name="T12" fmla="*/ 273 w 488"/>
                  <a:gd name="T13" fmla="*/ 249 h 272"/>
                  <a:gd name="T14" fmla="*/ 314 w 488"/>
                  <a:gd name="T15" fmla="*/ 272 h 272"/>
                  <a:gd name="T16" fmla="*/ 337 w 488"/>
                  <a:gd name="T17" fmla="*/ 272 h 272"/>
                  <a:gd name="T18" fmla="*/ 429 w 488"/>
                  <a:gd name="T19" fmla="*/ 272 h 272"/>
                  <a:gd name="T20" fmla="*/ 459 w 488"/>
                  <a:gd name="T21" fmla="*/ 272 h 272"/>
                  <a:gd name="T22" fmla="*/ 488 w 488"/>
                  <a:gd name="T23" fmla="*/ 226 h 272"/>
                  <a:gd name="T24" fmla="*/ 488 w 488"/>
                  <a:gd name="T25" fmla="*/ 186 h 272"/>
                  <a:gd name="T26" fmla="*/ 407 w 488"/>
                  <a:gd name="T27" fmla="*/ 186 h 272"/>
                  <a:gd name="T28" fmla="*/ 384 w 488"/>
                  <a:gd name="T29" fmla="*/ 162 h 272"/>
                  <a:gd name="T30" fmla="*/ 360 w 488"/>
                  <a:gd name="T31" fmla="*/ 122 h 272"/>
                  <a:gd name="T32" fmla="*/ 319 w 488"/>
                  <a:gd name="T33" fmla="*/ 122 h 272"/>
                  <a:gd name="T34" fmla="*/ 279 w 488"/>
                  <a:gd name="T35" fmla="*/ 134 h 272"/>
                  <a:gd name="T36" fmla="*/ 192 w 488"/>
                  <a:gd name="T37" fmla="*/ 92 h 272"/>
                  <a:gd name="T38" fmla="*/ 128 w 488"/>
                  <a:gd name="T39" fmla="*/ 47 h 272"/>
                  <a:gd name="T40" fmla="*/ 63 w 488"/>
                  <a:gd name="T41" fmla="*/ 23 h 272"/>
                  <a:gd name="T42" fmla="*/ 0 w 488"/>
                  <a:gd name="T43" fmla="*/ 0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8"/>
                  <a:gd name="T67" fmla="*/ 0 h 272"/>
                  <a:gd name="T68" fmla="*/ 488 w 488"/>
                  <a:gd name="T69" fmla="*/ 272 h 2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8" h="272">
                    <a:moveTo>
                      <a:pt x="0" y="0"/>
                    </a:moveTo>
                    <a:lnTo>
                      <a:pt x="0" y="47"/>
                    </a:lnTo>
                    <a:lnTo>
                      <a:pt x="0" y="92"/>
                    </a:lnTo>
                    <a:lnTo>
                      <a:pt x="93" y="186"/>
                    </a:lnTo>
                    <a:lnTo>
                      <a:pt x="116" y="209"/>
                    </a:lnTo>
                    <a:lnTo>
                      <a:pt x="203" y="209"/>
                    </a:lnTo>
                    <a:lnTo>
                      <a:pt x="273" y="249"/>
                    </a:lnTo>
                    <a:lnTo>
                      <a:pt x="314" y="272"/>
                    </a:lnTo>
                    <a:lnTo>
                      <a:pt x="337" y="272"/>
                    </a:lnTo>
                    <a:lnTo>
                      <a:pt x="429" y="272"/>
                    </a:lnTo>
                    <a:lnTo>
                      <a:pt x="459" y="272"/>
                    </a:lnTo>
                    <a:lnTo>
                      <a:pt x="488" y="226"/>
                    </a:lnTo>
                    <a:lnTo>
                      <a:pt x="488" y="186"/>
                    </a:lnTo>
                    <a:lnTo>
                      <a:pt x="407" y="186"/>
                    </a:lnTo>
                    <a:lnTo>
                      <a:pt x="384" y="162"/>
                    </a:lnTo>
                    <a:lnTo>
                      <a:pt x="360" y="122"/>
                    </a:lnTo>
                    <a:lnTo>
                      <a:pt x="319" y="122"/>
                    </a:lnTo>
                    <a:lnTo>
                      <a:pt x="279" y="134"/>
                    </a:lnTo>
                    <a:lnTo>
                      <a:pt x="192" y="92"/>
                    </a:lnTo>
                    <a:lnTo>
                      <a:pt x="128" y="47"/>
                    </a:lnTo>
                    <a:lnTo>
                      <a:pt x="63"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2" name="Freeform 191"/>
              <p:cNvSpPr>
                <a:spLocks/>
              </p:cNvSpPr>
              <p:nvPr/>
            </p:nvSpPr>
            <p:spPr bwMode="auto">
              <a:xfrm>
                <a:off x="1838" y="1201"/>
                <a:ext cx="17" cy="22"/>
              </a:xfrm>
              <a:custGeom>
                <a:avLst/>
                <a:gdLst>
                  <a:gd name="T0" fmla="*/ 64 w 134"/>
                  <a:gd name="T1" fmla="*/ 0 h 174"/>
                  <a:gd name="T2" fmla="*/ 47 w 134"/>
                  <a:gd name="T3" fmla="*/ 40 h 174"/>
                  <a:gd name="T4" fmla="*/ 0 w 134"/>
                  <a:gd name="T5" fmla="*/ 87 h 174"/>
                  <a:gd name="T6" fmla="*/ 0 w 134"/>
                  <a:gd name="T7" fmla="*/ 133 h 174"/>
                  <a:gd name="T8" fmla="*/ 47 w 134"/>
                  <a:gd name="T9" fmla="*/ 157 h 174"/>
                  <a:gd name="T10" fmla="*/ 110 w 134"/>
                  <a:gd name="T11" fmla="*/ 174 h 174"/>
                  <a:gd name="T12" fmla="*/ 134 w 134"/>
                  <a:gd name="T13" fmla="*/ 133 h 174"/>
                  <a:gd name="T14" fmla="*/ 110 w 134"/>
                  <a:gd name="T15" fmla="*/ 87 h 174"/>
                  <a:gd name="T16" fmla="*/ 110 w 134"/>
                  <a:gd name="T17" fmla="*/ 63 h 174"/>
                  <a:gd name="T18" fmla="*/ 64 w 134"/>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74"/>
                  <a:gd name="T32" fmla="*/ 134 w 134"/>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74">
                    <a:moveTo>
                      <a:pt x="64" y="0"/>
                    </a:moveTo>
                    <a:lnTo>
                      <a:pt x="47" y="40"/>
                    </a:lnTo>
                    <a:lnTo>
                      <a:pt x="0" y="87"/>
                    </a:lnTo>
                    <a:lnTo>
                      <a:pt x="0" y="133"/>
                    </a:lnTo>
                    <a:lnTo>
                      <a:pt x="47" y="157"/>
                    </a:lnTo>
                    <a:lnTo>
                      <a:pt x="110" y="174"/>
                    </a:lnTo>
                    <a:lnTo>
                      <a:pt x="134" y="133"/>
                    </a:lnTo>
                    <a:lnTo>
                      <a:pt x="110" y="87"/>
                    </a:lnTo>
                    <a:lnTo>
                      <a:pt x="110" y="63"/>
                    </a:lnTo>
                    <a:lnTo>
                      <a:pt x="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3" name="Freeform 192"/>
              <p:cNvSpPr>
                <a:spLocks/>
              </p:cNvSpPr>
              <p:nvPr/>
            </p:nvSpPr>
            <p:spPr bwMode="auto">
              <a:xfrm>
                <a:off x="1699" y="979"/>
                <a:ext cx="100" cy="103"/>
              </a:xfrm>
              <a:custGeom>
                <a:avLst/>
                <a:gdLst>
                  <a:gd name="T0" fmla="*/ 611 w 796"/>
                  <a:gd name="T1" fmla="*/ 0 h 825"/>
                  <a:gd name="T2" fmla="*/ 546 w 796"/>
                  <a:gd name="T3" fmla="*/ 17 h 825"/>
                  <a:gd name="T4" fmla="*/ 524 w 796"/>
                  <a:gd name="T5" fmla="*/ 17 h 825"/>
                  <a:gd name="T6" fmla="*/ 517 w 796"/>
                  <a:gd name="T7" fmla="*/ 92 h 825"/>
                  <a:gd name="T8" fmla="*/ 500 w 796"/>
                  <a:gd name="T9" fmla="*/ 157 h 825"/>
                  <a:gd name="T10" fmla="*/ 477 w 796"/>
                  <a:gd name="T11" fmla="*/ 157 h 825"/>
                  <a:gd name="T12" fmla="*/ 436 w 796"/>
                  <a:gd name="T13" fmla="*/ 267 h 825"/>
                  <a:gd name="T14" fmla="*/ 389 w 796"/>
                  <a:gd name="T15" fmla="*/ 296 h 825"/>
                  <a:gd name="T16" fmla="*/ 360 w 796"/>
                  <a:gd name="T17" fmla="*/ 354 h 825"/>
                  <a:gd name="T18" fmla="*/ 250 w 796"/>
                  <a:gd name="T19" fmla="*/ 360 h 825"/>
                  <a:gd name="T20" fmla="*/ 250 w 796"/>
                  <a:gd name="T21" fmla="*/ 448 h 825"/>
                  <a:gd name="T22" fmla="*/ 163 w 796"/>
                  <a:gd name="T23" fmla="*/ 471 h 825"/>
                  <a:gd name="T24" fmla="*/ 93 w 796"/>
                  <a:gd name="T25" fmla="*/ 448 h 825"/>
                  <a:gd name="T26" fmla="*/ 0 w 796"/>
                  <a:gd name="T27" fmla="*/ 424 h 825"/>
                  <a:gd name="T28" fmla="*/ 0 w 796"/>
                  <a:gd name="T29" fmla="*/ 493 h 825"/>
                  <a:gd name="T30" fmla="*/ 93 w 796"/>
                  <a:gd name="T31" fmla="*/ 563 h 825"/>
                  <a:gd name="T32" fmla="*/ 93 w 796"/>
                  <a:gd name="T33" fmla="*/ 627 h 825"/>
                  <a:gd name="T34" fmla="*/ 46 w 796"/>
                  <a:gd name="T35" fmla="*/ 627 h 825"/>
                  <a:gd name="T36" fmla="*/ 23 w 796"/>
                  <a:gd name="T37" fmla="*/ 720 h 825"/>
                  <a:gd name="T38" fmla="*/ 116 w 796"/>
                  <a:gd name="T39" fmla="*/ 720 h 825"/>
                  <a:gd name="T40" fmla="*/ 297 w 796"/>
                  <a:gd name="T41" fmla="*/ 720 h 825"/>
                  <a:gd name="T42" fmla="*/ 343 w 796"/>
                  <a:gd name="T43" fmla="*/ 760 h 825"/>
                  <a:gd name="T44" fmla="*/ 412 w 796"/>
                  <a:gd name="T45" fmla="*/ 825 h 825"/>
                  <a:gd name="T46" fmla="*/ 412 w 796"/>
                  <a:gd name="T47" fmla="*/ 784 h 825"/>
                  <a:gd name="T48" fmla="*/ 454 w 796"/>
                  <a:gd name="T49" fmla="*/ 802 h 825"/>
                  <a:gd name="T50" fmla="*/ 517 w 796"/>
                  <a:gd name="T51" fmla="*/ 825 h 825"/>
                  <a:gd name="T52" fmla="*/ 587 w 796"/>
                  <a:gd name="T53" fmla="*/ 784 h 825"/>
                  <a:gd name="T54" fmla="*/ 500 w 796"/>
                  <a:gd name="T55" fmla="*/ 627 h 825"/>
                  <a:gd name="T56" fmla="*/ 564 w 796"/>
                  <a:gd name="T57" fmla="*/ 610 h 825"/>
                  <a:gd name="T58" fmla="*/ 634 w 796"/>
                  <a:gd name="T59" fmla="*/ 587 h 825"/>
                  <a:gd name="T60" fmla="*/ 750 w 796"/>
                  <a:gd name="T61" fmla="*/ 401 h 825"/>
                  <a:gd name="T62" fmla="*/ 750 w 796"/>
                  <a:gd name="T63" fmla="*/ 360 h 825"/>
                  <a:gd name="T64" fmla="*/ 796 w 796"/>
                  <a:gd name="T65" fmla="*/ 267 h 825"/>
                  <a:gd name="T66" fmla="*/ 703 w 796"/>
                  <a:gd name="T67" fmla="*/ 244 h 825"/>
                  <a:gd name="T68" fmla="*/ 663 w 796"/>
                  <a:gd name="T69" fmla="*/ 244 h 825"/>
                  <a:gd name="T70" fmla="*/ 634 w 796"/>
                  <a:gd name="T71" fmla="*/ 169 h 825"/>
                  <a:gd name="T72" fmla="*/ 680 w 796"/>
                  <a:gd name="T73" fmla="*/ 110 h 825"/>
                  <a:gd name="T74" fmla="*/ 622 w 796"/>
                  <a:gd name="T75" fmla="*/ 52 h 825"/>
                  <a:gd name="T76" fmla="*/ 611 w 796"/>
                  <a:gd name="T77" fmla="*/ 17 h 825"/>
                  <a:gd name="T78" fmla="*/ 611 w 796"/>
                  <a:gd name="T79" fmla="*/ 0 h 8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6"/>
                  <a:gd name="T121" fmla="*/ 0 h 825"/>
                  <a:gd name="T122" fmla="*/ 796 w 796"/>
                  <a:gd name="T123" fmla="*/ 825 h 8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6" h="825">
                    <a:moveTo>
                      <a:pt x="611" y="0"/>
                    </a:moveTo>
                    <a:lnTo>
                      <a:pt x="546" y="17"/>
                    </a:lnTo>
                    <a:lnTo>
                      <a:pt x="524" y="17"/>
                    </a:lnTo>
                    <a:lnTo>
                      <a:pt x="517" y="92"/>
                    </a:lnTo>
                    <a:lnTo>
                      <a:pt x="500" y="157"/>
                    </a:lnTo>
                    <a:lnTo>
                      <a:pt x="477" y="157"/>
                    </a:lnTo>
                    <a:lnTo>
                      <a:pt x="436" y="267"/>
                    </a:lnTo>
                    <a:lnTo>
                      <a:pt x="389" y="296"/>
                    </a:lnTo>
                    <a:lnTo>
                      <a:pt x="360" y="354"/>
                    </a:lnTo>
                    <a:lnTo>
                      <a:pt x="250" y="360"/>
                    </a:lnTo>
                    <a:lnTo>
                      <a:pt x="250" y="448"/>
                    </a:lnTo>
                    <a:lnTo>
                      <a:pt x="163" y="471"/>
                    </a:lnTo>
                    <a:lnTo>
                      <a:pt x="93" y="448"/>
                    </a:lnTo>
                    <a:lnTo>
                      <a:pt x="0" y="424"/>
                    </a:lnTo>
                    <a:lnTo>
                      <a:pt x="0" y="493"/>
                    </a:lnTo>
                    <a:lnTo>
                      <a:pt x="93" y="563"/>
                    </a:lnTo>
                    <a:lnTo>
                      <a:pt x="93" y="627"/>
                    </a:lnTo>
                    <a:lnTo>
                      <a:pt x="46" y="627"/>
                    </a:lnTo>
                    <a:lnTo>
                      <a:pt x="23" y="720"/>
                    </a:lnTo>
                    <a:lnTo>
                      <a:pt x="116" y="720"/>
                    </a:lnTo>
                    <a:lnTo>
                      <a:pt x="297" y="720"/>
                    </a:lnTo>
                    <a:lnTo>
                      <a:pt x="343" y="760"/>
                    </a:lnTo>
                    <a:lnTo>
                      <a:pt x="412" y="825"/>
                    </a:lnTo>
                    <a:lnTo>
                      <a:pt x="412" y="784"/>
                    </a:lnTo>
                    <a:lnTo>
                      <a:pt x="454" y="802"/>
                    </a:lnTo>
                    <a:lnTo>
                      <a:pt x="517" y="825"/>
                    </a:lnTo>
                    <a:lnTo>
                      <a:pt x="587" y="784"/>
                    </a:lnTo>
                    <a:lnTo>
                      <a:pt x="500" y="627"/>
                    </a:lnTo>
                    <a:lnTo>
                      <a:pt x="564" y="610"/>
                    </a:lnTo>
                    <a:lnTo>
                      <a:pt x="634" y="587"/>
                    </a:lnTo>
                    <a:lnTo>
                      <a:pt x="750" y="401"/>
                    </a:lnTo>
                    <a:lnTo>
                      <a:pt x="750" y="360"/>
                    </a:lnTo>
                    <a:lnTo>
                      <a:pt x="796" y="267"/>
                    </a:lnTo>
                    <a:lnTo>
                      <a:pt x="703" y="244"/>
                    </a:lnTo>
                    <a:lnTo>
                      <a:pt x="663" y="244"/>
                    </a:lnTo>
                    <a:lnTo>
                      <a:pt x="634" y="169"/>
                    </a:lnTo>
                    <a:lnTo>
                      <a:pt x="680" y="110"/>
                    </a:lnTo>
                    <a:lnTo>
                      <a:pt x="622" y="52"/>
                    </a:lnTo>
                    <a:lnTo>
                      <a:pt x="611" y="17"/>
                    </a:lnTo>
                    <a:lnTo>
                      <a:pt x="611" y="0"/>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4" name="Freeform 193"/>
              <p:cNvSpPr>
                <a:spLocks/>
              </p:cNvSpPr>
              <p:nvPr/>
            </p:nvSpPr>
            <p:spPr bwMode="auto">
              <a:xfrm>
                <a:off x="1688" y="962"/>
                <a:ext cx="107" cy="76"/>
              </a:xfrm>
              <a:custGeom>
                <a:avLst/>
                <a:gdLst>
                  <a:gd name="T0" fmla="*/ 63 w 855"/>
                  <a:gd name="T1" fmla="*/ 169 h 611"/>
                  <a:gd name="T2" fmla="*/ 18 w 855"/>
                  <a:gd name="T3" fmla="*/ 274 h 611"/>
                  <a:gd name="T4" fmla="*/ 46 w 855"/>
                  <a:gd name="T5" fmla="*/ 344 h 611"/>
                  <a:gd name="T6" fmla="*/ 0 w 855"/>
                  <a:gd name="T7" fmla="*/ 431 h 611"/>
                  <a:gd name="T8" fmla="*/ 46 w 855"/>
                  <a:gd name="T9" fmla="*/ 476 h 611"/>
                  <a:gd name="T10" fmla="*/ 110 w 855"/>
                  <a:gd name="T11" fmla="*/ 476 h 611"/>
                  <a:gd name="T12" fmla="*/ 110 w 855"/>
                  <a:gd name="T13" fmla="*/ 541 h 611"/>
                  <a:gd name="T14" fmla="*/ 87 w 855"/>
                  <a:gd name="T15" fmla="*/ 564 h 611"/>
                  <a:gd name="T16" fmla="*/ 250 w 855"/>
                  <a:gd name="T17" fmla="*/ 611 h 611"/>
                  <a:gd name="T18" fmla="*/ 337 w 855"/>
                  <a:gd name="T19" fmla="*/ 588 h 611"/>
                  <a:gd name="T20" fmla="*/ 337 w 855"/>
                  <a:gd name="T21" fmla="*/ 500 h 611"/>
                  <a:gd name="T22" fmla="*/ 454 w 855"/>
                  <a:gd name="T23" fmla="*/ 500 h 611"/>
                  <a:gd name="T24" fmla="*/ 476 w 855"/>
                  <a:gd name="T25" fmla="*/ 431 h 611"/>
                  <a:gd name="T26" fmla="*/ 523 w 855"/>
                  <a:gd name="T27" fmla="*/ 407 h 611"/>
                  <a:gd name="T28" fmla="*/ 564 w 855"/>
                  <a:gd name="T29" fmla="*/ 297 h 611"/>
                  <a:gd name="T30" fmla="*/ 587 w 855"/>
                  <a:gd name="T31" fmla="*/ 297 h 611"/>
                  <a:gd name="T32" fmla="*/ 611 w 855"/>
                  <a:gd name="T33" fmla="*/ 227 h 611"/>
                  <a:gd name="T34" fmla="*/ 611 w 855"/>
                  <a:gd name="T35" fmla="*/ 157 h 611"/>
                  <a:gd name="T36" fmla="*/ 633 w 855"/>
                  <a:gd name="T37" fmla="*/ 157 h 611"/>
                  <a:gd name="T38" fmla="*/ 698 w 855"/>
                  <a:gd name="T39" fmla="*/ 140 h 611"/>
                  <a:gd name="T40" fmla="*/ 721 w 855"/>
                  <a:gd name="T41" fmla="*/ 117 h 611"/>
                  <a:gd name="T42" fmla="*/ 855 w 855"/>
                  <a:gd name="T43" fmla="*/ 70 h 611"/>
                  <a:gd name="T44" fmla="*/ 825 w 855"/>
                  <a:gd name="T45" fmla="*/ 0 h 611"/>
                  <a:gd name="T46" fmla="*/ 715 w 855"/>
                  <a:gd name="T47" fmla="*/ 30 h 611"/>
                  <a:gd name="T48" fmla="*/ 651 w 855"/>
                  <a:gd name="T49" fmla="*/ 41 h 611"/>
                  <a:gd name="T50" fmla="*/ 611 w 855"/>
                  <a:gd name="T51" fmla="*/ 6 h 611"/>
                  <a:gd name="T52" fmla="*/ 499 w 855"/>
                  <a:gd name="T53" fmla="*/ 47 h 611"/>
                  <a:gd name="T54" fmla="*/ 389 w 855"/>
                  <a:gd name="T55" fmla="*/ 30 h 611"/>
                  <a:gd name="T56" fmla="*/ 279 w 855"/>
                  <a:gd name="T57" fmla="*/ 105 h 611"/>
                  <a:gd name="T58" fmla="*/ 227 w 855"/>
                  <a:gd name="T59" fmla="*/ 145 h 611"/>
                  <a:gd name="T60" fmla="*/ 140 w 855"/>
                  <a:gd name="T61" fmla="*/ 204 h 611"/>
                  <a:gd name="T62" fmla="*/ 93 w 855"/>
                  <a:gd name="T63" fmla="*/ 180 h 611"/>
                  <a:gd name="T64" fmla="*/ 63 w 855"/>
                  <a:gd name="T65" fmla="*/ 169 h 6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5"/>
                  <a:gd name="T100" fmla="*/ 0 h 611"/>
                  <a:gd name="T101" fmla="*/ 855 w 855"/>
                  <a:gd name="T102" fmla="*/ 611 h 6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5" h="611">
                    <a:moveTo>
                      <a:pt x="63" y="169"/>
                    </a:moveTo>
                    <a:lnTo>
                      <a:pt x="18" y="274"/>
                    </a:lnTo>
                    <a:lnTo>
                      <a:pt x="46" y="344"/>
                    </a:lnTo>
                    <a:lnTo>
                      <a:pt x="0" y="431"/>
                    </a:lnTo>
                    <a:lnTo>
                      <a:pt x="46" y="476"/>
                    </a:lnTo>
                    <a:lnTo>
                      <a:pt x="110" y="476"/>
                    </a:lnTo>
                    <a:lnTo>
                      <a:pt x="110" y="541"/>
                    </a:lnTo>
                    <a:lnTo>
                      <a:pt x="87" y="564"/>
                    </a:lnTo>
                    <a:lnTo>
                      <a:pt x="250" y="611"/>
                    </a:lnTo>
                    <a:lnTo>
                      <a:pt x="337" y="588"/>
                    </a:lnTo>
                    <a:lnTo>
                      <a:pt x="337" y="500"/>
                    </a:lnTo>
                    <a:lnTo>
                      <a:pt x="454" y="500"/>
                    </a:lnTo>
                    <a:lnTo>
                      <a:pt x="476" y="431"/>
                    </a:lnTo>
                    <a:lnTo>
                      <a:pt x="523" y="407"/>
                    </a:lnTo>
                    <a:lnTo>
                      <a:pt x="564" y="297"/>
                    </a:lnTo>
                    <a:lnTo>
                      <a:pt x="587" y="297"/>
                    </a:lnTo>
                    <a:lnTo>
                      <a:pt x="611" y="227"/>
                    </a:lnTo>
                    <a:lnTo>
                      <a:pt x="611" y="157"/>
                    </a:lnTo>
                    <a:lnTo>
                      <a:pt x="633" y="157"/>
                    </a:lnTo>
                    <a:lnTo>
                      <a:pt x="698" y="140"/>
                    </a:lnTo>
                    <a:lnTo>
                      <a:pt x="721" y="117"/>
                    </a:lnTo>
                    <a:lnTo>
                      <a:pt x="855" y="70"/>
                    </a:lnTo>
                    <a:lnTo>
                      <a:pt x="825" y="0"/>
                    </a:lnTo>
                    <a:lnTo>
                      <a:pt x="715" y="30"/>
                    </a:lnTo>
                    <a:lnTo>
                      <a:pt x="651" y="41"/>
                    </a:lnTo>
                    <a:lnTo>
                      <a:pt x="611" y="6"/>
                    </a:lnTo>
                    <a:lnTo>
                      <a:pt x="499" y="47"/>
                    </a:lnTo>
                    <a:lnTo>
                      <a:pt x="389" y="30"/>
                    </a:lnTo>
                    <a:lnTo>
                      <a:pt x="279" y="105"/>
                    </a:lnTo>
                    <a:lnTo>
                      <a:pt x="227" y="145"/>
                    </a:lnTo>
                    <a:lnTo>
                      <a:pt x="140" y="204"/>
                    </a:lnTo>
                    <a:lnTo>
                      <a:pt x="93" y="180"/>
                    </a:lnTo>
                    <a:lnTo>
                      <a:pt x="63" y="1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5" name="Freeform 194"/>
              <p:cNvSpPr>
                <a:spLocks/>
              </p:cNvSpPr>
              <p:nvPr/>
            </p:nvSpPr>
            <p:spPr bwMode="auto">
              <a:xfrm>
                <a:off x="1573" y="946"/>
                <a:ext cx="138" cy="123"/>
              </a:xfrm>
              <a:custGeom>
                <a:avLst/>
                <a:gdLst>
                  <a:gd name="T0" fmla="*/ 17 w 1104"/>
                  <a:gd name="T1" fmla="*/ 0 h 982"/>
                  <a:gd name="T2" fmla="*/ 0 w 1104"/>
                  <a:gd name="T3" fmla="*/ 100 h 982"/>
                  <a:gd name="T4" fmla="*/ 0 w 1104"/>
                  <a:gd name="T5" fmla="*/ 145 h 982"/>
                  <a:gd name="T6" fmla="*/ 70 w 1104"/>
                  <a:gd name="T7" fmla="*/ 262 h 982"/>
                  <a:gd name="T8" fmla="*/ 157 w 1104"/>
                  <a:gd name="T9" fmla="*/ 279 h 982"/>
                  <a:gd name="T10" fmla="*/ 110 w 1104"/>
                  <a:gd name="T11" fmla="*/ 372 h 982"/>
                  <a:gd name="T12" fmla="*/ 134 w 1104"/>
                  <a:gd name="T13" fmla="*/ 442 h 982"/>
                  <a:gd name="T14" fmla="*/ 227 w 1104"/>
                  <a:gd name="T15" fmla="*/ 466 h 982"/>
                  <a:gd name="T16" fmla="*/ 249 w 1104"/>
                  <a:gd name="T17" fmla="*/ 576 h 982"/>
                  <a:gd name="T18" fmla="*/ 314 w 1104"/>
                  <a:gd name="T19" fmla="*/ 663 h 982"/>
                  <a:gd name="T20" fmla="*/ 383 w 1104"/>
                  <a:gd name="T21" fmla="*/ 686 h 982"/>
                  <a:gd name="T22" fmla="*/ 430 w 1104"/>
                  <a:gd name="T23" fmla="*/ 779 h 982"/>
                  <a:gd name="T24" fmla="*/ 471 w 1104"/>
                  <a:gd name="T25" fmla="*/ 802 h 982"/>
                  <a:gd name="T26" fmla="*/ 586 w 1104"/>
                  <a:gd name="T27" fmla="*/ 872 h 982"/>
                  <a:gd name="T28" fmla="*/ 651 w 1104"/>
                  <a:gd name="T29" fmla="*/ 889 h 982"/>
                  <a:gd name="T30" fmla="*/ 767 w 1104"/>
                  <a:gd name="T31" fmla="*/ 872 h 982"/>
                  <a:gd name="T32" fmla="*/ 790 w 1104"/>
                  <a:gd name="T33" fmla="*/ 935 h 982"/>
                  <a:gd name="T34" fmla="*/ 947 w 1104"/>
                  <a:gd name="T35" fmla="*/ 959 h 982"/>
                  <a:gd name="T36" fmla="*/ 1052 w 1104"/>
                  <a:gd name="T37" fmla="*/ 982 h 982"/>
                  <a:gd name="T38" fmla="*/ 1057 w 1104"/>
                  <a:gd name="T39" fmla="*/ 907 h 982"/>
                  <a:gd name="T40" fmla="*/ 1104 w 1104"/>
                  <a:gd name="T41" fmla="*/ 883 h 982"/>
                  <a:gd name="T42" fmla="*/ 1104 w 1104"/>
                  <a:gd name="T43" fmla="*/ 825 h 982"/>
                  <a:gd name="T44" fmla="*/ 1011 w 1104"/>
                  <a:gd name="T45" fmla="*/ 755 h 982"/>
                  <a:gd name="T46" fmla="*/ 1011 w 1104"/>
                  <a:gd name="T47" fmla="*/ 686 h 982"/>
                  <a:gd name="T48" fmla="*/ 1034 w 1104"/>
                  <a:gd name="T49" fmla="*/ 663 h 982"/>
                  <a:gd name="T50" fmla="*/ 1034 w 1104"/>
                  <a:gd name="T51" fmla="*/ 598 h 982"/>
                  <a:gd name="T52" fmla="*/ 970 w 1104"/>
                  <a:gd name="T53" fmla="*/ 598 h 982"/>
                  <a:gd name="T54" fmla="*/ 924 w 1104"/>
                  <a:gd name="T55" fmla="*/ 553 h 982"/>
                  <a:gd name="T56" fmla="*/ 970 w 1104"/>
                  <a:gd name="T57" fmla="*/ 471 h 982"/>
                  <a:gd name="T58" fmla="*/ 947 w 1104"/>
                  <a:gd name="T59" fmla="*/ 396 h 982"/>
                  <a:gd name="T60" fmla="*/ 987 w 1104"/>
                  <a:gd name="T61" fmla="*/ 279 h 982"/>
                  <a:gd name="T62" fmla="*/ 970 w 1104"/>
                  <a:gd name="T63" fmla="*/ 215 h 982"/>
                  <a:gd name="T64" fmla="*/ 900 w 1104"/>
                  <a:gd name="T65" fmla="*/ 145 h 982"/>
                  <a:gd name="T66" fmla="*/ 767 w 1104"/>
                  <a:gd name="T67" fmla="*/ 128 h 982"/>
                  <a:gd name="T68" fmla="*/ 685 w 1104"/>
                  <a:gd name="T69" fmla="*/ 122 h 982"/>
                  <a:gd name="T70" fmla="*/ 639 w 1104"/>
                  <a:gd name="T71" fmla="*/ 128 h 982"/>
                  <a:gd name="T72" fmla="*/ 586 w 1104"/>
                  <a:gd name="T73" fmla="*/ 145 h 982"/>
                  <a:gd name="T74" fmla="*/ 581 w 1104"/>
                  <a:gd name="T75" fmla="*/ 192 h 982"/>
                  <a:gd name="T76" fmla="*/ 453 w 1104"/>
                  <a:gd name="T77" fmla="*/ 215 h 982"/>
                  <a:gd name="T78" fmla="*/ 361 w 1104"/>
                  <a:gd name="T79" fmla="*/ 169 h 982"/>
                  <a:gd name="T80" fmla="*/ 267 w 1104"/>
                  <a:gd name="T81" fmla="*/ 58 h 982"/>
                  <a:gd name="T82" fmla="*/ 244 w 1104"/>
                  <a:gd name="T83" fmla="*/ 35 h 982"/>
                  <a:gd name="T84" fmla="*/ 122 w 1104"/>
                  <a:gd name="T85" fmla="*/ 82 h 982"/>
                  <a:gd name="T86" fmla="*/ 64 w 1104"/>
                  <a:gd name="T87" fmla="*/ 0 h 982"/>
                  <a:gd name="T88" fmla="*/ 40 w 1104"/>
                  <a:gd name="T89" fmla="*/ 0 h 982"/>
                  <a:gd name="T90" fmla="*/ 17 w 1104"/>
                  <a:gd name="T91" fmla="*/ 0 h 9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4"/>
                  <a:gd name="T139" fmla="*/ 0 h 982"/>
                  <a:gd name="T140" fmla="*/ 1104 w 1104"/>
                  <a:gd name="T141" fmla="*/ 982 h 9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4" h="982">
                    <a:moveTo>
                      <a:pt x="17" y="0"/>
                    </a:moveTo>
                    <a:lnTo>
                      <a:pt x="0" y="100"/>
                    </a:lnTo>
                    <a:lnTo>
                      <a:pt x="0" y="145"/>
                    </a:lnTo>
                    <a:lnTo>
                      <a:pt x="70" y="262"/>
                    </a:lnTo>
                    <a:lnTo>
                      <a:pt x="157" y="279"/>
                    </a:lnTo>
                    <a:lnTo>
                      <a:pt x="110" y="372"/>
                    </a:lnTo>
                    <a:lnTo>
                      <a:pt x="134" y="442"/>
                    </a:lnTo>
                    <a:lnTo>
                      <a:pt x="227" y="466"/>
                    </a:lnTo>
                    <a:lnTo>
                      <a:pt x="249" y="576"/>
                    </a:lnTo>
                    <a:lnTo>
                      <a:pt x="314" y="663"/>
                    </a:lnTo>
                    <a:lnTo>
                      <a:pt x="383" y="686"/>
                    </a:lnTo>
                    <a:lnTo>
                      <a:pt x="430" y="779"/>
                    </a:lnTo>
                    <a:lnTo>
                      <a:pt x="471" y="802"/>
                    </a:lnTo>
                    <a:lnTo>
                      <a:pt x="586" y="872"/>
                    </a:lnTo>
                    <a:lnTo>
                      <a:pt x="651" y="889"/>
                    </a:lnTo>
                    <a:lnTo>
                      <a:pt x="767" y="872"/>
                    </a:lnTo>
                    <a:lnTo>
                      <a:pt x="790" y="935"/>
                    </a:lnTo>
                    <a:lnTo>
                      <a:pt x="947" y="959"/>
                    </a:lnTo>
                    <a:lnTo>
                      <a:pt x="1052" y="982"/>
                    </a:lnTo>
                    <a:lnTo>
                      <a:pt x="1057" y="907"/>
                    </a:lnTo>
                    <a:lnTo>
                      <a:pt x="1104" y="883"/>
                    </a:lnTo>
                    <a:lnTo>
                      <a:pt x="1104" y="825"/>
                    </a:lnTo>
                    <a:lnTo>
                      <a:pt x="1011" y="755"/>
                    </a:lnTo>
                    <a:lnTo>
                      <a:pt x="1011" y="686"/>
                    </a:lnTo>
                    <a:lnTo>
                      <a:pt x="1034" y="663"/>
                    </a:lnTo>
                    <a:lnTo>
                      <a:pt x="1034" y="598"/>
                    </a:lnTo>
                    <a:lnTo>
                      <a:pt x="970" y="598"/>
                    </a:lnTo>
                    <a:lnTo>
                      <a:pt x="924" y="553"/>
                    </a:lnTo>
                    <a:lnTo>
                      <a:pt x="970" y="471"/>
                    </a:lnTo>
                    <a:lnTo>
                      <a:pt x="947" y="396"/>
                    </a:lnTo>
                    <a:lnTo>
                      <a:pt x="987" y="279"/>
                    </a:lnTo>
                    <a:lnTo>
                      <a:pt x="970" y="215"/>
                    </a:lnTo>
                    <a:lnTo>
                      <a:pt x="900" y="145"/>
                    </a:lnTo>
                    <a:lnTo>
                      <a:pt x="767" y="128"/>
                    </a:lnTo>
                    <a:lnTo>
                      <a:pt x="685" y="122"/>
                    </a:lnTo>
                    <a:lnTo>
                      <a:pt x="639" y="128"/>
                    </a:lnTo>
                    <a:lnTo>
                      <a:pt x="586" y="145"/>
                    </a:lnTo>
                    <a:lnTo>
                      <a:pt x="581" y="192"/>
                    </a:lnTo>
                    <a:lnTo>
                      <a:pt x="453" y="215"/>
                    </a:lnTo>
                    <a:lnTo>
                      <a:pt x="361" y="169"/>
                    </a:lnTo>
                    <a:lnTo>
                      <a:pt x="267" y="58"/>
                    </a:lnTo>
                    <a:lnTo>
                      <a:pt x="244" y="35"/>
                    </a:lnTo>
                    <a:lnTo>
                      <a:pt x="122" y="82"/>
                    </a:lnTo>
                    <a:lnTo>
                      <a:pt x="64" y="0"/>
                    </a:lnTo>
                    <a:lnTo>
                      <a:pt x="40" y="0"/>
                    </a:lnTo>
                    <a:lnTo>
                      <a:pt x="1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6" name="Freeform 195"/>
              <p:cNvSpPr>
                <a:spLocks/>
              </p:cNvSpPr>
              <p:nvPr/>
            </p:nvSpPr>
            <p:spPr bwMode="auto">
              <a:xfrm>
                <a:off x="1627" y="1055"/>
                <a:ext cx="5" cy="8"/>
              </a:xfrm>
              <a:custGeom>
                <a:avLst/>
                <a:gdLst>
                  <a:gd name="T0" fmla="*/ 41 w 41"/>
                  <a:gd name="T1" fmla="*/ 40 h 63"/>
                  <a:gd name="T2" fmla="*/ 23 w 41"/>
                  <a:gd name="T3" fmla="*/ 0 h 63"/>
                  <a:gd name="T4" fmla="*/ 0 w 41"/>
                  <a:gd name="T5" fmla="*/ 0 h 63"/>
                  <a:gd name="T6" fmla="*/ 0 w 41"/>
                  <a:gd name="T7" fmla="*/ 40 h 63"/>
                  <a:gd name="T8" fmla="*/ 41 w 41"/>
                  <a:gd name="T9" fmla="*/ 63 h 63"/>
                  <a:gd name="T10" fmla="*/ 41 w 41"/>
                  <a:gd name="T11" fmla="*/ 40 h 63"/>
                  <a:gd name="T12" fmla="*/ 0 60000 65536"/>
                  <a:gd name="T13" fmla="*/ 0 60000 65536"/>
                  <a:gd name="T14" fmla="*/ 0 60000 65536"/>
                  <a:gd name="T15" fmla="*/ 0 60000 65536"/>
                  <a:gd name="T16" fmla="*/ 0 60000 65536"/>
                  <a:gd name="T17" fmla="*/ 0 60000 65536"/>
                  <a:gd name="T18" fmla="*/ 0 w 41"/>
                  <a:gd name="T19" fmla="*/ 0 h 63"/>
                  <a:gd name="T20" fmla="*/ 41 w 41"/>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1" h="63">
                    <a:moveTo>
                      <a:pt x="41" y="40"/>
                    </a:moveTo>
                    <a:lnTo>
                      <a:pt x="23" y="0"/>
                    </a:lnTo>
                    <a:lnTo>
                      <a:pt x="0" y="0"/>
                    </a:lnTo>
                    <a:lnTo>
                      <a:pt x="0" y="40"/>
                    </a:lnTo>
                    <a:lnTo>
                      <a:pt x="41" y="63"/>
                    </a:lnTo>
                    <a:lnTo>
                      <a:pt x="41"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7" name="Freeform 196"/>
              <p:cNvSpPr>
                <a:spLocks/>
              </p:cNvSpPr>
              <p:nvPr/>
            </p:nvSpPr>
            <p:spPr bwMode="auto">
              <a:xfrm>
                <a:off x="1507" y="1015"/>
                <a:ext cx="150" cy="127"/>
              </a:xfrm>
              <a:custGeom>
                <a:avLst/>
                <a:gdLst>
                  <a:gd name="T0" fmla="*/ 0 w 1196"/>
                  <a:gd name="T1" fmla="*/ 157 h 1010"/>
                  <a:gd name="T2" fmla="*/ 0 w 1196"/>
                  <a:gd name="T3" fmla="*/ 226 h 1010"/>
                  <a:gd name="T4" fmla="*/ 46 w 1196"/>
                  <a:gd name="T5" fmla="*/ 272 h 1010"/>
                  <a:gd name="T6" fmla="*/ 162 w 1196"/>
                  <a:gd name="T7" fmla="*/ 406 h 1010"/>
                  <a:gd name="T8" fmla="*/ 186 w 1196"/>
                  <a:gd name="T9" fmla="*/ 446 h 1010"/>
                  <a:gd name="T10" fmla="*/ 226 w 1196"/>
                  <a:gd name="T11" fmla="*/ 626 h 1010"/>
                  <a:gd name="T12" fmla="*/ 366 w 1196"/>
                  <a:gd name="T13" fmla="*/ 807 h 1010"/>
                  <a:gd name="T14" fmla="*/ 453 w 1196"/>
                  <a:gd name="T15" fmla="*/ 1010 h 1010"/>
                  <a:gd name="T16" fmla="*/ 500 w 1196"/>
                  <a:gd name="T17" fmla="*/ 975 h 1010"/>
                  <a:gd name="T18" fmla="*/ 500 w 1196"/>
                  <a:gd name="T19" fmla="*/ 923 h 1010"/>
                  <a:gd name="T20" fmla="*/ 587 w 1196"/>
                  <a:gd name="T21" fmla="*/ 917 h 1010"/>
                  <a:gd name="T22" fmla="*/ 639 w 1196"/>
                  <a:gd name="T23" fmla="*/ 940 h 1010"/>
                  <a:gd name="T24" fmla="*/ 668 w 1196"/>
                  <a:gd name="T25" fmla="*/ 957 h 1010"/>
                  <a:gd name="T26" fmla="*/ 727 w 1196"/>
                  <a:gd name="T27" fmla="*/ 987 h 1010"/>
                  <a:gd name="T28" fmla="*/ 744 w 1196"/>
                  <a:gd name="T29" fmla="*/ 987 h 1010"/>
                  <a:gd name="T30" fmla="*/ 790 w 1196"/>
                  <a:gd name="T31" fmla="*/ 877 h 1010"/>
                  <a:gd name="T32" fmla="*/ 1133 w 1196"/>
                  <a:gd name="T33" fmla="*/ 783 h 1010"/>
                  <a:gd name="T34" fmla="*/ 1174 w 1196"/>
                  <a:gd name="T35" fmla="*/ 783 h 1010"/>
                  <a:gd name="T36" fmla="*/ 1196 w 1196"/>
                  <a:gd name="T37" fmla="*/ 673 h 1010"/>
                  <a:gd name="T38" fmla="*/ 1174 w 1196"/>
                  <a:gd name="T39" fmla="*/ 603 h 1010"/>
                  <a:gd name="T40" fmla="*/ 953 w 1196"/>
                  <a:gd name="T41" fmla="*/ 580 h 1010"/>
                  <a:gd name="T42" fmla="*/ 884 w 1196"/>
                  <a:gd name="T43" fmla="*/ 446 h 1010"/>
                  <a:gd name="T44" fmla="*/ 906 w 1196"/>
                  <a:gd name="T45" fmla="*/ 296 h 1010"/>
                  <a:gd name="T46" fmla="*/ 837 w 1196"/>
                  <a:gd name="T47" fmla="*/ 226 h 1010"/>
                  <a:gd name="T48" fmla="*/ 772 w 1196"/>
                  <a:gd name="T49" fmla="*/ 226 h 1010"/>
                  <a:gd name="T50" fmla="*/ 680 w 1196"/>
                  <a:gd name="T51" fmla="*/ 180 h 1010"/>
                  <a:gd name="T52" fmla="*/ 570 w 1196"/>
                  <a:gd name="T53" fmla="*/ 226 h 1010"/>
                  <a:gd name="T54" fmla="*/ 500 w 1196"/>
                  <a:gd name="T55" fmla="*/ 133 h 1010"/>
                  <a:gd name="T56" fmla="*/ 500 w 1196"/>
                  <a:gd name="T57" fmla="*/ 110 h 1010"/>
                  <a:gd name="T58" fmla="*/ 383 w 1196"/>
                  <a:gd name="T59" fmla="*/ 0 h 1010"/>
                  <a:gd name="T60" fmla="*/ 343 w 1196"/>
                  <a:gd name="T61" fmla="*/ 0 h 1010"/>
                  <a:gd name="T62" fmla="*/ 162 w 1196"/>
                  <a:gd name="T63" fmla="*/ 23 h 1010"/>
                  <a:gd name="T64" fmla="*/ 162 w 1196"/>
                  <a:gd name="T65" fmla="*/ 69 h 1010"/>
                  <a:gd name="T66" fmla="*/ 249 w 1196"/>
                  <a:gd name="T67" fmla="*/ 92 h 1010"/>
                  <a:gd name="T68" fmla="*/ 226 w 1196"/>
                  <a:gd name="T69" fmla="*/ 157 h 1010"/>
                  <a:gd name="T70" fmla="*/ 157 w 1196"/>
                  <a:gd name="T71" fmla="*/ 157 h 1010"/>
                  <a:gd name="T72" fmla="*/ 116 w 1196"/>
                  <a:gd name="T73" fmla="*/ 180 h 1010"/>
                  <a:gd name="T74" fmla="*/ 46 w 1196"/>
                  <a:gd name="T75" fmla="*/ 168 h 1010"/>
                  <a:gd name="T76" fmla="*/ 0 w 1196"/>
                  <a:gd name="T77" fmla="*/ 157 h 10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6"/>
                  <a:gd name="T118" fmla="*/ 0 h 1010"/>
                  <a:gd name="T119" fmla="*/ 1196 w 1196"/>
                  <a:gd name="T120" fmla="*/ 1010 h 10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6" h="1010">
                    <a:moveTo>
                      <a:pt x="0" y="157"/>
                    </a:moveTo>
                    <a:lnTo>
                      <a:pt x="0" y="226"/>
                    </a:lnTo>
                    <a:lnTo>
                      <a:pt x="46" y="272"/>
                    </a:lnTo>
                    <a:lnTo>
                      <a:pt x="162" y="406"/>
                    </a:lnTo>
                    <a:lnTo>
                      <a:pt x="186" y="446"/>
                    </a:lnTo>
                    <a:lnTo>
                      <a:pt x="226" y="626"/>
                    </a:lnTo>
                    <a:lnTo>
                      <a:pt x="366" y="807"/>
                    </a:lnTo>
                    <a:lnTo>
                      <a:pt x="453" y="1010"/>
                    </a:lnTo>
                    <a:lnTo>
                      <a:pt x="500" y="975"/>
                    </a:lnTo>
                    <a:lnTo>
                      <a:pt x="500" y="923"/>
                    </a:lnTo>
                    <a:lnTo>
                      <a:pt x="587" y="917"/>
                    </a:lnTo>
                    <a:lnTo>
                      <a:pt x="639" y="940"/>
                    </a:lnTo>
                    <a:lnTo>
                      <a:pt x="668" y="957"/>
                    </a:lnTo>
                    <a:lnTo>
                      <a:pt x="727" y="987"/>
                    </a:lnTo>
                    <a:lnTo>
                      <a:pt x="744" y="987"/>
                    </a:lnTo>
                    <a:lnTo>
                      <a:pt x="790" y="877"/>
                    </a:lnTo>
                    <a:lnTo>
                      <a:pt x="1133" y="783"/>
                    </a:lnTo>
                    <a:lnTo>
                      <a:pt x="1174" y="783"/>
                    </a:lnTo>
                    <a:lnTo>
                      <a:pt x="1196" y="673"/>
                    </a:lnTo>
                    <a:lnTo>
                      <a:pt x="1174" y="603"/>
                    </a:lnTo>
                    <a:lnTo>
                      <a:pt x="953" y="580"/>
                    </a:lnTo>
                    <a:lnTo>
                      <a:pt x="884" y="446"/>
                    </a:lnTo>
                    <a:lnTo>
                      <a:pt x="906" y="296"/>
                    </a:lnTo>
                    <a:lnTo>
                      <a:pt x="837" y="226"/>
                    </a:lnTo>
                    <a:lnTo>
                      <a:pt x="772" y="226"/>
                    </a:lnTo>
                    <a:lnTo>
                      <a:pt x="680" y="180"/>
                    </a:lnTo>
                    <a:lnTo>
                      <a:pt x="570" y="226"/>
                    </a:lnTo>
                    <a:lnTo>
                      <a:pt x="500" y="133"/>
                    </a:lnTo>
                    <a:lnTo>
                      <a:pt x="500" y="110"/>
                    </a:lnTo>
                    <a:lnTo>
                      <a:pt x="383" y="0"/>
                    </a:lnTo>
                    <a:lnTo>
                      <a:pt x="343" y="0"/>
                    </a:lnTo>
                    <a:lnTo>
                      <a:pt x="162" y="23"/>
                    </a:lnTo>
                    <a:lnTo>
                      <a:pt x="162" y="69"/>
                    </a:lnTo>
                    <a:lnTo>
                      <a:pt x="249" y="92"/>
                    </a:lnTo>
                    <a:lnTo>
                      <a:pt x="226" y="157"/>
                    </a:lnTo>
                    <a:lnTo>
                      <a:pt x="157" y="157"/>
                    </a:lnTo>
                    <a:lnTo>
                      <a:pt x="116" y="180"/>
                    </a:lnTo>
                    <a:lnTo>
                      <a:pt x="46" y="168"/>
                    </a:lnTo>
                    <a:lnTo>
                      <a:pt x="0" y="157"/>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8" name="Freeform 197"/>
              <p:cNvSpPr>
                <a:spLocks/>
              </p:cNvSpPr>
              <p:nvPr/>
            </p:nvSpPr>
            <p:spPr bwMode="auto">
              <a:xfrm>
                <a:off x="1564" y="1131"/>
                <a:ext cx="36" cy="30"/>
              </a:xfrm>
              <a:custGeom>
                <a:avLst/>
                <a:gdLst>
                  <a:gd name="T0" fmla="*/ 0 w 291"/>
                  <a:gd name="T1" fmla="*/ 87 h 244"/>
                  <a:gd name="T2" fmla="*/ 47 w 291"/>
                  <a:gd name="T3" fmla="*/ 203 h 244"/>
                  <a:gd name="T4" fmla="*/ 122 w 291"/>
                  <a:gd name="T5" fmla="*/ 244 h 244"/>
                  <a:gd name="T6" fmla="*/ 162 w 291"/>
                  <a:gd name="T7" fmla="*/ 191 h 244"/>
                  <a:gd name="T8" fmla="*/ 209 w 291"/>
                  <a:gd name="T9" fmla="*/ 168 h 244"/>
                  <a:gd name="T10" fmla="*/ 227 w 291"/>
                  <a:gd name="T11" fmla="*/ 128 h 244"/>
                  <a:gd name="T12" fmla="*/ 291 w 291"/>
                  <a:gd name="T13" fmla="*/ 69 h 244"/>
                  <a:gd name="T14" fmla="*/ 197 w 291"/>
                  <a:gd name="T15" fmla="*/ 17 h 244"/>
                  <a:gd name="T16" fmla="*/ 140 w 291"/>
                  <a:gd name="T17" fmla="*/ 0 h 244"/>
                  <a:gd name="T18" fmla="*/ 47 w 291"/>
                  <a:gd name="T19" fmla="*/ 0 h 244"/>
                  <a:gd name="T20" fmla="*/ 47 w 291"/>
                  <a:gd name="T21" fmla="*/ 52 h 244"/>
                  <a:gd name="T22" fmla="*/ 0 w 291"/>
                  <a:gd name="T23" fmla="*/ 87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44"/>
                  <a:gd name="T38" fmla="*/ 291 w 291"/>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44">
                    <a:moveTo>
                      <a:pt x="0" y="87"/>
                    </a:moveTo>
                    <a:lnTo>
                      <a:pt x="47" y="203"/>
                    </a:lnTo>
                    <a:lnTo>
                      <a:pt x="122" y="244"/>
                    </a:lnTo>
                    <a:lnTo>
                      <a:pt x="162" y="191"/>
                    </a:lnTo>
                    <a:lnTo>
                      <a:pt x="209" y="168"/>
                    </a:lnTo>
                    <a:lnTo>
                      <a:pt x="227" y="128"/>
                    </a:lnTo>
                    <a:lnTo>
                      <a:pt x="291" y="69"/>
                    </a:lnTo>
                    <a:lnTo>
                      <a:pt x="197" y="17"/>
                    </a:lnTo>
                    <a:lnTo>
                      <a:pt x="140" y="0"/>
                    </a:lnTo>
                    <a:lnTo>
                      <a:pt x="47" y="0"/>
                    </a:lnTo>
                    <a:lnTo>
                      <a:pt x="47" y="52"/>
                    </a:lnTo>
                    <a:lnTo>
                      <a:pt x="0" y="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29" name="Freeform 198"/>
              <p:cNvSpPr>
                <a:spLocks/>
              </p:cNvSpPr>
              <p:nvPr/>
            </p:nvSpPr>
            <p:spPr bwMode="auto">
              <a:xfrm>
                <a:off x="1580" y="1116"/>
                <a:ext cx="62" cy="45"/>
              </a:xfrm>
              <a:custGeom>
                <a:avLst/>
                <a:gdLst>
                  <a:gd name="T0" fmla="*/ 0 w 493"/>
                  <a:gd name="T1" fmla="*/ 360 h 360"/>
                  <a:gd name="T2" fmla="*/ 99 w 493"/>
                  <a:gd name="T3" fmla="*/ 337 h 360"/>
                  <a:gd name="T4" fmla="*/ 191 w 493"/>
                  <a:gd name="T5" fmla="*/ 290 h 360"/>
                  <a:gd name="T6" fmla="*/ 256 w 493"/>
                  <a:gd name="T7" fmla="*/ 272 h 360"/>
                  <a:gd name="T8" fmla="*/ 413 w 493"/>
                  <a:gd name="T9" fmla="*/ 227 h 360"/>
                  <a:gd name="T10" fmla="*/ 493 w 493"/>
                  <a:gd name="T11" fmla="*/ 168 h 360"/>
                  <a:gd name="T12" fmla="*/ 476 w 493"/>
                  <a:gd name="T13" fmla="*/ 122 h 360"/>
                  <a:gd name="T14" fmla="*/ 476 w 493"/>
                  <a:gd name="T15" fmla="*/ 87 h 360"/>
                  <a:gd name="T16" fmla="*/ 458 w 493"/>
                  <a:gd name="T17" fmla="*/ 0 h 360"/>
                  <a:gd name="T18" fmla="*/ 256 w 493"/>
                  <a:gd name="T19" fmla="*/ 46 h 360"/>
                  <a:gd name="T20" fmla="*/ 209 w 493"/>
                  <a:gd name="T21" fmla="*/ 70 h 360"/>
                  <a:gd name="T22" fmla="*/ 169 w 493"/>
                  <a:gd name="T23" fmla="*/ 180 h 360"/>
                  <a:gd name="T24" fmla="*/ 146 w 493"/>
                  <a:gd name="T25" fmla="*/ 203 h 360"/>
                  <a:gd name="T26" fmla="*/ 99 w 493"/>
                  <a:gd name="T27" fmla="*/ 250 h 360"/>
                  <a:gd name="T28" fmla="*/ 87 w 493"/>
                  <a:gd name="T29" fmla="*/ 284 h 360"/>
                  <a:gd name="T30" fmla="*/ 34 w 493"/>
                  <a:gd name="T31" fmla="*/ 314 h 360"/>
                  <a:gd name="T32" fmla="*/ 0 w 493"/>
                  <a:gd name="T33" fmla="*/ 360 h 3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3"/>
                  <a:gd name="T52" fmla="*/ 0 h 360"/>
                  <a:gd name="T53" fmla="*/ 493 w 493"/>
                  <a:gd name="T54" fmla="*/ 360 h 3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3" h="360">
                    <a:moveTo>
                      <a:pt x="0" y="360"/>
                    </a:moveTo>
                    <a:lnTo>
                      <a:pt x="99" y="337"/>
                    </a:lnTo>
                    <a:lnTo>
                      <a:pt x="191" y="290"/>
                    </a:lnTo>
                    <a:lnTo>
                      <a:pt x="256" y="272"/>
                    </a:lnTo>
                    <a:lnTo>
                      <a:pt x="413" y="227"/>
                    </a:lnTo>
                    <a:lnTo>
                      <a:pt x="493" y="168"/>
                    </a:lnTo>
                    <a:lnTo>
                      <a:pt x="476" y="122"/>
                    </a:lnTo>
                    <a:lnTo>
                      <a:pt x="476" y="87"/>
                    </a:lnTo>
                    <a:lnTo>
                      <a:pt x="458" y="0"/>
                    </a:lnTo>
                    <a:lnTo>
                      <a:pt x="256" y="46"/>
                    </a:lnTo>
                    <a:lnTo>
                      <a:pt x="209" y="70"/>
                    </a:lnTo>
                    <a:lnTo>
                      <a:pt x="169" y="180"/>
                    </a:lnTo>
                    <a:lnTo>
                      <a:pt x="146" y="203"/>
                    </a:lnTo>
                    <a:lnTo>
                      <a:pt x="99" y="250"/>
                    </a:lnTo>
                    <a:lnTo>
                      <a:pt x="87" y="284"/>
                    </a:lnTo>
                    <a:lnTo>
                      <a:pt x="34" y="314"/>
                    </a:lnTo>
                    <a:lnTo>
                      <a:pt x="0"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0" name="Freeform 199"/>
              <p:cNvSpPr>
                <a:spLocks/>
              </p:cNvSpPr>
              <p:nvPr/>
            </p:nvSpPr>
            <p:spPr bwMode="auto">
              <a:xfrm>
                <a:off x="1634" y="1071"/>
                <a:ext cx="51" cy="66"/>
              </a:xfrm>
              <a:custGeom>
                <a:avLst/>
                <a:gdLst>
                  <a:gd name="T0" fmla="*/ 0 w 406"/>
                  <a:gd name="T1" fmla="*/ 361 h 529"/>
                  <a:gd name="T2" fmla="*/ 139 w 406"/>
                  <a:gd name="T3" fmla="*/ 314 h 529"/>
                  <a:gd name="T4" fmla="*/ 174 w 406"/>
                  <a:gd name="T5" fmla="*/ 267 h 529"/>
                  <a:gd name="T6" fmla="*/ 162 w 406"/>
                  <a:gd name="T7" fmla="*/ 163 h 529"/>
                  <a:gd name="T8" fmla="*/ 197 w 406"/>
                  <a:gd name="T9" fmla="*/ 93 h 529"/>
                  <a:gd name="T10" fmla="*/ 214 w 406"/>
                  <a:gd name="T11" fmla="*/ 41 h 529"/>
                  <a:gd name="T12" fmla="*/ 209 w 406"/>
                  <a:gd name="T13" fmla="*/ 0 h 529"/>
                  <a:gd name="T14" fmla="*/ 256 w 406"/>
                  <a:gd name="T15" fmla="*/ 65 h 529"/>
                  <a:gd name="T16" fmla="*/ 325 w 406"/>
                  <a:gd name="T17" fmla="*/ 122 h 529"/>
                  <a:gd name="T18" fmla="*/ 383 w 406"/>
                  <a:gd name="T19" fmla="*/ 134 h 529"/>
                  <a:gd name="T20" fmla="*/ 389 w 406"/>
                  <a:gd name="T21" fmla="*/ 175 h 529"/>
                  <a:gd name="T22" fmla="*/ 406 w 406"/>
                  <a:gd name="T23" fmla="*/ 204 h 529"/>
                  <a:gd name="T24" fmla="*/ 406 w 406"/>
                  <a:gd name="T25" fmla="*/ 250 h 529"/>
                  <a:gd name="T26" fmla="*/ 336 w 406"/>
                  <a:gd name="T27" fmla="*/ 291 h 529"/>
                  <a:gd name="T28" fmla="*/ 296 w 406"/>
                  <a:gd name="T29" fmla="*/ 384 h 529"/>
                  <a:gd name="T30" fmla="*/ 226 w 406"/>
                  <a:gd name="T31" fmla="*/ 431 h 529"/>
                  <a:gd name="T32" fmla="*/ 116 w 406"/>
                  <a:gd name="T33" fmla="*/ 494 h 529"/>
                  <a:gd name="T34" fmla="*/ 57 w 406"/>
                  <a:gd name="T35" fmla="*/ 529 h 529"/>
                  <a:gd name="T36" fmla="*/ 40 w 406"/>
                  <a:gd name="T37" fmla="*/ 483 h 529"/>
                  <a:gd name="T38" fmla="*/ 34 w 406"/>
                  <a:gd name="T39" fmla="*/ 448 h 529"/>
                  <a:gd name="T40" fmla="*/ 0 w 406"/>
                  <a:gd name="T41" fmla="*/ 361 h 5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6"/>
                  <a:gd name="T64" fmla="*/ 0 h 529"/>
                  <a:gd name="T65" fmla="*/ 406 w 406"/>
                  <a:gd name="T66" fmla="*/ 529 h 5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6" h="529">
                    <a:moveTo>
                      <a:pt x="0" y="361"/>
                    </a:moveTo>
                    <a:lnTo>
                      <a:pt x="139" y="314"/>
                    </a:lnTo>
                    <a:lnTo>
                      <a:pt x="174" y="267"/>
                    </a:lnTo>
                    <a:lnTo>
                      <a:pt x="162" y="163"/>
                    </a:lnTo>
                    <a:lnTo>
                      <a:pt x="197" y="93"/>
                    </a:lnTo>
                    <a:lnTo>
                      <a:pt x="214" y="41"/>
                    </a:lnTo>
                    <a:lnTo>
                      <a:pt x="209" y="0"/>
                    </a:lnTo>
                    <a:lnTo>
                      <a:pt x="256" y="65"/>
                    </a:lnTo>
                    <a:lnTo>
                      <a:pt x="325" y="122"/>
                    </a:lnTo>
                    <a:lnTo>
                      <a:pt x="383" y="134"/>
                    </a:lnTo>
                    <a:lnTo>
                      <a:pt x="389" y="175"/>
                    </a:lnTo>
                    <a:lnTo>
                      <a:pt x="406" y="204"/>
                    </a:lnTo>
                    <a:lnTo>
                      <a:pt x="406" y="250"/>
                    </a:lnTo>
                    <a:lnTo>
                      <a:pt x="336" y="291"/>
                    </a:lnTo>
                    <a:lnTo>
                      <a:pt x="296" y="384"/>
                    </a:lnTo>
                    <a:lnTo>
                      <a:pt x="226" y="431"/>
                    </a:lnTo>
                    <a:lnTo>
                      <a:pt x="116" y="494"/>
                    </a:lnTo>
                    <a:lnTo>
                      <a:pt x="57" y="529"/>
                    </a:lnTo>
                    <a:lnTo>
                      <a:pt x="40" y="483"/>
                    </a:lnTo>
                    <a:lnTo>
                      <a:pt x="34" y="448"/>
                    </a:lnTo>
                    <a:lnTo>
                      <a:pt x="0" y="361"/>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1" name="Freeform 200"/>
              <p:cNvSpPr>
                <a:spLocks/>
              </p:cNvSpPr>
              <p:nvPr/>
            </p:nvSpPr>
            <p:spPr bwMode="auto">
              <a:xfrm>
                <a:off x="1618" y="1055"/>
                <a:ext cx="44" cy="36"/>
              </a:xfrm>
              <a:custGeom>
                <a:avLst/>
                <a:gdLst>
                  <a:gd name="T0" fmla="*/ 22 w 354"/>
                  <a:gd name="T1" fmla="*/ 0 h 284"/>
                  <a:gd name="T2" fmla="*/ 0 w 354"/>
                  <a:gd name="T3" fmla="*/ 105 h 284"/>
                  <a:gd name="T4" fmla="*/ 0 w 354"/>
                  <a:gd name="T5" fmla="*/ 122 h 284"/>
                  <a:gd name="T6" fmla="*/ 52 w 354"/>
                  <a:gd name="T7" fmla="*/ 232 h 284"/>
                  <a:gd name="T8" fmla="*/ 69 w 354"/>
                  <a:gd name="T9" fmla="*/ 261 h 284"/>
                  <a:gd name="T10" fmla="*/ 249 w 354"/>
                  <a:gd name="T11" fmla="*/ 284 h 284"/>
                  <a:gd name="T12" fmla="*/ 290 w 354"/>
                  <a:gd name="T13" fmla="*/ 284 h 284"/>
                  <a:gd name="T14" fmla="*/ 354 w 354"/>
                  <a:gd name="T15" fmla="*/ 168 h 284"/>
                  <a:gd name="T16" fmla="*/ 336 w 354"/>
                  <a:gd name="T17" fmla="*/ 110 h 284"/>
                  <a:gd name="T18" fmla="*/ 312 w 354"/>
                  <a:gd name="T19" fmla="*/ 110 h 284"/>
                  <a:gd name="T20" fmla="*/ 249 w 354"/>
                  <a:gd name="T21" fmla="*/ 150 h 284"/>
                  <a:gd name="T22" fmla="*/ 249 w 354"/>
                  <a:gd name="T23" fmla="*/ 174 h 284"/>
                  <a:gd name="T24" fmla="*/ 121 w 354"/>
                  <a:gd name="T25" fmla="*/ 157 h 284"/>
                  <a:gd name="T26" fmla="*/ 110 w 354"/>
                  <a:gd name="T27" fmla="*/ 127 h 284"/>
                  <a:gd name="T28" fmla="*/ 110 w 354"/>
                  <a:gd name="T29" fmla="*/ 110 h 284"/>
                  <a:gd name="T30" fmla="*/ 69 w 354"/>
                  <a:gd name="T31" fmla="*/ 127 h 284"/>
                  <a:gd name="T32" fmla="*/ 22 w 354"/>
                  <a:gd name="T33" fmla="*/ 17 h 284"/>
                  <a:gd name="T34" fmla="*/ 22 w 354"/>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84"/>
                  <a:gd name="T56" fmla="*/ 354 w 354"/>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84">
                    <a:moveTo>
                      <a:pt x="22" y="0"/>
                    </a:moveTo>
                    <a:lnTo>
                      <a:pt x="0" y="105"/>
                    </a:lnTo>
                    <a:lnTo>
                      <a:pt x="0" y="122"/>
                    </a:lnTo>
                    <a:lnTo>
                      <a:pt x="52" y="232"/>
                    </a:lnTo>
                    <a:lnTo>
                      <a:pt x="69" y="261"/>
                    </a:lnTo>
                    <a:lnTo>
                      <a:pt x="249" y="284"/>
                    </a:lnTo>
                    <a:lnTo>
                      <a:pt x="290" y="284"/>
                    </a:lnTo>
                    <a:lnTo>
                      <a:pt x="354" y="168"/>
                    </a:lnTo>
                    <a:lnTo>
                      <a:pt x="336" y="110"/>
                    </a:lnTo>
                    <a:lnTo>
                      <a:pt x="312" y="110"/>
                    </a:lnTo>
                    <a:lnTo>
                      <a:pt x="249" y="150"/>
                    </a:lnTo>
                    <a:lnTo>
                      <a:pt x="249" y="174"/>
                    </a:lnTo>
                    <a:lnTo>
                      <a:pt x="121" y="157"/>
                    </a:lnTo>
                    <a:lnTo>
                      <a:pt x="110" y="127"/>
                    </a:lnTo>
                    <a:lnTo>
                      <a:pt x="110" y="110"/>
                    </a:lnTo>
                    <a:lnTo>
                      <a:pt x="69" y="127"/>
                    </a:lnTo>
                    <a:lnTo>
                      <a:pt x="22" y="17"/>
                    </a:lnTo>
                    <a:lnTo>
                      <a:pt x="22" y="0"/>
                    </a:lnTo>
                    <a:close/>
                  </a:path>
                </a:pathLst>
              </a:custGeom>
              <a:gradFill>
                <a:gsLst>
                  <a:gs pos="46000">
                    <a:srgbClr val="C7908F">
                      <a:alpha val="76000"/>
                      <a:lumMod val="71000"/>
                    </a:srgbClr>
                  </a:gs>
                  <a:gs pos="16000">
                    <a:srgbClr val="F2DCDB"/>
                  </a:gs>
                  <a:gs pos="62000">
                    <a:srgbClr val="953735"/>
                  </a:gs>
                  <a:gs pos="86000">
                    <a:srgbClr val="953735"/>
                  </a:gs>
                </a:gsLst>
                <a:lin ang="2400000" scaled="0"/>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2" name="Freeform 201"/>
              <p:cNvSpPr>
                <a:spLocks/>
              </p:cNvSpPr>
              <p:nvPr/>
            </p:nvSpPr>
            <p:spPr bwMode="auto">
              <a:xfrm>
                <a:off x="1595" y="1032"/>
                <a:ext cx="15" cy="12"/>
              </a:xfrm>
              <a:custGeom>
                <a:avLst/>
                <a:gdLst>
                  <a:gd name="T0" fmla="*/ 122 w 122"/>
                  <a:gd name="T1" fmla="*/ 93 h 93"/>
                  <a:gd name="T2" fmla="*/ 93 w 122"/>
                  <a:gd name="T3" fmla="*/ 0 h 93"/>
                  <a:gd name="T4" fmla="*/ 35 w 122"/>
                  <a:gd name="T5" fmla="*/ 6 h 93"/>
                  <a:gd name="T6" fmla="*/ 0 w 122"/>
                  <a:gd name="T7" fmla="*/ 52 h 93"/>
                  <a:gd name="T8" fmla="*/ 75 w 122"/>
                  <a:gd name="T9" fmla="*/ 93 h 93"/>
                  <a:gd name="T10" fmla="*/ 122 w 122"/>
                  <a:gd name="T11" fmla="*/ 93 h 93"/>
                  <a:gd name="T12" fmla="*/ 0 60000 65536"/>
                  <a:gd name="T13" fmla="*/ 0 60000 65536"/>
                  <a:gd name="T14" fmla="*/ 0 60000 65536"/>
                  <a:gd name="T15" fmla="*/ 0 60000 65536"/>
                  <a:gd name="T16" fmla="*/ 0 60000 65536"/>
                  <a:gd name="T17" fmla="*/ 0 60000 65536"/>
                  <a:gd name="T18" fmla="*/ 0 w 122"/>
                  <a:gd name="T19" fmla="*/ 0 h 93"/>
                  <a:gd name="T20" fmla="*/ 122 w 122"/>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22" h="93">
                    <a:moveTo>
                      <a:pt x="122" y="93"/>
                    </a:moveTo>
                    <a:lnTo>
                      <a:pt x="93" y="0"/>
                    </a:lnTo>
                    <a:lnTo>
                      <a:pt x="35" y="6"/>
                    </a:lnTo>
                    <a:lnTo>
                      <a:pt x="0" y="52"/>
                    </a:lnTo>
                    <a:lnTo>
                      <a:pt x="75" y="93"/>
                    </a:lnTo>
                    <a:lnTo>
                      <a:pt x="122" y="93"/>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3" name="Freeform 202"/>
              <p:cNvSpPr>
                <a:spLocks/>
              </p:cNvSpPr>
              <p:nvPr/>
            </p:nvSpPr>
            <p:spPr bwMode="auto">
              <a:xfrm>
                <a:off x="1539" y="967"/>
                <a:ext cx="71" cy="77"/>
              </a:xfrm>
              <a:custGeom>
                <a:avLst/>
                <a:gdLst>
                  <a:gd name="T0" fmla="*/ 541 w 570"/>
                  <a:gd name="T1" fmla="*/ 517 h 610"/>
                  <a:gd name="T2" fmla="*/ 570 w 570"/>
                  <a:gd name="T3" fmla="*/ 476 h 610"/>
                  <a:gd name="T4" fmla="*/ 523 w 570"/>
                  <a:gd name="T5" fmla="*/ 384 h 610"/>
                  <a:gd name="T6" fmla="*/ 501 w 570"/>
                  <a:gd name="T7" fmla="*/ 297 h 610"/>
                  <a:gd name="T8" fmla="*/ 408 w 570"/>
                  <a:gd name="T9" fmla="*/ 273 h 610"/>
                  <a:gd name="T10" fmla="*/ 390 w 570"/>
                  <a:gd name="T11" fmla="*/ 209 h 610"/>
                  <a:gd name="T12" fmla="*/ 431 w 570"/>
                  <a:gd name="T13" fmla="*/ 110 h 610"/>
                  <a:gd name="T14" fmla="*/ 361 w 570"/>
                  <a:gd name="T15" fmla="*/ 93 h 610"/>
                  <a:gd name="T16" fmla="*/ 326 w 570"/>
                  <a:gd name="T17" fmla="*/ 70 h 610"/>
                  <a:gd name="T18" fmla="*/ 291 w 570"/>
                  <a:gd name="T19" fmla="*/ 0 h 610"/>
                  <a:gd name="T20" fmla="*/ 233 w 570"/>
                  <a:gd name="T21" fmla="*/ 0 h 610"/>
                  <a:gd name="T22" fmla="*/ 129 w 570"/>
                  <a:gd name="T23" fmla="*/ 41 h 610"/>
                  <a:gd name="T24" fmla="*/ 140 w 570"/>
                  <a:gd name="T25" fmla="*/ 87 h 610"/>
                  <a:gd name="T26" fmla="*/ 105 w 570"/>
                  <a:gd name="T27" fmla="*/ 185 h 610"/>
                  <a:gd name="T28" fmla="*/ 24 w 570"/>
                  <a:gd name="T29" fmla="*/ 250 h 610"/>
                  <a:gd name="T30" fmla="*/ 0 w 570"/>
                  <a:gd name="T31" fmla="*/ 314 h 610"/>
                  <a:gd name="T32" fmla="*/ 30 w 570"/>
                  <a:gd name="T33" fmla="*/ 389 h 610"/>
                  <a:gd name="T34" fmla="*/ 134 w 570"/>
                  <a:gd name="T35" fmla="*/ 384 h 610"/>
                  <a:gd name="T36" fmla="*/ 251 w 570"/>
                  <a:gd name="T37" fmla="*/ 494 h 610"/>
                  <a:gd name="T38" fmla="*/ 251 w 570"/>
                  <a:gd name="T39" fmla="*/ 523 h 610"/>
                  <a:gd name="T40" fmla="*/ 321 w 570"/>
                  <a:gd name="T41" fmla="*/ 610 h 610"/>
                  <a:gd name="T42" fmla="*/ 425 w 570"/>
                  <a:gd name="T43" fmla="*/ 564 h 610"/>
                  <a:gd name="T44" fmla="*/ 454 w 570"/>
                  <a:gd name="T45" fmla="*/ 564 h 610"/>
                  <a:gd name="T46" fmla="*/ 478 w 570"/>
                  <a:gd name="T47" fmla="*/ 523 h 610"/>
                  <a:gd name="T48" fmla="*/ 523 w 570"/>
                  <a:gd name="T49" fmla="*/ 517 h 610"/>
                  <a:gd name="T50" fmla="*/ 541 w 570"/>
                  <a:gd name="T51" fmla="*/ 517 h 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0"/>
                  <a:gd name="T79" fmla="*/ 0 h 610"/>
                  <a:gd name="T80" fmla="*/ 570 w 570"/>
                  <a:gd name="T81" fmla="*/ 610 h 6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0" h="610">
                    <a:moveTo>
                      <a:pt x="541" y="517"/>
                    </a:moveTo>
                    <a:lnTo>
                      <a:pt x="570" y="476"/>
                    </a:lnTo>
                    <a:lnTo>
                      <a:pt x="523" y="384"/>
                    </a:lnTo>
                    <a:lnTo>
                      <a:pt x="501" y="297"/>
                    </a:lnTo>
                    <a:lnTo>
                      <a:pt x="408" y="273"/>
                    </a:lnTo>
                    <a:lnTo>
                      <a:pt x="390" y="209"/>
                    </a:lnTo>
                    <a:lnTo>
                      <a:pt x="431" y="110"/>
                    </a:lnTo>
                    <a:lnTo>
                      <a:pt x="361" y="93"/>
                    </a:lnTo>
                    <a:lnTo>
                      <a:pt x="326" y="70"/>
                    </a:lnTo>
                    <a:lnTo>
                      <a:pt x="291" y="0"/>
                    </a:lnTo>
                    <a:lnTo>
                      <a:pt x="233" y="0"/>
                    </a:lnTo>
                    <a:lnTo>
                      <a:pt x="129" y="41"/>
                    </a:lnTo>
                    <a:lnTo>
                      <a:pt x="140" y="87"/>
                    </a:lnTo>
                    <a:lnTo>
                      <a:pt x="105" y="185"/>
                    </a:lnTo>
                    <a:lnTo>
                      <a:pt x="24" y="250"/>
                    </a:lnTo>
                    <a:lnTo>
                      <a:pt x="0" y="314"/>
                    </a:lnTo>
                    <a:lnTo>
                      <a:pt x="30" y="389"/>
                    </a:lnTo>
                    <a:lnTo>
                      <a:pt x="134" y="384"/>
                    </a:lnTo>
                    <a:lnTo>
                      <a:pt x="251" y="494"/>
                    </a:lnTo>
                    <a:lnTo>
                      <a:pt x="251" y="523"/>
                    </a:lnTo>
                    <a:lnTo>
                      <a:pt x="321" y="610"/>
                    </a:lnTo>
                    <a:lnTo>
                      <a:pt x="425" y="564"/>
                    </a:lnTo>
                    <a:lnTo>
                      <a:pt x="454" y="564"/>
                    </a:lnTo>
                    <a:lnTo>
                      <a:pt x="478" y="523"/>
                    </a:lnTo>
                    <a:lnTo>
                      <a:pt x="523" y="517"/>
                    </a:lnTo>
                    <a:lnTo>
                      <a:pt x="541" y="51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4" name="Freeform 203"/>
              <p:cNvSpPr>
                <a:spLocks/>
              </p:cNvSpPr>
              <p:nvPr/>
            </p:nvSpPr>
            <p:spPr bwMode="auto">
              <a:xfrm>
                <a:off x="1505" y="1006"/>
                <a:ext cx="38" cy="32"/>
              </a:xfrm>
              <a:custGeom>
                <a:avLst/>
                <a:gdLst>
                  <a:gd name="T0" fmla="*/ 267 w 302"/>
                  <a:gd name="T1" fmla="*/ 12 h 257"/>
                  <a:gd name="T2" fmla="*/ 215 w 302"/>
                  <a:gd name="T3" fmla="*/ 12 h 257"/>
                  <a:gd name="T4" fmla="*/ 187 w 302"/>
                  <a:gd name="T5" fmla="*/ 30 h 257"/>
                  <a:gd name="T6" fmla="*/ 117 w 302"/>
                  <a:gd name="T7" fmla="*/ 30 h 257"/>
                  <a:gd name="T8" fmla="*/ 35 w 302"/>
                  <a:gd name="T9" fmla="*/ 0 h 257"/>
                  <a:gd name="T10" fmla="*/ 23 w 302"/>
                  <a:gd name="T11" fmla="*/ 59 h 257"/>
                  <a:gd name="T12" fmla="*/ 47 w 302"/>
                  <a:gd name="T13" fmla="*/ 140 h 257"/>
                  <a:gd name="T14" fmla="*/ 18 w 302"/>
                  <a:gd name="T15" fmla="*/ 169 h 257"/>
                  <a:gd name="T16" fmla="*/ 0 w 302"/>
                  <a:gd name="T17" fmla="*/ 187 h 257"/>
                  <a:gd name="T18" fmla="*/ 18 w 302"/>
                  <a:gd name="T19" fmla="*/ 234 h 257"/>
                  <a:gd name="T20" fmla="*/ 75 w 302"/>
                  <a:gd name="T21" fmla="*/ 251 h 257"/>
                  <a:gd name="T22" fmla="*/ 134 w 302"/>
                  <a:gd name="T23" fmla="*/ 257 h 257"/>
                  <a:gd name="T24" fmla="*/ 175 w 302"/>
                  <a:gd name="T25" fmla="*/ 234 h 257"/>
                  <a:gd name="T26" fmla="*/ 244 w 302"/>
                  <a:gd name="T27" fmla="*/ 234 h 257"/>
                  <a:gd name="T28" fmla="*/ 267 w 302"/>
                  <a:gd name="T29" fmla="*/ 169 h 257"/>
                  <a:gd name="T30" fmla="*/ 180 w 302"/>
                  <a:gd name="T31" fmla="*/ 146 h 257"/>
                  <a:gd name="T32" fmla="*/ 180 w 302"/>
                  <a:gd name="T33" fmla="*/ 100 h 257"/>
                  <a:gd name="T34" fmla="*/ 250 w 302"/>
                  <a:gd name="T35" fmla="*/ 88 h 257"/>
                  <a:gd name="T36" fmla="*/ 302 w 302"/>
                  <a:gd name="T37" fmla="*/ 82 h 257"/>
                  <a:gd name="T38" fmla="*/ 267 w 302"/>
                  <a:gd name="T39" fmla="*/ 12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257"/>
                  <a:gd name="T62" fmla="*/ 302 w 302"/>
                  <a:gd name="T63" fmla="*/ 257 h 2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257">
                    <a:moveTo>
                      <a:pt x="267" y="12"/>
                    </a:moveTo>
                    <a:lnTo>
                      <a:pt x="215" y="12"/>
                    </a:lnTo>
                    <a:lnTo>
                      <a:pt x="187" y="30"/>
                    </a:lnTo>
                    <a:lnTo>
                      <a:pt x="117" y="30"/>
                    </a:lnTo>
                    <a:lnTo>
                      <a:pt x="35" y="0"/>
                    </a:lnTo>
                    <a:lnTo>
                      <a:pt x="23" y="59"/>
                    </a:lnTo>
                    <a:lnTo>
                      <a:pt x="47" y="140"/>
                    </a:lnTo>
                    <a:lnTo>
                      <a:pt x="18" y="169"/>
                    </a:lnTo>
                    <a:lnTo>
                      <a:pt x="0" y="187"/>
                    </a:lnTo>
                    <a:lnTo>
                      <a:pt x="18" y="234"/>
                    </a:lnTo>
                    <a:lnTo>
                      <a:pt x="75" y="251"/>
                    </a:lnTo>
                    <a:lnTo>
                      <a:pt x="134" y="257"/>
                    </a:lnTo>
                    <a:lnTo>
                      <a:pt x="175" y="234"/>
                    </a:lnTo>
                    <a:lnTo>
                      <a:pt x="244" y="234"/>
                    </a:lnTo>
                    <a:lnTo>
                      <a:pt x="267" y="169"/>
                    </a:lnTo>
                    <a:lnTo>
                      <a:pt x="180" y="146"/>
                    </a:lnTo>
                    <a:lnTo>
                      <a:pt x="180" y="100"/>
                    </a:lnTo>
                    <a:lnTo>
                      <a:pt x="250" y="88"/>
                    </a:lnTo>
                    <a:lnTo>
                      <a:pt x="302" y="82"/>
                    </a:lnTo>
                    <a:lnTo>
                      <a:pt x="267" y="12"/>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5" name="Freeform 204"/>
              <p:cNvSpPr>
                <a:spLocks/>
              </p:cNvSpPr>
              <p:nvPr/>
            </p:nvSpPr>
            <p:spPr bwMode="auto">
              <a:xfrm>
                <a:off x="1501" y="1003"/>
                <a:ext cx="11" cy="26"/>
              </a:xfrm>
              <a:custGeom>
                <a:avLst/>
                <a:gdLst>
                  <a:gd name="T0" fmla="*/ 87 w 87"/>
                  <a:gd name="T1" fmla="*/ 29 h 209"/>
                  <a:gd name="T2" fmla="*/ 47 w 87"/>
                  <a:gd name="T3" fmla="*/ 0 h 209"/>
                  <a:gd name="T4" fmla="*/ 17 w 87"/>
                  <a:gd name="T5" fmla="*/ 104 h 209"/>
                  <a:gd name="T6" fmla="*/ 24 w 87"/>
                  <a:gd name="T7" fmla="*/ 144 h 209"/>
                  <a:gd name="T8" fmla="*/ 0 w 87"/>
                  <a:gd name="T9" fmla="*/ 174 h 209"/>
                  <a:gd name="T10" fmla="*/ 29 w 87"/>
                  <a:gd name="T11" fmla="*/ 209 h 209"/>
                  <a:gd name="T12" fmla="*/ 76 w 87"/>
                  <a:gd name="T13" fmla="*/ 168 h 209"/>
                  <a:gd name="T14" fmla="*/ 76 w 87"/>
                  <a:gd name="T15" fmla="*/ 144 h 209"/>
                  <a:gd name="T16" fmla="*/ 59 w 87"/>
                  <a:gd name="T17" fmla="*/ 81 h 209"/>
                  <a:gd name="T18" fmla="*/ 69 w 87"/>
                  <a:gd name="T19" fmla="*/ 40 h 209"/>
                  <a:gd name="T20" fmla="*/ 87 w 87"/>
                  <a:gd name="T21" fmla="*/ 29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09"/>
                  <a:gd name="T35" fmla="*/ 87 w 87"/>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09">
                    <a:moveTo>
                      <a:pt x="87" y="29"/>
                    </a:moveTo>
                    <a:lnTo>
                      <a:pt x="47" y="0"/>
                    </a:lnTo>
                    <a:lnTo>
                      <a:pt x="17" y="104"/>
                    </a:lnTo>
                    <a:lnTo>
                      <a:pt x="24" y="144"/>
                    </a:lnTo>
                    <a:lnTo>
                      <a:pt x="0" y="174"/>
                    </a:lnTo>
                    <a:lnTo>
                      <a:pt x="29" y="209"/>
                    </a:lnTo>
                    <a:lnTo>
                      <a:pt x="76" y="168"/>
                    </a:lnTo>
                    <a:lnTo>
                      <a:pt x="76" y="144"/>
                    </a:lnTo>
                    <a:lnTo>
                      <a:pt x="59" y="81"/>
                    </a:lnTo>
                    <a:lnTo>
                      <a:pt x="69" y="40"/>
                    </a:lnTo>
                    <a:lnTo>
                      <a:pt x="87" y="2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6" name="Freeform 205"/>
              <p:cNvSpPr>
                <a:spLocks/>
              </p:cNvSpPr>
              <p:nvPr/>
            </p:nvSpPr>
            <p:spPr bwMode="auto">
              <a:xfrm>
                <a:off x="1507" y="990"/>
                <a:ext cx="12" cy="17"/>
              </a:xfrm>
              <a:custGeom>
                <a:avLst/>
                <a:gdLst>
                  <a:gd name="T0" fmla="*/ 0 w 92"/>
                  <a:gd name="T1" fmla="*/ 117 h 139"/>
                  <a:gd name="T2" fmla="*/ 29 w 92"/>
                  <a:gd name="T3" fmla="*/ 70 h 139"/>
                  <a:gd name="T4" fmla="*/ 46 w 92"/>
                  <a:gd name="T5" fmla="*/ 0 h 139"/>
                  <a:gd name="T6" fmla="*/ 92 w 92"/>
                  <a:gd name="T7" fmla="*/ 23 h 139"/>
                  <a:gd name="T8" fmla="*/ 69 w 92"/>
                  <a:gd name="T9" fmla="*/ 70 h 139"/>
                  <a:gd name="T10" fmla="*/ 46 w 92"/>
                  <a:gd name="T11" fmla="*/ 139 h 139"/>
                  <a:gd name="T12" fmla="*/ 0 w 92"/>
                  <a:gd name="T13" fmla="*/ 117 h 139"/>
                  <a:gd name="T14" fmla="*/ 0 60000 65536"/>
                  <a:gd name="T15" fmla="*/ 0 60000 65536"/>
                  <a:gd name="T16" fmla="*/ 0 60000 65536"/>
                  <a:gd name="T17" fmla="*/ 0 60000 65536"/>
                  <a:gd name="T18" fmla="*/ 0 60000 65536"/>
                  <a:gd name="T19" fmla="*/ 0 60000 65536"/>
                  <a:gd name="T20" fmla="*/ 0 60000 65536"/>
                  <a:gd name="T21" fmla="*/ 0 w 92"/>
                  <a:gd name="T22" fmla="*/ 0 h 139"/>
                  <a:gd name="T23" fmla="*/ 92 w 92"/>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39">
                    <a:moveTo>
                      <a:pt x="0" y="117"/>
                    </a:moveTo>
                    <a:lnTo>
                      <a:pt x="29" y="70"/>
                    </a:lnTo>
                    <a:lnTo>
                      <a:pt x="46" y="0"/>
                    </a:lnTo>
                    <a:lnTo>
                      <a:pt x="92" y="23"/>
                    </a:lnTo>
                    <a:lnTo>
                      <a:pt x="69" y="70"/>
                    </a:lnTo>
                    <a:lnTo>
                      <a:pt x="46" y="139"/>
                    </a:lnTo>
                    <a:lnTo>
                      <a:pt x="0" y="117"/>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7" name="Freeform 206"/>
              <p:cNvSpPr>
                <a:spLocks/>
              </p:cNvSpPr>
              <p:nvPr/>
            </p:nvSpPr>
            <p:spPr bwMode="auto">
              <a:xfrm>
                <a:off x="1511" y="970"/>
                <a:ext cx="44" cy="39"/>
              </a:xfrm>
              <a:custGeom>
                <a:avLst/>
                <a:gdLst>
                  <a:gd name="T0" fmla="*/ 0 w 354"/>
                  <a:gd name="T1" fmla="*/ 291 h 314"/>
                  <a:gd name="T2" fmla="*/ 63 w 354"/>
                  <a:gd name="T3" fmla="*/ 314 h 314"/>
                  <a:gd name="T4" fmla="*/ 133 w 354"/>
                  <a:gd name="T5" fmla="*/ 314 h 314"/>
                  <a:gd name="T6" fmla="*/ 168 w 354"/>
                  <a:gd name="T7" fmla="*/ 302 h 314"/>
                  <a:gd name="T8" fmla="*/ 220 w 354"/>
                  <a:gd name="T9" fmla="*/ 296 h 314"/>
                  <a:gd name="T10" fmla="*/ 244 w 354"/>
                  <a:gd name="T11" fmla="*/ 227 h 314"/>
                  <a:gd name="T12" fmla="*/ 337 w 354"/>
                  <a:gd name="T13" fmla="*/ 157 h 314"/>
                  <a:gd name="T14" fmla="*/ 354 w 354"/>
                  <a:gd name="T15" fmla="*/ 70 h 314"/>
                  <a:gd name="T16" fmla="*/ 354 w 354"/>
                  <a:gd name="T17" fmla="*/ 23 h 314"/>
                  <a:gd name="T18" fmla="*/ 337 w 354"/>
                  <a:gd name="T19" fmla="*/ 18 h 314"/>
                  <a:gd name="T20" fmla="*/ 290 w 354"/>
                  <a:gd name="T21" fmla="*/ 6 h 314"/>
                  <a:gd name="T22" fmla="*/ 255 w 354"/>
                  <a:gd name="T23" fmla="*/ 23 h 314"/>
                  <a:gd name="T24" fmla="*/ 203 w 354"/>
                  <a:gd name="T25" fmla="*/ 18 h 314"/>
                  <a:gd name="T26" fmla="*/ 174 w 354"/>
                  <a:gd name="T27" fmla="*/ 0 h 314"/>
                  <a:gd name="T28" fmla="*/ 133 w 354"/>
                  <a:gd name="T29" fmla="*/ 6 h 314"/>
                  <a:gd name="T30" fmla="*/ 81 w 354"/>
                  <a:gd name="T31" fmla="*/ 23 h 314"/>
                  <a:gd name="T32" fmla="*/ 40 w 354"/>
                  <a:gd name="T33" fmla="*/ 70 h 314"/>
                  <a:gd name="T34" fmla="*/ 17 w 354"/>
                  <a:gd name="T35" fmla="*/ 157 h 314"/>
                  <a:gd name="T36" fmla="*/ 46 w 354"/>
                  <a:gd name="T37" fmla="*/ 169 h 314"/>
                  <a:gd name="T38" fmla="*/ 63 w 354"/>
                  <a:gd name="T39" fmla="*/ 186 h 314"/>
                  <a:gd name="T40" fmla="*/ 40 w 354"/>
                  <a:gd name="T41" fmla="*/ 221 h 314"/>
                  <a:gd name="T42" fmla="*/ 0 w 354"/>
                  <a:gd name="T43" fmla="*/ 291 h 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4"/>
                  <a:gd name="T67" fmla="*/ 0 h 314"/>
                  <a:gd name="T68" fmla="*/ 354 w 354"/>
                  <a:gd name="T69" fmla="*/ 314 h 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4" h="314">
                    <a:moveTo>
                      <a:pt x="0" y="291"/>
                    </a:moveTo>
                    <a:lnTo>
                      <a:pt x="63" y="314"/>
                    </a:lnTo>
                    <a:lnTo>
                      <a:pt x="133" y="314"/>
                    </a:lnTo>
                    <a:lnTo>
                      <a:pt x="168" y="302"/>
                    </a:lnTo>
                    <a:lnTo>
                      <a:pt x="220" y="296"/>
                    </a:lnTo>
                    <a:lnTo>
                      <a:pt x="244" y="227"/>
                    </a:lnTo>
                    <a:lnTo>
                      <a:pt x="337" y="157"/>
                    </a:lnTo>
                    <a:lnTo>
                      <a:pt x="354" y="70"/>
                    </a:lnTo>
                    <a:lnTo>
                      <a:pt x="354" y="23"/>
                    </a:lnTo>
                    <a:lnTo>
                      <a:pt x="337" y="18"/>
                    </a:lnTo>
                    <a:lnTo>
                      <a:pt x="290" y="6"/>
                    </a:lnTo>
                    <a:lnTo>
                      <a:pt x="255" y="23"/>
                    </a:lnTo>
                    <a:lnTo>
                      <a:pt x="203" y="18"/>
                    </a:lnTo>
                    <a:lnTo>
                      <a:pt x="174" y="0"/>
                    </a:lnTo>
                    <a:lnTo>
                      <a:pt x="133" y="6"/>
                    </a:lnTo>
                    <a:lnTo>
                      <a:pt x="81" y="23"/>
                    </a:lnTo>
                    <a:lnTo>
                      <a:pt x="40" y="70"/>
                    </a:lnTo>
                    <a:lnTo>
                      <a:pt x="17" y="157"/>
                    </a:lnTo>
                    <a:lnTo>
                      <a:pt x="46" y="169"/>
                    </a:lnTo>
                    <a:lnTo>
                      <a:pt x="63" y="186"/>
                    </a:lnTo>
                    <a:lnTo>
                      <a:pt x="40" y="221"/>
                    </a:lnTo>
                    <a:lnTo>
                      <a:pt x="0" y="29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8" name="Freeform 207"/>
              <p:cNvSpPr>
                <a:spLocks/>
              </p:cNvSpPr>
              <p:nvPr/>
            </p:nvSpPr>
            <p:spPr bwMode="auto">
              <a:xfrm>
                <a:off x="1446" y="922"/>
                <a:ext cx="130" cy="57"/>
              </a:xfrm>
              <a:custGeom>
                <a:avLst/>
                <a:gdLst>
                  <a:gd name="T0" fmla="*/ 24 w 1035"/>
                  <a:gd name="T1" fmla="*/ 116 h 453"/>
                  <a:gd name="T2" fmla="*/ 24 w 1035"/>
                  <a:gd name="T3" fmla="*/ 179 h 453"/>
                  <a:gd name="T4" fmla="*/ 0 w 1035"/>
                  <a:gd name="T5" fmla="*/ 273 h 453"/>
                  <a:gd name="T6" fmla="*/ 47 w 1035"/>
                  <a:gd name="T7" fmla="*/ 291 h 453"/>
                  <a:gd name="T8" fmla="*/ 93 w 1035"/>
                  <a:gd name="T9" fmla="*/ 336 h 453"/>
                  <a:gd name="T10" fmla="*/ 128 w 1035"/>
                  <a:gd name="T11" fmla="*/ 383 h 453"/>
                  <a:gd name="T12" fmla="*/ 198 w 1035"/>
                  <a:gd name="T13" fmla="*/ 406 h 453"/>
                  <a:gd name="T14" fmla="*/ 314 w 1035"/>
                  <a:gd name="T15" fmla="*/ 383 h 453"/>
                  <a:gd name="T16" fmla="*/ 355 w 1035"/>
                  <a:gd name="T17" fmla="*/ 430 h 453"/>
                  <a:gd name="T18" fmla="*/ 378 w 1035"/>
                  <a:gd name="T19" fmla="*/ 430 h 453"/>
                  <a:gd name="T20" fmla="*/ 471 w 1035"/>
                  <a:gd name="T21" fmla="*/ 406 h 453"/>
                  <a:gd name="T22" fmla="*/ 518 w 1035"/>
                  <a:gd name="T23" fmla="*/ 406 h 453"/>
                  <a:gd name="T24" fmla="*/ 535 w 1035"/>
                  <a:gd name="T25" fmla="*/ 406 h 453"/>
                  <a:gd name="T26" fmla="*/ 558 w 1035"/>
                  <a:gd name="T27" fmla="*/ 453 h 453"/>
                  <a:gd name="T28" fmla="*/ 605 w 1035"/>
                  <a:gd name="T29" fmla="*/ 406 h 453"/>
                  <a:gd name="T30" fmla="*/ 675 w 1035"/>
                  <a:gd name="T31" fmla="*/ 383 h 453"/>
                  <a:gd name="T32" fmla="*/ 698 w 1035"/>
                  <a:gd name="T33" fmla="*/ 383 h 453"/>
                  <a:gd name="T34" fmla="*/ 715 w 1035"/>
                  <a:gd name="T35" fmla="*/ 406 h 453"/>
                  <a:gd name="T36" fmla="*/ 762 w 1035"/>
                  <a:gd name="T37" fmla="*/ 406 h 453"/>
                  <a:gd name="T38" fmla="*/ 808 w 1035"/>
                  <a:gd name="T39" fmla="*/ 383 h 453"/>
                  <a:gd name="T40" fmla="*/ 855 w 1035"/>
                  <a:gd name="T41" fmla="*/ 406 h 453"/>
                  <a:gd name="T42" fmla="*/ 895 w 1035"/>
                  <a:gd name="T43" fmla="*/ 383 h 453"/>
                  <a:gd name="T44" fmla="*/ 965 w 1035"/>
                  <a:gd name="T45" fmla="*/ 360 h 453"/>
                  <a:gd name="T46" fmla="*/ 1012 w 1035"/>
                  <a:gd name="T47" fmla="*/ 360 h 453"/>
                  <a:gd name="T48" fmla="*/ 1012 w 1035"/>
                  <a:gd name="T49" fmla="*/ 291 h 453"/>
                  <a:gd name="T50" fmla="*/ 1035 w 1035"/>
                  <a:gd name="T51" fmla="*/ 203 h 453"/>
                  <a:gd name="T52" fmla="*/ 1012 w 1035"/>
                  <a:gd name="T53" fmla="*/ 156 h 453"/>
                  <a:gd name="T54" fmla="*/ 965 w 1035"/>
                  <a:gd name="T55" fmla="*/ 46 h 453"/>
                  <a:gd name="T56" fmla="*/ 919 w 1035"/>
                  <a:gd name="T57" fmla="*/ 22 h 453"/>
                  <a:gd name="T58" fmla="*/ 855 w 1035"/>
                  <a:gd name="T59" fmla="*/ 22 h 453"/>
                  <a:gd name="T60" fmla="*/ 762 w 1035"/>
                  <a:gd name="T61" fmla="*/ 46 h 453"/>
                  <a:gd name="T62" fmla="*/ 715 w 1035"/>
                  <a:gd name="T63" fmla="*/ 92 h 453"/>
                  <a:gd name="T64" fmla="*/ 651 w 1035"/>
                  <a:gd name="T65" fmla="*/ 69 h 453"/>
                  <a:gd name="T66" fmla="*/ 448 w 1035"/>
                  <a:gd name="T67" fmla="*/ 0 h 453"/>
                  <a:gd name="T68" fmla="*/ 332 w 1035"/>
                  <a:gd name="T69" fmla="*/ 0 h 453"/>
                  <a:gd name="T70" fmla="*/ 222 w 1035"/>
                  <a:gd name="T71" fmla="*/ 46 h 453"/>
                  <a:gd name="T72" fmla="*/ 128 w 1035"/>
                  <a:gd name="T73" fmla="*/ 69 h 453"/>
                  <a:gd name="T74" fmla="*/ 117 w 1035"/>
                  <a:gd name="T75" fmla="*/ 87 h 453"/>
                  <a:gd name="T76" fmla="*/ 122 w 1035"/>
                  <a:gd name="T77" fmla="*/ 116 h 453"/>
                  <a:gd name="T78" fmla="*/ 58 w 1035"/>
                  <a:gd name="T79" fmla="*/ 104 h 453"/>
                  <a:gd name="T80" fmla="*/ 24 w 1035"/>
                  <a:gd name="T81" fmla="*/ 116 h 4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5"/>
                  <a:gd name="T124" fmla="*/ 0 h 453"/>
                  <a:gd name="T125" fmla="*/ 1035 w 1035"/>
                  <a:gd name="T126" fmla="*/ 453 h 4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5" h="453">
                    <a:moveTo>
                      <a:pt x="24" y="116"/>
                    </a:moveTo>
                    <a:lnTo>
                      <a:pt x="24" y="179"/>
                    </a:lnTo>
                    <a:lnTo>
                      <a:pt x="0" y="273"/>
                    </a:lnTo>
                    <a:lnTo>
                      <a:pt x="47" y="291"/>
                    </a:lnTo>
                    <a:lnTo>
                      <a:pt x="93" y="336"/>
                    </a:lnTo>
                    <a:lnTo>
                      <a:pt x="128" y="383"/>
                    </a:lnTo>
                    <a:lnTo>
                      <a:pt x="198" y="406"/>
                    </a:lnTo>
                    <a:lnTo>
                      <a:pt x="314" y="383"/>
                    </a:lnTo>
                    <a:lnTo>
                      <a:pt x="355" y="430"/>
                    </a:lnTo>
                    <a:lnTo>
                      <a:pt x="378" y="430"/>
                    </a:lnTo>
                    <a:lnTo>
                      <a:pt x="471" y="406"/>
                    </a:lnTo>
                    <a:lnTo>
                      <a:pt x="518" y="406"/>
                    </a:lnTo>
                    <a:lnTo>
                      <a:pt x="535" y="406"/>
                    </a:lnTo>
                    <a:lnTo>
                      <a:pt x="558" y="453"/>
                    </a:lnTo>
                    <a:lnTo>
                      <a:pt x="605" y="406"/>
                    </a:lnTo>
                    <a:lnTo>
                      <a:pt x="675" y="383"/>
                    </a:lnTo>
                    <a:lnTo>
                      <a:pt x="698" y="383"/>
                    </a:lnTo>
                    <a:lnTo>
                      <a:pt x="715" y="406"/>
                    </a:lnTo>
                    <a:lnTo>
                      <a:pt x="762" y="406"/>
                    </a:lnTo>
                    <a:lnTo>
                      <a:pt x="808" y="383"/>
                    </a:lnTo>
                    <a:lnTo>
                      <a:pt x="855" y="406"/>
                    </a:lnTo>
                    <a:lnTo>
                      <a:pt x="895" y="383"/>
                    </a:lnTo>
                    <a:lnTo>
                      <a:pt x="965" y="360"/>
                    </a:lnTo>
                    <a:lnTo>
                      <a:pt x="1012" y="360"/>
                    </a:lnTo>
                    <a:lnTo>
                      <a:pt x="1012" y="291"/>
                    </a:lnTo>
                    <a:lnTo>
                      <a:pt x="1035" y="203"/>
                    </a:lnTo>
                    <a:lnTo>
                      <a:pt x="1012" y="156"/>
                    </a:lnTo>
                    <a:lnTo>
                      <a:pt x="965" y="46"/>
                    </a:lnTo>
                    <a:lnTo>
                      <a:pt x="919" y="22"/>
                    </a:lnTo>
                    <a:lnTo>
                      <a:pt x="855" y="22"/>
                    </a:lnTo>
                    <a:lnTo>
                      <a:pt x="762" y="46"/>
                    </a:lnTo>
                    <a:lnTo>
                      <a:pt x="715" y="92"/>
                    </a:lnTo>
                    <a:lnTo>
                      <a:pt x="651" y="69"/>
                    </a:lnTo>
                    <a:lnTo>
                      <a:pt x="448" y="0"/>
                    </a:lnTo>
                    <a:lnTo>
                      <a:pt x="332" y="0"/>
                    </a:lnTo>
                    <a:lnTo>
                      <a:pt x="222" y="46"/>
                    </a:lnTo>
                    <a:lnTo>
                      <a:pt x="128" y="69"/>
                    </a:lnTo>
                    <a:lnTo>
                      <a:pt x="117" y="87"/>
                    </a:lnTo>
                    <a:lnTo>
                      <a:pt x="122" y="116"/>
                    </a:lnTo>
                    <a:lnTo>
                      <a:pt x="58" y="104"/>
                    </a:lnTo>
                    <a:lnTo>
                      <a:pt x="24" y="11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39" name="Freeform 208"/>
              <p:cNvSpPr>
                <a:spLocks/>
              </p:cNvSpPr>
              <p:nvPr/>
            </p:nvSpPr>
            <p:spPr bwMode="auto">
              <a:xfrm>
                <a:off x="1488" y="984"/>
                <a:ext cx="11" cy="9"/>
              </a:xfrm>
              <a:custGeom>
                <a:avLst/>
                <a:gdLst>
                  <a:gd name="T0" fmla="*/ 92 w 92"/>
                  <a:gd name="T1" fmla="*/ 0 h 70"/>
                  <a:gd name="T2" fmla="*/ 46 w 92"/>
                  <a:gd name="T3" fmla="*/ 0 h 70"/>
                  <a:gd name="T4" fmla="*/ 0 w 92"/>
                  <a:gd name="T5" fmla="*/ 24 h 70"/>
                  <a:gd name="T6" fmla="*/ 0 w 92"/>
                  <a:gd name="T7" fmla="*/ 70 h 70"/>
                  <a:gd name="T8" fmla="*/ 23 w 92"/>
                  <a:gd name="T9" fmla="*/ 70 h 70"/>
                  <a:gd name="T10" fmla="*/ 46 w 92"/>
                  <a:gd name="T11" fmla="*/ 47 h 70"/>
                  <a:gd name="T12" fmla="*/ 69 w 92"/>
                  <a:gd name="T13" fmla="*/ 47 h 70"/>
                  <a:gd name="T14" fmla="*/ 92 w 92"/>
                  <a:gd name="T15" fmla="*/ 24 h 70"/>
                  <a:gd name="T16" fmla="*/ 92 w 92"/>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0"/>
                  <a:gd name="T29" fmla="*/ 92 w 9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0">
                    <a:moveTo>
                      <a:pt x="92" y="0"/>
                    </a:moveTo>
                    <a:lnTo>
                      <a:pt x="46" y="0"/>
                    </a:lnTo>
                    <a:lnTo>
                      <a:pt x="0" y="24"/>
                    </a:lnTo>
                    <a:lnTo>
                      <a:pt x="0" y="70"/>
                    </a:lnTo>
                    <a:lnTo>
                      <a:pt x="23" y="70"/>
                    </a:lnTo>
                    <a:lnTo>
                      <a:pt x="46" y="47"/>
                    </a:lnTo>
                    <a:lnTo>
                      <a:pt x="69" y="47"/>
                    </a:lnTo>
                    <a:lnTo>
                      <a:pt x="92" y="24"/>
                    </a:lnTo>
                    <a:lnTo>
                      <a:pt x="9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0" name="Freeform 209"/>
              <p:cNvSpPr>
                <a:spLocks/>
              </p:cNvSpPr>
              <p:nvPr/>
            </p:nvSpPr>
            <p:spPr bwMode="auto">
              <a:xfrm>
                <a:off x="1415" y="824"/>
                <a:ext cx="116" cy="69"/>
              </a:xfrm>
              <a:custGeom>
                <a:avLst/>
                <a:gdLst>
                  <a:gd name="T0" fmla="*/ 877 w 924"/>
                  <a:gd name="T1" fmla="*/ 360 h 558"/>
                  <a:gd name="T2" fmla="*/ 830 w 924"/>
                  <a:gd name="T3" fmla="*/ 383 h 558"/>
                  <a:gd name="T4" fmla="*/ 784 w 924"/>
                  <a:gd name="T5" fmla="*/ 430 h 558"/>
                  <a:gd name="T6" fmla="*/ 697 w 924"/>
                  <a:gd name="T7" fmla="*/ 453 h 558"/>
                  <a:gd name="T8" fmla="*/ 650 w 924"/>
                  <a:gd name="T9" fmla="*/ 453 h 558"/>
                  <a:gd name="T10" fmla="*/ 650 w 924"/>
                  <a:gd name="T11" fmla="*/ 493 h 558"/>
                  <a:gd name="T12" fmla="*/ 697 w 924"/>
                  <a:gd name="T13" fmla="*/ 516 h 558"/>
                  <a:gd name="T14" fmla="*/ 650 w 924"/>
                  <a:gd name="T15" fmla="*/ 540 h 558"/>
                  <a:gd name="T16" fmla="*/ 627 w 924"/>
                  <a:gd name="T17" fmla="*/ 540 h 558"/>
                  <a:gd name="T18" fmla="*/ 581 w 924"/>
                  <a:gd name="T19" fmla="*/ 476 h 558"/>
                  <a:gd name="T20" fmla="*/ 563 w 924"/>
                  <a:gd name="T21" fmla="*/ 453 h 558"/>
                  <a:gd name="T22" fmla="*/ 516 w 924"/>
                  <a:gd name="T23" fmla="*/ 453 h 558"/>
                  <a:gd name="T24" fmla="*/ 471 w 924"/>
                  <a:gd name="T25" fmla="*/ 453 h 558"/>
                  <a:gd name="T26" fmla="*/ 447 w 924"/>
                  <a:gd name="T27" fmla="*/ 516 h 558"/>
                  <a:gd name="T28" fmla="*/ 401 w 924"/>
                  <a:gd name="T29" fmla="*/ 540 h 558"/>
                  <a:gd name="T30" fmla="*/ 377 w 924"/>
                  <a:gd name="T31" fmla="*/ 540 h 558"/>
                  <a:gd name="T32" fmla="*/ 359 w 924"/>
                  <a:gd name="T33" fmla="*/ 558 h 558"/>
                  <a:gd name="T34" fmla="*/ 359 w 924"/>
                  <a:gd name="T35" fmla="*/ 441 h 558"/>
                  <a:gd name="T36" fmla="*/ 412 w 924"/>
                  <a:gd name="T37" fmla="*/ 395 h 558"/>
                  <a:gd name="T38" fmla="*/ 447 w 924"/>
                  <a:gd name="T39" fmla="*/ 383 h 558"/>
                  <a:gd name="T40" fmla="*/ 424 w 924"/>
                  <a:gd name="T41" fmla="*/ 336 h 558"/>
                  <a:gd name="T42" fmla="*/ 377 w 924"/>
                  <a:gd name="T43" fmla="*/ 273 h 558"/>
                  <a:gd name="T44" fmla="*/ 342 w 924"/>
                  <a:gd name="T45" fmla="*/ 273 h 558"/>
                  <a:gd name="T46" fmla="*/ 273 w 924"/>
                  <a:gd name="T47" fmla="*/ 296 h 558"/>
                  <a:gd name="T48" fmla="*/ 249 w 924"/>
                  <a:gd name="T49" fmla="*/ 343 h 558"/>
                  <a:gd name="T50" fmla="*/ 162 w 924"/>
                  <a:gd name="T51" fmla="*/ 336 h 558"/>
                  <a:gd name="T52" fmla="*/ 57 w 924"/>
                  <a:gd name="T53" fmla="*/ 343 h 558"/>
                  <a:gd name="T54" fmla="*/ 17 w 924"/>
                  <a:gd name="T55" fmla="*/ 308 h 558"/>
                  <a:gd name="T56" fmla="*/ 0 w 924"/>
                  <a:gd name="T57" fmla="*/ 249 h 558"/>
                  <a:gd name="T58" fmla="*/ 92 w 924"/>
                  <a:gd name="T59" fmla="*/ 116 h 558"/>
                  <a:gd name="T60" fmla="*/ 69 w 924"/>
                  <a:gd name="T61" fmla="*/ 69 h 558"/>
                  <a:gd name="T62" fmla="*/ 116 w 924"/>
                  <a:gd name="T63" fmla="*/ 40 h 558"/>
                  <a:gd name="T64" fmla="*/ 162 w 924"/>
                  <a:gd name="T65" fmla="*/ 40 h 558"/>
                  <a:gd name="T66" fmla="*/ 180 w 924"/>
                  <a:gd name="T67" fmla="*/ 40 h 558"/>
                  <a:gd name="T68" fmla="*/ 249 w 924"/>
                  <a:gd name="T69" fmla="*/ 87 h 558"/>
                  <a:gd name="T70" fmla="*/ 359 w 924"/>
                  <a:gd name="T71" fmla="*/ 40 h 558"/>
                  <a:gd name="T72" fmla="*/ 377 w 924"/>
                  <a:gd name="T73" fmla="*/ 69 h 558"/>
                  <a:gd name="T74" fmla="*/ 401 w 924"/>
                  <a:gd name="T75" fmla="*/ 40 h 558"/>
                  <a:gd name="T76" fmla="*/ 447 w 924"/>
                  <a:gd name="T77" fmla="*/ 23 h 558"/>
                  <a:gd name="T78" fmla="*/ 493 w 924"/>
                  <a:gd name="T79" fmla="*/ 23 h 558"/>
                  <a:gd name="T80" fmla="*/ 581 w 924"/>
                  <a:gd name="T81" fmla="*/ 0 h 558"/>
                  <a:gd name="T82" fmla="*/ 697 w 924"/>
                  <a:gd name="T83" fmla="*/ 0 h 558"/>
                  <a:gd name="T84" fmla="*/ 738 w 924"/>
                  <a:gd name="T85" fmla="*/ 69 h 558"/>
                  <a:gd name="T86" fmla="*/ 784 w 924"/>
                  <a:gd name="T87" fmla="*/ 116 h 558"/>
                  <a:gd name="T88" fmla="*/ 854 w 924"/>
                  <a:gd name="T89" fmla="*/ 116 h 558"/>
                  <a:gd name="T90" fmla="*/ 900 w 924"/>
                  <a:gd name="T91" fmla="*/ 226 h 558"/>
                  <a:gd name="T92" fmla="*/ 900 w 924"/>
                  <a:gd name="T93" fmla="*/ 249 h 558"/>
                  <a:gd name="T94" fmla="*/ 924 w 924"/>
                  <a:gd name="T95" fmla="*/ 319 h 558"/>
                  <a:gd name="T96" fmla="*/ 854 w 924"/>
                  <a:gd name="T97" fmla="*/ 336 h 558"/>
                  <a:gd name="T98" fmla="*/ 877 w 924"/>
                  <a:gd name="T99" fmla="*/ 36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4"/>
                  <a:gd name="T151" fmla="*/ 0 h 558"/>
                  <a:gd name="T152" fmla="*/ 924 w 924"/>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4" h="558">
                    <a:moveTo>
                      <a:pt x="877" y="360"/>
                    </a:moveTo>
                    <a:lnTo>
                      <a:pt x="830" y="383"/>
                    </a:lnTo>
                    <a:lnTo>
                      <a:pt x="784" y="430"/>
                    </a:lnTo>
                    <a:lnTo>
                      <a:pt x="697" y="453"/>
                    </a:lnTo>
                    <a:lnTo>
                      <a:pt x="650" y="453"/>
                    </a:lnTo>
                    <a:lnTo>
                      <a:pt x="650" y="493"/>
                    </a:lnTo>
                    <a:lnTo>
                      <a:pt x="697" y="516"/>
                    </a:lnTo>
                    <a:lnTo>
                      <a:pt x="650" y="540"/>
                    </a:lnTo>
                    <a:lnTo>
                      <a:pt x="627" y="540"/>
                    </a:lnTo>
                    <a:lnTo>
                      <a:pt x="581" y="476"/>
                    </a:lnTo>
                    <a:lnTo>
                      <a:pt x="563" y="453"/>
                    </a:lnTo>
                    <a:lnTo>
                      <a:pt x="516" y="453"/>
                    </a:lnTo>
                    <a:lnTo>
                      <a:pt x="471" y="453"/>
                    </a:lnTo>
                    <a:lnTo>
                      <a:pt x="447" y="516"/>
                    </a:lnTo>
                    <a:lnTo>
                      <a:pt x="401" y="540"/>
                    </a:lnTo>
                    <a:lnTo>
                      <a:pt x="377" y="540"/>
                    </a:lnTo>
                    <a:lnTo>
                      <a:pt x="359" y="558"/>
                    </a:lnTo>
                    <a:lnTo>
                      <a:pt x="359" y="441"/>
                    </a:lnTo>
                    <a:lnTo>
                      <a:pt x="412" y="395"/>
                    </a:lnTo>
                    <a:lnTo>
                      <a:pt x="447" y="383"/>
                    </a:lnTo>
                    <a:lnTo>
                      <a:pt x="424" y="336"/>
                    </a:lnTo>
                    <a:lnTo>
                      <a:pt x="377" y="273"/>
                    </a:lnTo>
                    <a:lnTo>
                      <a:pt x="342" y="273"/>
                    </a:lnTo>
                    <a:lnTo>
                      <a:pt x="273" y="296"/>
                    </a:lnTo>
                    <a:lnTo>
                      <a:pt x="249" y="343"/>
                    </a:lnTo>
                    <a:lnTo>
                      <a:pt x="162" y="336"/>
                    </a:lnTo>
                    <a:lnTo>
                      <a:pt x="57" y="343"/>
                    </a:lnTo>
                    <a:lnTo>
                      <a:pt x="17" y="308"/>
                    </a:lnTo>
                    <a:lnTo>
                      <a:pt x="0" y="249"/>
                    </a:lnTo>
                    <a:lnTo>
                      <a:pt x="92" y="116"/>
                    </a:lnTo>
                    <a:lnTo>
                      <a:pt x="69" y="69"/>
                    </a:lnTo>
                    <a:lnTo>
                      <a:pt x="116" y="40"/>
                    </a:lnTo>
                    <a:lnTo>
                      <a:pt x="162" y="40"/>
                    </a:lnTo>
                    <a:lnTo>
                      <a:pt x="180" y="40"/>
                    </a:lnTo>
                    <a:lnTo>
                      <a:pt x="249" y="87"/>
                    </a:lnTo>
                    <a:lnTo>
                      <a:pt x="359" y="40"/>
                    </a:lnTo>
                    <a:lnTo>
                      <a:pt x="377" y="69"/>
                    </a:lnTo>
                    <a:lnTo>
                      <a:pt x="401" y="40"/>
                    </a:lnTo>
                    <a:lnTo>
                      <a:pt x="447" y="23"/>
                    </a:lnTo>
                    <a:lnTo>
                      <a:pt x="493" y="23"/>
                    </a:lnTo>
                    <a:lnTo>
                      <a:pt x="581" y="0"/>
                    </a:lnTo>
                    <a:lnTo>
                      <a:pt x="697" y="0"/>
                    </a:lnTo>
                    <a:lnTo>
                      <a:pt x="738" y="69"/>
                    </a:lnTo>
                    <a:lnTo>
                      <a:pt x="784" y="116"/>
                    </a:lnTo>
                    <a:lnTo>
                      <a:pt x="854" y="116"/>
                    </a:lnTo>
                    <a:lnTo>
                      <a:pt x="900" y="226"/>
                    </a:lnTo>
                    <a:lnTo>
                      <a:pt x="900" y="249"/>
                    </a:lnTo>
                    <a:lnTo>
                      <a:pt x="924" y="319"/>
                    </a:lnTo>
                    <a:lnTo>
                      <a:pt x="854" y="336"/>
                    </a:lnTo>
                    <a:lnTo>
                      <a:pt x="877" y="36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1" name="Freeform 210"/>
              <p:cNvSpPr>
                <a:spLocks/>
              </p:cNvSpPr>
              <p:nvPr/>
            </p:nvSpPr>
            <p:spPr bwMode="auto">
              <a:xfrm>
                <a:off x="1450" y="858"/>
                <a:ext cx="22" cy="21"/>
              </a:xfrm>
              <a:custGeom>
                <a:avLst/>
                <a:gdLst>
                  <a:gd name="T0" fmla="*/ 0 w 174"/>
                  <a:gd name="T1" fmla="*/ 18 h 168"/>
                  <a:gd name="T2" fmla="*/ 75 w 174"/>
                  <a:gd name="T3" fmla="*/ 133 h 168"/>
                  <a:gd name="T4" fmla="*/ 80 w 174"/>
                  <a:gd name="T5" fmla="*/ 168 h 168"/>
                  <a:gd name="T6" fmla="*/ 133 w 174"/>
                  <a:gd name="T7" fmla="*/ 122 h 168"/>
                  <a:gd name="T8" fmla="*/ 174 w 174"/>
                  <a:gd name="T9" fmla="*/ 110 h 168"/>
                  <a:gd name="T10" fmla="*/ 127 w 174"/>
                  <a:gd name="T11" fmla="*/ 35 h 168"/>
                  <a:gd name="T12" fmla="*/ 98 w 174"/>
                  <a:gd name="T13" fmla="*/ 0 h 168"/>
                  <a:gd name="T14" fmla="*/ 63 w 174"/>
                  <a:gd name="T15" fmla="*/ 0 h 168"/>
                  <a:gd name="T16" fmla="*/ 23 w 174"/>
                  <a:gd name="T17" fmla="*/ 11 h 168"/>
                  <a:gd name="T18" fmla="*/ 0 w 174"/>
                  <a:gd name="T19" fmla="*/ 18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68"/>
                  <a:gd name="T32" fmla="*/ 174 w 17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68">
                    <a:moveTo>
                      <a:pt x="0" y="18"/>
                    </a:moveTo>
                    <a:lnTo>
                      <a:pt x="75" y="133"/>
                    </a:lnTo>
                    <a:lnTo>
                      <a:pt x="80" y="168"/>
                    </a:lnTo>
                    <a:lnTo>
                      <a:pt x="133" y="122"/>
                    </a:lnTo>
                    <a:lnTo>
                      <a:pt x="174" y="110"/>
                    </a:lnTo>
                    <a:lnTo>
                      <a:pt x="127" y="35"/>
                    </a:lnTo>
                    <a:lnTo>
                      <a:pt x="98" y="0"/>
                    </a:lnTo>
                    <a:lnTo>
                      <a:pt x="63" y="0"/>
                    </a:lnTo>
                    <a:lnTo>
                      <a:pt x="23" y="11"/>
                    </a:lnTo>
                    <a:lnTo>
                      <a:pt x="0" y="1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2" name="Freeform 211"/>
              <p:cNvSpPr>
                <a:spLocks/>
              </p:cNvSpPr>
              <p:nvPr/>
            </p:nvSpPr>
            <p:spPr bwMode="auto">
              <a:xfrm>
                <a:off x="1421" y="782"/>
                <a:ext cx="69" cy="52"/>
              </a:xfrm>
              <a:custGeom>
                <a:avLst/>
                <a:gdLst>
                  <a:gd name="T0" fmla="*/ 40 w 551"/>
                  <a:gd name="T1" fmla="*/ 401 h 424"/>
                  <a:gd name="T2" fmla="*/ 0 w 551"/>
                  <a:gd name="T3" fmla="*/ 337 h 424"/>
                  <a:gd name="T4" fmla="*/ 22 w 551"/>
                  <a:gd name="T5" fmla="*/ 290 h 424"/>
                  <a:gd name="T6" fmla="*/ 22 w 551"/>
                  <a:gd name="T7" fmla="*/ 232 h 424"/>
                  <a:gd name="T8" fmla="*/ 87 w 551"/>
                  <a:gd name="T9" fmla="*/ 209 h 424"/>
                  <a:gd name="T10" fmla="*/ 133 w 551"/>
                  <a:gd name="T11" fmla="*/ 157 h 424"/>
                  <a:gd name="T12" fmla="*/ 162 w 551"/>
                  <a:gd name="T13" fmla="*/ 87 h 424"/>
                  <a:gd name="T14" fmla="*/ 272 w 551"/>
                  <a:gd name="T15" fmla="*/ 0 h 424"/>
                  <a:gd name="T16" fmla="*/ 371 w 551"/>
                  <a:gd name="T17" fmla="*/ 46 h 424"/>
                  <a:gd name="T18" fmla="*/ 458 w 551"/>
                  <a:gd name="T19" fmla="*/ 58 h 424"/>
                  <a:gd name="T20" fmla="*/ 476 w 551"/>
                  <a:gd name="T21" fmla="*/ 105 h 424"/>
                  <a:gd name="T22" fmla="*/ 528 w 551"/>
                  <a:gd name="T23" fmla="*/ 140 h 424"/>
                  <a:gd name="T24" fmla="*/ 551 w 551"/>
                  <a:gd name="T25" fmla="*/ 197 h 424"/>
                  <a:gd name="T26" fmla="*/ 516 w 551"/>
                  <a:gd name="T27" fmla="*/ 284 h 424"/>
                  <a:gd name="T28" fmla="*/ 528 w 551"/>
                  <a:gd name="T29" fmla="*/ 342 h 424"/>
                  <a:gd name="T30" fmla="*/ 464 w 551"/>
                  <a:gd name="T31" fmla="*/ 366 h 424"/>
                  <a:gd name="T32" fmla="*/ 400 w 551"/>
                  <a:gd name="T33" fmla="*/ 360 h 424"/>
                  <a:gd name="T34" fmla="*/ 330 w 551"/>
                  <a:gd name="T35" fmla="*/ 406 h 424"/>
                  <a:gd name="T36" fmla="*/ 312 w 551"/>
                  <a:gd name="T37" fmla="*/ 377 h 424"/>
                  <a:gd name="T38" fmla="*/ 272 w 551"/>
                  <a:gd name="T39" fmla="*/ 394 h 424"/>
                  <a:gd name="T40" fmla="*/ 202 w 551"/>
                  <a:gd name="T41" fmla="*/ 424 h 424"/>
                  <a:gd name="T42" fmla="*/ 133 w 551"/>
                  <a:gd name="T43" fmla="*/ 377 h 424"/>
                  <a:gd name="T44" fmla="*/ 69 w 551"/>
                  <a:gd name="T45" fmla="*/ 377 h 424"/>
                  <a:gd name="T46" fmla="*/ 40 w 551"/>
                  <a:gd name="T47" fmla="*/ 401 h 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1"/>
                  <a:gd name="T73" fmla="*/ 0 h 424"/>
                  <a:gd name="T74" fmla="*/ 551 w 551"/>
                  <a:gd name="T75" fmla="*/ 424 h 4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1" h="424">
                    <a:moveTo>
                      <a:pt x="40" y="401"/>
                    </a:moveTo>
                    <a:lnTo>
                      <a:pt x="0" y="337"/>
                    </a:lnTo>
                    <a:lnTo>
                      <a:pt x="22" y="290"/>
                    </a:lnTo>
                    <a:lnTo>
                      <a:pt x="22" y="232"/>
                    </a:lnTo>
                    <a:lnTo>
                      <a:pt x="87" y="209"/>
                    </a:lnTo>
                    <a:lnTo>
                      <a:pt x="133" y="157"/>
                    </a:lnTo>
                    <a:lnTo>
                      <a:pt x="162" y="87"/>
                    </a:lnTo>
                    <a:lnTo>
                      <a:pt x="272" y="0"/>
                    </a:lnTo>
                    <a:lnTo>
                      <a:pt x="371" y="46"/>
                    </a:lnTo>
                    <a:lnTo>
                      <a:pt x="458" y="58"/>
                    </a:lnTo>
                    <a:lnTo>
                      <a:pt x="476" y="105"/>
                    </a:lnTo>
                    <a:lnTo>
                      <a:pt x="528" y="140"/>
                    </a:lnTo>
                    <a:lnTo>
                      <a:pt x="551" y="197"/>
                    </a:lnTo>
                    <a:lnTo>
                      <a:pt x="516" y="284"/>
                    </a:lnTo>
                    <a:lnTo>
                      <a:pt x="528" y="342"/>
                    </a:lnTo>
                    <a:lnTo>
                      <a:pt x="464" y="366"/>
                    </a:lnTo>
                    <a:lnTo>
                      <a:pt x="400" y="360"/>
                    </a:lnTo>
                    <a:lnTo>
                      <a:pt x="330" y="406"/>
                    </a:lnTo>
                    <a:lnTo>
                      <a:pt x="312" y="377"/>
                    </a:lnTo>
                    <a:lnTo>
                      <a:pt x="272" y="394"/>
                    </a:lnTo>
                    <a:lnTo>
                      <a:pt x="202" y="424"/>
                    </a:lnTo>
                    <a:lnTo>
                      <a:pt x="133" y="377"/>
                    </a:lnTo>
                    <a:lnTo>
                      <a:pt x="69" y="377"/>
                    </a:lnTo>
                    <a:lnTo>
                      <a:pt x="40" y="401"/>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3" name="Freeform 212"/>
              <p:cNvSpPr>
                <a:spLocks/>
              </p:cNvSpPr>
              <p:nvPr/>
            </p:nvSpPr>
            <p:spPr bwMode="auto">
              <a:xfrm>
                <a:off x="1404" y="860"/>
                <a:ext cx="56" cy="45"/>
              </a:xfrm>
              <a:custGeom>
                <a:avLst/>
                <a:gdLst>
                  <a:gd name="T0" fmla="*/ 111 w 447"/>
                  <a:gd name="T1" fmla="*/ 28 h 359"/>
                  <a:gd name="T2" fmla="*/ 65 w 447"/>
                  <a:gd name="T3" fmla="*/ 115 h 359"/>
                  <a:gd name="T4" fmla="*/ 0 w 447"/>
                  <a:gd name="T5" fmla="*/ 185 h 359"/>
                  <a:gd name="T6" fmla="*/ 0 w 447"/>
                  <a:gd name="T7" fmla="*/ 225 h 359"/>
                  <a:gd name="T8" fmla="*/ 41 w 447"/>
                  <a:gd name="T9" fmla="*/ 272 h 359"/>
                  <a:gd name="T10" fmla="*/ 111 w 447"/>
                  <a:gd name="T11" fmla="*/ 295 h 359"/>
                  <a:gd name="T12" fmla="*/ 135 w 447"/>
                  <a:gd name="T13" fmla="*/ 312 h 359"/>
                  <a:gd name="T14" fmla="*/ 227 w 447"/>
                  <a:gd name="T15" fmla="*/ 359 h 359"/>
                  <a:gd name="T16" fmla="*/ 314 w 447"/>
                  <a:gd name="T17" fmla="*/ 295 h 359"/>
                  <a:gd name="T18" fmla="*/ 361 w 447"/>
                  <a:gd name="T19" fmla="*/ 336 h 359"/>
                  <a:gd name="T20" fmla="*/ 430 w 447"/>
                  <a:gd name="T21" fmla="*/ 312 h 359"/>
                  <a:gd name="T22" fmla="*/ 436 w 447"/>
                  <a:gd name="T23" fmla="*/ 295 h 359"/>
                  <a:gd name="T24" fmla="*/ 442 w 447"/>
                  <a:gd name="T25" fmla="*/ 272 h 359"/>
                  <a:gd name="T26" fmla="*/ 447 w 447"/>
                  <a:gd name="T27" fmla="*/ 202 h 359"/>
                  <a:gd name="T28" fmla="*/ 447 w 447"/>
                  <a:gd name="T29" fmla="*/ 115 h 359"/>
                  <a:gd name="T30" fmla="*/ 407 w 447"/>
                  <a:gd name="T31" fmla="*/ 45 h 359"/>
                  <a:gd name="T32" fmla="*/ 361 w 447"/>
                  <a:gd name="T33" fmla="*/ 0 h 359"/>
                  <a:gd name="T34" fmla="*/ 337 w 447"/>
                  <a:gd name="T35" fmla="*/ 45 h 359"/>
                  <a:gd name="T36" fmla="*/ 157 w 447"/>
                  <a:gd name="T37" fmla="*/ 45 h 359"/>
                  <a:gd name="T38" fmla="*/ 111 w 447"/>
                  <a:gd name="T39" fmla="*/ 28 h 3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7"/>
                  <a:gd name="T61" fmla="*/ 0 h 359"/>
                  <a:gd name="T62" fmla="*/ 447 w 447"/>
                  <a:gd name="T63" fmla="*/ 359 h 3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7" h="359">
                    <a:moveTo>
                      <a:pt x="111" y="28"/>
                    </a:moveTo>
                    <a:lnTo>
                      <a:pt x="65" y="115"/>
                    </a:lnTo>
                    <a:lnTo>
                      <a:pt x="0" y="185"/>
                    </a:lnTo>
                    <a:lnTo>
                      <a:pt x="0" y="225"/>
                    </a:lnTo>
                    <a:lnTo>
                      <a:pt x="41" y="272"/>
                    </a:lnTo>
                    <a:lnTo>
                      <a:pt x="111" y="295"/>
                    </a:lnTo>
                    <a:lnTo>
                      <a:pt x="135" y="312"/>
                    </a:lnTo>
                    <a:lnTo>
                      <a:pt x="227" y="359"/>
                    </a:lnTo>
                    <a:lnTo>
                      <a:pt x="314" y="295"/>
                    </a:lnTo>
                    <a:lnTo>
                      <a:pt x="361" y="336"/>
                    </a:lnTo>
                    <a:lnTo>
                      <a:pt x="430" y="312"/>
                    </a:lnTo>
                    <a:lnTo>
                      <a:pt x="436" y="295"/>
                    </a:lnTo>
                    <a:lnTo>
                      <a:pt x="442" y="272"/>
                    </a:lnTo>
                    <a:lnTo>
                      <a:pt x="447" y="202"/>
                    </a:lnTo>
                    <a:lnTo>
                      <a:pt x="447" y="115"/>
                    </a:lnTo>
                    <a:lnTo>
                      <a:pt x="407" y="45"/>
                    </a:lnTo>
                    <a:lnTo>
                      <a:pt x="361" y="0"/>
                    </a:lnTo>
                    <a:lnTo>
                      <a:pt x="337" y="45"/>
                    </a:lnTo>
                    <a:lnTo>
                      <a:pt x="157" y="45"/>
                    </a:lnTo>
                    <a:lnTo>
                      <a:pt x="111" y="28"/>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4" name="Freeform 213"/>
              <p:cNvSpPr>
                <a:spLocks/>
              </p:cNvSpPr>
              <p:nvPr/>
            </p:nvSpPr>
            <p:spPr bwMode="auto">
              <a:xfrm>
                <a:off x="1350" y="834"/>
                <a:ext cx="67" cy="32"/>
              </a:xfrm>
              <a:custGeom>
                <a:avLst/>
                <a:gdLst>
                  <a:gd name="T0" fmla="*/ 518 w 535"/>
                  <a:gd name="T1" fmla="*/ 174 h 249"/>
                  <a:gd name="T2" fmla="*/ 453 w 535"/>
                  <a:gd name="T3" fmla="*/ 139 h 249"/>
                  <a:gd name="T4" fmla="*/ 384 w 535"/>
                  <a:gd name="T5" fmla="*/ 139 h 249"/>
                  <a:gd name="T6" fmla="*/ 343 w 535"/>
                  <a:gd name="T7" fmla="*/ 139 h 249"/>
                  <a:gd name="T8" fmla="*/ 273 w 535"/>
                  <a:gd name="T9" fmla="*/ 70 h 249"/>
                  <a:gd name="T10" fmla="*/ 117 w 535"/>
                  <a:gd name="T11" fmla="*/ 0 h 249"/>
                  <a:gd name="T12" fmla="*/ 0 w 535"/>
                  <a:gd name="T13" fmla="*/ 92 h 249"/>
                  <a:gd name="T14" fmla="*/ 47 w 535"/>
                  <a:gd name="T15" fmla="*/ 139 h 249"/>
                  <a:gd name="T16" fmla="*/ 47 w 535"/>
                  <a:gd name="T17" fmla="*/ 186 h 249"/>
                  <a:gd name="T18" fmla="*/ 117 w 535"/>
                  <a:gd name="T19" fmla="*/ 186 h 249"/>
                  <a:gd name="T20" fmla="*/ 157 w 535"/>
                  <a:gd name="T21" fmla="*/ 162 h 249"/>
                  <a:gd name="T22" fmla="*/ 181 w 535"/>
                  <a:gd name="T23" fmla="*/ 186 h 249"/>
                  <a:gd name="T24" fmla="*/ 227 w 535"/>
                  <a:gd name="T25" fmla="*/ 186 h 249"/>
                  <a:gd name="T26" fmla="*/ 251 w 535"/>
                  <a:gd name="T27" fmla="*/ 249 h 249"/>
                  <a:gd name="T28" fmla="*/ 366 w 535"/>
                  <a:gd name="T29" fmla="*/ 249 h 249"/>
                  <a:gd name="T30" fmla="*/ 408 w 535"/>
                  <a:gd name="T31" fmla="*/ 232 h 249"/>
                  <a:gd name="T32" fmla="*/ 477 w 535"/>
                  <a:gd name="T33" fmla="*/ 232 h 249"/>
                  <a:gd name="T34" fmla="*/ 535 w 535"/>
                  <a:gd name="T35" fmla="*/ 221 h 249"/>
                  <a:gd name="T36" fmla="*/ 518 w 535"/>
                  <a:gd name="T37" fmla="*/ 174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249"/>
                  <a:gd name="T59" fmla="*/ 535 w 535"/>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249">
                    <a:moveTo>
                      <a:pt x="518" y="174"/>
                    </a:moveTo>
                    <a:lnTo>
                      <a:pt x="453" y="139"/>
                    </a:lnTo>
                    <a:lnTo>
                      <a:pt x="384" y="139"/>
                    </a:lnTo>
                    <a:lnTo>
                      <a:pt x="343" y="139"/>
                    </a:lnTo>
                    <a:lnTo>
                      <a:pt x="273" y="70"/>
                    </a:lnTo>
                    <a:lnTo>
                      <a:pt x="117" y="0"/>
                    </a:lnTo>
                    <a:lnTo>
                      <a:pt x="0" y="92"/>
                    </a:lnTo>
                    <a:lnTo>
                      <a:pt x="47" y="139"/>
                    </a:lnTo>
                    <a:lnTo>
                      <a:pt x="47" y="186"/>
                    </a:lnTo>
                    <a:lnTo>
                      <a:pt x="117" y="186"/>
                    </a:lnTo>
                    <a:lnTo>
                      <a:pt x="157" y="162"/>
                    </a:lnTo>
                    <a:lnTo>
                      <a:pt x="181" y="186"/>
                    </a:lnTo>
                    <a:lnTo>
                      <a:pt x="227" y="186"/>
                    </a:lnTo>
                    <a:lnTo>
                      <a:pt x="251" y="249"/>
                    </a:lnTo>
                    <a:lnTo>
                      <a:pt x="366" y="249"/>
                    </a:lnTo>
                    <a:lnTo>
                      <a:pt x="408" y="232"/>
                    </a:lnTo>
                    <a:lnTo>
                      <a:pt x="477" y="232"/>
                    </a:lnTo>
                    <a:lnTo>
                      <a:pt x="535" y="221"/>
                    </a:lnTo>
                    <a:lnTo>
                      <a:pt x="518" y="174"/>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5" name="Freeform 214"/>
              <p:cNvSpPr>
                <a:spLocks/>
              </p:cNvSpPr>
              <p:nvPr/>
            </p:nvSpPr>
            <p:spPr bwMode="auto">
              <a:xfrm>
                <a:off x="1359" y="798"/>
                <a:ext cx="68" cy="58"/>
              </a:xfrm>
              <a:custGeom>
                <a:avLst/>
                <a:gdLst>
                  <a:gd name="T0" fmla="*/ 47 w 540"/>
                  <a:gd name="T1" fmla="*/ 296 h 465"/>
                  <a:gd name="T2" fmla="*/ 47 w 540"/>
                  <a:gd name="T3" fmla="*/ 244 h 465"/>
                  <a:gd name="T4" fmla="*/ 47 w 540"/>
                  <a:gd name="T5" fmla="*/ 204 h 465"/>
                  <a:gd name="T6" fmla="*/ 0 w 540"/>
                  <a:gd name="T7" fmla="*/ 181 h 465"/>
                  <a:gd name="T8" fmla="*/ 17 w 540"/>
                  <a:gd name="T9" fmla="*/ 111 h 465"/>
                  <a:gd name="T10" fmla="*/ 17 w 540"/>
                  <a:gd name="T11" fmla="*/ 70 h 465"/>
                  <a:gd name="T12" fmla="*/ 157 w 540"/>
                  <a:gd name="T13" fmla="*/ 0 h 465"/>
                  <a:gd name="T14" fmla="*/ 273 w 540"/>
                  <a:gd name="T15" fmla="*/ 0 h 465"/>
                  <a:gd name="T16" fmla="*/ 296 w 540"/>
                  <a:gd name="T17" fmla="*/ 0 h 465"/>
                  <a:gd name="T18" fmla="*/ 407 w 540"/>
                  <a:gd name="T19" fmla="*/ 47 h 465"/>
                  <a:gd name="T20" fmla="*/ 448 w 540"/>
                  <a:gd name="T21" fmla="*/ 70 h 465"/>
                  <a:gd name="T22" fmla="*/ 517 w 540"/>
                  <a:gd name="T23" fmla="*/ 87 h 465"/>
                  <a:gd name="T24" fmla="*/ 517 w 540"/>
                  <a:gd name="T25" fmla="*/ 157 h 465"/>
                  <a:gd name="T26" fmla="*/ 495 w 540"/>
                  <a:gd name="T27" fmla="*/ 204 h 465"/>
                  <a:gd name="T28" fmla="*/ 517 w 540"/>
                  <a:gd name="T29" fmla="*/ 244 h 465"/>
                  <a:gd name="T30" fmla="*/ 540 w 540"/>
                  <a:gd name="T31" fmla="*/ 291 h 465"/>
                  <a:gd name="T32" fmla="*/ 523 w 540"/>
                  <a:gd name="T33" fmla="*/ 355 h 465"/>
                  <a:gd name="T34" fmla="*/ 465 w 540"/>
                  <a:gd name="T35" fmla="*/ 430 h 465"/>
                  <a:gd name="T36" fmla="*/ 448 w 540"/>
                  <a:gd name="T37" fmla="*/ 465 h 465"/>
                  <a:gd name="T38" fmla="*/ 366 w 540"/>
                  <a:gd name="T39" fmla="*/ 430 h 465"/>
                  <a:gd name="T40" fmla="*/ 268 w 540"/>
                  <a:gd name="T41" fmla="*/ 430 h 465"/>
                  <a:gd name="T42" fmla="*/ 198 w 540"/>
                  <a:gd name="T43" fmla="*/ 355 h 465"/>
                  <a:gd name="T44" fmla="*/ 139 w 540"/>
                  <a:gd name="T45" fmla="*/ 326 h 465"/>
                  <a:gd name="T46" fmla="*/ 47 w 540"/>
                  <a:gd name="T47" fmla="*/ 296 h 4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0"/>
                  <a:gd name="T73" fmla="*/ 0 h 465"/>
                  <a:gd name="T74" fmla="*/ 540 w 540"/>
                  <a:gd name="T75" fmla="*/ 465 h 4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0" h="465">
                    <a:moveTo>
                      <a:pt x="47" y="296"/>
                    </a:moveTo>
                    <a:lnTo>
                      <a:pt x="47" y="244"/>
                    </a:lnTo>
                    <a:lnTo>
                      <a:pt x="47" y="204"/>
                    </a:lnTo>
                    <a:lnTo>
                      <a:pt x="0" y="181"/>
                    </a:lnTo>
                    <a:lnTo>
                      <a:pt x="17" y="111"/>
                    </a:lnTo>
                    <a:lnTo>
                      <a:pt x="17" y="70"/>
                    </a:lnTo>
                    <a:lnTo>
                      <a:pt x="157" y="0"/>
                    </a:lnTo>
                    <a:lnTo>
                      <a:pt x="273" y="0"/>
                    </a:lnTo>
                    <a:lnTo>
                      <a:pt x="296" y="0"/>
                    </a:lnTo>
                    <a:lnTo>
                      <a:pt x="407" y="47"/>
                    </a:lnTo>
                    <a:lnTo>
                      <a:pt x="448" y="70"/>
                    </a:lnTo>
                    <a:lnTo>
                      <a:pt x="517" y="87"/>
                    </a:lnTo>
                    <a:lnTo>
                      <a:pt x="517" y="157"/>
                    </a:lnTo>
                    <a:lnTo>
                      <a:pt x="495" y="204"/>
                    </a:lnTo>
                    <a:lnTo>
                      <a:pt x="517" y="244"/>
                    </a:lnTo>
                    <a:lnTo>
                      <a:pt x="540" y="291"/>
                    </a:lnTo>
                    <a:lnTo>
                      <a:pt x="523" y="355"/>
                    </a:lnTo>
                    <a:lnTo>
                      <a:pt x="465" y="430"/>
                    </a:lnTo>
                    <a:lnTo>
                      <a:pt x="448" y="465"/>
                    </a:lnTo>
                    <a:lnTo>
                      <a:pt x="366" y="430"/>
                    </a:lnTo>
                    <a:lnTo>
                      <a:pt x="268" y="430"/>
                    </a:lnTo>
                    <a:lnTo>
                      <a:pt x="198" y="355"/>
                    </a:lnTo>
                    <a:lnTo>
                      <a:pt x="139" y="326"/>
                    </a:lnTo>
                    <a:lnTo>
                      <a:pt x="47" y="296"/>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6" name="Freeform 215"/>
              <p:cNvSpPr>
                <a:spLocks/>
              </p:cNvSpPr>
              <p:nvPr/>
            </p:nvSpPr>
            <p:spPr bwMode="auto">
              <a:xfrm>
                <a:off x="1396" y="780"/>
                <a:ext cx="45" cy="30"/>
              </a:xfrm>
              <a:custGeom>
                <a:avLst/>
                <a:gdLst>
                  <a:gd name="T0" fmla="*/ 0 w 361"/>
                  <a:gd name="T1" fmla="*/ 145 h 239"/>
                  <a:gd name="T2" fmla="*/ 42 w 361"/>
                  <a:gd name="T3" fmla="*/ 117 h 239"/>
                  <a:gd name="T4" fmla="*/ 42 w 361"/>
                  <a:gd name="T5" fmla="*/ 87 h 239"/>
                  <a:gd name="T6" fmla="*/ 52 w 361"/>
                  <a:gd name="T7" fmla="*/ 29 h 239"/>
                  <a:gd name="T8" fmla="*/ 87 w 361"/>
                  <a:gd name="T9" fmla="*/ 18 h 239"/>
                  <a:gd name="T10" fmla="*/ 111 w 361"/>
                  <a:gd name="T11" fmla="*/ 0 h 239"/>
                  <a:gd name="T12" fmla="*/ 129 w 361"/>
                  <a:gd name="T13" fmla="*/ 29 h 239"/>
                  <a:gd name="T14" fmla="*/ 152 w 361"/>
                  <a:gd name="T15" fmla="*/ 58 h 239"/>
                  <a:gd name="T16" fmla="*/ 221 w 361"/>
                  <a:gd name="T17" fmla="*/ 75 h 239"/>
                  <a:gd name="T18" fmla="*/ 286 w 361"/>
                  <a:gd name="T19" fmla="*/ 58 h 239"/>
                  <a:gd name="T20" fmla="*/ 314 w 361"/>
                  <a:gd name="T21" fmla="*/ 75 h 239"/>
                  <a:gd name="T22" fmla="*/ 361 w 361"/>
                  <a:gd name="T23" fmla="*/ 105 h 239"/>
                  <a:gd name="T24" fmla="*/ 332 w 361"/>
                  <a:gd name="T25" fmla="*/ 169 h 239"/>
                  <a:gd name="T26" fmla="*/ 279 w 361"/>
                  <a:gd name="T27" fmla="*/ 221 h 239"/>
                  <a:gd name="T28" fmla="*/ 221 w 361"/>
                  <a:gd name="T29" fmla="*/ 239 h 239"/>
                  <a:gd name="T30" fmla="*/ 152 w 361"/>
                  <a:gd name="T31" fmla="*/ 215 h 239"/>
                  <a:gd name="T32" fmla="*/ 42 w 361"/>
                  <a:gd name="T33" fmla="*/ 169 h 239"/>
                  <a:gd name="T34" fmla="*/ 0 w 361"/>
                  <a:gd name="T35" fmla="*/ 145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1"/>
                  <a:gd name="T55" fmla="*/ 0 h 239"/>
                  <a:gd name="T56" fmla="*/ 361 w 361"/>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1" h="239">
                    <a:moveTo>
                      <a:pt x="0" y="145"/>
                    </a:moveTo>
                    <a:lnTo>
                      <a:pt x="42" y="117"/>
                    </a:lnTo>
                    <a:lnTo>
                      <a:pt x="42" y="87"/>
                    </a:lnTo>
                    <a:lnTo>
                      <a:pt x="52" y="29"/>
                    </a:lnTo>
                    <a:lnTo>
                      <a:pt x="87" y="18"/>
                    </a:lnTo>
                    <a:lnTo>
                      <a:pt x="111" y="0"/>
                    </a:lnTo>
                    <a:lnTo>
                      <a:pt x="129" y="29"/>
                    </a:lnTo>
                    <a:lnTo>
                      <a:pt x="152" y="58"/>
                    </a:lnTo>
                    <a:lnTo>
                      <a:pt x="221" y="75"/>
                    </a:lnTo>
                    <a:lnTo>
                      <a:pt x="286" y="58"/>
                    </a:lnTo>
                    <a:lnTo>
                      <a:pt x="314" y="75"/>
                    </a:lnTo>
                    <a:lnTo>
                      <a:pt x="361" y="105"/>
                    </a:lnTo>
                    <a:lnTo>
                      <a:pt x="332" y="169"/>
                    </a:lnTo>
                    <a:lnTo>
                      <a:pt x="279" y="221"/>
                    </a:lnTo>
                    <a:lnTo>
                      <a:pt x="221" y="239"/>
                    </a:lnTo>
                    <a:lnTo>
                      <a:pt x="152" y="215"/>
                    </a:lnTo>
                    <a:lnTo>
                      <a:pt x="42" y="169"/>
                    </a:lnTo>
                    <a:lnTo>
                      <a:pt x="0" y="14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7" name="Freeform 216"/>
              <p:cNvSpPr>
                <a:spLocks/>
              </p:cNvSpPr>
              <p:nvPr/>
            </p:nvSpPr>
            <p:spPr bwMode="auto">
              <a:xfrm>
                <a:off x="1404" y="762"/>
                <a:ext cx="51" cy="30"/>
              </a:xfrm>
              <a:custGeom>
                <a:avLst/>
                <a:gdLst>
                  <a:gd name="T0" fmla="*/ 0 w 407"/>
                  <a:gd name="T1" fmla="*/ 174 h 244"/>
                  <a:gd name="T2" fmla="*/ 0 w 407"/>
                  <a:gd name="T3" fmla="*/ 110 h 244"/>
                  <a:gd name="T4" fmla="*/ 47 w 407"/>
                  <a:gd name="T5" fmla="*/ 63 h 244"/>
                  <a:gd name="T6" fmla="*/ 135 w 407"/>
                  <a:gd name="T7" fmla="*/ 87 h 244"/>
                  <a:gd name="T8" fmla="*/ 157 w 407"/>
                  <a:gd name="T9" fmla="*/ 87 h 244"/>
                  <a:gd name="T10" fmla="*/ 135 w 407"/>
                  <a:gd name="T11" fmla="*/ 0 h 244"/>
                  <a:gd name="T12" fmla="*/ 204 w 407"/>
                  <a:gd name="T13" fmla="*/ 63 h 244"/>
                  <a:gd name="T14" fmla="*/ 250 w 407"/>
                  <a:gd name="T15" fmla="*/ 63 h 244"/>
                  <a:gd name="T16" fmla="*/ 297 w 407"/>
                  <a:gd name="T17" fmla="*/ 70 h 244"/>
                  <a:gd name="T18" fmla="*/ 407 w 407"/>
                  <a:gd name="T19" fmla="*/ 151 h 244"/>
                  <a:gd name="T20" fmla="*/ 378 w 407"/>
                  <a:gd name="T21" fmla="*/ 180 h 244"/>
                  <a:gd name="T22" fmla="*/ 297 w 407"/>
                  <a:gd name="T23" fmla="*/ 244 h 244"/>
                  <a:gd name="T24" fmla="*/ 222 w 407"/>
                  <a:gd name="T25" fmla="*/ 203 h 244"/>
                  <a:gd name="T26" fmla="*/ 145 w 407"/>
                  <a:gd name="T27" fmla="*/ 220 h 244"/>
                  <a:gd name="T28" fmla="*/ 88 w 407"/>
                  <a:gd name="T29" fmla="*/ 203 h 244"/>
                  <a:gd name="T30" fmla="*/ 65 w 407"/>
                  <a:gd name="T31" fmla="*/ 174 h 244"/>
                  <a:gd name="T32" fmla="*/ 47 w 407"/>
                  <a:gd name="T33" fmla="*/ 133 h 244"/>
                  <a:gd name="T34" fmla="*/ 23 w 407"/>
                  <a:gd name="T35" fmla="*/ 163 h 244"/>
                  <a:gd name="T36" fmla="*/ 0 w 407"/>
                  <a:gd name="T37" fmla="*/ 174 h 2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244"/>
                  <a:gd name="T59" fmla="*/ 407 w 407"/>
                  <a:gd name="T60" fmla="*/ 244 h 2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244">
                    <a:moveTo>
                      <a:pt x="0" y="174"/>
                    </a:moveTo>
                    <a:lnTo>
                      <a:pt x="0" y="110"/>
                    </a:lnTo>
                    <a:lnTo>
                      <a:pt x="47" y="63"/>
                    </a:lnTo>
                    <a:lnTo>
                      <a:pt x="135" y="87"/>
                    </a:lnTo>
                    <a:lnTo>
                      <a:pt x="157" y="87"/>
                    </a:lnTo>
                    <a:lnTo>
                      <a:pt x="135" y="0"/>
                    </a:lnTo>
                    <a:lnTo>
                      <a:pt x="204" y="63"/>
                    </a:lnTo>
                    <a:lnTo>
                      <a:pt x="250" y="63"/>
                    </a:lnTo>
                    <a:lnTo>
                      <a:pt x="297" y="70"/>
                    </a:lnTo>
                    <a:lnTo>
                      <a:pt x="407" y="151"/>
                    </a:lnTo>
                    <a:lnTo>
                      <a:pt x="378" y="180"/>
                    </a:lnTo>
                    <a:lnTo>
                      <a:pt x="297" y="244"/>
                    </a:lnTo>
                    <a:lnTo>
                      <a:pt x="222" y="203"/>
                    </a:lnTo>
                    <a:lnTo>
                      <a:pt x="145" y="220"/>
                    </a:lnTo>
                    <a:lnTo>
                      <a:pt x="88" y="203"/>
                    </a:lnTo>
                    <a:lnTo>
                      <a:pt x="65" y="174"/>
                    </a:lnTo>
                    <a:lnTo>
                      <a:pt x="47" y="133"/>
                    </a:lnTo>
                    <a:lnTo>
                      <a:pt x="23" y="163"/>
                    </a:lnTo>
                    <a:lnTo>
                      <a:pt x="0" y="1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8" name="Freeform 217"/>
              <p:cNvSpPr>
                <a:spLocks/>
              </p:cNvSpPr>
              <p:nvPr/>
            </p:nvSpPr>
            <p:spPr bwMode="auto">
              <a:xfrm>
                <a:off x="1421" y="744"/>
                <a:ext cx="37" cy="35"/>
              </a:xfrm>
              <a:custGeom>
                <a:avLst/>
                <a:gdLst>
                  <a:gd name="T0" fmla="*/ 0 w 295"/>
                  <a:gd name="T1" fmla="*/ 139 h 272"/>
                  <a:gd name="T2" fmla="*/ 0 w 295"/>
                  <a:gd name="T3" fmla="*/ 69 h 272"/>
                  <a:gd name="T4" fmla="*/ 45 w 295"/>
                  <a:gd name="T5" fmla="*/ 45 h 272"/>
                  <a:gd name="T6" fmla="*/ 133 w 295"/>
                  <a:gd name="T7" fmla="*/ 23 h 272"/>
                  <a:gd name="T8" fmla="*/ 162 w 295"/>
                  <a:gd name="T9" fmla="*/ 0 h 272"/>
                  <a:gd name="T10" fmla="*/ 202 w 295"/>
                  <a:gd name="T11" fmla="*/ 0 h 272"/>
                  <a:gd name="T12" fmla="*/ 295 w 295"/>
                  <a:gd name="T13" fmla="*/ 23 h 272"/>
                  <a:gd name="T14" fmla="*/ 249 w 295"/>
                  <a:gd name="T15" fmla="*/ 45 h 272"/>
                  <a:gd name="T16" fmla="*/ 272 w 295"/>
                  <a:gd name="T17" fmla="*/ 115 h 272"/>
                  <a:gd name="T18" fmla="*/ 295 w 295"/>
                  <a:gd name="T19" fmla="*/ 157 h 272"/>
                  <a:gd name="T20" fmla="*/ 272 w 295"/>
                  <a:gd name="T21" fmla="*/ 220 h 272"/>
                  <a:gd name="T22" fmla="*/ 249 w 295"/>
                  <a:gd name="T23" fmla="*/ 272 h 272"/>
                  <a:gd name="T24" fmla="*/ 162 w 295"/>
                  <a:gd name="T25" fmla="*/ 202 h 272"/>
                  <a:gd name="T26" fmla="*/ 69 w 295"/>
                  <a:gd name="T27" fmla="*/ 202 h 272"/>
                  <a:gd name="T28" fmla="*/ 22 w 295"/>
                  <a:gd name="T29" fmla="*/ 157 h 272"/>
                  <a:gd name="T30" fmla="*/ 0 w 295"/>
                  <a:gd name="T31" fmla="*/ 139 h 2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5"/>
                  <a:gd name="T49" fmla="*/ 0 h 272"/>
                  <a:gd name="T50" fmla="*/ 295 w 295"/>
                  <a:gd name="T51" fmla="*/ 272 h 2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5" h="272">
                    <a:moveTo>
                      <a:pt x="0" y="139"/>
                    </a:moveTo>
                    <a:lnTo>
                      <a:pt x="0" y="69"/>
                    </a:lnTo>
                    <a:lnTo>
                      <a:pt x="45" y="45"/>
                    </a:lnTo>
                    <a:lnTo>
                      <a:pt x="133" y="23"/>
                    </a:lnTo>
                    <a:lnTo>
                      <a:pt x="162" y="0"/>
                    </a:lnTo>
                    <a:lnTo>
                      <a:pt x="202" y="0"/>
                    </a:lnTo>
                    <a:lnTo>
                      <a:pt x="295" y="23"/>
                    </a:lnTo>
                    <a:lnTo>
                      <a:pt x="249" y="45"/>
                    </a:lnTo>
                    <a:lnTo>
                      <a:pt x="272" y="115"/>
                    </a:lnTo>
                    <a:lnTo>
                      <a:pt x="295" y="157"/>
                    </a:lnTo>
                    <a:lnTo>
                      <a:pt x="272" y="220"/>
                    </a:lnTo>
                    <a:lnTo>
                      <a:pt x="249" y="272"/>
                    </a:lnTo>
                    <a:lnTo>
                      <a:pt x="162" y="202"/>
                    </a:lnTo>
                    <a:lnTo>
                      <a:pt x="69" y="202"/>
                    </a:lnTo>
                    <a:lnTo>
                      <a:pt x="22" y="157"/>
                    </a:lnTo>
                    <a:lnTo>
                      <a:pt x="0" y="13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49" name="Freeform 218"/>
              <p:cNvSpPr>
                <a:spLocks/>
              </p:cNvSpPr>
              <p:nvPr/>
            </p:nvSpPr>
            <p:spPr bwMode="auto">
              <a:xfrm>
                <a:off x="1390" y="616"/>
                <a:ext cx="81" cy="120"/>
              </a:xfrm>
              <a:custGeom>
                <a:avLst/>
                <a:gdLst>
                  <a:gd name="T0" fmla="*/ 546 w 651"/>
                  <a:gd name="T1" fmla="*/ 942 h 959"/>
                  <a:gd name="T2" fmla="*/ 523 w 651"/>
                  <a:gd name="T3" fmla="*/ 942 h 959"/>
                  <a:gd name="T4" fmla="*/ 477 w 651"/>
                  <a:gd name="T5" fmla="*/ 918 h 959"/>
                  <a:gd name="T6" fmla="*/ 477 w 651"/>
                  <a:gd name="T7" fmla="*/ 872 h 959"/>
                  <a:gd name="T8" fmla="*/ 453 w 651"/>
                  <a:gd name="T9" fmla="*/ 872 h 959"/>
                  <a:gd name="T10" fmla="*/ 430 w 651"/>
                  <a:gd name="T11" fmla="*/ 918 h 959"/>
                  <a:gd name="T12" fmla="*/ 273 w 651"/>
                  <a:gd name="T13" fmla="*/ 959 h 959"/>
                  <a:gd name="T14" fmla="*/ 181 w 651"/>
                  <a:gd name="T15" fmla="*/ 942 h 959"/>
                  <a:gd name="T16" fmla="*/ 116 w 651"/>
                  <a:gd name="T17" fmla="*/ 942 h 959"/>
                  <a:gd name="T18" fmla="*/ 116 w 651"/>
                  <a:gd name="T19" fmla="*/ 895 h 959"/>
                  <a:gd name="T20" fmla="*/ 139 w 651"/>
                  <a:gd name="T21" fmla="*/ 848 h 959"/>
                  <a:gd name="T22" fmla="*/ 94 w 651"/>
                  <a:gd name="T23" fmla="*/ 802 h 959"/>
                  <a:gd name="T24" fmla="*/ 94 w 651"/>
                  <a:gd name="T25" fmla="*/ 738 h 959"/>
                  <a:gd name="T26" fmla="*/ 116 w 651"/>
                  <a:gd name="T27" fmla="*/ 692 h 959"/>
                  <a:gd name="T28" fmla="*/ 163 w 651"/>
                  <a:gd name="T29" fmla="*/ 692 h 959"/>
                  <a:gd name="T30" fmla="*/ 163 w 651"/>
                  <a:gd name="T31" fmla="*/ 645 h 959"/>
                  <a:gd name="T32" fmla="*/ 273 w 651"/>
                  <a:gd name="T33" fmla="*/ 558 h 959"/>
                  <a:gd name="T34" fmla="*/ 296 w 651"/>
                  <a:gd name="T35" fmla="*/ 511 h 959"/>
                  <a:gd name="T36" fmla="*/ 273 w 651"/>
                  <a:gd name="T37" fmla="*/ 465 h 959"/>
                  <a:gd name="T38" fmla="*/ 227 w 651"/>
                  <a:gd name="T39" fmla="*/ 424 h 959"/>
                  <a:gd name="T40" fmla="*/ 181 w 651"/>
                  <a:gd name="T41" fmla="*/ 424 h 959"/>
                  <a:gd name="T42" fmla="*/ 181 w 651"/>
                  <a:gd name="T43" fmla="*/ 331 h 959"/>
                  <a:gd name="T44" fmla="*/ 139 w 651"/>
                  <a:gd name="T45" fmla="*/ 215 h 959"/>
                  <a:gd name="T46" fmla="*/ 0 w 651"/>
                  <a:gd name="T47" fmla="*/ 75 h 959"/>
                  <a:gd name="T48" fmla="*/ 41 w 651"/>
                  <a:gd name="T49" fmla="*/ 64 h 959"/>
                  <a:gd name="T50" fmla="*/ 163 w 651"/>
                  <a:gd name="T51" fmla="*/ 117 h 959"/>
                  <a:gd name="T52" fmla="*/ 227 w 651"/>
                  <a:gd name="T53" fmla="*/ 99 h 959"/>
                  <a:gd name="T54" fmla="*/ 320 w 651"/>
                  <a:gd name="T55" fmla="*/ 18 h 959"/>
                  <a:gd name="T56" fmla="*/ 401 w 651"/>
                  <a:gd name="T57" fmla="*/ 0 h 959"/>
                  <a:gd name="T58" fmla="*/ 390 w 651"/>
                  <a:gd name="T59" fmla="*/ 41 h 959"/>
                  <a:gd name="T60" fmla="*/ 430 w 651"/>
                  <a:gd name="T61" fmla="*/ 128 h 959"/>
                  <a:gd name="T62" fmla="*/ 430 w 651"/>
                  <a:gd name="T63" fmla="*/ 221 h 959"/>
                  <a:gd name="T64" fmla="*/ 453 w 651"/>
                  <a:gd name="T65" fmla="*/ 267 h 959"/>
                  <a:gd name="T66" fmla="*/ 500 w 651"/>
                  <a:gd name="T67" fmla="*/ 331 h 959"/>
                  <a:gd name="T68" fmla="*/ 500 w 651"/>
                  <a:gd name="T69" fmla="*/ 424 h 959"/>
                  <a:gd name="T70" fmla="*/ 546 w 651"/>
                  <a:gd name="T71" fmla="*/ 488 h 959"/>
                  <a:gd name="T72" fmla="*/ 546 w 651"/>
                  <a:gd name="T73" fmla="*/ 581 h 959"/>
                  <a:gd name="T74" fmla="*/ 605 w 651"/>
                  <a:gd name="T75" fmla="*/ 692 h 959"/>
                  <a:gd name="T76" fmla="*/ 651 w 651"/>
                  <a:gd name="T77" fmla="*/ 761 h 959"/>
                  <a:gd name="T78" fmla="*/ 605 w 651"/>
                  <a:gd name="T79" fmla="*/ 872 h 959"/>
                  <a:gd name="T80" fmla="*/ 523 w 651"/>
                  <a:gd name="T81" fmla="*/ 895 h 959"/>
                  <a:gd name="T82" fmla="*/ 546 w 651"/>
                  <a:gd name="T83" fmla="*/ 942 h 9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1"/>
                  <a:gd name="T127" fmla="*/ 0 h 959"/>
                  <a:gd name="T128" fmla="*/ 651 w 651"/>
                  <a:gd name="T129" fmla="*/ 959 h 9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1" h="959">
                    <a:moveTo>
                      <a:pt x="546" y="942"/>
                    </a:moveTo>
                    <a:lnTo>
                      <a:pt x="523" y="942"/>
                    </a:lnTo>
                    <a:lnTo>
                      <a:pt x="477" y="918"/>
                    </a:lnTo>
                    <a:lnTo>
                      <a:pt x="477" y="872"/>
                    </a:lnTo>
                    <a:lnTo>
                      <a:pt x="453" y="872"/>
                    </a:lnTo>
                    <a:lnTo>
                      <a:pt x="430" y="918"/>
                    </a:lnTo>
                    <a:lnTo>
                      <a:pt x="273" y="959"/>
                    </a:lnTo>
                    <a:lnTo>
                      <a:pt x="181" y="942"/>
                    </a:lnTo>
                    <a:lnTo>
                      <a:pt x="116" y="942"/>
                    </a:lnTo>
                    <a:lnTo>
                      <a:pt x="116" y="895"/>
                    </a:lnTo>
                    <a:lnTo>
                      <a:pt x="139" y="848"/>
                    </a:lnTo>
                    <a:lnTo>
                      <a:pt x="94" y="802"/>
                    </a:lnTo>
                    <a:lnTo>
                      <a:pt x="94" y="738"/>
                    </a:lnTo>
                    <a:lnTo>
                      <a:pt x="116" y="692"/>
                    </a:lnTo>
                    <a:lnTo>
                      <a:pt x="163" y="692"/>
                    </a:lnTo>
                    <a:lnTo>
                      <a:pt x="163" y="645"/>
                    </a:lnTo>
                    <a:lnTo>
                      <a:pt x="273" y="558"/>
                    </a:lnTo>
                    <a:lnTo>
                      <a:pt x="296" y="511"/>
                    </a:lnTo>
                    <a:lnTo>
                      <a:pt x="273" y="465"/>
                    </a:lnTo>
                    <a:lnTo>
                      <a:pt x="227" y="424"/>
                    </a:lnTo>
                    <a:lnTo>
                      <a:pt x="181" y="424"/>
                    </a:lnTo>
                    <a:lnTo>
                      <a:pt x="181" y="331"/>
                    </a:lnTo>
                    <a:lnTo>
                      <a:pt x="139" y="215"/>
                    </a:lnTo>
                    <a:lnTo>
                      <a:pt x="0" y="75"/>
                    </a:lnTo>
                    <a:lnTo>
                      <a:pt x="41" y="64"/>
                    </a:lnTo>
                    <a:lnTo>
                      <a:pt x="163" y="117"/>
                    </a:lnTo>
                    <a:lnTo>
                      <a:pt x="227" y="99"/>
                    </a:lnTo>
                    <a:lnTo>
                      <a:pt x="320" y="18"/>
                    </a:lnTo>
                    <a:lnTo>
                      <a:pt x="401" y="0"/>
                    </a:lnTo>
                    <a:lnTo>
                      <a:pt x="390" y="41"/>
                    </a:lnTo>
                    <a:lnTo>
                      <a:pt x="430" y="128"/>
                    </a:lnTo>
                    <a:lnTo>
                      <a:pt x="430" y="221"/>
                    </a:lnTo>
                    <a:lnTo>
                      <a:pt x="453" y="267"/>
                    </a:lnTo>
                    <a:lnTo>
                      <a:pt x="500" y="331"/>
                    </a:lnTo>
                    <a:lnTo>
                      <a:pt x="500" y="424"/>
                    </a:lnTo>
                    <a:lnTo>
                      <a:pt x="546" y="488"/>
                    </a:lnTo>
                    <a:lnTo>
                      <a:pt x="546" y="581"/>
                    </a:lnTo>
                    <a:lnTo>
                      <a:pt x="605" y="692"/>
                    </a:lnTo>
                    <a:lnTo>
                      <a:pt x="651" y="761"/>
                    </a:lnTo>
                    <a:lnTo>
                      <a:pt x="605" y="872"/>
                    </a:lnTo>
                    <a:lnTo>
                      <a:pt x="523" y="895"/>
                    </a:lnTo>
                    <a:lnTo>
                      <a:pt x="546" y="94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0" name="Freeform 219"/>
              <p:cNvSpPr>
                <a:spLocks/>
              </p:cNvSpPr>
              <p:nvPr/>
            </p:nvSpPr>
            <p:spPr bwMode="auto">
              <a:xfrm>
                <a:off x="1342" y="635"/>
                <a:ext cx="72" cy="152"/>
              </a:xfrm>
              <a:custGeom>
                <a:avLst/>
                <a:gdLst>
                  <a:gd name="T0" fmla="*/ 576 w 576"/>
                  <a:gd name="T1" fmla="*/ 272 h 1219"/>
                  <a:gd name="T2" fmla="*/ 500 w 576"/>
                  <a:gd name="T3" fmla="*/ 336 h 1219"/>
                  <a:gd name="T4" fmla="*/ 478 w 576"/>
                  <a:gd name="T5" fmla="*/ 446 h 1219"/>
                  <a:gd name="T6" fmla="*/ 454 w 576"/>
                  <a:gd name="T7" fmla="*/ 516 h 1219"/>
                  <a:gd name="T8" fmla="*/ 390 w 576"/>
                  <a:gd name="T9" fmla="*/ 586 h 1219"/>
                  <a:gd name="T10" fmla="*/ 321 w 576"/>
                  <a:gd name="T11" fmla="*/ 609 h 1219"/>
                  <a:gd name="T12" fmla="*/ 274 w 576"/>
                  <a:gd name="T13" fmla="*/ 720 h 1219"/>
                  <a:gd name="T14" fmla="*/ 274 w 576"/>
                  <a:gd name="T15" fmla="*/ 766 h 1219"/>
                  <a:gd name="T16" fmla="*/ 343 w 576"/>
                  <a:gd name="T17" fmla="*/ 853 h 1219"/>
                  <a:gd name="T18" fmla="*/ 343 w 576"/>
                  <a:gd name="T19" fmla="*/ 877 h 1219"/>
                  <a:gd name="T20" fmla="*/ 297 w 576"/>
                  <a:gd name="T21" fmla="*/ 900 h 1219"/>
                  <a:gd name="T22" fmla="*/ 274 w 576"/>
                  <a:gd name="T23" fmla="*/ 877 h 1219"/>
                  <a:gd name="T24" fmla="*/ 251 w 576"/>
                  <a:gd name="T25" fmla="*/ 900 h 1219"/>
                  <a:gd name="T26" fmla="*/ 274 w 576"/>
                  <a:gd name="T27" fmla="*/ 922 h 1219"/>
                  <a:gd name="T28" fmla="*/ 274 w 576"/>
                  <a:gd name="T29" fmla="*/ 969 h 1219"/>
                  <a:gd name="T30" fmla="*/ 274 w 576"/>
                  <a:gd name="T31" fmla="*/ 992 h 1219"/>
                  <a:gd name="T32" fmla="*/ 274 w 576"/>
                  <a:gd name="T33" fmla="*/ 1079 h 1219"/>
                  <a:gd name="T34" fmla="*/ 227 w 576"/>
                  <a:gd name="T35" fmla="*/ 1126 h 1219"/>
                  <a:gd name="T36" fmla="*/ 157 w 576"/>
                  <a:gd name="T37" fmla="*/ 1149 h 1219"/>
                  <a:gd name="T38" fmla="*/ 140 w 576"/>
                  <a:gd name="T39" fmla="*/ 1219 h 1219"/>
                  <a:gd name="T40" fmla="*/ 94 w 576"/>
                  <a:gd name="T41" fmla="*/ 1219 h 1219"/>
                  <a:gd name="T42" fmla="*/ 70 w 576"/>
                  <a:gd name="T43" fmla="*/ 1149 h 1219"/>
                  <a:gd name="T44" fmla="*/ 47 w 576"/>
                  <a:gd name="T45" fmla="*/ 1079 h 1219"/>
                  <a:gd name="T46" fmla="*/ 7 w 576"/>
                  <a:gd name="T47" fmla="*/ 1044 h 1219"/>
                  <a:gd name="T48" fmla="*/ 0 w 576"/>
                  <a:gd name="T49" fmla="*/ 969 h 1219"/>
                  <a:gd name="T50" fmla="*/ 0 w 576"/>
                  <a:gd name="T51" fmla="*/ 900 h 1219"/>
                  <a:gd name="T52" fmla="*/ 0 w 576"/>
                  <a:gd name="T53" fmla="*/ 877 h 1219"/>
                  <a:gd name="T54" fmla="*/ 47 w 576"/>
                  <a:gd name="T55" fmla="*/ 807 h 1219"/>
                  <a:gd name="T56" fmla="*/ 70 w 576"/>
                  <a:gd name="T57" fmla="*/ 673 h 1219"/>
                  <a:gd name="T58" fmla="*/ 47 w 576"/>
                  <a:gd name="T59" fmla="*/ 540 h 1219"/>
                  <a:gd name="T60" fmla="*/ 70 w 576"/>
                  <a:gd name="T61" fmla="*/ 476 h 1219"/>
                  <a:gd name="T62" fmla="*/ 175 w 576"/>
                  <a:gd name="T63" fmla="*/ 366 h 1219"/>
                  <a:gd name="T64" fmla="*/ 187 w 576"/>
                  <a:gd name="T65" fmla="*/ 296 h 1219"/>
                  <a:gd name="T66" fmla="*/ 274 w 576"/>
                  <a:gd name="T67" fmla="*/ 139 h 1219"/>
                  <a:gd name="T68" fmla="*/ 303 w 576"/>
                  <a:gd name="T69" fmla="*/ 57 h 1219"/>
                  <a:gd name="T70" fmla="*/ 378 w 576"/>
                  <a:gd name="T71" fmla="*/ 35 h 1219"/>
                  <a:gd name="T72" fmla="*/ 413 w 576"/>
                  <a:gd name="T73" fmla="*/ 0 h 1219"/>
                  <a:gd name="T74" fmla="*/ 483 w 576"/>
                  <a:gd name="T75" fmla="*/ 0 h 1219"/>
                  <a:gd name="T76" fmla="*/ 518 w 576"/>
                  <a:gd name="T77" fmla="*/ 57 h 1219"/>
                  <a:gd name="T78" fmla="*/ 565 w 576"/>
                  <a:gd name="T79" fmla="*/ 157 h 1219"/>
                  <a:gd name="T80" fmla="*/ 565 w 576"/>
                  <a:gd name="T81" fmla="*/ 202 h 1219"/>
                  <a:gd name="T82" fmla="*/ 576 w 576"/>
                  <a:gd name="T83" fmla="*/ 272 h 1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219"/>
                  <a:gd name="T128" fmla="*/ 576 w 576"/>
                  <a:gd name="T129" fmla="*/ 1219 h 1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219">
                    <a:moveTo>
                      <a:pt x="576" y="272"/>
                    </a:moveTo>
                    <a:lnTo>
                      <a:pt x="500" y="336"/>
                    </a:lnTo>
                    <a:lnTo>
                      <a:pt x="478" y="446"/>
                    </a:lnTo>
                    <a:lnTo>
                      <a:pt x="454" y="516"/>
                    </a:lnTo>
                    <a:lnTo>
                      <a:pt x="390" y="586"/>
                    </a:lnTo>
                    <a:lnTo>
                      <a:pt x="321" y="609"/>
                    </a:lnTo>
                    <a:lnTo>
                      <a:pt x="274" y="720"/>
                    </a:lnTo>
                    <a:lnTo>
                      <a:pt x="274" y="766"/>
                    </a:lnTo>
                    <a:lnTo>
                      <a:pt x="343" y="853"/>
                    </a:lnTo>
                    <a:lnTo>
                      <a:pt x="343" y="877"/>
                    </a:lnTo>
                    <a:lnTo>
                      <a:pt x="297" y="900"/>
                    </a:lnTo>
                    <a:lnTo>
                      <a:pt x="274" y="877"/>
                    </a:lnTo>
                    <a:lnTo>
                      <a:pt x="251" y="900"/>
                    </a:lnTo>
                    <a:lnTo>
                      <a:pt x="274" y="922"/>
                    </a:lnTo>
                    <a:lnTo>
                      <a:pt x="274" y="969"/>
                    </a:lnTo>
                    <a:lnTo>
                      <a:pt x="274" y="992"/>
                    </a:lnTo>
                    <a:lnTo>
                      <a:pt x="274" y="1079"/>
                    </a:lnTo>
                    <a:lnTo>
                      <a:pt x="227" y="1126"/>
                    </a:lnTo>
                    <a:lnTo>
                      <a:pt x="157" y="1149"/>
                    </a:lnTo>
                    <a:lnTo>
                      <a:pt x="140" y="1219"/>
                    </a:lnTo>
                    <a:lnTo>
                      <a:pt x="94" y="1219"/>
                    </a:lnTo>
                    <a:lnTo>
                      <a:pt x="70" y="1149"/>
                    </a:lnTo>
                    <a:lnTo>
                      <a:pt x="47" y="1079"/>
                    </a:lnTo>
                    <a:lnTo>
                      <a:pt x="7" y="1044"/>
                    </a:lnTo>
                    <a:lnTo>
                      <a:pt x="0" y="969"/>
                    </a:lnTo>
                    <a:lnTo>
                      <a:pt x="0" y="900"/>
                    </a:lnTo>
                    <a:lnTo>
                      <a:pt x="0" y="877"/>
                    </a:lnTo>
                    <a:lnTo>
                      <a:pt x="47" y="807"/>
                    </a:lnTo>
                    <a:lnTo>
                      <a:pt x="70" y="673"/>
                    </a:lnTo>
                    <a:lnTo>
                      <a:pt x="47" y="540"/>
                    </a:lnTo>
                    <a:lnTo>
                      <a:pt x="70" y="476"/>
                    </a:lnTo>
                    <a:lnTo>
                      <a:pt x="175" y="366"/>
                    </a:lnTo>
                    <a:lnTo>
                      <a:pt x="187" y="296"/>
                    </a:lnTo>
                    <a:lnTo>
                      <a:pt x="274" y="139"/>
                    </a:lnTo>
                    <a:lnTo>
                      <a:pt x="303" y="57"/>
                    </a:lnTo>
                    <a:lnTo>
                      <a:pt x="378" y="35"/>
                    </a:lnTo>
                    <a:lnTo>
                      <a:pt x="413" y="0"/>
                    </a:lnTo>
                    <a:lnTo>
                      <a:pt x="483" y="0"/>
                    </a:lnTo>
                    <a:lnTo>
                      <a:pt x="518" y="57"/>
                    </a:lnTo>
                    <a:lnTo>
                      <a:pt x="565" y="157"/>
                    </a:lnTo>
                    <a:lnTo>
                      <a:pt x="565" y="202"/>
                    </a:lnTo>
                    <a:lnTo>
                      <a:pt x="576" y="27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1" name="Freeform 220"/>
              <p:cNvSpPr>
                <a:spLocks/>
              </p:cNvSpPr>
              <p:nvPr/>
            </p:nvSpPr>
            <p:spPr bwMode="auto">
              <a:xfrm>
                <a:off x="1305" y="604"/>
                <a:ext cx="144" cy="158"/>
              </a:xfrm>
              <a:custGeom>
                <a:avLst/>
                <a:gdLst>
                  <a:gd name="T0" fmla="*/ 1012 w 1151"/>
                  <a:gd name="T1" fmla="*/ 0 h 1267"/>
                  <a:gd name="T2" fmla="*/ 947 w 1151"/>
                  <a:gd name="T3" fmla="*/ 0 h 1267"/>
                  <a:gd name="T4" fmla="*/ 878 w 1151"/>
                  <a:gd name="T5" fmla="*/ 24 h 1267"/>
                  <a:gd name="T6" fmla="*/ 768 w 1151"/>
                  <a:gd name="T7" fmla="*/ 47 h 1267"/>
                  <a:gd name="T8" fmla="*/ 680 w 1151"/>
                  <a:gd name="T9" fmla="*/ 117 h 1267"/>
                  <a:gd name="T10" fmla="*/ 517 w 1151"/>
                  <a:gd name="T11" fmla="*/ 251 h 1267"/>
                  <a:gd name="T12" fmla="*/ 494 w 1151"/>
                  <a:gd name="T13" fmla="*/ 296 h 1267"/>
                  <a:gd name="T14" fmla="*/ 477 w 1151"/>
                  <a:gd name="T15" fmla="*/ 366 h 1267"/>
                  <a:gd name="T16" fmla="*/ 384 w 1151"/>
                  <a:gd name="T17" fmla="*/ 430 h 1267"/>
                  <a:gd name="T18" fmla="*/ 290 w 1151"/>
                  <a:gd name="T19" fmla="*/ 610 h 1267"/>
                  <a:gd name="T20" fmla="*/ 203 w 1151"/>
                  <a:gd name="T21" fmla="*/ 744 h 1267"/>
                  <a:gd name="T22" fmla="*/ 244 w 1151"/>
                  <a:gd name="T23" fmla="*/ 767 h 1267"/>
                  <a:gd name="T24" fmla="*/ 157 w 1151"/>
                  <a:gd name="T25" fmla="*/ 814 h 1267"/>
                  <a:gd name="T26" fmla="*/ 0 w 1151"/>
                  <a:gd name="T27" fmla="*/ 924 h 1267"/>
                  <a:gd name="T28" fmla="*/ 63 w 1151"/>
                  <a:gd name="T29" fmla="*/ 971 h 1267"/>
                  <a:gd name="T30" fmla="*/ 63 w 1151"/>
                  <a:gd name="T31" fmla="*/ 1017 h 1267"/>
                  <a:gd name="T32" fmla="*/ 23 w 1151"/>
                  <a:gd name="T33" fmla="*/ 1058 h 1267"/>
                  <a:gd name="T34" fmla="*/ 23 w 1151"/>
                  <a:gd name="T35" fmla="*/ 1128 h 1267"/>
                  <a:gd name="T36" fmla="*/ 23 w 1151"/>
                  <a:gd name="T37" fmla="*/ 1197 h 1267"/>
                  <a:gd name="T38" fmla="*/ 46 w 1151"/>
                  <a:gd name="T39" fmla="*/ 1267 h 1267"/>
                  <a:gd name="T40" fmla="*/ 227 w 1151"/>
                  <a:gd name="T41" fmla="*/ 1197 h 1267"/>
                  <a:gd name="T42" fmla="*/ 337 w 1151"/>
                  <a:gd name="T43" fmla="*/ 1058 h 1267"/>
                  <a:gd name="T44" fmla="*/ 360 w 1151"/>
                  <a:gd name="T45" fmla="*/ 884 h 1267"/>
                  <a:gd name="T46" fmla="*/ 384 w 1151"/>
                  <a:gd name="T47" fmla="*/ 697 h 1267"/>
                  <a:gd name="T48" fmla="*/ 477 w 1151"/>
                  <a:gd name="T49" fmla="*/ 610 h 1267"/>
                  <a:gd name="T50" fmla="*/ 517 w 1151"/>
                  <a:gd name="T51" fmla="*/ 477 h 1267"/>
                  <a:gd name="T52" fmla="*/ 656 w 1151"/>
                  <a:gd name="T53" fmla="*/ 296 h 1267"/>
                  <a:gd name="T54" fmla="*/ 680 w 1151"/>
                  <a:gd name="T55" fmla="*/ 163 h 1267"/>
                  <a:gd name="T56" fmla="*/ 831 w 1151"/>
                  <a:gd name="T57" fmla="*/ 221 h 1267"/>
                  <a:gd name="T58" fmla="*/ 965 w 1151"/>
                  <a:gd name="T59" fmla="*/ 140 h 1267"/>
                  <a:gd name="T60" fmla="*/ 1087 w 1151"/>
                  <a:gd name="T61" fmla="*/ 94 h 1267"/>
                  <a:gd name="T62" fmla="*/ 1151 w 1151"/>
                  <a:gd name="T63" fmla="*/ 47 h 12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1"/>
                  <a:gd name="T97" fmla="*/ 0 h 1267"/>
                  <a:gd name="T98" fmla="*/ 1151 w 1151"/>
                  <a:gd name="T99" fmla="*/ 1267 h 12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1" h="1267">
                    <a:moveTo>
                      <a:pt x="1127" y="0"/>
                    </a:moveTo>
                    <a:lnTo>
                      <a:pt x="1012" y="0"/>
                    </a:lnTo>
                    <a:lnTo>
                      <a:pt x="970" y="47"/>
                    </a:lnTo>
                    <a:lnTo>
                      <a:pt x="947" y="0"/>
                    </a:lnTo>
                    <a:lnTo>
                      <a:pt x="878" y="0"/>
                    </a:lnTo>
                    <a:lnTo>
                      <a:pt x="878" y="24"/>
                    </a:lnTo>
                    <a:lnTo>
                      <a:pt x="837" y="24"/>
                    </a:lnTo>
                    <a:lnTo>
                      <a:pt x="768" y="47"/>
                    </a:lnTo>
                    <a:lnTo>
                      <a:pt x="761" y="117"/>
                    </a:lnTo>
                    <a:lnTo>
                      <a:pt x="680" y="117"/>
                    </a:lnTo>
                    <a:lnTo>
                      <a:pt x="611" y="140"/>
                    </a:lnTo>
                    <a:lnTo>
                      <a:pt x="517" y="251"/>
                    </a:lnTo>
                    <a:lnTo>
                      <a:pt x="564" y="274"/>
                    </a:lnTo>
                    <a:lnTo>
                      <a:pt x="494" y="296"/>
                    </a:lnTo>
                    <a:lnTo>
                      <a:pt x="494" y="338"/>
                    </a:lnTo>
                    <a:lnTo>
                      <a:pt x="477" y="366"/>
                    </a:lnTo>
                    <a:lnTo>
                      <a:pt x="430" y="338"/>
                    </a:lnTo>
                    <a:lnTo>
                      <a:pt x="384" y="430"/>
                    </a:lnTo>
                    <a:lnTo>
                      <a:pt x="384" y="477"/>
                    </a:lnTo>
                    <a:lnTo>
                      <a:pt x="290" y="610"/>
                    </a:lnTo>
                    <a:lnTo>
                      <a:pt x="203" y="727"/>
                    </a:lnTo>
                    <a:lnTo>
                      <a:pt x="203" y="744"/>
                    </a:lnTo>
                    <a:lnTo>
                      <a:pt x="267" y="744"/>
                    </a:lnTo>
                    <a:lnTo>
                      <a:pt x="244" y="767"/>
                    </a:lnTo>
                    <a:lnTo>
                      <a:pt x="180" y="767"/>
                    </a:lnTo>
                    <a:lnTo>
                      <a:pt x="157" y="814"/>
                    </a:lnTo>
                    <a:lnTo>
                      <a:pt x="46" y="884"/>
                    </a:lnTo>
                    <a:lnTo>
                      <a:pt x="0" y="924"/>
                    </a:lnTo>
                    <a:lnTo>
                      <a:pt x="0" y="994"/>
                    </a:lnTo>
                    <a:lnTo>
                      <a:pt x="63" y="971"/>
                    </a:lnTo>
                    <a:lnTo>
                      <a:pt x="93" y="971"/>
                    </a:lnTo>
                    <a:lnTo>
                      <a:pt x="63" y="1017"/>
                    </a:lnTo>
                    <a:lnTo>
                      <a:pt x="23" y="1017"/>
                    </a:lnTo>
                    <a:lnTo>
                      <a:pt x="23" y="1058"/>
                    </a:lnTo>
                    <a:lnTo>
                      <a:pt x="6" y="1104"/>
                    </a:lnTo>
                    <a:lnTo>
                      <a:pt x="23" y="1128"/>
                    </a:lnTo>
                    <a:lnTo>
                      <a:pt x="6" y="1145"/>
                    </a:lnTo>
                    <a:lnTo>
                      <a:pt x="23" y="1197"/>
                    </a:lnTo>
                    <a:lnTo>
                      <a:pt x="0" y="1220"/>
                    </a:lnTo>
                    <a:lnTo>
                      <a:pt x="46" y="1267"/>
                    </a:lnTo>
                    <a:lnTo>
                      <a:pt x="157" y="1243"/>
                    </a:lnTo>
                    <a:lnTo>
                      <a:pt x="227" y="1197"/>
                    </a:lnTo>
                    <a:lnTo>
                      <a:pt x="290" y="1151"/>
                    </a:lnTo>
                    <a:lnTo>
                      <a:pt x="337" y="1058"/>
                    </a:lnTo>
                    <a:lnTo>
                      <a:pt x="360" y="924"/>
                    </a:lnTo>
                    <a:lnTo>
                      <a:pt x="360" y="884"/>
                    </a:lnTo>
                    <a:lnTo>
                      <a:pt x="337" y="791"/>
                    </a:lnTo>
                    <a:lnTo>
                      <a:pt x="384" y="697"/>
                    </a:lnTo>
                    <a:lnTo>
                      <a:pt x="430" y="657"/>
                    </a:lnTo>
                    <a:lnTo>
                      <a:pt x="477" y="610"/>
                    </a:lnTo>
                    <a:lnTo>
                      <a:pt x="477" y="564"/>
                    </a:lnTo>
                    <a:lnTo>
                      <a:pt x="517" y="477"/>
                    </a:lnTo>
                    <a:lnTo>
                      <a:pt x="587" y="320"/>
                    </a:lnTo>
                    <a:lnTo>
                      <a:pt x="656" y="296"/>
                    </a:lnTo>
                    <a:lnTo>
                      <a:pt x="778" y="256"/>
                    </a:lnTo>
                    <a:lnTo>
                      <a:pt x="680" y="163"/>
                    </a:lnTo>
                    <a:lnTo>
                      <a:pt x="715" y="157"/>
                    </a:lnTo>
                    <a:lnTo>
                      <a:pt x="831" y="221"/>
                    </a:lnTo>
                    <a:lnTo>
                      <a:pt x="883" y="216"/>
                    </a:lnTo>
                    <a:lnTo>
                      <a:pt x="965" y="140"/>
                    </a:lnTo>
                    <a:lnTo>
                      <a:pt x="994" y="117"/>
                    </a:lnTo>
                    <a:lnTo>
                      <a:pt x="1087" y="94"/>
                    </a:lnTo>
                    <a:lnTo>
                      <a:pt x="1087" y="70"/>
                    </a:lnTo>
                    <a:lnTo>
                      <a:pt x="1151" y="47"/>
                    </a:lnTo>
                    <a:lnTo>
                      <a:pt x="112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2" name="Freeform 221"/>
              <p:cNvSpPr>
                <a:spLocks/>
              </p:cNvSpPr>
              <p:nvPr/>
            </p:nvSpPr>
            <p:spPr bwMode="auto">
              <a:xfrm>
                <a:off x="1379" y="762"/>
                <a:ext cx="8" cy="11"/>
              </a:xfrm>
              <a:custGeom>
                <a:avLst/>
                <a:gdLst>
                  <a:gd name="T0" fmla="*/ 46 w 69"/>
                  <a:gd name="T1" fmla="*/ 0 h 87"/>
                  <a:gd name="T2" fmla="*/ 0 w 69"/>
                  <a:gd name="T3" fmla="*/ 18 h 87"/>
                  <a:gd name="T4" fmla="*/ 24 w 69"/>
                  <a:gd name="T5" fmla="*/ 87 h 87"/>
                  <a:gd name="T6" fmla="*/ 46 w 69"/>
                  <a:gd name="T7" fmla="*/ 63 h 87"/>
                  <a:gd name="T8" fmla="*/ 69 w 69"/>
                  <a:gd name="T9" fmla="*/ 40 h 87"/>
                  <a:gd name="T10" fmla="*/ 46 w 69"/>
                  <a:gd name="T11" fmla="*/ 0 h 87"/>
                  <a:gd name="T12" fmla="*/ 0 60000 65536"/>
                  <a:gd name="T13" fmla="*/ 0 60000 65536"/>
                  <a:gd name="T14" fmla="*/ 0 60000 65536"/>
                  <a:gd name="T15" fmla="*/ 0 60000 65536"/>
                  <a:gd name="T16" fmla="*/ 0 60000 65536"/>
                  <a:gd name="T17" fmla="*/ 0 60000 65536"/>
                  <a:gd name="T18" fmla="*/ 0 w 69"/>
                  <a:gd name="T19" fmla="*/ 0 h 87"/>
                  <a:gd name="T20" fmla="*/ 69 w 69"/>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69" h="87">
                    <a:moveTo>
                      <a:pt x="46" y="0"/>
                    </a:moveTo>
                    <a:lnTo>
                      <a:pt x="0" y="18"/>
                    </a:lnTo>
                    <a:lnTo>
                      <a:pt x="24" y="87"/>
                    </a:lnTo>
                    <a:lnTo>
                      <a:pt x="46" y="63"/>
                    </a:lnTo>
                    <a:lnTo>
                      <a:pt x="69" y="40"/>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3" name="Freeform 222"/>
              <p:cNvSpPr>
                <a:spLocks/>
              </p:cNvSpPr>
              <p:nvPr/>
            </p:nvSpPr>
            <p:spPr bwMode="auto">
              <a:xfrm>
                <a:off x="1339" y="790"/>
                <a:ext cx="9" cy="8"/>
              </a:xfrm>
              <a:custGeom>
                <a:avLst/>
                <a:gdLst>
                  <a:gd name="T0" fmla="*/ 47 w 70"/>
                  <a:gd name="T1" fmla="*/ 0 h 63"/>
                  <a:gd name="T2" fmla="*/ 0 w 70"/>
                  <a:gd name="T3" fmla="*/ 40 h 63"/>
                  <a:gd name="T4" fmla="*/ 23 w 70"/>
                  <a:gd name="T5" fmla="*/ 63 h 63"/>
                  <a:gd name="T6" fmla="*/ 70 w 70"/>
                  <a:gd name="T7" fmla="*/ 40 h 63"/>
                  <a:gd name="T8" fmla="*/ 47 w 70"/>
                  <a:gd name="T9" fmla="*/ 0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47" y="0"/>
                    </a:moveTo>
                    <a:lnTo>
                      <a:pt x="0" y="40"/>
                    </a:lnTo>
                    <a:lnTo>
                      <a:pt x="23" y="63"/>
                    </a:lnTo>
                    <a:lnTo>
                      <a:pt x="70" y="40"/>
                    </a:lnTo>
                    <a:lnTo>
                      <a:pt x="47"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4" name="Freeform 223"/>
              <p:cNvSpPr>
                <a:spLocks/>
              </p:cNvSpPr>
              <p:nvPr/>
            </p:nvSpPr>
            <p:spPr bwMode="auto">
              <a:xfrm>
                <a:off x="1416" y="897"/>
                <a:ext cx="42" cy="27"/>
              </a:xfrm>
              <a:custGeom>
                <a:avLst/>
                <a:gdLst>
                  <a:gd name="T0" fmla="*/ 337 w 337"/>
                  <a:gd name="T1" fmla="*/ 24 h 216"/>
                  <a:gd name="T2" fmla="*/ 314 w 337"/>
                  <a:gd name="T3" fmla="*/ 64 h 216"/>
                  <a:gd name="T4" fmla="*/ 268 w 337"/>
                  <a:gd name="T5" fmla="*/ 111 h 216"/>
                  <a:gd name="T6" fmla="*/ 314 w 337"/>
                  <a:gd name="T7" fmla="*/ 157 h 216"/>
                  <a:gd name="T8" fmla="*/ 268 w 337"/>
                  <a:gd name="T9" fmla="*/ 204 h 216"/>
                  <a:gd name="T10" fmla="*/ 221 w 337"/>
                  <a:gd name="T11" fmla="*/ 204 h 216"/>
                  <a:gd name="T12" fmla="*/ 111 w 337"/>
                  <a:gd name="T13" fmla="*/ 204 h 216"/>
                  <a:gd name="T14" fmla="*/ 42 w 337"/>
                  <a:gd name="T15" fmla="*/ 216 h 216"/>
                  <a:gd name="T16" fmla="*/ 18 w 337"/>
                  <a:gd name="T17" fmla="*/ 181 h 216"/>
                  <a:gd name="T18" fmla="*/ 35 w 337"/>
                  <a:gd name="T19" fmla="*/ 157 h 216"/>
                  <a:gd name="T20" fmla="*/ 0 w 337"/>
                  <a:gd name="T21" fmla="*/ 99 h 216"/>
                  <a:gd name="T22" fmla="*/ 18 w 337"/>
                  <a:gd name="T23" fmla="*/ 87 h 216"/>
                  <a:gd name="T24" fmla="*/ 24 w 337"/>
                  <a:gd name="T25" fmla="*/ 35 h 216"/>
                  <a:gd name="T26" fmla="*/ 42 w 337"/>
                  <a:gd name="T27" fmla="*/ 24 h 216"/>
                  <a:gd name="T28" fmla="*/ 129 w 337"/>
                  <a:gd name="T29" fmla="*/ 64 h 216"/>
                  <a:gd name="T30" fmla="*/ 221 w 337"/>
                  <a:gd name="T31" fmla="*/ 0 h 216"/>
                  <a:gd name="T32" fmla="*/ 268 w 337"/>
                  <a:gd name="T33" fmla="*/ 47 h 216"/>
                  <a:gd name="T34" fmla="*/ 337 w 337"/>
                  <a:gd name="T35" fmla="*/ 24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216"/>
                  <a:gd name="T56" fmla="*/ 337 w 337"/>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216">
                    <a:moveTo>
                      <a:pt x="337" y="24"/>
                    </a:moveTo>
                    <a:lnTo>
                      <a:pt x="314" y="64"/>
                    </a:lnTo>
                    <a:lnTo>
                      <a:pt x="268" y="111"/>
                    </a:lnTo>
                    <a:lnTo>
                      <a:pt x="314" y="157"/>
                    </a:lnTo>
                    <a:lnTo>
                      <a:pt x="268" y="204"/>
                    </a:lnTo>
                    <a:lnTo>
                      <a:pt x="221" y="204"/>
                    </a:lnTo>
                    <a:lnTo>
                      <a:pt x="111" y="204"/>
                    </a:lnTo>
                    <a:lnTo>
                      <a:pt x="42" y="216"/>
                    </a:lnTo>
                    <a:lnTo>
                      <a:pt x="18" y="181"/>
                    </a:lnTo>
                    <a:lnTo>
                      <a:pt x="35" y="157"/>
                    </a:lnTo>
                    <a:lnTo>
                      <a:pt x="0" y="99"/>
                    </a:lnTo>
                    <a:lnTo>
                      <a:pt x="18" y="87"/>
                    </a:lnTo>
                    <a:lnTo>
                      <a:pt x="24" y="35"/>
                    </a:lnTo>
                    <a:lnTo>
                      <a:pt x="42" y="24"/>
                    </a:lnTo>
                    <a:lnTo>
                      <a:pt x="129" y="64"/>
                    </a:lnTo>
                    <a:lnTo>
                      <a:pt x="221" y="0"/>
                    </a:lnTo>
                    <a:lnTo>
                      <a:pt x="268" y="47"/>
                    </a:lnTo>
                    <a:lnTo>
                      <a:pt x="337"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5" name="Freeform 224"/>
              <p:cNvSpPr>
                <a:spLocks/>
              </p:cNvSpPr>
              <p:nvPr/>
            </p:nvSpPr>
            <p:spPr bwMode="auto">
              <a:xfrm>
                <a:off x="1441" y="918"/>
                <a:ext cx="18" cy="18"/>
              </a:xfrm>
              <a:custGeom>
                <a:avLst/>
                <a:gdLst>
                  <a:gd name="T0" fmla="*/ 110 w 139"/>
                  <a:gd name="T1" fmla="*/ 0 h 145"/>
                  <a:gd name="T2" fmla="*/ 35 w 139"/>
                  <a:gd name="T3" fmla="*/ 64 h 145"/>
                  <a:gd name="T4" fmla="*/ 0 w 139"/>
                  <a:gd name="T5" fmla="*/ 104 h 145"/>
                  <a:gd name="T6" fmla="*/ 52 w 139"/>
                  <a:gd name="T7" fmla="*/ 145 h 145"/>
                  <a:gd name="T8" fmla="*/ 93 w 139"/>
                  <a:gd name="T9" fmla="*/ 104 h 145"/>
                  <a:gd name="T10" fmla="*/ 139 w 139"/>
                  <a:gd name="T11" fmla="*/ 64 h 145"/>
                  <a:gd name="T12" fmla="*/ 127 w 139"/>
                  <a:gd name="T13" fmla="*/ 5 h 145"/>
                  <a:gd name="T14" fmla="*/ 110 w 139"/>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5"/>
                  <a:gd name="T26" fmla="*/ 139 w 139"/>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5">
                    <a:moveTo>
                      <a:pt x="110" y="0"/>
                    </a:moveTo>
                    <a:lnTo>
                      <a:pt x="35" y="64"/>
                    </a:lnTo>
                    <a:lnTo>
                      <a:pt x="0" y="104"/>
                    </a:lnTo>
                    <a:lnTo>
                      <a:pt x="52" y="145"/>
                    </a:lnTo>
                    <a:lnTo>
                      <a:pt x="93" y="104"/>
                    </a:lnTo>
                    <a:lnTo>
                      <a:pt x="139" y="64"/>
                    </a:lnTo>
                    <a:lnTo>
                      <a:pt x="127" y="5"/>
                    </a:lnTo>
                    <a:lnTo>
                      <a:pt x="11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6" name="Freeform 225"/>
              <p:cNvSpPr>
                <a:spLocks/>
              </p:cNvSpPr>
              <p:nvPr/>
            </p:nvSpPr>
            <p:spPr bwMode="auto">
              <a:xfrm>
                <a:off x="1407" y="922"/>
                <a:ext cx="39" cy="45"/>
              </a:xfrm>
              <a:custGeom>
                <a:avLst/>
                <a:gdLst>
                  <a:gd name="T0" fmla="*/ 274 w 314"/>
                  <a:gd name="T1" fmla="*/ 69 h 360"/>
                  <a:gd name="T2" fmla="*/ 245 w 314"/>
                  <a:gd name="T3" fmla="*/ 69 h 360"/>
                  <a:gd name="T4" fmla="*/ 199 w 314"/>
                  <a:gd name="T5" fmla="*/ 92 h 360"/>
                  <a:gd name="T6" fmla="*/ 157 w 314"/>
                  <a:gd name="T7" fmla="*/ 69 h 360"/>
                  <a:gd name="T8" fmla="*/ 157 w 314"/>
                  <a:gd name="T9" fmla="*/ 116 h 360"/>
                  <a:gd name="T10" fmla="*/ 112 w 314"/>
                  <a:gd name="T11" fmla="*/ 92 h 360"/>
                  <a:gd name="T12" fmla="*/ 77 w 314"/>
                  <a:gd name="T13" fmla="*/ 87 h 360"/>
                  <a:gd name="T14" fmla="*/ 157 w 314"/>
                  <a:gd name="T15" fmla="*/ 156 h 360"/>
                  <a:gd name="T16" fmla="*/ 88 w 314"/>
                  <a:gd name="T17" fmla="*/ 134 h 360"/>
                  <a:gd name="T18" fmla="*/ 88 w 314"/>
                  <a:gd name="T19" fmla="*/ 179 h 360"/>
                  <a:gd name="T20" fmla="*/ 134 w 314"/>
                  <a:gd name="T21" fmla="*/ 226 h 360"/>
                  <a:gd name="T22" fmla="*/ 157 w 314"/>
                  <a:gd name="T23" fmla="*/ 273 h 360"/>
                  <a:gd name="T24" fmla="*/ 122 w 314"/>
                  <a:gd name="T25" fmla="*/ 256 h 360"/>
                  <a:gd name="T26" fmla="*/ 181 w 314"/>
                  <a:gd name="T27" fmla="*/ 319 h 360"/>
                  <a:gd name="T28" fmla="*/ 134 w 314"/>
                  <a:gd name="T29" fmla="*/ 291 h 360"/>
                  <a:gd name="T30" fmla="*/ 100 w 314"/>
                  <a:gd name="T31" fmla="*/ 279 h 360"/>
                  <a:gd name="T32" fmla="*/ 152 w 314"/>
                  <a:gd name="T33" fmla="*/ 331 h 360"/>
                  <a:gd name="T34" fmla="*/ 157 w 314"/>
                  <a:gd name="T35" fmla="*/ 360 h 360"/>
                  <a:gd name="T36" fmla="*/ 88 w 314"/>
                  <a:gd name="T37" fmla="*/ 354 h 360"/>
                  <a:gd name="T38" fmla="*/ 42 w 314"/>
                  <a:gd name="T39" fmla="*/ 336 h 360"/>
                  <a:gd name="T40" fmla="*/ 24 w 314"/>
                  <a:gd name="T41" fmla="*/ 249 h 360"/>
                  <a:gd name="T42" fmla="*/ 12 w 314"/>
                  <a:gd name="T43" fmla="*/ 209 h 360"/>
                  <a:gd name="T44" fmla="*/ 100 w 314"/>
                  <a:gd name="T45" fmla="*/ 267 h 360"/>
                  <a:gd name="T46" fmla="*/ 42 w 314"/>
                  <a:gd name="T47" fmla="*/ 191 h 360"/>
                  <a:gd name="T48" fmla="*/ 12 w 314"/>
                  <a:gd name="T49" fmla="*/ 156 h 360"/>
                  <a:gd name="T50" fmla="*/ 0 w 314"/>
                  <a:gd name="T51" fmla="*/ 87 h 360"/>
                  <a:gd name="T52" fmla="*/ 42 w 314"/>
                  <a:gd name="T53" fmla="*/ 69 h 360"/>
                  <a:gd name="T54" fmla="*/ 88 w 314"/>
                  <a:gd name="T55" fmla="*/ 22 h 360"/>
                  <a:gd name="T56" fmla="*/ 157 w 314"/>
                  <a:gd name="T57" fmla="*/ 0 h 360"/>
                  <a:gd name="T58" fmla="*/ 274 w 314"/>
                  <a:gd name="T59" fmla="*/ 0 h 360"/>
                  <a:gd name="T60" fmla="*/ 314 w 314"/>
                  <a:gd name="T61" fmla="*/ 0 h 360"/>
                  <a:gd name="T62" fmla="*/ 314 w 314"/>
                  <a:gd name="T63" fmla="*/ 22 h 360"/>
                  <a:gd name="T64" fmla="*/ 274 w 314"/>
                  <a:gd name="T65" fmla="*/ 69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60"/>
                  <a:gd name="T101" fmla="*/ 314 w 314"/>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60">
                    <a:moveTo>
                      <a:pt x="274" y="69"/>
                    </a:moveTo>
                    <a:lnTo>
                      <a:pt x="245" y="69"/>
                    </a:lnTo>
                    <a:lnTo>
                      <a:pt x="199" y="92"/>
                    </a:lnTo>
                    <a:lnTo>
                      <a:pt x="157" y="69"/>
                    </a:lnTo>
                    <a:lnTo>
                      <a:pt x="157" y="116"/>
                    </a:lnTo>
                    <a:lnTo>
                      <a:pt x="112" y="92"/>
                    </a:lnTo>
                    <a:lnTo>
                      <a:pt x="77" y="87"/>
                    </a:lnTo>
                    <a:lnTo>
                      <a:pt x="157" y="156"/>
                    </a:lnTo>
                    <a:lnTo>
                      <a:pt x="88" y="134"/>
                    </a:lnTo>
                    <a:lnTo>
                      <a:pt x="88" y="179"/>
                    </a:lnTo>
                    <a:lnTo>
                      <a:pt x="134" y="226"/>
                    </a:lnTo>
                    <a:lnTo>
                      <a:pt x="157" y="273"/>
                    </a:lnTo>
                    <a:lnTo>
                      <a:pt x="122" y="256"/>
                    </a:lnTo>
                    <a:lnTo>
                      <a:pt x="181" y="319"/>
                    </a:lnTo>
                    <a:lnTo>
                      <a:pt x="134" y="291"/>
                    </a:lnTo>
                    <a:lnTo>
                      <a:pt x="100" y="279"/>
                    </a:lnTo>
                    <a:lnTo>
                      <a:pt x="152" y="331"/>
                    </a:lnTo>
                    <a:lnTo>
                      <a:pt x="157" y="360"/>
                    </a:lnTo>
                    <a:lnTo>
                      <a:pt x="88" y="354"/>
                    </a:lnTo>
                    <a:lnTo>
                      <a:pt x="42" y="336"/>
                    </a:lnTo>
                    <a:lnTo>
                      <a:pt x="24" y="249"/>
                    </a:lnTo>
                    <a:lnTo>
                      <a:pt x="12" y="209"/>
                    </a:lnTo>
                    <a:lnTo>
                      <a:pt x="100" y="267"/>
                    </a:lnTo>
                    <a:lnTo>
                      <a:pt x="42" y="191"/>
                    </a:lnTo>
                    <a:lnTo>
                      <a:pt x="12" y="156"/>
                    </a:lnTo>
                    <a:lnTo>
                      <a:pt x="0" y="87"/>
                    </a:lnTo>
                    <a:lnTo>
                      <a:pt x="42" y="69"/>
                    </a:lnTo>
                    <a:lnTo>
                      <a:pt x="88" y="22"/>
                    </a:lnTo>
                    <a:lnTo>
                      <a:pt x="157" y="0"/>
                    </a:lnTo>
                    <a:lnTo>
                      <a:pt x="274" y="0"/>
                    </a:lnTo>
                    <a:lnTo>
                      <a:pt x="314" y="0"/>
                    </a:lnTo>
                    <a:lnTo>
                      <a:pt x="314" y="22"/>
                    </a:lnTo>
                    <a:lnTo>
                      <a:pt x="274" y="69"/>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7" name="Freeform 226"/>
              <p:cNvSpPr>
                <a:spLocks/>
              </p:cNvSpPr>
              <p:nvPr/>
            </p:nvSpPr>
            <p:spPr bwMode="auto">
              <a:xfrm>
                <a:off x="1430" y="951"/>
                <a:ext cx="11" cy="13"/>
              </a:xfrm>
              <a:custGeom>
                <a:avLst/>
                <a:gdLst>
                  <a:gd name="T0" fmla="*/ 0 w 93"/>
                  <a:gd name="T1" fmla="*/ 0 h 110"/>
                  <a:gd name="T2" fmla="*/ 46 w 93"/>
                  <a:gd name="T3" fmla="*/ 47 h 110"/>
                  <a:gd name="T4" fmla="*/ 93 w 93"/>
                  <a:gd name="T5" fmla="*/ 110 h 110"/>
                  <a:gd name="T6" fmla="*/ 64 w 93"/>
                  <a:gd name="T7" fmla="*/ 65 h 110"/>
                  <a:gd name="T8" fmla="*/ 18 w 93"/>
                  <a:gd name="T9" fmla="*/ 23 h 110"/>
                  <a:gd name="T10" fmla="*/ 0 w 93"/>
                  <a:gd name="T11" fmla="*/ 0 h 110"/>
                  <a:gd name="T12" fmla="*/ 0 60000 65536"/>
                  <a:gd name="T13" fmla="*/ 0 60000 65536"/>
                  <a:gd name="T14" fmla="*/ 0 60000 65536"/>
                  <a:gd name="T15" fmla="*/ 0 60000 65536"/>
                  <a:gd name="T16" fmla="*/ 0 60000 65536"/>
                  <a:gd name="T17" fmla="*/ 0 60000 65536"/>
                  <a:gd name="T18" fmla="*/ 0 w 93"/>
                  <a:gd name="T19" fmla="*/ 0 h 110"/>
                  <a:gd name="T20" fmla="*/ 93 w 93"/>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93" h="110">
                    <a:moveTo>
                      <a:pt x="0" y="0"/>
                    </a:moveTo>
                    <a:lnTo>
                      <a:pt x="46" y="47"/>
                    </a:lnTo>
                    <a:lnTo>
                      <a:pt x="93" y="110"/>
                    </a:lnTo>
                    <a:lnTo>
                      <a:pt x="64" y="65"/>
                    </a:lnTo>
                    <a:lnTo>
                      <a:pt x="18" y="23"/>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8" name="Freeform 227"/>
              <p:cNvSpPr>
                <a:spLocks/>
              </p:cNvSpPr>
              <p:nvPr/>
            </p:nvSpPr>
            <p:spPr bwMode="auto">
              <a:xfrm>
                <a:off x="1424" y="981"/>
                <a:ext cx="17" cy="6"/>
              </a:xfrm>
              <a:custGeom>
                <a:avLst/>
                <a:gdLst>
                  <a:gd name="T0" fmla="*/ 0 w 140"/>
                  <a:gd name="T1" fmla="*/ 23 h 47"/>
                  <a:gd name="T2" fmla="*/ 23 w 140"/>
                  <a:gd name="T3" fmla="*/ 47 h 47"/>
                  <a:gd name="T4" fmla="*/ 65 w 140"/>
                  <a:gd name="T5" fmla="*/ 47 h 47"/>
                  <a:gd name="T6" fmla="*/ 140 w 140"/>
                  <a:gd name="T7" fmla="*/ 23 h 47"/>
                  <a:gd name="T8" fmla="*/ 93 w 140"/>
                  <a:gd name="T9" fmla="*/ 23 h 47"/>
                  <a:gd name="T10" fmla="*/ 0 w 140"/>
                  <a:gd name="T11" fmla="*/ 0 h 47"/>
                  <a:gd name="T12" fmla="*/ 0 w 140"/>
                  <a:gd name="T13" fmla="*/ 23 h 47"/>
                  <a:gd name="T14" fmla="*/ 0 60000 65536"/>
                  <a:gd name="T15" fmla="*/ 0 60000 65536"/>
                  <a:gd name="T16" fmla="*/ 0 60000 65536"/>
                  <a:gd name="T17" fmla="*/ 0 60000 65536"/>
                  <a:gd name="T18" fmla="*/ 0 60000 65536"/>
                  <a:gd name="T19" fmla="*/ 0 60000 65536"/>
                  <a:gd name="T20" fmla="*/ 0 60000 65536"/>
                  <a:gd name="T21" fmla="*/ 0 w 140"/>
                  <a:gd name="T22" fmla="*/ 0 h 47"/>
                  <a:gd name="T23" fmla="*/ 140 w 14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7">
                    <a:moveTo>
                      <a:pt x="0" y="23"/>
                    </a:moveTo>
                    <a:lnTo>
                      <a:pt x="23" y="47"/>
                    </a:lnTo>
                    <a:lnTo>
                      <a:pt x="65" y="47"/>
                    </a:lnTo>
                    <a:lnTo>
                      <a:pt x="140" y="23"/>
                    </a:lnTo>
                    <a:lnTo>
                      <a:pt x="93" y="23"/>
                    </a:lnTo>
                    <a:lnTo>
                      <a:pt x="0" y="0"/>
                    </a:lnTo>
                    <a:lnTo>
                      <a:pt x="0"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59" name="Rectangle 228"/>
              <p:cNvSpPr>
                <a:spLocks noChangeArrowheads="1"/>
              </p:cNvSpPr>
              <p:nvPr/>
            </p:nvSpPr>
            <p:spPr bwMode="auto">
              <a:xfrm>
                <a:off x="1452" y="976"/>
                <a:ext cx="6" cy="3"/>
              </a:xfrm>
              <a:prstGeom prst="rect">
                <a:avLst/>
              </a:prstGeom>
              <a:solidFill>
                <a:srgbClr val="FFFFFF"/>
              </a:solidFill>
              <a:ln w="9525">
                <a:solidFill>
                  <a:schemeClr val="bg1">
                    <a:lumMod val="65000"/>
                  </a:schemeClr>
                </a:solidFill>
                <a:miter lim="800000"/>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0" name="Freeform 229"/>
              <p:cNvSpPr>
                <a:spLocks/>
              </p:cNvSpPr>
              <p:nvPr/>
            </p:nvSpPr>
            <p:spPr bwMode="auto">
              <a:xfrm>
                <a:off x="1348" y="877"/>
                <a:ext cx="73" cy="51"/>
              </a:xfrm>
              <a:custGeom>
                <a:avLst/>
                <a:gdLst>
                  <a:gd name="T0" fmla="*/ 23 w 588"/>
                  <a:gd name="T1" fmla="*/ 23 h 406"/>
                  <a:gd name="T2" fmla="*/ 0 w 588"/>
                  <a:gd name="T3" fmla="*/ 63 h 406"/>
                  <a:gd name="T4" fmla="*/ 47 w 588"/>
                  <a:gd name="T5" fmla="*/ 86 h 406"/>
                  <a:gd name="T6" fmla="*/ 180 w 588"/>
                  <a:gd name="T7" fmla="*/ 110 h 406"/>
                  <a:gd name="T8" fmla="*/ 180 w 588"/>
                  <a:gd name="T9" fmla="*/ 133 h 406"/>
                  <a:gd name="T10" fmla="*/ 157 w 588"/>
                  <a:gd name="T11" fmla="*/ 133 h 406"/>
                  <a:gd name="T12" fmla="*/ 204 w 588"/>
                  <a:gd name="T13" fmla="*/ 203 h 406"/>
                  <a:gd name="T14" fmla="*/ 274 w 588"/>
                  <a:gd name="T15" fmla="*/ 250 h 406"/>
                  <a:gd name="T16" fmla="*/ 366 w 588"/>
                  <a:gd name="T17" fmla="*/ 267 h 406"/>
                  <a:gd name="T18" fmla="*/ 389 w 588"/>
                  <a:gd name="T19" fmla="*/ 313 h 406"/>
                  <a:gd name="T20" fmla="*/ 431 w 588"/>
                  <a:gd name="T21" fmla="*/ 313 h 406"/>
                  <a:gd name="T22" fmla="*/ 476 w 588"/>
                  <a:gd name="T23" fmla="*/ 337 h 406"/>
                  <a:gd name="T24" fmla="*/ 518 w 588"/>
                  <a:gd name="T25" fmla="*/ 382 h 406"/>
                  <a:gd name="T26" fmla="*/ 541 w 588"/>
                  <a:gd name="T27" fmla="*/ 406 h 406"/>
                  <a:gd name="T28" fmla="*/ 588 w 588"/>
                  <a:gd name="T29" fmla="*/ 382 h 406"/>
                  <a:gd name="T30" fmla="*/ 564 w 588"/>
                  <a:gd name="T31" fmla="*/ 337 h 406"/>
                  <a:gd name="T32" fmla="*/ 588 w 588"/>
                  <a:gd name="T33" fmla="*/ 313 h 406"/>
                  <a:gd name="T34" fmla="*/ 541 w 588"/>
                  <a:gd name="T35" fmla="*/ 250 h 406"/>
                  <a:gd name="T36" fmla="*/ 570 w 588"/>
                  <a:gd name="T37" fmla="*/ 243 h 406"/>
                  <a:gd name="T38" fmla="*/ 570 w 588"/>
                  <a:gd name="T39" fmla="*/ 203 h 406"/>
                  <a:gd name="T40" fmla="*/ 581 w 588"/>
                  <a:gd name="T41" fmla="*/ 173 h 406"/>
                  <a:gd name="T42" fmla="*/ 570 w 588"/>
                  <a:gd name="T43" fmla="*/ 156 h 406"/>
                  <a:gd name="T44" fmla="*/ 500 w 588"/>
                  <a:gd name="T45" fmla="*/ 133 h 406"/>
                  <a:gd name="T46" fmla="*/ 453 w 588"/>
                  <a:gd name="T47" fmla="*/ 86 h 406"/>
                  <a:gd name="T48" fmla="*/ 453 w 588"/>
                  <a:gd name="T49" fmla="*/ 63 h 406"/>
                  <a:gd name="T50" fmla="*/ 366 w 588"/>
                  <a:gd name="T51" fmla="*/ 86 h 406"/>
                  <a:gd name="T52" fmla="*/ 319 w 588"/>
                  <a:gd name="T53" fmla="*/ 110 h 406"/>
                  <a:gd name="T54" fmla="*/ 274 w 588"/>
                  <a:gd name="T55" fmla="*/ 46 h 406"/>
                  <a:gd name="T56" fmla="*/ 180 w 588"/>
                  <a:gd name="T57" fmla="*/ 0 h 406"/>
                  <a:gd name="T58" fmla="*/ 140 w 588"/>
                  <a:gd name="T59" fmla="*/ 23 h 406"/>
                  <a:gd name="T60" fmla="*/ 110 w 588"/>
                  <a:gd name="T61" fmla="*/ 23 h 406"/>
                  <a:gd name="T62" fmla="*/ 70 w 588"/>
                  <a:gd name="T63" fmla="*/ 23 h 406"/>
                  <a:gd name="T64" fmla="*/ 23 w 588"/>
                  <a:gd name="T65" fmla="*/ 23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406"/>
                  <a:gd name="T101" fmla="*/ 588 w 588"/>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406">
                    <a:moveTo>
                      <a:pt x="23" y="23"/>
                    </a:moveTo>
                    <a:lnTo>
                      <a:pt x="0" y="63"/>
                    </a:lnTo>
                    <a:lnTo>
                      <a:pt x="47" y="86"/>
                    </a:lnTo>
                    <a:lnTo>
                      <a:pt x="180" y="110"/>
                    </a:lnTo>
                    <a:lnTo>
                      <a:pt x="180" y="133"/>
                    </a:lnTo>
                    <a:lnTo>
                      <a:pt x="157" y="133"/>
                    </a:lnTo>
                    <a:lnTo>
                      <a:pt x="204" y="203"/>
                    </a:lnTo>
                    <a:lnTo>
                      <a:pt x="274" y="250"/>
                    </a:lnTo>
                    <a:lnTo>
                      <a:pt x="366" y="267"/>
                    </a:lnTo>
                    <a:lnTo>
                      <a:pt x="389" y="313"/>
                    </a:lnTo>
                    <a:lnTo>
                      <a:pt x="431" y="313"/>
                    </a:lnTo>
                    <a:lnTo>
                      <a:pt x="476" y="337"/>
                    </a:lnTo>
                    <a:lnTo>
                      <a:pt x="518" y="382"/>
                    </a:lnTo>
                    <a:lnTo>
                      <a:pt x="541" y="406"/>
                    </a:lnTo>
                    <a:lnTo>
                      <a:pt x="588" y="382"/>
                    </a:lnTo>
                    <a:lnTo>
                      <a:pt x="564" y="337"/>
                    </a:lnTo>
                    <a:lnTo>
                      <a:pt x="588" y="313"/>
                    </a:lnTo>
                    <a:lnTo>
                      <a:pt x="541" y="250"/>
                    </a:lnTo>
                    <a:lnTo>
                      <a:pt x="570" y="243"/>
                    </a:lnTo>
                    <a:lnTo>
                      <a:pt x="570" y="203"/>
                    </a:lnTo>
                    <a:lnTo>
                      <a:pt x="581" y="173"/>
                    </a:lnTo>
                    <a:lnTo>
                      <a:pt x="570" y="156"/>
                    </a:lnTo>
                    <a:lnTo>
                      <a:pt x="500" y="133"/>
                    </a:lnTo>
                    <a:lnTo>
                      <a:pt x="453" y="86"/>
                    </a:lnTo>
                    <a:lnTo>
                      <a:pt x="453" y="63"/>
                    </a:lnTo>
                    <a:lnTo>
                      <a:pt x="366" y="86"/>
                    </a:lnTo>
                    <a:lnTo>
                      <a:pt x="319" y="110"/>
                    </a:lnTo>
                    <a:lnTo>
                      <a:pt x="274" y="46"/>
                    </a:lnTo>
                    <a:lnTo>
                      <a:pt x="180" y="0"/>
                    </a:lnTo>
                    <a:lnTo>
                      <a:pt x="140" y="23"/>
                    </a:lnTo>
                    <a:lnTo>
                      <a:pt x="110" y="23"/>
                    </a:lnTo>
                    <a:lnTo>
                      <a:pt x="70" y="23"/>
                    </a:lnTo>
                    <a:lnTo>
                      <a:pt x="2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1" name="Freeform 230"/>
              <p:cNvSpPr>
                <a:spLocks/>
              </p:cNvSpPr>
              <p:nvPr/>
            </p:nvSpPr>
            <p:spPr bwMode="auto">
              <a:xfrm>
                <a:off x="1330" y="855"/>
                <a:ext cx="53" cy="25"/>
              </a:xfrm>
              <a:custGeom>
                <a:avLst/>
                <a:gdLst>
                  <a:gd name="T0" fmla="*/ 0 w 425"/>
                  <a:gd name="T1" fmla="*/ 134 h 204"/>
                  <a:gd name="T2" fmla="*/ 6 w 425"/>
                  <a:gd name="T3" fmla="*/ 157 h 204"/>
                  <a:gd name="T4" fmla="*/ 70 w 425"/>
                  <a:gd name="T5" fmla="*/ 181 h 204"/>
                  <a:gd name="T6" fmla="*/ 100 w 425"/>
                  <a:gd name="T7" fmla="*/ 134 h 204"/>
                  <a:gd name="T8" fmla="*/ 187 w 425"/>
                  <a:gd name="T9" fmla="*/ 152 h 204"/>
                  <a:gd name="T10" fmla="*/ 187 w 425"/>
                  <a:gd name="T11" fmla="*/ 181 h 204"/>
                  <a:gd name="T12" fmla="*/ 163 w 425"/>
                  <a:gd name="T13" fmla="*/ 204 h 204"/>
                  <a:gd name="T14" fmla="*/ 285 w 425"/>
                  <a:gd name="T15" fmla="*/ 198 h 204"/>
                  <a:gd name="T16" fmla="*/ 320 w 425"/>
                  <a:gd name="T17" fmla="*/ 181 h 204"/>
                  <a:gd name="T18" fmla="*/ 344 w 425"/>
                  <a:gd name="T19" fmla="*/ 181 h 204"/>
                  <a:gd name="T20" fmla="*/ 367 w 425"/>
                  <a:gd name="T21" fmla="*/ 134 h 204"/>
                  <a:gd name="T22" fmla="*/ 425 w 425"/>
                  <a:gd name="T23" fmla="*/ 94 h 204"/>
                  <a:gd name="T24" fmla="*/ 407 w 425"/>
                  <a:gd name="T25" fmla="*/ 47 h 204"/>
                  <a:gd name="T26" fmla="*/ 390 w 425"/>
                  <a:gd name="T27" fmla="*/ 24 h 204"/>
                  <a:gd name="T28" fmla="*/ 372 w 425"/>
                  <a:gd name="T29" fmla="*/ 24 h 204"/>
                  <a:gd name="T30" fmla="*/ 320 w 425"/>
                  <a:gd name="T31" fmla="*/ 0 h 204"/>
                  <a:gd name="T32" fmla="*/ 280 w 425"/>
                  <a:gd name="T33" fmla="*/ 12 h 204"/>
                  <a:gd name="T34" fmla="*/ 210 w 425"/>
                  <a:gd name="T35" fmla="*/ 24 h 204"/>
                  <a:gd name="T36" fmla="*/ 163 w 425"/>
                  <a:gd name="T37" fmla="*/ 42 h 204"/>
                  <a:gd name="T38" fmla="*/ 163 w 425"/>
                  <a:gd name="T39" fmla="*/ 87 h 204"/>
                  <a:gd name="T40" fmla="*/ 140 w 425"/>
                  <a:gd name="T41" fmla="*/ 87 h 204"/>
                  <a:gd name="T42" fmla="*/ 53 w 425"/>
                  <a:gd name="T43" fmla="*/ 87 h 204"/>
                  <a:gd name="T44" fmla="*/ 12 w 425"/>
                  <a:gd name="T45" fmla="*/ 99 h 204"/>
                  <a:gd name="T46" fmla="*/ 0 w 425"/>
                  <a:gd name="T47" fmla="*/ 134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204"/>
                  <a:gd name="T74" fmla="*/ 425 w 425"/>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204">
                    <a:moveTo>
                      <a:pt x="0" y="134"/>
                    </a:moveTo>
                    <a:lnTo>
                      <a:pt x="6" y="157"/>
                    </a:lnTo>
                    <a:lnTo>
                      <a:pt x="70" y="181"/>
                    </a:lnTo>
                    <a:lnTo>
                      <a:pt x="100" y="134"/>
                    </a:lnTo>
                    <a:lnTo>
                      <a:pt x="187" y="152"/>
                    </a:lnTo>
                    <a:lnTo>
                      <a:pt x="187" y="181"/>
                    </a:lnTo>
                    <a:lnTo>
                      <a:pt x="163" y="204"/>
                    </a:lnTo>
                    <a:lnTo>
                      <a:pt x="285" y="198"/>
                    </a:lnTo>
                    <a:lnTo>
                      <a:pt x="320" y="181"/>
                    </a:lnTo>
                    <a:lnTo>
                      <a:pt x="344" y="181"/>
                    </a:lnTo>
                    <a:lnTo>
                      <a:pt x="367" y="134"/>
                    </a:lnTo>
                    <a:lnTo>
                      <a:pt x="425" y="94"/>
                    </a:lnTo>
                    <a:lnTo>
                      <a:pt x="407" y="47"/>
                    </a:lnTo>
                    <a:lnTo>
                      <a:pt x="390" y="24"/>
                    </a:lnTo>
                    <a:lnTo>
                      <a:pt x="372" y="24"/>
                    </a:lnTo>
                    <a:lnTo>
                      <a:pt x="320" y="0"/>
                    </a:lnTo>
                    <a:lnTo>
                      <a:pt x="280" y="12"/>
                    </a:lnTo>
                    <a:lnTo>
                      <a:pt x="210" y="24"/>
                    </a:lnTo>
                    <a:lnTo>
                      <a:pt x="163" y="42"/>
                    </a:lnTo>
                    <a:lnTo>
                      <a:pt x="163" y="87"/>
                    </a:lnTo>
                    <a:lnTo>
                      <a:pt x="140" y="87"/>
                    </a:lnTo>
                    <a:lnTo>
                      <a:pt x="53" y="87"/>
                    </a:lnTo>
                    <a:lnTo>
                      <a:pt x="12" y="99"/>
                    </a:lnTo>
                    <a:lnTo>
                      <a:pt x="0" y="13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2" name="Freeform 231"/>
              <p:cNvSpPr>
                <a:spLocks/>
              </p:cNvSpPr>
              <p:nvPr/>
            </p:nvSpPr>
            <p:spPr bwMode="auto">
              <a:xfrm>
                <a:off x="1371" y="863"/>
                <a:ext cx="47" cy="28"/>
              </a:xfrm>
              <a:custGeom>
                <a:avLst/>
                <a:gdLst>
                  <a:gd name="T0" fmla="*/ 104 w 372"/>
                  <a:gd name="T1" fmla="*/ 23 h 227"/>
                  <a:gd name="T2" fmla="*/ 35 w 372"/>
                  <a:gd name="T3" fmla="*/ 70 h 227"/>
                  <a:gd name="T4" fmla="*/ 0 w 372"/>
                  <a:gd name="T5" fmla="*/ 123 h 227"/>
                  <a:gd name="T6" fmla="*/ 70 w 372"/>
                  <a:gd name="T7" fmla="*/ 157 h 227"/>
                  <a:gd name="T8" fmla="*/ 104 w 372"/>
                  <a:gd name="T9" fmla="*/ 203 h 227"/>
                  <a:gd name="T10" fmla="*/ 116 w 372"/>
                  <a:gd name="T11" fmla="*/ 227 h 227"/>
                  <a:gd name="T12" fmla="*/ 174 w 372"/>
                  <a:gd name="T13" fmla="*/ 203 h 227"/>
                  <a:gd name="T14" fmla="*/ 204 w 372"/>
                  <a:gd name="T15" fmla="*/ 198 h 227"/>
                  <a:gd name="T16" fmla="*/ 239 w 372"/>
                  <a:gd name="T17" fmla="*/ 180 h 227"/>
                  <a:gd name="T18" fmla="*/ 261 w 372"/>
                  <a:gd name="T19" fmla="*/ 163 h 227"/>
                  <a:gd name="T20" fmla="*/ 308 w 372"/>
                  <a:gd name="T21" fmla="*/ 117 h 227"/>
                  <a:gd name="T22" fmla="*/ 349 w 372"/>
                  <a:gd name="T23" fmla="*/ 65 h 227"/>
                  <a:gd name="T24" fmla="*/ 372 w 372"/>
                  <a:gd name="T25" fmla="*/ 0 h 227"/>
                  <a:gd name="T26" fmla="*/ 261 w 372"/>
                  <a:gd name="T27" fmla="*/ 6 h 227"/>
                  <a:gd name="T28" fmla="*/ 197 w 372"/>
                  <a:gd name="T29" fmla="*/ 23 h 227"/>
                  <a:gd name="T30" fmla="*/ 104 w 372"/>
                  <a:gd name="T31" fmla="*/ 23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
                  <a:gd name="T49" fmla="*/ 0 h 227"/>
                  <a:gd name="T50" fmla="*/ 372 w 372"/>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 h="227">
                    <a:moveTo>
                      <a:pt x="104" y="23"/>
                    </a:moveTo>
                    <a:lnTo>
                      <a:pt x="35" y="70"/>
                    </a:lnTo>
                    <a:lnTo>
                      <a:pt x="0" y="123"/>
                    </a:lnTo>
                    <a:lnTo>
                      <a:pt x="70" y="157"/>
                    </a:lnTo>
                    <a:lnTo>
                      <a:pt x="104" y="203"/>
                    </a:lnTo>
                    <a:lnTo>
                      <a:pt x="116" y="227"/>
                    </a:lnTo>
                    <a:lnTo>
                      <a:pt x="174" y="203"/>
                    </a:lnTo>
                    <a:lnTo>
                      <a:pt x="204" y="198"/>
                    </a:lnTo>
                    <a:lnTo>
                      <a:pt x="239" y="180"/>
                    </a:lnTo>
                    <a:lnTo>
                      <a:pt x="261" y="163"/>
                    </a:lnTo>
                    <a:lnTo>
                      <a:pt x="308" y="117"/>
                    </a:lnTo>
                    <a:lnTo>
                      <a:pt x="349" y="65"/>
                    </a:lnTo>
                    <a:lnTo>
                      <a:pt x="372" y="0"/>
                    </a:lnTo>
                    <a:lnTo>
                      <a:pt x="261" y="6"/>
                    </a:lnTo>
                    <a:lnTo>
                      <a:pt x="197" y="23"/>
                    </a:lnTo>
                    <a:lnTo>
                      <a:pt x="104"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3" name="Freeform 232"/>
              <p:cNvSpPr>
                <a:spLocks/>
              </p:cNvSpPr>
              <p:nvPr/>
            </p:nvSpPr>
            <p:spPr bwMode="auto">
              <a:xfrm>
                <a:off x="1325" y="867"/>
                <a:ext cx="7" cy="5"/>
              </a:xfrm>
              <a:custGeom>
                <a:avLst/>
                <a:gdLst>
                  <a:gd name="T0" fmla="*/ 52 w 52"/>
                  <a:gd name="T1" fmla="*/ 0 h 41"/>
                  <a:gd name="T2" fmla="*/ 0 w 52"/>
                  <a:gd name="T3" fmla="*/ 0 h 41"/>
                  <a:gd name="T4" fmla="*/ 6 w 52"/>
                  <a:gd name="T5" fmla="*/ 35 h 41"/>
                  <a:gd name="T6" fmla="*/ 35 w 52"/>
                  <a:gd name="T7" fmla="*/ 41 h 41"/>
                  <a:gd name="T8" fmla="*/ 52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52" y="0"/>
                    </a:moveTo>
                    <a:lnTo>
                      <a:pt x="0" y="0"/>
                    </a:lnTo>
                    <a:lnTo>
                      <a:pt x="6" y="35"/>
                    </a:lnTo>
                    <a:lnTo>
                      <a:pt x="35" y="41"/>
                    </a:lnTo>
                    <a:lnTo>
                      <a:pt x="52"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4" name="Freeform 233"/>
              <p:cNvSpPr>
                <a:spLocks/>
              </p:cNvSpPr>
              <p:nvPr/>
            </p:nvSpPr>
            <p:spPr bwMode="auto">
              <a:xfrm>
                <a:off x="1302" y="865"/>
                <a:ext cx="24" cy="20"/>
              </a:xfrm>
              <a:custGeom>
                <a:avLst/>
                <a:gdLst>
                  <a:gd name="T0" fmla="*/ 181 w 192"/>
                  <a:gd name="T1" fmla="*/ 23 h 162"/>
                  <a:gd name="T2" fmla="*/ 99 w 192"/>
                  <a:gd name="T3" fmla="*/ 0 h 162"/>
                  <a:gd name="T4" fmla="*/ 47 w 192"/>
                  <a:gd name="T5" fmla="*/ 29 h 162"/>
                  <a:gd name="T6" fmla="*/ 0 w 192"/>
                  <a:gd name="T7" fmla="*/ 75 h 162"/>
                  <a:gd name="T8" fmla="*/ 24 w 192"/>
                  <a:gd name="T9" fmla="*/ 145 h 162"/>
                  <a:gd name="T10" fmla="*/ 70 w 192"/>
                  <a:gd name="T11" fmla="*/ 162 h 162"/>
                  <a:gd name="T12" fmla="*/ 117 w 192"/>
                  <a:gd name="T13" fmla="*/ 145 h 162"/>
                  <a:gd name="T14" fmla="*/ 122 w 192"/>
                  <a:gd name="T15" fmla="*/ 99 h 162"/>
                  <a:gd name="T16" fmla="*/ 140 w 192"/>
                  <a:gd name="T17" fmla="*/ 99 h 162"/>
                  <a:gd name="T18" fmla="*/ 164 w 192"/>
                  <a:gd name="T19" fmla="*/ 87 h 162"/>
                  <a:gd name="T20" fmla="*/ 181 w 192"/>
                  <a:gd name="T21" fmla="*/ 75 h 162"/>
                  <a:gd name="T22" fmla="*/ 192 w 192"/>
                  <a:gd name="T23" fmla="*/ 52 h 162"/>
                  <a:gd name="T24" fmla="*/ 181 w 192"/>
                  <a:gd name="T25" fmla="*/ 23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62"/>
                  <a:gd name="T41" fmla="*/ 192 w 19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62">
                    <a:moveTo>
                      <a:pt x="181" y="23"/>
                    </a:moveTo>
                    <a:lnTo>
                      <a:pt x="99" y="0"/>
                    </a:lnTo>
                    <a:lnTo>
                      <a:pt x="47" y="29"/>
                    </a:lnTo>
                    <a:lnTo>
                      <a:pt x="0" y="75"/>
                    </a:lnTo>
                    <a:lnTo>
                      <a:pt x="24" y="145"/>
                    </a:lnTo>
                    <a:lnTo>
                      <a:pt x="70" y="162"/>
                    </a:lnTo>
                    <a:lnTo>
                      <a:pt x="117" y="145"/>
                    </a:lnTo>
                    <a:lnTo>
                      <a:pt x="122" y="99"/>
                    </a:lnTo>
                    <a:lnTo>
                      <a:pt x="140" y="99"/>
                    </a:lnTo>
                    <a:lnTo>
                      <a:pt x="164" y="87"/>
                    </a:lnTo>
                    <a:lnTo>
                      <a:pt x="181" y="75"/>
                    </a:lnTo>
                    <a:lnTo>
                      <a:pt x="192" y="52"/>
                    </a:lnTo>
                    <a:lnTo>
                      <a:pt x="181"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5" name="Freeform 234"/>
              <p:cNvSpPr>
                <a:spLocks/>
              </p:cNvSpPr>
              <p:nvPr/>
            </p:nvSpPr>
            <p:spPr bwMode="auto">
              <a:xfrm>
                <a:off x="1300" y="872"/>
                <a:ext cx="85" cy="82"/>
              </a:xfrm>
              <a:custGeom>
                <a:avLst/>
                <a:gdLst>
                  <a:gd name="T0" fmla="*/ 53 w 680"/>
                  <a:gd name="T1" fmla="*/ 93 h 656"/>
                  <a:gd name="T2" fmla="*/ 41 w 680"/>
                  <a:gd name="T3" fmla="*/ 128 h 656"/>
                  <a:gd name="T4" fmla="*/ 18 w 680"/>
                  <a:gd name="T5" fmla="*/ 140 h 656"/>
                  <a:gd name="T6" fmla="*/ 6 w 680"/>
                  <a:gd name="T7" fmla="*/ 175 h 656"/>
                  <a:gd name="T8" fmla="*/ 0 w 680"/>
                  <a:gd name="T9" fmla="*/ 203 h 656"/>
                  <a:gd name="T10" fmla="*/ 0 w 680"/>
                  <a:gd name="T11" fmla="*/ 255 h 656"/>
                  <a:gd name="T12" fmla="*/ 30 w 680"/>
                  <a:gd name="T13" fmla="*/ 238 h 656"/>
                  <a:gd name="T14" fmla="*/ 65 w 680"/>
                  <a:gd name="T15" fmla="*/ 220 h 656"/>
                  <a:gd name="T16" fmla="*/ 122 w 680"/>
                  <a:gd name="T17" fmla="*/ 203 h 656"/>
                  <a:gd name="T18" fmla="*/ 180 w 680"/>
                  <a:gd name="T19" fmla="*/ 180 h 656"/>
                  <a:gd name="T20" fmla="*/ 274 w 680"/>
                  <a:gd name="T21" fmla="*/ 203 h 656"/>
                  <a:gd name="T22" fmla="*/ 297 w 680"/>
                  <a:gd name="T23" fmla="*/ 250 h 656"/>
                  <a:gd name="T24" fmla="*/ 297 w 680"/>
                  <a:gd name="T25" fmla="*/ 290 h 656"/>
                  <a:gd name="T26" fmla="*/ 431 w 680"/>
                  <a:gd name="T27" fmla="*/ 429 h 656"/>
                  <a:gd name="T28" fmla="*/ 494 w 680"/>
                  <a:gd name="T29" fmla="*/ 441 h 656"/>
                  <a:gd name="T30" fmla="*/ 564 w 680"/>
                  <a:gd name="T31" fmla="*/ 499 h 656"/>
                  <a:gd name="T32" fmla="*/ 588 w 680"/>
                  <a:gd name="T33" fmla="*/ 563 h 656"/>
                  <a:gd name="T34" fmla="*/ 558 w 680"/>
                  <a:gd name="T35" fmla="*/ 610 h 656"/>
                  <a:gd name="T36" fmla="*/ 564 w 680"/>
                  <a:gd name="T37" fmla="*/ 656 h 656"/>
                  <a:gd name="T38" fmla="*/ 628 w 680"/>
                  <a:gd name="T39" fmla="*/ 575 h 656"/>
                  <a:gd name="T40" fmla="*/ 605 w 680"/>
                  <a:gd name="T41" fmla="*/ 511 h 656"/>
                  <a:gd name="T42" fmla="*/ 611 w 680"/>
                  <a:gd name="T43" fmla="*/ 453 h 656"/>
                  <a:gd name="T44" fmla="*/ 651 w 680"/>
                  <a:gd name="T45" fmla="*/ 499 h 656"/>
                  <a:gd name="T46" fmla="*/ 680 w 680"/>
                  <a:gd name="T47" fmla="*/ 523 h 656"/>
                  <a:gd name="T48" fmla="*/ 680 w 680"/>
                  <a:gd name="T49" fmla="*/ 476 h 656"/>
                  <a:gd name="T50" fmla="*/ 611 w 680"/>
                  <a:gd name="T51" fmla="*/ 407 h 656"/>
                  <a:gd name="T52" fmla="*/ 588 w 680"/>
                  <a:gd name="T53" fmla="*/ 407 h 656"/>
                  <a:gd name="T54" fmla="*/ 564 w 680"/>
                  <a:gd name="T55" fmla="*/ 360 h 656"/>
                  <a:gd name="T56" fmla="*/ 524 w 680"/>
                  <a:gd name="T57" fmla="*/ 342 h 656"/>
                  <a:gd name="T58" fmla="*/ 477 w 680"/>
                  <a:gd name="T59" fmla="*/ 314 h 656"/>
                  <a:gd name="T60" fmla="*/ 424 w 680"/>
                  <a:gd name="T61" fmla="*/ 279 h 656"/>
                  <a:gd name="T62" fmla="*/ 384 w 680"/>
                  <a:gd name="T63" fmla="*/ 227 h 656"/>
                  <a:gd name="T64" fmla="*/ 361 w 680"/>
                  <a:gd name="T65" fmla="*/ 180 h 656"/>
                  <a:gd name="T66" fmla="*/ 361 w 680"/>
                  <a:gd name="T67" fmla="*/ 157 h 656"/>
                  <a:gd name="T68" fmla="*/ 361 w 680"/>
                  <a:gd name="T69" fmla="*/ 110 h 656"/>
                  <a:gd name="T70" fmla="*/ 384 w 680"/>
                  <a:gd name="T71" fmla="*/ 110 h 656"/>
                  <a:gd name="T72" fmla="*/ 407 w 680"/>
                  <a:gd name="T73" fmla="*/ 70 h 656"/>
                  <a:gd name="T74" fmla="*/ 431 w 680"/>
                  <a:gd name="T75" fmla="*/ 47 h 656"/>
                  <a:gd name="T76" fmla="*/ 431 w 680"/>
                  <a:gd name="T77" fmla="*/ 23 h 656"/>
                  <a:gd name="T78" fmla="*/ 337 w 680"/>
                  <a:gd name="T79" fmla="*/ 0 h 656"/>
                  <a:gd name="T80" fmla="*/ 314 w 680"/>
                  <a:gd name="T81" fmla="*/ 47 h 656"/>
                  <a:gd name="T82" fmla="*/ 250 w 680"/>
                  <a:gd name="T83" fmla="*/ 23 h 656"/>
                  <a:gd name="T84" fmla="*/ 227 w 680"/>
                  <a:gd name="T85" fmla="*/ 0 h 656"/>
                  <a:gd name="T86" fmla="*/ 180 w 680"/>
                  <a:gd name="T87" fmla="*/ 41 h 656"/>
                  <a:gd name="T88" fmla="*/ 140 w 680"/>
                  <a:gd name="T89" fmla="*/ 47 h 656"/>
                  <a:gd name="T90" fmla="*/ 134 w 680"/>
                  <a:gd name="T91" fmla="*/ 87 h 656"/>
                  <a:gd name="T92" fmla="*/ 100 w 680"/>
                  <a:gd name="T93" fmla="*/ 110 h 656"/>
                  <a:gd name="T94" fmla="*/ 70 w 680"/>
                  <a:gd name="T95" fmla="*/ 110 h 656"/>
                  <a:gd name="T96" fmla="*/ 53 w 680"/>
                  <a:gd name="T97" fmla="*/ 93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0"/>
                  <a:gd name="T148" fmla="*/ 0 h 656"/>
                  <a:gd name="T149" fmla="*/ 680 w 68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0" h="656">
                    <a:moveTo>
                      <a:pt x="53" y="93"/>
                    </a:moveTo>
                    <a:lnTo>
                      <a:pt x="41" y="128"/>
                    </a:lnTo>
                    <a:lnTo>
                      <a:pt x="18" y="140"/>
                    </a:lnTo>
                    <a:lnTo>
                      <a:pt x="6" y="175"/>
                    </a:lnTo>
                    <a:lnTo>
                      <a:pt x="0" y="203"/>
                    </a:lnTo>
                    <a:lnTo>
                      <a:pt x="0" y="255"/>
                    </a:lnTo>
                    <a:lnTo>
                      <a:pt x="30" y="238"/>
                    </a:lnTo>
                    <a:lnTo>
                      <a:pt x="65" y="220"/>
                    </a:lnTo>
                    <a:lnTo>
                      <a:pt x="122" y="203"/>
                    </a:lnTo>
                    <a:lnTo>
                      <a:pt x="180" y="180"/>
                    </a:lnTo>
                    <a:lnTo>
                      <a:pt x="274" y="203"/>
                    </a:lnTo>
                    <a:lnTo>
                      <a:pt x="297" y="250"/>
                    </a:lnTo>
                    <a:lnTo>
                      <a:pt x="297" y="290"/>
                    </a:lnTo>
                    <a:lnTo>
                      <a:pt x="431" y="429"/>
                    </a:lnTo>
                    <a:lnTo>
                      <a:pt x="494" y="441"/>
                    </a:lnTo>
                    <a:lnTo>
                      <a:pt x="564" y="499"/>
                    </a:lnTo>
                    <a:lnTo>
                      <a:pt x="588" y="563"/>
                    </a:lnTo>
                    <a:lnTo>
                      <a:pt x="558" y="610"/>
                    </a:lnTo>
                    <a:lnTo>
                      <a:pt x="564" y="656"/>
                    </a:lnTo>
                    <a:lnTo>
                      <a:pt x="628" y="575"/>
                    </a:lnTo>
                    <a:lnTo>
                      <a:pt x="605" y="511"/>
                    </a:lnTo>
                    <a:lnTo>
                      <a:pt x="611" y="453"/>
                    </a:lnTo>
                    <a:lnTo>
                      <a:pt x="651" y="499"/>
                    </a:lnTo>
                    <a:lnTo>
                      <a:pt x="680" y="523"/>
                    </a:lnTo>
                    <a:lnTo>
                      <a:pt x="680" y="476"/>
                    </a:lnTo>
                    <a:lnTo>
                      <a:pt x="611" y="407"/>
                    </a:lnTo>
                    <a:lnTo>
                      <a:pt x="588" y="407"/>
                    </a:lnTo>
                    <a:lnTo>
                      <a:pt x="564" y="360"/>
                    </a:lnTo>
                    <a:lnTo>
                      <a:pt x="524" y="342"/>
                    </a:lnTo>
                    <a:lnTo>
                      <a:pt x="477" y="314"/>
                    </a:lnTo>
                    <a:lnTo>
                      <a:pt x="424" y="279"/>
                    </a:lnTo>
                    <a:lnTo>
                      <a:pt x="384" y="227"/>
                    </a:lnTo>
                    <a:lnTo>
                      <a:pt x="361" y="180"/>
                    </a:lnTo>
                    <a:lnTo>
                      <a:pt x="361" y="157"/>
                    </a:lnTo>
                    <a:lnTo>
                      <a:pt x="361" y="110"/>
                    </a:lnTo>
                    <a:lnTo>
                      <a:pt x="384" y="110"/>
                    </a:lnTo>
                    <a:lnTo>
                      <a:pt x="407" y="70"/>
                    </a:lnTo>
                    <a:lnTo>
                      <a:pt x="431" y="47"/>
                    </a:lnTo>
                    <a:lnTo>
                      <a:pt x="431" y="23"/>
                    </a:lnTo>
                    <a:lnTo>
                      <a:pt x="337" y="0"/>
                    </a:lnTo>
                    <a:lnTo>
                      <a:pt x="314" y="47"/>
                    </a:lnTo>
                    <a:lnTo>
                      <a:pt x="250" y="23"/>
                    </a:lnTo>
                    <a:lnTo>
                      <a:pt x="227" y="0"/>
                    </a:lnTo>
                    <a:lnTo>
                      <a:pt x="180" y="41"/>
                    </a:lnTo>
                    <a:lnTo>
                      <a:pt x="140" y="47"/>
                    </a:lnTo>
                    <a:lnTo>
                      <a:pt x="134" y="87"/>
                    </a:lnTo>
                    <a:lnTo>
                      <a:pt x="100" y="110"/>
                    </a:lnTo>
                    <a:lnTo>
                      <a:pt x="70" y="110"/>
                    </a:lnTo>
                    <a:lnTo>
                      <a:pt x="53" y="9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6" name="Freeform 235"/>
              <p:cNvSpPr>
                <a:spLocks/>
              </p:cNvSpPr>
              <p:nvPr/>
            </p:nvSpPr>
            <p:spPr bwMode="auto">
              <a:xfrm>
                <a:off x="1345" y="951"/>
                <a:ext cx="20" cy="13"/>
              </a:xfrm>
              <a:custGeom>
                <a:avLst/>
                <a:gdLst>
                  <a:gd name="T0" fmla="*/ 163 w 163"/>
                  <a:gd name="T1" fmla="*/ 23 h 105"/>
                  <a:gd name="T2" fmla="*/ 133 w 163"/>
                  <a:gd name="T3" fmla="*/ 47 h 105"/>
                  <a:gd name="T4" fmla="*/ 145 w 163"/>
                  <a:gd name="T5" fmla="*/ 105 h 105"/>
                  <a:gd name="T6" fmla="*/ 70 w 163"/>
                  <a:gd name="T7" fmla="*/ 93 h 105"/>
                  <a:gd name="T8" fmla="*/ 0 w 163"/>
                  <a:gd name="T9" fmla="*/ 93 h 105"/>
                  <a:gd name="T10" fmla="*/ 0 w 163"/>
                  <a:gd name="T11" fmla="*/ 65 h 105"/>
                  <a:gd name="T12" fmla="*/ 23 w 163"/>
                  <a:gd name="T13" fmla="*/ 23 h 105"/>
                  <a:gd name="T14" fmla="*/ 70 w 163"/>
                  <a:gd name="T15" fmla="*/ 23 h 105"/>
                  <a:gd name="T16" fmla="*/ 116 w 163"/>
                  <a:gd name="T17" fmla="*/ 0 h 105"/>
                  <a:gd name="T18" fmla="*/ 133 w 163"/>
                  <a:gd name="T19" fmla="*/ 0 h 105"/>
                  <a:gd name="T20" fmla="*/ 163 w 163"/>
                  <a:gd name="T21" fmla="*/ 23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05"/>
                  <a:gd name="T35" fmla="*/ 163 w 163"/>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05">
                    <a:moveTo>
                      <a:pt x="163" y="23"/>
                    </a:moveTo>
                    <a:lnTo>
                      <a:pt x="133" y="47"/>
                    </a:lnTo>
                    <a:lnTo>
                      <a:pt x="145" y="105"/>
                    </a:lnTo>
                    <a:lnTo>
                      <a:pt x="70" y="93"/>
                    </a:lnTo>
                    <a:lnTo>
                      <a:pt x="0" y="93"/>
                    </a:lnTo>
                    <a:lnTo>
                      <a:pt x="0" y="65"/>
                    </a:lnTo>
                    <a:lnTo>
                      <a:pt x="23" y="23"/>
                    </a:lnTo>
                    <a:lnTo>
                      <a:pt x="70" y="23"/>
                    </a:lnTo>
                    <a:lnTo>
                      <a:pt x="116" y="0"/>
                    </a:lnTo>
                    <a:lnTo>
                      <a:pt x="133" y="0"/>
                    </a:lnTo>
                    <a:lnTo>
                      <a:pt x="163" y="23"/>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7" name="Freeform 236"/>
              <p:cNvSpPr>
                <a:spLocks/>
              </p:cNvSpPr>
              <p:nvPr/>
            </p:nvSpPr>
            <p:spPr bwMode="auto">
              <a:xfrm>
                <a:off x="1232" y="834"/>
                <a:ext cx="82" cy="85"/>
              </a:xfrm>
              <a:custGeom>
                <a:avLst/>
                <a:gdLst>
                  <a:gd name="T0" fmla="*/ 540 w 657"/>
                  <a:gd name="T1" fmla="*/ 546 h 680"/>
                  <a:gd name="T2" fmla="*/ 471 w 657"/>
                  <a:gd name="T3" fmla="*/ 546 h 680"/>
                  <a:gd name="T4" fmla="*/ 471 w 657"/>
                  <a:gd name="T5" fmla="*/ 593 h 680"/>
                  <a:gd name="T6" fmla="*/ 430 w 657"/>
                  <a:gd name="T7" fmla="*/ 593 h 680"/>
                  <a:gd name="T8" fmla="*/ 406 w 657"/>
                  <a:gd name="T9" fmla="*/ 610 h 680"/>
                  <a:gd name="T10" fmla="*/ 383 w 657"/>
                  <a:gd name="T11" fmla="*/ 680 h 680"/>
                  <a:gd name="T12" fmla="*/ 273 w 657"/>
                  <a:gd name="T13" fmla="*/ 593 h 680"/>
                  <a:gd name="T14" fmla="*/ 250 w 657"/>
                  <a:gd name="T15" fmla="*/ 563 h 680"/>
                  <a:gd name="T16" fmla="*/ 116 w 657"/>
                  <a:gd name="T17" fmla="*/ 546 h 680"/>
                  <a:gd name="T18" fmla="*/ 69 w 657"/>
                  <a:gd name="T19" fmla="*/ 499 h 680"/>
                  <a:gd name="T20" fmla="*/ 116 w 657"/>
                  <a:gd name="T21" fmla="*/ 453 h 680"/>
                  <a:gd name="T22" fmla="*/ 134 w 657"/>
                  <a:gd name="T23" fmla="*/ 319 h 680"/>
                  <a:gd name="T24" fmla="*/ 116 w 657"/>
                  <a:gd name="T25" fmla="*/ 273 h 680"/>
                  <a:gd name="T26" fmla="*/ 69 w 657"/>
                  <a:gd name="T27" fmla="*/ 232 h 680"/>
                  <a:gd name="T28" fmla="*/ 0 w 657"/>
                  <a:gd name="T29" fmla="*/ 186 h 680"/>
                  <a:gd name="T30" fmla="*/ 0 w 657"/>
                  <a:gd name="T31" fmla="*/ 162 h 680"/>
                  <a:gd name="T32" fmla="*/ 47 w 657"/>
                  <a:gd name="T33" fmla="*/ 139 h 680"/>
                  <a:gd name="T34" fmla="*/ 93 w 657"/>
                  <a:gd name="T35" fmla="*/ 116 h 680"/>
                  <a:gd name="T36" fmla="*/ 204 w 657"/>
                  <a:gd name="T37" fmla="*/ 70 h 680"/>
                  <a:gd name="T38" fmla="*/ 273 w 657"/>
                  <a:gd name="T39" fmla="*/ 70 h 680"/>
                  <a:gd name="T40" fmla="*/ 360 w 657"/>
                  <a:gd name="T41" fmla="*/ 0 h 680"/>
                  <a:gd name="T42" fmla="*/ 424 w 657"/>
                  <a:gd name="T43" fmla="*/ 47 h 680"/>
                  <a:gd name="T44" fmla="*/ 540 w 657"/>
                  <a:gd name="T45" fmla="*/ 116 h 680"/>
                  <a:gd name="T46" fmla="*/ 581 w 657"/>
                  <a:gd name="T47" fmla="*/ 139 h 680"/>
                  <a:gd name="T48" fmla="*/ 616 w 657"/>
                  <a:gd name="T49" fmla="*/ 134 h 680"/>
                  <a:gd name="T50" fmla="*/ 650 w 657"/>
                  <a:gd name="T51" fmla="*/ 162 h 680"/>
                  <a:gd name="T52" fmla="*/ 650 w 657"/>
                  <a:gd name="T53" fmla="*/ 197 h 680"/>
                  <a:gd name="T54" fmla="*/ 657 w 657"/>
                  <a:gd name="T55" fmla="*/ 244 h 680"/>
                  <a:gd name="T56" fmla="*/ 587 w 657"/>
                  <a:gd name="T57" fmla="*/ 296 h 680"/>
                  <a:gd name="T58" fmla="*/ 563 w 657"/>
                  <a:gd name="T59" fmla="*/ 319 h 680"/>
                  <a:gd name="T60" fmla="*/ 587 w 657"/>
                  <a:gd name="T61" fmla="*/ 406 h 680"/>
                  <a:gd name="T62" fmla="*/ 587 w 657"/>
                  <a:gd name="T63" fmla="*/ 429 h 680"/>
                  <a:gd name="T64" fmla="*/ 563 w 657"/>
                  <a:gd name="T65" fmla="*/ 429 h 680"/>
                  <a:gd name="T66" fmla="*/ 540 w 657"/>
                  <a:gd name="T67" fmla="*/ 499 h 680"/>
                  <a:gd name="T68" fmla="*/ 540 w 657"/>
                  <a:gd name="T69" fmla="*/ 546 h 6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7"/>
                  <a:gd name="T106" fmla="*/ 0 h 680"/>
                  <a:gd name="T107" fmla="*/ 657 w 657"/>
                  <a:gd name="T108" fmla="*/ 680 h 6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7" h="680">
                    <a:moveTo>
                      <a:pt x="540" y="546"/>
                    </a:moveTo>
                    <a:lnTo>
                      <a:pt x="471" y="546"/>
                    </a:lnTo>
                    <a:lnTo>
                      <a:pt x="471" y="593"/>
                    </a:lnTo>
                    <a:lnTo>
                      <a:pt x="430" y="593"/>
                    </a:lnTo>
                    <a:lnTo>
                      <a:pt x="406" y="610"/>
                    </a:lnTo>
                    <a:lnTo>
                      <a:pt x="383" y="680"/>
                    </a:lnTo>
                    <a:lnTo>
                      <a:pt x="273" y="593"/>
                    </a:lnTo>
                    <a:lnTo>
                      <a:pt x="250" y="563"/>
                    </a:lnTo>
                    <a:lnTo>
                      <a:pt x="116" y="546"/>
                    </a:lnTo>
                    <a:lnTo>
                      <a:pt x="69" y="499"/>
                    </a:lnTo>
                    <a:lnTo>
                      <a:pt x="116" y="453"/>
                    </a:lnTo>
                    <a:lnTo>
                      <a:pt x="134" y="319"/>
                    </a:lnTo>
                    <a:lnTo>
                      <a:pt x="116" y="273"/>
                    </a:lnTo>
                    <a:lnTo>
                      <a:pt x="69" y="232"/>
                    </a:lnTo>
                    <a:lnTo>
                      <a:pt x="0" y="186"/>
                    </a:lnTo>
                    <a:lnTo>
                      <a:pt x="0" y="162"/>
                    </a:lnTo>
                    <a:lnTo>
                      <a:pt x="47" y="139"/>
                    </a:lnTo>
                    <a:lnTo>
                      <a:pt x="93" y="116"/>
                    </a:lnTo>
                    <a:lnTo>
                      <a:pt x="204" y="70"/>
                    </a:lnTo>
                    <a:lnTo>
                      <a:pt x="273" y="70"/>
                    </a:lnTo>
                    <a:lnTo>
                      <a:pt x="360" y="0"/>
                    </a:lnTo>
                    <a:lnTo>
                      <a:pt x="424" y="47"/>
                    </a:lnTo>
                    <a:lnTo>
                      <a:pt x="540" y="116"/>
                    </a:lnTo>
                    <a:lnTo>
                      <a:pt x="581" y="139"/>
                    </a:lnTo>
                    <a:lnTo>
                      <a:pt x="616" y="134"/>
                    </a:lnTo>
                    <a:lnTo>
                      <a:pt x="650" y="162"/>
                    </a:lnTo>
                    <a:lnTo>
                      <a:pt x="650" y="197"/>
                    </a:lnTo>
                    <a:lnTo>
                      <a:pt x="657" y="244"/>
                    </a:lnTo>
                    <a:lnTo>
                      <a:pt x="587" y="296"/>
                    </a:lnTo>
                    <a:lnTo>
                      <a:pt x="563" y="319"/>
                    </a:lnTo>
                    <a:lnTo>
                      <a:pt x="587" y="406"/>
                    </a:lnTo>
                    <a:lnTo>
                      <a:pt x="587" y="429"/>
                    </a:lnTo>
                    <a:lnTo>
                      <a:pt x="563" y="429"/>
                    </a:lnTo>
                    <a:lnTo>
                      <a:pt x="540" y="499"/>
                    </a:lnTo>
                    <a:lnTo>
                      <a:pt x="540" y="546"/>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8" name="Freeform 237"/>
              <p:cNvSpPr>
                <a:spLocks/>
              </p:cNvSpPr>
              <p:nvPr/>
            </p:nvSpPr>
            <p:spPr bwMode="auto">
              <a:xfrm>
                <a:off x="1198" y="893"/>
                <a:ext cx="82" cy="84"/>
              </a:xfrm>
              <a:custGeom>
                <a:avLst/>
                <a:gdLst>
                  <a:gd name="T0" fmla="*/ 342 w 656"/>
                  <a:gd name="T1" fmla="*/ 28 h 673"/>
                  <a:gd name="T2" fmla="*/ 297 w 656"/>
                  <a:gd name="T3" fmla="*/ 28 h 673"/>
                  <a:gd name="T4" fmla="*/ 250 w 656"/>
                  <a:gd name="T5" fmla="*/ 17 h 673"/>
                  <a:gd name="T6" fmla="*/ 185 w 656"/>
                  <a:gd name="T7" fmla="*/ 0 h 673"/>
                  <a:gd name="T8" fmla="*/ 116 w 656"/>
                  <a:gd name="T9" fmla="*/ 5 h 673"/>
                  <a:gd name="T10" fmla="*/ 70 w 656"/>
                  <a:gd name="T11" fmla="*/ 5 h 673"/>
                  <a:gd name="T12" fmla="*/ 0 w 656"/>
                  <a:gd name="T13" fmla="*/ 52 h 673"/>
                  <a:gd name="T14" fmla="*/ 0 w 656"/>
                  <a:gd name="T15" fmla="*/ 122 h 673"/>
                  <a:gd name="T16" fmla="*/ 58 w 656"/>
                  <a:gd name="T17" fmla="*/ 144 h 673"/>
                  <a:gd name="T18" fmla="*/ 122 w 656"/>
                  <a:gd name="T19" fmla="*/ 144 h 673"/>
                  <a:gd name="T20" fmla="*/ 157 w 656"/>
                  <a:gd name="T21" fmla="*/ 185 h 673"/>
                  <a:gd name="T22" fmla="*/ 116 w 656"/>
                  <a:gd name="T23" fmla="*/ 261 h 673"/>
                  <a:gd name="T24" fmla="*/ 116 w 656"/>
                  <a:gd name="T25" fmla="*/ 348 h 673"/>
                  <a:gd name="T26" fmla="*/ 75 w 656"/>
                  <a:gd name="T27" fmla="*/ 458 h 673"/>
                  <a:gd name="T28" fmla="*/ 116 w 656"/>
                  <a:gd name="T29" fmla="*/ 505 h 673"/>
                  <a:gd name="T30" fmla="*/ 116 w 656"/>
                  <a:gd name="T31" fmla="*/ 551 h 673"/>
                  <a:gd name="T32" fmla="*/ 157 w 656"/>
                  <a:gd name="T33" fmla="*/ 673 h 673"/>
                  <a:gd name="T34" fmla="*/ 238 w 656"/>
                  <a:gd name="T35" fmla="*/ 627 h 673"/>
                  <a:gd name="T36" fmla="*/ 337 w 656"/>
                  <a:gd name="T37" fmla="*/ 633 h 673"/>
                  <a:gd name="T38" fmla="*/ 407 w 656"/>
                  <a:gd name="T39" fmla="*/ 598 h 673"/>
                  <a:gd name="T40" fmla="*/ 447 w 656"/>
                  <a:gd name="T41" fmla="*/ 568 h 673"/>
                  <a:gd name="T42" fmla="*/ 482 w 656"/>
                  <a:gd name="T43" fmla="*/ 458 h 673"/>
                  <a:gd name="T44" fmla="*/ 564 w 656"/>
                  <a:gd name="T45" fmla="*/ 301 h 673"/>
                  <a:gd name="T46" fmla="*/ 656 w 656"/>
                  <a:gd name="T47" fmla="*/ 209 h 673"/>
                  <a:gd name="T48" fmla="*/ 517 w 656"/>
                  <a:gd name="T49" fmla="*/ 98 h 673"/>
                  <a:gd name="T50" fmla="*/ 465 w 656"/>
                  <a:gd name="T51" fmla="*/ 87 h 673"/>
                  <a:gd name="T52" fmla="*/ 377 w 656"/>
                  <a:gd name="T53" fmla="*/ 57 h 673"/>
                  <a:gd name="T54" fmla="*/ 342 w 656"/>
                  <a:gd name="T55" fmla="*/ 28 h 6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6"/>
                  <a:gd name="T85" fmla="*/ 0 h 673"/>
                  <a:gd name="T86" fmla="*/ 656 w 656"/>
                  <a:gd name="T87" fmla="*/ 673 h 6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6" h="673">
                    <a:moveTo>
                      <a:pt x="342" y="28"/>
                    </a:moveTo>
                    <a:lnTo>
                      <a:pt x="297" y="28"/>
                    </a:lnTo>
                    <a:lnTo>
                      <a:pt x="250" y="17"/>
                    </a:lnTo>
                    <a:lnTo>
                      <a:pt x="185" y="0"/>
                    </a:lnTo>
                    <a:lnTo>
                      <a:pt x="116" y="5"/>
                    </a:lnTo>
                    <a:lnTo>
                      <a:pt x="70" y="5"/>
                    </a:lnTo>
                    <a:lnTo>
                      <a:pt x="0" y="52"/>
                    </a:lnTo>
                    <a:lnTo>
                      <a:pt x="0" y="122"/>
                    </a:lnTo>
                    <a:lnTo>
                      <a:pt x="58" y="144"/>
                    </a:lnTo>
                    <a:lnTo>
                      <a:pt x="122" y="144"/>
                    </a:lnTo>
                    <a:lnTo>
                      <a:pt x="157" y="185"/>
                    </a:lnTo>
                    <a:lnTo>
                      <a:pt x="116" y="261"/>
                    </a:lnTo>
                    <a:lnTo>
                      <a:pt x="116" y="348"/>
                    </a:lnTo>
                    <a:lnTo>
                      <a:pt x="75" y="458"/>
                    </a:lnTo>
                    <a:lnTo>
                      <a:pt x="116" y="505"/>
                    </a:lnTo>
                    <a:lnTo>
                      <a:pt x="116" y="551"/>
                    </a:lnTo>
                    <a:lnTo>
                      <a:pt x="157" y="673"/>
                    </a:lnTo>
                    <a:lnTo>
                      <a:pt x="238" y="627"/>
                    </a:lnTo>
                    <a:lnTo>
                      <a:pt x="337" y="633"/>
                    </a:lnTo>
                    <a:lnTo>
                      <a:pt x="407" y="598"/>
                    </a:lnTo>
                    <a:lnTo>
                      <a:pt x="447" y="568"/>
                    </a:lnTo>
                    <a:lnTo>
                      <a:pt x="482" y="458"/>
                    </a:lnTo>
                    <a:lnTo>
                      <a:pt x="564" y="301"/>
                    </a:lnTo>
                    <a:lnTo>
                      <a:pt x="656" y="209"/>
                    </a:lnTo>
                    <a:lnTo>
                      <a:pt x="517" y="98"/>
                    </a:lnTo>
                    <a:lnTo>
                      <a:pt x="465" y="87"/>
                    </a:lnTo>
                    <a:lnTo>
                      <a:pt x="377" y="57"/>
                    </a:lnTo>
                    <a:lnTo>
                      <a:pt x="342" y="28"/>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69" name="Freeform 238"/>
              <p:cNvSpPr>
                <a:spLocks/>
              </p:cNvSpPr>
              <p:nvPr/>
            </p:nvSpPr>
            <p:spPr bwMode="auto">
              <a:xfrm>
                <a:off x="1193" y="909"/>
                <a:ext cx="25" cy="55"/>
              </a:xfrm>
              <a:custGeom>
                <a:avLst/>
                <a:gdLst>
                  <a:gd name="T0" fmla="*/ 41 w 198"/>
                  <a:gd name="T1" fmla="*/ 0 h 441"/>
                  <a:gd name="T2" fmla="*/ 59 w 198"/>
                  <a:gd name="T3" fmla="*/ 110 h 441"/>
                  <a:gd name="T4" fmla="*/ 24 w 198"/>
                  <a:gd name="T5" fmla="*/ 202 h 441"/>
                  <a:gd name="T6" fmla="*/ 0 w 198"/>
                  <a:gd name="T7" fmla="*/ 266 h 441"/>
                  <a:gd name="T8" fmla="*/ 24 w 198"/>
                  <a:gd name="T9" fmla="*/ 336 h 441"/>
                  <a:gd name="T10" fmla="*/ 0 w 198"/>
                  <a:gd name="T11" fmla="*/ 429 h 441"/>
                  <a:gd name="T12" fmla="*/ 104 w 198"/>
                  <a:gd name="T13" fmla="*/ 441 h 441"/>
                  <a:gd name="T14" fmla="*/ 157 w 198"/>
                  <a:gd name="T15" fmla="*/ 429 h 441"/>
                  <a:gd name="T16" fmla="*/ 157 w 198"/>
                  <a:gd name="T17" fmla="*/ 383 h 441"/>
                  <a:gd name="T18" fmla="*/ 116 w 198"/>
                  <a:gd name="T19" fmla="*/ 342 h 441"/>
                  <a:gd name="T20" fmla="*/ 157 w 198"/>
                  <a:gd name="T21" fmla="*/ 220 h 441"/>
                  <a:gd name="T22" fmla="*/ 157 w 198"/>
                  <a:gd name="T23" fmla="*/ 156 h 441"/>
                  <a:gd name="T24" fmla="*/ 181 w 198"/>
                  <a:gd name="T25" fmla="*/ 110 h 441"/>
                  <a:gd name="T26" fmla="*/ 198 w 198"/>
                  <a:gd name="T27" fmla="*/ 63 h 441"/>
                  <a:gd name="T28" fmla="*/ 157 w 198"/>
                  <a:gd name="T29" fmla="*/ 17 h 441"/>
                  <a:gd name="T30" fmla="*/ 111 w 198"/>
                  <a:gd name="T31" fmla="*/ 17 h 441"/>
                  <a:gd name="T32" fmla="*/ 41 w 198"/>
                  <a:gd name="T33" fmla="*/ 0 h 4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441"/>
                  <a:gd name="T53" fmla="*/ 198 w 198"/>
                  <a:gd name="T54" fmla="*/ 441 h 4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441">
                    <a:moveTo>
                      <a:pt x="41" y="0"/>
                    </a:moveTo>
                    <a:lnTo>
                      <a:pt x="59" y="110"/>
                    </a:lnTo>
                    <a:lnTo>
                      <a:pt x="24" y="202"/>
                    </a:lnTo>
                    <a:lnTo>
                      <a:pt x="0" y="266"/>
                    </a:lnTo>
                    <a:lnTo>
                      <a:pt x="24" y="336"/>
                    </a:lnTo>
                    <a:lnTo>
                      <a:pt x="0" y="429"/>
                    </a:lnTo>
                    <a:lnTo>
                      <a:pt x="104" y="441"/>
                    </a:lnTo>
                    <a:lnTo>
                      <a:pt x="157" y="429"/>
                    </a:lnTo>
                    <a:lnTo>
                      <a:pt x="157" y="383"/>
                    </a:lnTo>
                    <a:lnTo>
                      <a:pt x="116" y="342"/>
                    </a:lnTo>
                    <a:lnTo>
                      <a:pt x="157" y="220"/>
                    </a:lnTo>
                    <a:lnTo>
                      <a:pt x="157" y="156"/>
                    </a:lnTo>
                    <a:lnTo>
                      <a:pt x="181" y="110"/>
                    </a:lnTo>
                    <a:lnTo>
                      <a:pt x="198" y="63"/>
                    </a:lnTo>
                    <a:lnTo>
                      <a:pt x="157" y="17"/>
                    </a:lnTo>
                    <a:lnTo>
                      <a:pt x="111" y="17"/>
                    </a:lnTo>
                    <a:lnTo>
                      <a:pt x="41"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0" name="Freeform 239"/>
              <p:cNvSpPr>
                <a:spLocks/>
              </p:cNvSpPr>
              <p:nvPr/>
            </p:nvSpPr>
            <p:spPr bwMode="auto">
              <a:xfrm>
                <a:off x="1268" y="934"/>
                <a:ext cx="6" cy="8"/>
              </a:xfrm>
              <a:custGeom>
                <a:avLst/>
                <a:gdLst>
                  <a:gd name="T0" fmla="*/ 46 w 46"/>
                  <a:gd name="T1" fmla="*/ 0 h 64"/>
                  <a:gd name="T2" fmla="*/ 0 w 46"/>
                  <a:gd name="T3" fmla="*/ 42 h 64"/>
                  <a:gd name="T4" fmla="*/ 46 w 46"/>
                  <a:gd name="T5" fmla="*/ 64 h 64"/>
                  <a:gd name="T6" fmla="*/ 46 w 46"/>
                  <a:gd name="T7" fmla="*/ 24 h 64"/>
                  <a:gd name="T8" fmla="*/ 46 w 46"/>
                  <a:gd name="T9" fmla="*/ 0 h 64"/>
                  <a:gd name="T10" fmla="*/ 0 60000 65536"/>
                  <a:gd name="T11" fmla="*/ 0 60000 65536"/>
                  <a:gd name="T12" fmla="*/ 0 60000 65536"/>
                  <a:gd name="T13" fmla="*/ 0 60000 65536"/>
                  <a:gd name="T14" fmla="*/ 0 60000 65536"/>
                  <a:gd name="T15" fmla="*/ 0 w 46"/>
                  <a:gd name="T16" fmla="*/ 0 h 64"/>
                  <a:gd name="T17" fmla="*/ 46 w 46"/>
                  <a:gd name="T18" fmla="*/ 64 h 64"/>
                </a:gdLst>
                <a:ahLst/>
                <a:cxnLst>
                  <a:cxn ang="T10">
                    <a:pos x="T0" y="T1"/>
                  </a:cxn>
                  <a:cxn ang="T11">
                    <a:pos x="T2" y="T3"/>
                  </a:cxn>
                  <a:cxn ang="T12">
                    <a:pos x="T4" y="T5"/>
                  </a:cxn>
                  <a:cxn ang="T13">
                    <a:pos x="T6" y="T7"/>
                  </a:cxn>
                  <a:cxn ang="T14">
                    <a:pos x="T8" y="T9"/>
                  </a:cxn>
                </a:cxnLst>
                <a:rect l="T15" t="T16" r="T17" b="T18"/>
                <a:pathLst>
                  <a:path w="46" h="64">
                    <a:moveTo>
                      <a:pt x="46" y="0"/>
                    </a:moveTo>
                    <a:lnTo>
                      <a:pt x="0" y="42"/>
                    </a:lnTo>
                    <a:lnTo>
                      <a:pt x="46" y="64"/>
                    </a:lnTo>
                    <a:lnTo>
                      <a:pt x="46" y="24"/>
                    </a:lnTo>
                    <a:lnTo>
                      <a:pt x="46"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1" name="Freeform 240"/>
              <p:cNvSpPr>
                <a:spLocks/>
              </p:cNvSpPr>
              <p:nvPr/>
            </p:nvSpPr>
            <p:spPr bwMode="auto">
              <a:xfrm>
                <a:off x="1313" y="911"/>
                <a:ext cx="12" cy="11"/>
              </a:xfrm>
              <a:custGeom>
                <a:avLst/>
                <a:gdLst>
                  <a:gd name="T0" fmla="*/ 70 w 94"/>
                  <a:gd name="T1" fmla="*/ 0 h 93"/>
                  <a:gd name="T2" fmla="*/ 0 w 94"/>
                  <a:gd name="T3" fmla="*/ 46 h 93"/>
                  <a:gd name="T4" fmla="*/ 47 w 94"/>
                  <a:gd name="T5" fmla="*/ 70 h 93"/>
                  <a:gd name="T6" fmla="*/ 47 w 94"/>
                  <a:gd name="T7" fmla="*/ 93 h 93"/>
                  <a:gd name="T8" fmla="*/ 94 w 94"/>
                  <a:gd name="T9" fmla="*/ 93 h 93"/>
                  <a:gd name="T10" fmla="*/ 94 w 94"/>
                  <a:gd name="T11" fmla="*/ 28 h 93"/>
                  <a:gd name="T12" fmla="*/ 94 w 94"/>
                  <a:gd name="T13" fmla="*/ 0 h 93"/>
                  <a:gd name="T14" fmla="*/ 70 w 94"/>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3"/>
                  <a:gd name="T26" fmla="*/ 94 w 94"/>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3">
                    <a:moveTo>
                      <a:pt x="70" y="0"/>
                    </a:moveTo>
                    <a:lnTo>
                      <a:pt x="0" y="46"/>
                    </a:lnTo>
                    <a:lnTo>
                      <a:pt x="47" y="70"/>
                    </a:lnTo>
                    <a:lnTo>
                      <a:pt x="47" y="93"/>
                    </a:lnTo>
                    <a:lnTo>
                      <a:pt x="94" y="93"/>
                    </a:lnTo>
                    <a:lnTo>
                      <a:pt x="94" y="28"/>
                    </a:lnTo>
                    <a:lnTo>
                      <a:pt x="94" y="0"/>
                    </a:lnTo>
                    <a:lnTo>
                      <a:pt x="7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2" name="Freeform 241"/>
              <p:cNvSpPr>
                <a:spLocks/>
              </p:cNvSpPr>
              <p:nvPr/>
            </p:nvSpPr>
            <p:spPr bwMode="auto">
              <a:xfrm>
                <a:off x="1308" y="925"/>
                <a:ext cx="17" cy="23"/>
              </a:xfrm>
              <a:custGeom>
                <a:avLst/>
                <a:gdLst>
                  <a:gd name="T0" fmla="*/ 93 w 134"/>
                  <a:gd name="T1" fmla="*/ 35 h 181"/>
                  <a:gd name="T2" fmla="*/ 47 w 134"/>
                  <a:gd name="T3" fmla="*/ 35 h 181"/>
                  <a:gd name="T4" fmla="*/ 0 w 134"/>
                  <a:gd name="T5" fmla="*/ 112 h 181"/>
                  <a:gd name="T6" fmla="*/ 0 w 134"/>
                  <a:gd name="T7" fmla="*/ 157 h 181"/>
                  <a:gd name="T8" fmla="*/ 23 w 134"/>
                  <a:gd name="T9" fmla="*/ 157 h 181"/>
                  <a:gd name="T10" fmla="*/ 82 w 134"/>
                  <a:gd name="T11" fmla="*/ 181 h 181"/>
                  <a:gd name="T12" fmla="*/ 110 w 134"/>
                  <a:gd name="T13" fmla="*/ 112 h 181"/>
                  <a:gd name="T14" fmla="*/ 87 w 134"/>
                  <a:gd name="T15" fmla="*/ 112 h 181"/>
                  <a:gd name="T16" fmla="*/ 134 w 134"/>
                  <a:gd name="T17" fmla="*/ 24 h 181"/>
                  <a:gd name="T18" fmla="*/ 134 w 134"/>
                  <a:gd name="T19" fmla="*/ 0 h 181"/>
                  <a:gd name="T20" fmla="*/ 93 w 134"/>
                  <a:gd name="T21" fmla="*/ 35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81"/>
                  <a:gd name="T35" fmla="*/ 134 w 134"/>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81">
                    <a:moveTo>
                      <a:pt x="93" y="35"/>
                    </a:moveTo>
                    <a:lnTo>
                      <a:pt x="47" y="35"/>
                    </a:lnTo>
                    <a:lnTo>
                      <a:pt x="0" y="112"/>
                    </a:lnTo>
                    <a:lnTo>
                      <a:pt x="0" y="157"/>
                    </a:lnTo>
                    <a:lnTo>
                      <a:pt x="23" y="157"/>
                    </a:lnTo>
                    <a:lnTo>
                      <a:pt x="82" y="181"/>
                    </a:lnTo>
                    <a:lnTo>
                      <a:pt x="110" y="112"/>
                    </a:lnTo>
                    <a:lnTo>
                      <a:pt x="87" y="112"/>
                    </a:lnTo>
                    <a:lnTo>
                      <a:pt x="134" y="24"/>
                    </a:lnTo>
                    <a:lnTo>
                      <a:pt x="134" y="0"/>
                    </a:lnTo>
                    <a:lnTo>
                      <a:pt x="93" y="3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3" name="Freeform 242"/>
              <p:cNvSpPr>
                <a:spLocks/>
              </p:cNvSpPr>
              <p:nvPr/>
            </p:nvSpPr>
            <p:spPr bwMode="auto">
              <a:xfrm>
                <a:off x="1300" y="844"/>
                <a:ext cx="8" cy="8"/>
              </a:xfrm>
              <a:custGeom>
                <a:avLst/>
                <a:gdLst>
                  <a:gd name="T0" fmla="*/ 53 w 70"/>
                  <a:gd name="T1" fmla="*/ 0 h 64"/>
                  <a:gd name="T2" fmla="*/ 23 w 70"/>
                  <a:gd name="T3" fmla="*/ 17 h 64"/>
                  <a:gd name="T4" fmla="*/ 0 w 70"/>
                  <a:gd name="T5" fmla="*/ 35 h 64"/>
                  <a:gd name="T6" fmla="*/ 47 w 70"/>
                  <a:gd name="T7" fmla="*/ 64 h 64"/>
                  <a:gd name="T8" fmla="*/ 70 w 70"/>
                  <a:gd name="T9" fmla="*/ 59 h 64"/>
                  <a:gd name="T10" fmla="*/ 70 w 70"/>
                  <a:gd name="T11" fmla="*/ 17 h 64"/>
                  <a:gd name="T12" fmla="*/ 53 w 70"/>
                  <a:gd name="T13" fmla="*/ 0 h 64"/>
                  <a:gd name="T14" fmla="*/ 0 60000 65536"/>
                  <a:gd name="T15" fmla="*/ 0 60000 65536"/>
                  <a:gd name="T16" fmla="*/ 0 60000 65536"/>
                  <a:gd name="T17" fmla="*/ 0 60000 65536"/>
                  <a:gd name="T18" fmla="*/ 0 60000 65536"/>
                  <a:gd name="T19" fmla="*/ 0 60000 65536"/>
                  <a:gd name="T20" fmla="*/ 0 60000 65536"/>
                  <a:gd name="T21" fmla="*/ 0 w 70"/>
                  <a:gd name="T22" fmla="*/ 0 h 64"/>
                  <a:gd name="T23" fmla="*/ 70 w 7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4">
                    <a:moveTo>
                      <a:pt x="53" y="0"/>
                    </a:moveTo>
                    <a:lnTo>
                      <a:pt x="23" y="17"/>
                    </a:lnTo>
                    <a:lnTo>
                      <a:pt x="0" y="35"/>
                    </a:lnTo>
                    <a:lnTo>
                      <a:pt x="47" y="64"/>
                    </a:lnTo>
                    <a:lnTo>
                      <a:pt x="70" y="59"/>
                    </a:lnTo>
                    <a:lnTo>
                      <a:pt x="70" y="17"/>
                    </a:lnTo>
                    <a:lnTo>
                      <a:pt x="5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4" name="Freeform 243"/>
              <p:cNvSpPr>
                <a:spLocks/>
              </p:cNvSpPr>
              <p:nvPr/>
            </p:nvSpPr>
            <p:spPr bwMode="auto">
              <a:xfrm>
                <a:off x="1305" y="801"/>
                <a:ext cx="60" cy="67"/>
              </a:xfrm>
              <a:custGeom>
                <a:avLst/>
                <a:gdLst>
                  <a:gd name="T0" fmla="*/ 0 w 477"/>
                  <a:gd name="T1" fmla="*/ 267 h 534"/>
                  <a:gd name="T2" fmla="*/ 0 w 477"/>
                  <a:gd name="T3" fmla="*/ 314 h 534"/>
                  <a:gd name="T4" fmla="*/ 23 w 477"/>
                  <a:gd name="T5" fmla="*/ 359 h 534"/>
                  <a:gd name="T6" fmla="*/ 23 w 477"/>
                  <a:gd name="T7" fmla="*/ 383 h 534"/>
                  <a:gd name="T8" fmla="*/ 63 w 477"/>
                  <a:gd name="T9" fmla="*/ 429 h 534"/>
                  <a:gd name="T10" fmla="*/ 63 w 477"/>
                  <a:gd name="T11" fmla="*/ 499 h 534"/>
                  <a:gd name="T12" fmla="*/ 87 w 477"/>
                  <a:gd name="T13" fmla="*/ 516 h 534"/>
                  <a:gd name="T14" fmla="*/ 140 w 477"/>
                  <a:gd name="T15" fmla="*/ 534 h 534"/>
                  <a:gd name="T16" fmla="*/ 197 w 477"/>
                  <a:gd name="T17" fmla="*/ 528 h 534"/>
                  <a:gd name="T18" fmla="*/ 250 w 477"/>
                  <a:gd name="T19" fmla="*/ 516 h 534"/>
                  <a:gd name="T20" fmla="*/ 297 w 477"/>
                  <a:gd name="T21" fmla="*/ 516 h 534"/>
                  <a:gd name="T22" fmla="*/ 360 w 477"/>
                  <a:gd name="T23" fmla="*/ 516 h 534"/>
                  <a:gd name="T24" fmla="*/ 372 w 477"/>
                  <a:gd name="T25" fmla="*/ 476 h 534"/>
                  <a:gd name="T26" fmla="*/ 407 w 477"/>
                  <a:gd name="T27" fmla="*/ 459 h 534"/>
                  <a:gd name="T28" fmla="*/ 407 w 477"/>
                  <a:gd name="T29" fmla="*/ 406 h 534"/>
                  <a:gd name="T30" fmla="*/ 360 w 477"/>
                  <a:gd name="T31" fmla="*/ 359 h 534"/>
                  <a:gd name="T32" fmla="*/ 384 w 477"/>
                  <a:gd name="T33" fmla="*/ 337 h 534"/>
                  <a:gd name="T34" fmla="*/ 454 w 477"/>
                  <a:gd name="T35" fmla="*/ 279 h 534"/>
                  <a:gd name="T36" fmla="*/ 477 w 477"/>
                  <a:gd name="T37" fmla="*/ 261 h 534"/>
                  <a:gd name="T38" fmla="*/ 477 w 477"/>
                  <a:gd name="T39" fmla="*/ 180 h 534"/>
                  <a:gd name="T40" fmla="*/ 430 w 477"/>
                  <a:gd name="T41" fmla="*/ 157 h 534"/>
                  <a:gd name="T42" fmla="*/ 447 w 477"/>
                  <a:gd name="T43" fmla="*/ 87 h 534"/>
                  <a:gd name="T44" fmla="*/ 447 w 477"/>
                  <a:gd name="T45" fmla="*/ 46 h 534"/>
                  <a:gd name="T46" fmla="*/ 360 w 477"/>
                  <a:gd name="T47" fmla="*/ 23 h 534"/>
                  <a:gd name="T48" fmla="*/ 267 w 477"/>
                  <a:gd name="T49" fmla="*/ 23 h 534"/>
                  <a:gd name="T50" fmla="*/ 209 w 477"/>
                  <a:gd name="T51" fmla="*/ 0 h 534"/>
                  <a:gd name="T52" fmla="*/ 157 w 477"/>
                  <a:gd name="T53" fmla="*/ 0 h 534"/>
                  <a:gd name="T54" fmla="*/ 157 w 477"/>
                  <a:gd name="T55" fmla="*/ 46 h 534"/>
                  <a:gd name="T56" fmla="*/ 110 w 477"/>
                  <a:gd name="T57" fmla="*/ 63 h 534"/>
                  <a:gd name="T58" fmla="*/ 63 w 477"/>
                  <a:gd name="T59" fmla="*/ 87 h 534"/>
                  <a:gd name="T60" fmla="*/ 93 w 477"/>
                  <a:gd name="T61" fmla="*/ 133 h 534"/>
                  <a:gd name="T62" fmla="*/ 46 w 477"/>
                  <a:gd name="T63" fmla="*/ 180 h 534"/>
                  <a:gd name="T64" fmla="*/ 63 w 477"/>
                  <a:gd name="T65" fmla="*/ 220 h 534"/>
                  <a:gd name="T66" fmla="*/ 63 w 477"/>
                  <a:gd name="T67" fmla="*/ 249 h 534"/>
                  <a:gd name="T68" fmla="*/ 46 w 477"/>
                  <a:gd name="T69" fmla="*/ 249 h 534"/>
                  <a:gd name="T70" fmla="*/ 0 w 477"/>
                  <a:gd name="T71" fmla="*/ 267 h 5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534"/>
                  <a:gd name="T110" fmla="*/ 477 w 477"/>
                  <a:gd name="T111" fmla="*/ 534 h 5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534">
                    <a:moveTo>
                      <a:pt x="0" y="267"/>
                    </a:moveTo>
                    <a:lnTo>
                      <a:pt x="0" y="314"/>
                    </a:lnTo>
                    <a:lnTo>
                      <a:pt x="23" y="359"/>
                    </a:lnTo>
                    <a:lnTo>
                      <a:pt x="23" y="383"/>
                    </a:lnTo>
                    <a:lnTo>
                      <a:pt x="63" y="429"/>
                    </a:lnTo>
                    <a:lnTo>
                      <a:pt x="63" y="499"/>
                    </a:lnTo>
                    <a:lnTo>
                      <a:pt x="87" y="516"/>
                    </a:lnTo>
                    <a:lnTo>
                      <a:pt x="140" y="534"/>
                    </a:lnTo>
                    <a:lnTo>
                      <a:pt x="197" y="528"/>
                    </a:lnTo>
                    <a:lnTo>
                      <a:pt x="250" y="516"/>
                    </a:lnTo>
                    <a:lnTo>
                      <a:pt x="297" y="516"/>
                    </a:lnTo>
                    <a:lnTo>
                      <a:pt x="360" y="516"/>
                    </a:lnTo>
                    <a:lnTo>
                      <a:pt x="372" y="476"/>
                    </a:lnTo>
                    <a:lnTo>
                      <a:pt x="407" y="459"/>
                    </a:lnTo>
                    <a:lnTo>
                      <a:pt x="407" y="406"/>
                    </a:lnTo>
                    <a:lnTo>
                      <a:pt x="360" y="359"/>
                    </a:lnTo>
                    <a:lnTo>
                      <a:pt x="384" y="337"/>
                    </a:lnTo>
                    <a:lnTo>
                      <a:pt x="454" y="279"/>
                    </a:lnTo>
                    <a:lnTo>
                      <a:pt x="477" y="261"/>
                    </a:lnTo>
                    <a:lnTo>
                      <a:pt x="477" y="180"/>
                    </a:lnTo>
                    <a:lnTo>
                      <a:pt x="430" y="157"/>
                    </a:lnTo>
                    <a:lnTo>
                      <a:pt x="447" y="87"/>
                    </a:lnTo>
                    <a:lnTo>
                      <a:pt x="447" y="46"/>
                    </a:lnTo>
                    <a:lnTo>
                      <a:pt x="360" y="23"/>
                    </a:lnTo>
                    <a:lnTo>
                      <a:pt x="267" y="23"/>
                    </a:lnTo>
                    <a:lnTo>
                      <a:pt x="209" y="0"/>
                    </a:lnTo>
                    <a:lnTo>
                      <a:pt x="157" y="0"/>
                    </a:lnTo>
                    <a:lnTo>
                      <a:pt x="157" y="46"/>
                    </a:lnTo>
                    <a:lnTo>
                      <a:pt x="110" y="63"/>
                    </a:lnTo>
                    <a:lnTo>
                      <a:pt x="63" y="87"/>
                    </a:lnTo>
                    <a:lnTo>
                      <a:pt x="93" y="133"/>
                    </a:lnTo>
                    <a:lnTo>
                      <a:pt x="46" y="180"/>
                    </a:lnTo>
                    <a:lnTo>
                      <a:pt x="63" y="220"/>
                    </a:lnTo>
                    <a:lnTo>
                      <a:pt x="63" y="249"/>
                    </a:lnTo>
                    <a:lnTo>
                      <a:pt x="46" y="249"/>
                    </a:lnTo>
                    <a:lnTo>
                      <a:pt x="0" y="26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5" name="Freeform 244"/>
              <p:cNvSpPr>
                <a:spLocks/>
              </p:cNvSpPr>
              <p:nvPr/>
            </p:nvSpPr>
            <p:spPr bwMode="auto">
              <a:xfrm>
                <a:off x="1277" y="829"/>
                <a:ext cx="29" cy="19"/>
              </a:xfrm>
              <a:custGeom>
                <a:avLst/>
                <a:gdLst>
                  <a:gd name="T0" fmla="*/ 140 w 233"/>
                  <a:gd name="T1" fmla="*/ 0 h 157"/>
                  <a:gd name="T2" fmla="*/ 227 w 233"/>
                  <a:gd name="T3" fmla="*/ 76 h 157"/>
                  <a:gd name="T4" fmla="*/ 227 w 233"/>
                  <a:gd name="T5" fmla="*/ 94 h 157"/>
                  <a:gd name="T6" fmla="*/ 233 w 233"/>
                  <a:gd name="T7" fmla="*/ 117 h 157"/>
                  <a:gd name="T8" fmla="*/ 203 w 233"/>
                  <a:gd name="T9" fmla="*/ 139 h 157"/>
                  <a:gd name="T10" fmla="*/ 168 w 233"/>
                  <a:gd name="T11" fmla="*/ 157 h 157"/>
                  <a:gd name="T12" fmla="*/ 23 w 233"/>
                  <a:gd name="T13" fmla="*/ 76 h 157"/>
                  <a:gd name="T14" fmla="*/ 0 w 233"/>
                  <a:gd name="T15" fmla="*/ 47 h 157"/>
                  <a:gd name="T16" fmla="*/ 46 w 233"/>
                  <a:gd name="T17" fmla="*/ 29 h 157"/>
                  <a:gd name="T18" fmla="*/ 70 w 233"/>
                  <a:gd name="T19" fmla="*/ 29 h 157"/>
                  <a:gd name="T20" fmla="*/ 93 w 233"/>
                  <a:gd name="T21" fmla="*/ 0 h 157"/>
                  <a:gd name="T22" fmla="*/ 140 w 233"/>
                  <a:gd name="T23" fmla="*/ 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157"/>
                  <a:gd name="T38" fmla="*/ 233 w 233"/>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157">
                    <a:moveTo>
                      <a:pt x="140" y="0"/>
                    </a:moveTo>
                    <a:lnTo>
                      <a:pt x="227" y="76"/>
                    </a:lnTo>
                    <a:lnTo>
                      <a:pt x="227" y="94"/>
                    </a:lnTo>
                    <a:lnTo>
                      <a:pt x="233" y="117"/>
                    </a:lnTo>
                    <a:lnTo>
                      <a:pt x="203" y="139"/>
                    </a:lnTo>
                    <a:lnTo>
                      <a:pt x="168" y="157"/>
                    </a:lnTo>
                    <a:lnTo>
                      <a:pt x="23" y="76"/>
                    </a:lnTo>
                    <a:lnTo>
                      <a:pt x="0" y="47"/>
                    </a:lnTo>
                    <a:lnTo>
                      <a:pt x="46" y="29"/>
                    </a:lnTo>
                    <a:lnTo>
                      <a:pt x="70" y="29"/>
                    </a:lnTo>
                    <a:lnTo>
                      <a:pt x="93" y="0"/>
                    </a:lnTo>
                    <a:lnTo>
                      <a:pt x="14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6" name="Freeform 245"/>
              <p:cNvSpPr>
                <a:spLocks/>
              </p:cNvSpPr>
              <p:nvPr/>
            </p:nvSpPr>
            <p:spPr bwMode="auto">
              <a:xfrm>
                <a:off x="1291" y="810"/>
                <a:ext cx="26" cy="28"/>
              </a:xfrm>
              <a:custGeom>
                <a:avLst/>
                <a:gdLst>
                  <a:gd name="T0" fmla="*/ 0 w 209"/>
                  <a:gd name="T1" fmla="*/ 150 h 226"/>
                  <a:gd name="T2" fmla="*/ 46 w 209"/>
                  <a:gd name="T3" fmla="*/ 179 h 226"/>
                  <a:gd name="T4" fmla="*/ 116 w 209"/>
                  <a:gd name="T5" fmla="*/ 226 h 226"/>
                  <a:gd name="T6" fmla="*/ 122 w 209"/>
                  <a:gd name="T7" fmla="*/ 197 h 226"/>
                  <a:gd name="T8" fmla="*/ 157 w 209"/>
                  <a:gd name="T9" fmla="*/ 185 h 226"/>
                  <a:gd name="T10" fmla="*/ 179 w 209"/>
                  <a:gd name="T11" fmla="*/ 179 h 226"/>
                  <a:gd name="T12" fmla="*/ 186 w 209"/>
                  <a:gd name="T13" fmla="*/ 150 h 226"/>
                  <a:gd name="T14" fmla="*/ 162 w 209"/>
                  <a:gd name="T15" fmla="*/ 110 h 226"/>
                  <a:gd name="T16" fmla="*/ 209 w 209"/>
                  <a:gd name="T17" fmla="*/ 63 h 226"/>
                  <a:gd name="T18" fmla="*/ 209 w 209"/>
                  <a:gd name="T19" fmla="*/ 40 h 226"/>
                  <a:gd name="T20" fmla="*/ 191 w 209"/>
                  <a:gd name="T21" fmla="*/ 23 h 226"/>
                  <a:gd name="T22" fmla="*/ 209 w 209"/>
                  <a:gd name="T23" fmla="*/ 0 h 226"/>
                  <a:gd name="T24" fmla="*/ 92 w 209"/>
                  <a:gd name="T25" fmla="*/ 40 h 226"/>
                  <a:gd name="T26" fmla="*/ 92 w 209"/>
                  <a:gd name="T27" fmla="*/ 87 h 226"/>
                  <a:gd name="T28" fmla="*/ 46 w 209"/>
                  <a:gd name="T29" fmla="*/ 110 h 226"/>
                  <a:gd name="T30" fmla="*/ 5 w 209"/>
                  <a:gd name="T31" fmla="*/ 115 h 226"/>
                  <a:gd name="T32" fmla="*/ 0 w 209"/>
                  <a:gd name="T33" fmla="*/ 150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226"/>
                  <a:gd name="T53" fmla="*/ 209 w 20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226">
                    <a:moveTo>
                      <a:pt x="0" y="150"/>
                    </a:moveTo>
                    <a:lnTo>
                      <a:pt x="46" y="179"/>
                    </a:lnTo>
                    <a:lnTo>
                      <a:pt x="116" y="226"/>
                    </a:lnTo>
                    <a:lnTo>
                      <a:pt x="122" y="197"/>
                    </a:lnTo>
                    <a:lnTo>
                      <a:pt x="157" y="185"/>
                    </a:lnTo>
                    <a:lnTo>
                      <a:pt x="179" y="179"/>
                    </a:lnTo>
                    <a:lnTo>
                      <a:pt x="186" y="150"/>
                    </a:lnTo>
                    <a:lnTo>
                      <a:pt x="162" y="110"/>
                    </a:lnTo>
                    <a:lnTo>
                      <a:pt x="209" y="63"/>
                    </a:lnTo>
                    <a:lnTo>
                      <a:pt x="209" y="40"/>
                    </a:lnTo>
                    <a:lnTo>
                      <a:pt x="191" y="23"/>
                    </a:lnTo>
                    <a:lnTo>
                      <a:pt x="209" y="0"/>
                    </a:lnTo>
                    <a:lnTo>
                      <a:pt x="92" y="40"/>
                    </a:lnTo>
                    <a:lnTo>
                      <a:pt x="92" y="87"/>
                    </a:lnTo>
                    <a:lnTo>
                      <a:pt x="46" y="110"/>
                    </a:lnTo>
                    <a:lnTo>
                      <a:pt x="5" y="115"/>
                    </a:lnTo>
                    <a:lnTo>
                      <a:pt x="0" y="15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7" name="Freeform 246"/>
              <p:cNvSpPr>
                <a:spLocks/>
              </p:cNvSpPr>
              <p:nvPr/>
            </p:nvSpPr>
            <p:spPr bwMode="auto">
              <a:xfrm>
                <a:off x="1325" y="767"/>
                <a:ext cx="14" cy="35"/>
              </a:xfrm>
              <a:custGeom>
                <a:avLst/>
                <a:gdLst>
                  <a:gd name="T0" fmla="*/ 0 w 110"/>
                  <a:gd name="T1" fmla="*/ 274 h 279"/>
                  <a:gd name="T2" fmla="*/ 0 w 110"/>
                  <a:gd name="T3" fmla="*/ 204 h 279"/>
                  <a:gd name="T4" fmla="*/ 23 w 110"/>
                  <a:gd name="T5" fmla="*/ 117 h 279"/>
                  <a:gd name="T6" fmla="*/ 0 w 110"/>
                  <a:gd name="T7" fmla="*/ 70 h 279"/>
                  <a:gd name="T8" fmla="*/ 46 w 110"/>
                  <a:gd name="T9" fmla="*/ 0 h 279"/>
                  <a:gd name="T10" fmla="*/ 93 w 110"/>
                  <a:gd name="T11" fmla="*/ 70 h 279"/>
                  <a:gd name="T12" fmla="*/ 110 w 110"/>
                  <a:gd name="T13" fmla="*/ 117 h 279"/>
                  <a:gd name="T14" fmla="*/ 70 w 110"/>
                  <a:gd name="T15" fmla="*/ 187 h 279"/>
                  <a:gd name="T16" fmla="*/ 70 w 110"/>
                  <a:gd name="T17" fmla="*/ 250 h 279"/>
                  <a:gd name="T18" fmla="*/ 93 w 110"/>
                  <a:gd name="T19" fmla="*/ 279 h 279"/>
                  <a:gd name="T20" fmla="*/ 40 w 110"/>
                  <a:gd name="T21" fmla="*/ 274 h 279"/>
                  <a:gd name="T22" fmla="*/ 0 w 110"/>
                  <a:gd name="T23" fmla="*/ 274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79"/>
                  <a:gd name="T38" fmla="*/ 110 w 110"/>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79">
                    <a:moveTo>
                      <a:pt x="0" y="274"/>
                    </a:moveTo>
                    <a:lnTo>
                      <a:pt x="0" y="204"/>
                    </a:lnTo>
                    <a:lnTo>
                      <a:pt x="23" y="117"/>
                    </a:lnTo>
                    <a:lnTo>
                      <a:pt x="0" y="70"/>
                    </a:lnTo>
                    <a:lnTo>
                      <a:pt x="46" y="0"/>
                    </a:lnTo>
                    <a:lnTo>
                      <a:pt x="93" y="70"/>
                    </a:lnTo>
                    <a:lnTo>
                      <a:pt x="110" y="117"/>
                    </a:lnTo>
                    <a:lnTo>
                      <a:pt x="70" y="187"/>
                    </a:lnTo>
                    <a:lnTo>
                      <a:pt x="70" y="250"/>
                    </a:lnTo>
                    <a:lnTo>
                      <a:pt x="93" y="279"/>
                    </a:lnTo>
                    <a:lnTo>
                      <a:pt x="40" y="274"/>
                    </a:lnTo>
                    <a:lnTo>
                      <a:pt x="0" y="27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8" name="Freeform 247"/>
              <p:cNvSpPr>
                <a:spLocks/>
              </p:cNvSpPr>
              <p:nvPr/>
            </p:nvSpPr>
            <p:spPr bwMode="auto">
              <a:xfrm>
                <a:off x="1451" y="477"/>
                <a:ext cx="973" cy="510"/>
              </a:xfrm>
              <a:custGeom>
                <a:avLst/>
                <a:gdLst>
                  <a:gd name="T0" fmla="*/ 46 w 7782"/>
                  <a:gd name="T1" fmla="*/ 2044 h 4078"/>
                  <a:gd name="T2" fmla="*/ 0 w 7782"/>
                  <a:gd name="T3" fmla="*/ 2183 h 4078"/>
                  <a:gd name="T4" fmla="*/ 146 w 7782"/>
                  <a:gd name="T5" fmla="*/ 2486 h 4078"/>
                  <a:gd name="T6" fmla="*/ 308 w 7782"/>
                  <a:gd name="T7" fmla="*/ 2631 h 4078"/>
                  <a:gd name="T8" fmla="*/ 448 w 7782"/>
                  <a:gd name="T9" fmla="*/ 2840 h 4078"/>
                  <a:gd name="T10" fmla="*/ 610 w 7782"/>
                  <a:gd name="T11" fmla="*/ 3027 h 4078"/>
                  <a:gd name="T12" fmla="*/ 547 w 7782"/>
                  <a:gd name="T13" fmla="*/ 3149 h 4078"/>
                  <a:gd name="T14" fmla="*/ 622 w 7782"/>
                  <a:gd name="T15" fmla="*/ 3381 h 4078"/>
                  <a:gd name="T16" fmla="*/ 831 w 7782"/>
                  <a:gd name="T17" fmla="*/ 3583 h 4078"/>
                  <a:gd name="T18" fmla="*/ 1035 w 7782"/>
                  <a:gd name="T19" fmla="*/ 3752 h 4078"/>
                  <a:gd name="T20" fmla="*/ 1308 w 7782"/>
                  <a:gd name="T21" fmla="*/ 3700 h 4078"/>
                  <a:gd name="T22" fmla="*/ 1145 w 7782"/>
                  <a:gd name="T23" fmla="*/ 3247 h 4078"/>
                  <a:gd name="T24" fmla="*/ 1465 w 7782"/>
                  <a:gd name="T25" fmla="*/ 3247 h 4078"/>
                  <a:gd name="T26" fmla="*/ 1349 w 7782"/>
                  <a:gd name="T27" fmla="*/ 3473 h 4078"/>
                  <a:gd name="T28" fmla="*/ 1557 w 7782"/>
                  <a:gd name="T29" fmla="*/ 3787 h 4078"/>
                  <a:gd name="T30" fmla="*/ 1871 w 7782"/>
                  <a:gd name="T31" fmla="*/ 3904 h 4078"/>
                  <a:gd name="T32" fmla="*/ 2115 w 7782"/>
                  <a:gd name="T33" fmla="*/ 4031 h 4078"/>
                  <a:gd name="T34" fmla="*/ 2499 w 7782"/>
                  <a:gd name="T35" fmla="*/ 3880 h 4078"/>
                  <a:gd name="T36" fmla="*/ 2790 w 7782"/>
                  <a:gd name="T37" fmla="*/ 3677 h 4078"/>
                  <a:gd name="T38" fmla="*/ 3086 w 7782"/>
                  <a:gd name="T39" fmla="*/ 3329 h 4078"/>
                  <a:gd name="T40" fmla="*/ 3289 w 7782"/>
                  <a:gd name="T41" fmla="*/ 3015 h 4078"/>
                  <a:gd name="T42" fmla="*/ 3732 w 7782"/>
                  <a:gd name="T43" fmla="*/ 2922 h 4078"/>
                  <a:gd name="T44" fmla="*/ 4034 w 7782"/>
                  <a:gd name="T45" fmla="*/ 2806 h 4078"/>
                  <a:gd name="T46" fmla="*/ 4393 w 7782"/>
                  <a:gd name="T47" fmla="*/ 2905 h 4078"/>
                  <a:gd name="T48" fmla="*/ 4871 w 7782"/>
                  <a:gd name="T49" fmla="*/ 2840 h 4078"/>
                  <a:gd name="T50" fmla="*/ 4951 w 7782"/>
                  <a:gd name="T51" fmla="*/ 2544 h 4078"/>
                  <a:gd name="T52" fmla="*/ 5307 w 7782"/>
                  <a:gd name="T53" fmla="*/ 2654 h 4078"/>
                  <a:gd name="T54" fmla="*/ 5621 w 7782"/>
                  <a:gd name="T55" fmla="*/ 2905 h 4078"/>
                  <a:gd name="T56" fmla="*/ 5823 w 7782"/>
                  <a:gd name="T57" fmla="*/ 3172 h 4078"/>
                  <a:gd name="T58" fmla="*/ 5853 w 7782"/>
                  <a:gd name="T59" fmla="*/ 3404 h 4078"/>
                  <a:gd name="T60" fmla="*/ 6080 w 7782"/>
                  <a:gd name="T61" fmla="*/ 2451 h 4078"/>
                  <a:gd name="T62" fmla="*/ 5806 w 7782"/>
                  <a:gd name="T63" fmla="*/ 2225 h 4078"/>
                  <a:gd name="T64" fmla="*/ 5893 w 7782"/>
                  <a:gd name="T65" fmla="*/ 1679 h 4078"/>
                  <a:gd name="T66" fmla="*/ 6306 w 7782"/>
                  <a:gd name="T67" fmla="*/ 1632 h 4078"/>
                  <a:gd name="T68" fmla="*/ 6486 w 7782"/>
                  <a:gd name="T69" fmla="*/ 1249 h 4078"/>
                  <a:gd name="T70" fmla="*/ 6713 w 7782"/>
                  <a:gd name="T71" fmla="*/ 1062 h 4078"/>
                  <a:gd name="T72" fmla="*/ 6760 w 7782"/>
                  <a:gd name="T73" fmla="*/ 1383 h 4078"/>
                  <a:gd name="T74" fmla="*/ 6783 w 7782"/>
                  <a:gd name="T75" fmla="*/ 2248 h 4078"/>
                  <a:gd name="T76" fmla="*/ 7009 w 7782"/>
                  <a:gd name="T77" fmla="*/ 2201 h 4078"/>
                  <a:gd name="T78" fmla="*/ 6986 w 7782"/>
                  <a:gd name="T79" fmla="*/ 1887 h 4078"/>
                  <a:gd name="T80" fmla="*/ 6893 w 7782"/>
                  <a:gd name="T81" fmla="*/ 1428 h 4078"/>
                  <a:gd name="T82" fmla="*/ 7212 w 7782"/>
                  <a:gd name="T83" fmla="*/ 1359 h 4078"/>
                  <a:gd name="T84" fmla="*/ 7376 w 7782"/>
                  <a:gd name="T85" fmla="*/ 726 h 4078"/>
                  <a:gd name="T86" fmla="*/ 7142 w 7782"/>
                  <a:gd name="T87" fmla="*/ 546 h 4078"/>
                  <a:gd name="T88" fmla="*/ 7212 w 7782"/>
                  <a:gd name="T89" fmla="*/ 337 h 4078"/>
                  <a:gd name="T90" fmla="*/ 7690 w 7782"/>
                  <a:gd name="T91" fmla="*/ 452 h 4078"/>
                  <a:gd name="T92" fmla="*/ 7533 w 7782"/>
                  <a:gd name="T93" fmla="*/ 116 h 4078"/>
                  <a:gd name="T94" fmla="*/ 7125 w 7782"/>
                  <a:gd name="T95" fmla="*/ 46 h 4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2"/>
                  <a:gd name="T145" fmla="*/ 0 h 4078"/>
                  <a:gd name="T146" fmla="*/ 7782 w 7782"/>
                  <a:gd name="T147" fmla="*/ 4078 h 4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2" h="4078">
                    <a:moveTo>
                      <a:pt x="146" y="1887"/>
                    </a:moveTo>
                    <a:lnTo>
                      <a:pt x="116" y="1981"/>
                    </a:lnTo>
                    <a:lnTo>
                      <a:pt x="29" y="2004"/>
                    </a:lnTo>
                    <a:lnTo>
                      <a:pt x="46" y="2044"/>
                    </a:lnTo>
                    <a:lnTo>
                      <a:pt x="87" y="2114"/>
                    </a:lnTo>
                    <a:lnTo>
                      <a:pt x="58" y="2138"/>
                    </a:lnTo>
                    <a:lnTo>
                      <a:pt x="41" y="2155"/>
                    </a:lnTo>
                    <a:lnTo>
                      <a:pt x="0" y="2183"/>
                    </a:lnTo>
                    <a:lnTo>
                      <a:pt x="46" y="2288"/>
                    </a:lnTo>
                    <a:lnTo>
                      <a:pt x="0" y="2410"/>
                    </a:lnTo>
                    <a:lnTo>
                      <a:pt x="34" y="2434"/>
                    </a:lnTo>
                    <a:lnTo>
                      <a:pt x="146" y="2486"/>
                    </a:lnTo>
                    <a:lnTo>
                      <a:pt x="215" y="2497"/>
                    </a:lnTo>
                    <a:lnTo>
                      <a:pt x="238" y="2544"/>
                    </a:lnTo>
                    <a:lnTo>
                      <a:pt x="285" y="2562"/>
                    </a:lnTo>
                    <a:lnTo>
                      <a:pt x="308" y="2631"/>
                    </a:lnTo>
                    <a:lnTo>
                      <a:pt x="273" y="2724"/>
                    </a:lnTo>
                    <a:lnTo>
                      <a:pt x="285" y="2771"/>
                    </a:lnTo>
                    <a:lnTo>
                      <a:pt x="407" y="2776"/>
                    </a:lnTo>
                    <a:lnTo>
                      <a:pt x="448" y="2840"/>
                    </a:lnTo>
                    <a:lnTo>
                      <a:pt x="494" y="2881"/>
                    </a:lnTo>
                    <a:lnTo>
                      <a:pt x="558" y="2881"/>
                    </a:lnTo>
                    <a:lnTo>
                      <a:pt x="605" y="2974"/>
                    </a:lnTo>
                    <a:lnTo>
                      <a:pt x="610" y="3027"/>
                    </a:lnTo>
                    <a:lnTo>
                      <a:pt x="622" y="3090"/>
                    </a:lnTo>
                    <a:lnTo>
                      <a:pt x="570" y="3107"/>
                    </a:lnTo>
                    <a:lnTo>
                      <a:pt x="587" y="3125"/>
                    </a:lnTo>
                    <a:lnTo>
                      <a:pt x="547" y="3149"/>
                    </a:lnTo>
                    <a:lnTo>
                      <a:pt x="622" y="3177"/>
                    </a:lnTo>
                    <a:lnTo>
                      <a:pt x="622" y="3224"/>
                    </a:lnTo>
                    <a:lnTo>
                      <a:pt x="605" y="3311"/>
                    </a:lnTo>
                    <a:lnTo>
                      <a:pt x="622" y="3381"/>
                    </a:lnTo>
                    <a:lnTo>
                      <a:pt x="692" y="3427"/>
                    </a:lnTo>
                    <a:lnTo>
                      <a:pt x="784" y="3473"/>
                    </a:lnTo>
                    <a:lnTo>
                      <a:pt x="831" y="3561"/>
                    </a:lnTo>
                    <a:lnTo>
                      <a:pt x="831" y="3583"/>
                    </a:lnTo>
                    <a:lnTo>
                      <a:pt x="918" y="3607"/>
                    </a:lnTo>
                    <a:lnTo>
                      <a:pt x="976" y="3729"/>
                    </a:lnTo>
                    <a:lnTo>
                      <a:pt x="1006" y="3752"/>
                    </a:lnTo>
                    <a:lnTo>
                      <a:pt x="1035" y="3752"/>
                    </a:lnTo>
                    <a:lnTo>
                      <a:pt x="1087" y="3845"/>
                    </a:lnTo>
                    <a:lnTo>
                      <a:pt x="1220" y="3787"/>
                    </a:lnTo>
                    <a:lnTo>
                      <a:pt x="1244" y="3810"/>
                    </a:lnTo>
                    <a:lnTo>
                      <a:pt x="1308" y="3700"/>
                    </a:lnTo>
                    <a:lnTo>
                      <a:pt x="1238" y="3653"/>
                    </a:lnTo>
                    <a:lnTo>
                      <a:pt x="1105" y="3404"/>
                    </a:lnTo>
                    <a:lnTo>
                      <a:pt x="1105" y="3381"/>
                    </a:lnTo>
                    <a:lnTo>
                      <a:pt x="1145" y="3247"/>
                    </a:lnTo>
                    <a:lnTo>
                      <a:pt x="1215" y="3247"/>
                    </a:lnTo>
                    <a:lnTo>
                      <a:pt x="1285" y="3247"/>
                    </a:lnTo>
                    <a:lnTo>
                      <a:pt x="1395" y="3177"/>
                    </a:lnTo>
                    <a:lnTo>
                      <a:pt x="1465" y="3247"/>
                    </a:lnTo>
                    <a:lnTo>
                      <a:pt x="1442" y="3311"/>
                    </a:lnTo>
                    <a:lnTo>
                      <a:pt x="1372" y="3311"/>
                    </a:lnTo>
                    <a:lnTo>
                      <a:pt x="1349" y="3381"/>
                    </a:lnTo>
                    <a:lnTo>
                      <a:pt x="1349" y="3473"/>
                    </a:lnTo>
                    <a:lnTo>
                      <a:pt x="1581" y="3630"/>
                    </a:lnTo>
                    <a:lnTo>
                      <a:pt x="1557" y="3677"/>
                    </a:lnTo>
                    <a:lnTo>
                      <a:pt x="1487" y="3677"/>
                    </a:lnTo>
                    <a:lnTo>
                      <a:pt x="1557" y="3787"/>
                    </a:lnTo>
                    <a:lnTo>
                      <a:pt x="1552" y="3904"/>
                    </a:lnTo>
                    <a:lnTo>
                      <a:pt x="1616" y="3874"/>
                    </a:lnTo>
                    <a:lnTo>
                      <a:pt x="1761" y="3880"/>
                    </a:lnTo>
                    <a:lnTo>
                      <a:pt x="1871" y="3904"/>
                    </a:lnTo>
                    <a:lnTo>
                      <a:pt x="1935" y="3962"/>
                    </a:lnTo>
                    <a:lnTo>
                      <a:pt x="1970" y="4043"/>
                    </a:lnTo>
                    <a:lnTo>
                      <a:pt x="2028" y="4078"/>
                    </a:lnTo>
                    <a:lnTo>
                      <a:pt x="2115" y="4031"/>
                    </a:lnTo>
                    <a:lnTo>
                      <a:pt x="2174" y="3974"/>
                    </a:lnTo>
                    <a:lnTo>
                      <a:pt x="2284" y="3904"/>
                    </a:lnTo>
                    <a:lnTo>
                      <a:pt x="2394" y="3927"/>
                    </a:lnTo>
                    <a:lnTo>
                      <a:pt x="2499" y="3880"/>
                    </a:lnTo>
                    <a:lnTo>
                      <a:pt x="2540" y="3921"/>
                    </a:lnTo>
                    <a:lnTo>
                      <a:pt x="2720" y="3880"/>
                    </a:lnTo>
                    <a:lnTo>
                      <a:pt x="2668" y="3764"/>
                    </a:lnTo>
                    <a:lnTo>
                      <a:pt x="2790" y="3677"/>
                    </a:lnTo>
                    <a:lnTo>
                      <a:pt x="2865" y="3677"/>
                    </a:lnTo>
                    <a:lnTo>
                      <a:pt x="3017" y="3508"/>
                    </a:lnTo>
                    <a:lnTo>
                      <a:pt x="2987" y="3357"/>
                    </a:lnTo>
                    <a:lnTo>
                      <a:pt x="3086" y="3329"/>
                    </a:lnTo>
                    <a:lnTo>
                      <a:pt x="3057" y="3264"/>
                    </a:lnTo>
                    <a:lnTo>
                      <a:pt x="3115" y="3184"/>
                    </a:lnTo>
                    <a:lnTo>
                      <a:pt x="3266" y="3114"/>
                    </a:lnTo>
                    <a:lnTo>
                      <a:pt x="3289" y="3015"/>
                    </a:lnTo>
                    <a:lnTo>
                      <a:pt x="3366" y="2968"/>
                    </a:lnTo>
                    <a:lnTo>
                      <a:pt x="3545" y="2852"/>
                    </a:lnTo>
                    <a:lnTo>
                      <a:pt x="3610" y="2846"/>
                    </a:lnTo>
                    <a:lnTo>
                      <a:pt x="3732" y="2922"/>
                    </a:lnTo>
                    <a:lnTo>
                      <a:pt x="3824" y="2893"/>
                    </a:lnTo>
                    <a:lnTo>
                      <a:pt x="3912" y="2748"/>
                    </a:lnTo>
                    <a:lnTo>
                      <a:pt x="3987" y="2741"/>
                    </a:lnTo>
                    <a:lnTo>
                      <a:pt x="4034" y="2806"/>
                    </a:lnTo>
                    <a:lnTo>
                      <a:pt x="4091" y="2881"/>
                    </a:lnTo>
                    <a:lnTo>
                      <a:pt x="4156" y="2875"/>
                    </a:lnTo>
                    <a:lnTo>
                      <a:pt x="4278" y="2823"/>
                    </a:lnTo>
                    <a:lnTo>
                      <a:pt x="4393" y="2905"/>
                    </a:lnTo>
                    <a:lnTo>
                      <a:pt x="4620" y="2881"/>
                    </a:lnTo>
                    <a:lnTo>
                      <a:pt x="4690" y="2794"/>
                    </a:lnTo>
                    <a:lnTo>
                      <a:pt x="4784" y="2840"/>
                    </a:lnTo>
                    <a:lnTo>
                      <a:pt x="4871" y="2840"/>
                    </a:lnTo>
                    <a:lnTo>
                      <a:pt x="4986" y="2765"/>
                    </a:lnTo>
                    <a:lnTo>
                      <a:pt x="4986" y="2631"/>
                    </a:lnTo>
                    <a:lnTo>
                      <a:pt x="5010" y="2562"/>
                    </a:lnTo>
                    <a:lnTo>
                      <a:pt x="4951" y="2544"/>
                    </a:lnTo>
                    <a:lnTo>
                      <a:pt x="5045" y="2497"/>
                    </a:lnTo>
                    <a:lnTo>
                      <a:pt x="5190" y="2457"/>
                    </a:lnTo>
                    <a:lnTo>
                      <a:pt x="5283" y="2515"/>
                    </a:lnTo>
                    <a:lnTo>
                      <a:pt x="5307" y="2654"/>
                    </a:lnTo>
                    <a:lnTo>
                      <a:pt x="5440" y="2811"/>
                    </a:lnTo>
                    <a:lnTo>
                      <a:pt x="5568" y="2818"/>
                    </a:lnTo>
                    <a:lnTo>
                      <a:pt x="5603" y="2846"/>
                    </a:lnTo>
                    <a:lnTo>
                      <a:pt x="5621" y="2905"/>
                    </a:lnTo>
                    <a:lnTo>
                      <a:pt x="5736" y="2945"/>
                    </a:lnTo>
                    <a:lnTo>
                      <a:pt x="5853" y="2881"/>
                    </a:lnTo>
                    <a:lnTo>
                      <a:pt x="5888" y="2985"/>
                    </a:lnTo>
                    <a:lnTo>
                      <a:pt x="5823" y="3172"/>
                    </a:lnTo>
                    <a:lnTo>
                      <a:pt x="5754" y="3154"/>
                    </a:lnTo>
                    <a:lnTo>
                      <a:pt x="5731" y="3247"/>
                    </a:lnTo>
                    <a:lnTo>
                      <a:pt x="5829" y="3334"/>
                    </a:lnTo>
                    <a:lnTo>
                      <a:pt x="5853" y="3404"/>
                    </a:lnTo>
                    <a:lnTo>
                      <a:pt x="5916" y="3357"/>
                    </a:lnTo>
                    <a:lnTo>
                      <a:pt x="6097" y="3107"/>
                    </a:lnTo>
                    <a:lnTo>
                      <a:pt x="6143" y="2474"/>
                    </a:lnTo>
                    <a:lnTo>
                      <a:pt x="6080" y="2451"/>
                    </a:lnTo>
                    <a:lnTo>
                      <a:pt x="6080" y="2312"/>
                    </a:lnTo>
                    <a:lnTo>
                      <a:pt x="5986" y="2271"/>
                    </a:lnTo>
                    <a:lnTo>
                      <a:pt x="5829" y="2340"/>
                    </a:lnTo>
                    <a:lnTo>
                      <a:pt x="5806" y="2225"/>
                    </a:lnTo>
                    <a:lnTo>
                      <a:pt x="5713" y="2201"/>
                    </a:lnTo>
                    <a:lnTo>
                      <a:pt x="5829" y="1929"/>
                    </a:lnTo>
                    <a:lnTo>
                      <a:pt x="5829" y="1749"/>
                    </a:lnTo>
                    <a:lnTo>
                      <a:pt x="5893" y="1679"/>
                    </a:lnTo>
                    <a:lnTo>
                      <a:pt x="6097" y="1632"/>
                    </a:lnTo>
                    <a:lnTo>
                      <a:pt x="6190" y="1562"/>
                    </a:lnTo>
                    <a:lnTo>
                      <a:pt x="6329" y="1545"/>
                    </a:lnTo>
                    <a:lnTo>
                      <a:pt x="6306" y="1632"/>
                    </a:lnTo>
                    <a:lnTo>
                      <a:pt x="6416" y="1592"/>
                    </a:lnTo>
                    <a:lnTo>
                      <a:pt x="6486" y="1516"/>
                    </a:lnTo>
                    <a:lnTo>
                      <a:pt x="6439" y="1475"/>
                    </a:lnTo>
                    <a:lnTo>
                      <a:pt x="6486" y="1249"/>
                    </a:lnTo>
                    <a:lnTo>
                      <a:pt x="6579" y="1202"/>
                    </a:lnTo>
                    <a:lnTo>
                      <a:pt x="6620" y="1266"/>
                    </a:lnTo>
                    <a:lnTo>
                      <a:pt x="6643" y="1266"/>
                    </a:lnTo>
                    <a:lnTo>
                      <a:pt x="6713" y="1062"/>
                    </a:lnTo>
                    <a:lnTo>
                      <a:pt x="6736" y="1062"/>
                    </a:lnTo>
                    <a:lnTo>
                      <a:pt x="6783" y="1226"/>
                    </a:lnTo>
                    <a:lnTo>
                      <a:pt x="6806" y="1266"/>
                    </a:lnTo>
                    <a:lnTo>
                      <a:pt x="6760" y="1383"/>
                    </a:lnTo>
                    <a:lnTo>
                      <a:pt x="6713" y="1609"/>
                    </a:lnTo>
                    <a:lnTo>
                      <a:pt x="6666" y="1725"/>
                    </a:lnTo>
                    <a:lnTo>
                      <a:pt x="6666" y="1929"/>
                    </a:lnTo>
                    <a:lnTo>
                      <a:pt x="6783" y="2248"/>
                    </a:lnTo>
                    <a:lnTo>
                      <a:pt x="6870" y="2312"/>
                    </a:lnTo>
                    <a:lnTo>
                      <a:pt x="6940" y="2474"/>
                    </a:lnTo>
                    <a:lnTo>
                      <a:pt x="7009" y="2312"/>
                    </a:lnTo>
                    <a:lnTo>
                      <a:pt x="7009" y="2201"/>
                    </a:lnTo>
                    <a:lnTo>
                      <a:pt x="7056" y="2178"/>
                    </a:lnTo>
                    <a:lnTo>
                      <a:pt x="7032" y="2091"/>
                    </a:lnTo>
                    <a:lnTo>
                      <a:pt x="7056" y="2021"/>
                    </a:lnTo>
                    <a:lnTo>
                      <a:pt x="6986" y="1887"/>
                    </a:lnTo>
                    <a:lnTo>
                      <a:pt x="7009" y="1795"/>
                    </a:lnTo>
                    <a:lnTo>
                      <a:pt x="6986" y="1632"/>
                    </a:lnTo>
                    <a:lnTo>
                      <a:pt x="6917" y="1679"/>
                    </a:lnTo>
                    <a:lnTo>
                      <a:pt x="6893" y="1428"/>
                    </a:lnTo>
                    <a:lnTo>
                      <a:pt x="6893" y="1383"/>
                    </a:lnTo>
                    <a:lnTo>
                      <a:pt x="7009" y="1289"/>
                    </a:lnTo>
                    <a:lnTo>
                      <a:pt x="7125" y="1249"/>
                    </a:lnTo>
                    <a:lnTo>
                      <a:pt x="7212" y="1359"/>
                    </a:lnTo>
                    <a:lnTo>
                      <a:pt x="7282" y="952"/>
                    </a:lnTo>
                    <a:lnTo>
                      <a:pt x="7439" y="860"/>
                    </a:lnTo>
                    <a:lnTo>
                      <a:pt x="7346" y="790"/>
                    </a:lnTo>
                    <a:lnTo>
                      <a:pt x="7376" y="726"/>
                    </a:lnTo>
                    <a:lnTo>
                      <a:pt x="7259" y="726"/>
                    </a:lnTo>
                    <a:lnTo>
                      <a:pt x="7189" y="656"/>
                    </a:lnTo>
                    <a:lnTo>
                      <a:pt x="7079" y="563"/>
                    </a:lnTo>
                    <a:lnTo>
                      <a:pt x="7142" y="546"/>
                    </a:lnTo>
                    <a:lnTo>
                      <a:pt x="7189" y="563"/>
                    </a:lnTo>
                    <a:lnTo>
                      <a:pt x="7299" y="499"/>
                    </a:lnTo>
                    <a:lnTo>
                      <a:pt x="7236" y="452"/>
                    </a:lnTo>
                    <a:lnTo>
                      <a:pt x="7212" y="337"/>
                    </a:lnTo>
                    <a:lnTo>
                      <a:pt x="7282" y="384"/>
                    </a:lnTo>
                    <a:lnTo>
                      <a:pt x="7463" y="406"/>
                    </a:lnTo>
                    <a:lnTo>
                      <a:pt x="7533" y="476"/>
                    </a:lnTo>
                    <a:lnTo>
                      <a:pt x="7690" y="452"/>
                    </a:lnTo>
                    <a:lnTo>
                      <a:pt x="7782" y="360"/>
                    </a:lnTo>
                    <a:lnTo>
                      <a:pt x="7596" y="337"/>
                    </a:lnTo>
                    <a:lnTo>
                      <a:pt x="7666" y="203"/>
                    </a:lnTo>
                    <a:lnTo>
                      <a:pt x="7533" y="116"/>
                    </a:lnTo>
                    <a:lnTo>
                      <a:pt x="7393" y="180"/>
                    </a:lnTo>
                    <a:lnTo>
                      <a:pt x="7259" y="70"/>
                    </a:lnTo>
                    <a:lnTo>
                      <a:pt x="7166" y="23"/>
                    </a:lnTo>
                    <a:lnTo>
                      <a:pt x="7125" y="46"/>
                    </a:lnTo>
                    <a:lnTo>
                      <a:pt x="7056" y="0"/>
                    </a:lnTo>
                    <a:lnTo>
                      <a:pt x="1308" y="2724"/>
                    </a:lnTo>
                    <a:lnTo>
                      <a:pt x="146" y="188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79" name="Freeform 248"/>
              <p:cNvSpPr>
                <a:spLocks/>
              </p:cNvSpPr>
              <p:nvPr/>
            </p:nvSpPr>
            <p:spPr bwMode="auto">
              <a:xfrm>
                <a:off x="1438" y="426"/>
                <a:ext cx="895" cy="391"/>
              </a:xfrm>
              <a:custGeom>
                <a:avLst/>
                <a:gdLst>
                  <a:gd name="T0" fmla="*/ 6770 w 7160"/>
                  <a:gd name="T1" fmla="*/ 291 h 3125"/>
                  <a:gd name="T2" fmla="*/ 6451 w 7160"/>
                  <a:gd name="T3" fmla="*/ 383 h 3125"/>
                  <a:gd name="T4" fmla="*/ 6520 w 7160"/>
                  <a:gd name="T5" fmla="*/ 523 h 3125"/>
                  <a:gd name="T6" fmla="*/ 6137 w 7160"/>
                  <a:gd name="T7" fmla="*/ 587 h 3125"/>
                  <a:gd name="T8" fmla="*/ 5863 w 7160"/>
                  <a:gd name="T9" fmla="*/ 383 h 3125"/>
                  <a:gd name="T10" fmla="*/ 5457 w 7160"/>
                  <a:gd name="T11" fmla="*/ 407 h 3125"/>
                  <a:gd name="T12" fmla="*/ 5271 w 7160"/>
                  <a:gd name="T13" fmla="*/ 313 h 3125"/>
                  <a:gd name="T14" fmla="*/ 4957 w 7160"/>
                  <a:gd name="T15" fmla="*/ 360 h 3125"/>
                  <a:gd name="T16" fmla="*/ 4910 w 7160"/>
                  <a:gd name="T17" fmla="*/ 540 h 3125"/>
                  <a:gd name="T18" fmla="*/ 4754 w 7160"/>
                  <a:gd name="T19" fmla="*/ 564 h 3125"/>
                  <a:gd name="T20" fmla="*/ 4544 w 7160"/>
                  <a:gd name="T21" fmla="*/ 679 h 3125"/>
                  <a:gd name="T22" fmla="*/ 4434 w 7160"/>
                  <a:gd name="T23" fmla="*/ 564 h 3125"/>
                  <a:gd name="T24" fmla="*/ 4115 w 7160"/>
                  <a:gd name="T25" fmla="*/ 453 h 3125"/>
                  <a:gd name="T26" fmla="*/ 3911 w 7160"/>
                  <a:gd name="T27" fmla="*/ 540 h 3125"/>
                  <a:gd name="T28" fmla="*/ 3522 w 7160"/>
                  <a:gd name="T29" fmla="*/ 540 h 3125"/>
                  <a:gd name="T30" fmla="*/ 3388 w 7160"/>
                  <a:gd name="T31" fmla="*/ 744 h 3125"/>
                  <a:gd name="T32" fmla="*/ 3475 w 7160"/>
                  <a:gd name="T33" fmla="*/ 477 h 3125"/>
                  <a:gd name="T34" fmla="*/ 3458 w 7160"/>
                  <a:gd name="T35" fmla="*/ 226 h 3125"/>
                  <a:gd name="T36" fmla="*/ 3184 w 7160"/>
                  <a:gd name="T37" fmla="*/ 87 h 3125"/>
                  <a:gd name="T38" fmla="*/ 3091 w 7160"/>
                  <a:gd name="T39" fmla="*/ 180 h 3125"/>
                  <a:gd name="T40" fmla="*/ 2911 w 7160"/>
                  <a:gd name="T41" fmla="*/ 0 h 3125"/>
                  <a:gd name="T42" fmla="*/ 2819 w 7160"/>
                  <a:gd name="T43" fmla="*/ 157 h 3125"/>
                  <a:gd name="T44" fmla="*/ 2929 w 7160"/>
                  <a:gd name="T45" fmla="*/ 268 h 3125"/>
                  <a:gd name="T46" fmla="*/ 2679 w 7160"/>
                  <a:gd name="T47" fmla="*/ 383 h 3125"/>
                  <a:gd name="T48" fmla="*/ 2592 w 7160"/>
                  <a:gd name="T49" fmla="*/ 430 h 3125"/>
                  <a:gd name="T50" fmla="*/ 2498 w 7160"/>
                  <a:gd name="T51" fmla="*/ 791 h 3125"/>
                  <a:gd name="T52" fmla="*/ 2249 w 7160"/>
                  <a:gd name="T53" fmla="*/ 859 h 3125"/>
                  <a:gd name="T54" fmla="*/ 2453 w 7160"/>
                  <a:gd name="T55" fmla="*/ 1086 h 3125"/>
                  <a:gd name="T56" fmla="*/ 2475 w 7160"/>
                  <a:gd name="T57" fmla="*/ 1267 h 3125"/>
                  <a:gd name="T58" fmla="*/ 2202 w 7160"/>
                  <a:gd name="T59" fmla="*/ 1016 h 3125"/>
                  <a:gd name="T60" fmla="*/ 2115 w 7160"/>
                  <a:gd name="T61" fmla="*/ 1156 h 3125"/>
                  <a:gd name="T62" fmla="*/ 2115 w 7160"/>
                  <a:gd name="T63" fmla="*/ 1197 h 3125"/>
                  <a:gd name="T64" fmla="*/ 2092 w 7160"/>
                  <a:gd name="T65" fmla="*/ 1359 h 3125"/>
                  <a:gd name="T66" fmla="*/ 2272 w 7160"/>
                  <a:gd name="T67" fmla="*/ 1446 h 3125"/>
                  <a:gd name="T68" fmla="*/ 2249 w 7160"/>
                  <a:gd name="T69" fmla="*/ 1493 h 3125"/>
                  <a:gd name="T70" fmla="*/ 2184 w 7160"/>
                  <a:gd name="T71" fmla="*/ 1673 h 3125"/>
                  <a:gd name="T72" fmla="*/ 1935 w 7160"/>
                  <a:gd name="T73" fmla="*/ 1813 h 3125"/>
                  <a:gd name="T74" fmla="*/ 2069 w 7160"/>
                  <a:gd name="T75" fmla="*/ 1493 h 3125"/>
                  <a:gd name="T76" fmla="*/ 1772 w 7160"/>
                  <a:gd name="T77" fmla="*/ 1016 h 3125"/>
                  <a:gd name="T78" fmla="*/ 1842 w 7160"/>
                  <a:gd name="T79" fmla="*/ 1516 h 3125"/>
                  <a:gd name="T80" fmla="*/ 1661 w 7160"/>
                  <a:gd name="T81" fmla="*/ 1429 h 3125"/>
                  <a:gd name="T82" fmla="*/ 1499 w 7160"/>
                  <a:gd name="T83" fmla="*/ 1609 h 3125"/>
                  <a:gd name="T84" fmla="*/ 1249 w 7160"/>
                  <a:gd name="T85" fmla="*/ 1656 h 3125"/>
                  <a:gd name="T86" fmla="*/ 1022 w 7160"/>
                  <a:gd name="T87" fmla="*/ 1673 h 3125"/>
                  <a:gd name="T88" fmla="*/ 866 w 7160"/>
                  <a:gd name="T89" fmla="*/ 1813 h 3125"/>
                  <a:gd name="T90" fmla="*/ 773 w 7160"/>
                  <a:gd name="T91" fmla="*/ 1673 h 3125"/>
                  <a:gd name="T92" fmla="*/ 726 w 7160"/>
                  <a:gd name="T93" fmla="*/ 1905 h 3125"/>
                  <a:gd name="T94" fmla="*/ 616 w 7160"/>
                  <a:gd name="T95" fmla="*/ 2062 h 3125"/>
                  <a:gd name="T96" fmla="*/ 459 w 7160"/>
                  <a:gd name="T97" fmla="*/ 2109 h 3125"/>
                  <a:gd name="T98" fmla="*/ 365 w 7160"/>
                  <a:gd name="T99" fmla="*/ 1952 h 3125"/>
                  <a:gd name="T100" fmla="*/ 365 w 7160"/>
                  <a:gd name="T101" fmla="*/ 1882 h 3125"/>
                  <a:gd name="T102" fmla="*/ 616 w 7160"/>
                  <a:gd name="T103" fmla="*/ 1813 h 3125"/>
                  <a:gd name="T104" fmla="*/ 232 w 7160"/>
                  <a:gd name="T105" fmla="*/ 1586 h 3125"/>
                  <a:gd name="T106" fmla="*/ 75 w 7160"/>
                  <a:gd name="T107" fmla="*/ 1469 h 3125"/>
                  <a:gd name="T108" fmla="*/ 40 w 7160"/>
                  <a:gd name="T109" fmla="*/ 1644 h 3125"/>
                  <a:gd name="T110" fmla="*/ 110 w 7160"/>
                  <a:gd name="T111" fmla="*/ 1923 h 3125"/>
                  <a:gd name="T112" fmla="*/ 255 w 7160"/>
                  <a:gd name="T113" fmla="*/ 2266 h 3125"/>
                  <a:gd name="T114" fmla="*/ 7160 w 7160"/>
                  <a:gd name="T115" fmla="*/ 407 h 3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60"/>
                  <a:gd name="T175" fmla="*/ 0 h 3125"/>
                  <a:gd name="T176" fmla="*/ 7160 w 7160"/>
                  <a:gd name="T177" fmla="*/ 3125 h 3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60" h="3125">
                    <a:moveTo>
                      <a:pt x="7160" y="407"/>
                    </a:moveTo>
                    <a:lnTo>
                      <a:pt x="7021" y="383"/>
                    </a:lnTo>
                    <a:lnTo>
                      <a:pt x="6770" y="291"/>
                    </a:lnTo>
                    <a:lnTo>
                      <a:pt x="6590" y="291"/>
                    </a:lnTo>
                    <a:lnTo>
                      <a:pt x="6451" y="360"/>
                    </a:lnTo>
                    <a:lnTo>
                      <a:pt x="6451" y="383"/>
                    </a:lnTo>
                    <a:lnTo>
                      <a:pt x="6567" y="453"/>
                    </a:lnTo>
                    <a:lnTo>
                      <a:pt x="6567" y="523"/>
                    </a:lnTo>
                    <a:lnTo>
                      <a:pt x="6520" y="523"/>
                    </a:lnTo>
                    <a:lnTo>
                      <a:pt x="6410" y="430"/>
                    </a:lnTo>
                    <a:lnTo>
                      <a:pt x="6184" y="477"/>
                    </a:lnTo>
                    <a:lnTo>
                      <a:pt x="6137" y="587"/>
                    </a:lnTo>
                    <a:lnTo>
                      <a:pt x="6044" y="540"/>
                    </a:lnTo>
                    <a:lnTo>
                      <a:pt x="5957" y="540"/>
                    </a:lnTo>
                    <a:lnTo>
                      <a:pt x="5863" y="383"/>
                    </a:lnTo>
                    <a:lnTo>
                      <a:pt x="5638" y="383"/>
                    </a:lnTo>
                    <a:lnTo>
                      <a:pt x="5573" y="477"/>
                    </a:lnTo>
                    <a:lnTo>
                      <a:pt x="5457" y="407"/>
                    </a:lnTo>
                    <a:lnTo>
                      <a:pt x="5341" y="430"/>
                    </a:lnTo>
                    <a:lnTo>
                      <a:pt x="5364" y="313"/>
                    </a:lnTo>
                    <a:lnTo>
                      <a:pt x="5271" y="313"/>
                    </a:lnTo>
                    <a:lnTo>
                      <a:pt x="5114" y="477"/>
                    </a:lnTo>
                    <a:lnTo>
                      <a:pt x="5090" y="360"/>
                    </a:lnTo>
                    <a:lnTo>
                      <a:pt x="4957" y="360"/>
                    </a:lnTo>
                    <a:lnTo>
                      <a:pt x="4864" y="407"/>
                    </a:lnTo>
                    <a:lnTo>
                      <a:pt x="4957" y="540"/>
                    </a:lnTo>
                    <a:lnTo>
                      <a:pt x="4910" y="540"/>
                    </a:lnTo>
                    <a:lnTo>
                      <a:pt x="4910" y="587"/>
                    </a:lnTo>
                    <a:lnTo>
                      <a:pt x="4818" y="587"/>
                    </a:lnTo>
                    <a:lnTo>
                      <a:pt x="4754" y="564"/>
                    </a:lnTo>
                    <a:lnTo>
                      <a:pt x="4637" y="657"/>
                    </a:lnTo>
                    <a:lnTo>
                      <a:pt x="4661" y="744"/>
                    </a:lnTo>
                    <a:lnTo>
                      <a:pt x="4544" y="679"/>
                    </a:lnTo>
                    <a:lnTo>
                      <a:pt x="4497" y="610"/>
                    </a:lnTo>
                    <a:lnTo>
                      <a:pt x="4434" y="610"/>
                    </a:lnTo>
                    <a:lnTo>
                      <a:pt x="4434" y="564"/>
                    </a:lnTo>
                    <a:lnTo>
                      <a:pt x="4318" y="430"/>
                    </a:lnTo>
                    <a:lnTo>
                      <a:pt x="4161" y="430"/>
                    </a:lnTo>
                    <a:lnTo>
                      <a:pt x="4115" y="453"/>
                    </a:lnTo>
                    <a:lnTo>
                      <a:pt x="4138" y="523"/>
                    </a:lnTo>
                    <a:lnTo>
                      <a:pt x="3934" y="564"/>
                    </a:lnTo>
                    <a:lnTo>
                      <a:pt x="3911" y="540"/>
                    </a:lnTo>
                    <a:lnTo>
                      <a:pt x="3888" y="523"/>
                    </a:lnTo>
                    <a:lnTo>
                      <a:pt x="3731" y="564"/>
                    </a:lnTo>
                    <a:lnTo>
                      <a:pt x="3522" y="540"/>
                    </a:lnTo>
                    <a:lnTo>
                      <a:pt x="3522" y="610"/>
                    </a:lnTo>
                    <a:lnTo>
                      <a:pt x="3458" y="657"/>
                    </a:lnTo>
                    <a:lnTo>
                      <a:pt x="3388" y="744"/>
                    </a:lnTo>
                    <a:lnTo>
                      <a:pt x="3365" y="721"/>
                    </a:lnTo>
                    <a:lnTo>
                      <a:pt x="3435" y="540"/>
                    </a:lnTo>
                    <a:lnTo>
                      <a:pt x="3475" y="477"/>
                    </a:lnTo>
                    <a:lnTo>
                      <a:pt x="3475" y="407"/>
                    </a:lnTo>
                    <a:lnTo>
                      <a:pt x="3498" y="313"/>
                    </a:lnTo>
                    <a:lnTo>
                      <a:pt x="3458" y="226"/>
                    </a:lnTo>
                    <a:lnTo>
                      <a:pt x="3458" y="157"/>
                    </a:lnTo>
                    <a:lnTo>
                      <a:pt x="3301" y="111"/>
                    </a:lnTo>
                    <a:lnTo>
                      <a:pt x="3184" y="87"/>
                    </a:lnTo>
                    <a:lnTo>
                      <a:pt x="3138" y="111"/>
                    </a:lnTo>
                    <a:lnTo>
                      <a:pt x="3138" y="180"/>
                    </a:lnTo>
                    <a:lnTo>
                      <a:pt x="3091" y="180"/>
                    </a:lnTo>
                    <a:lnTo>
                      <a:pt x="3044" y="111"/>
                    </a:lnTo>
                    <a:lnTo>
                      <a:pt x="2957" y="64"/>
                    </a:lnTo>
                    <a:lnTo>
                      <a:pt x="2911" y="0"/>
                    </a:lnTo>
                    <a:lnTo>
                      <a:pt x="2865" y="17"/>
                    </a:lnTo>
                    <a:lnTo>
                      <a:pt x="2819" y="111"/>
                    </a:lnTo>
                    <a:lnTo>
                      <a:pt x="2819" y="157"/>
                    </a:lnTo>
                    <a:lnTo>
                      <a:pt x="2911" y="203"/>
                    </a:lnTo>
                    <a:lnTo>
                      <a:pt x="2889" y="226"/>
                    </a:lnTo>
                    <a:lnTo>
                      <a:pt x="2929" y="268"/>
                    </a:lnTo>
                    <a:lnTo>
                      <a:pt x="2889" y="268"/>
                    </a:lnTo>
                    <a:lnTo>
                      <a:pt x="2819" y="360"/>
                    </a:lnTo>
                    <a:lnTo>
                      <a:pt x="2679" y="383"/>
                    </a:lnTo>
                    <a:lnTo>
                      <a:pt x="2638" y="360"/>
                    </a:lnTo>
                    <a:lnTo>
                      <a:pt x="2568" y="383"/>
                    </a:lnTo>
                    <a:lnTo>
                      <a:pt x="2592" y="430"/>
                    </a:lnTo>
                    <a:lnTo>
                      <a:pt x="2453" y="540"/>
                    </a:lnTo>
                    <a:lnTo>
                      <a:pt x="2435" y="679"/>
                    </a:lnTo>
                    <a:lnTo>
                      <a:pt x="2498" y="791"/>
                    </a:lnTo>
                    <a:lnTo>
                      <a:pt x="2435" y="767"/>
                    </a:lnTo>
                    <a:lnTo>
                      <a:pt x="2296" y="836"/>
                    </a:lnTo>
                    <a:lnTo>
                      <a:pt x="2249" y="859"/>
                    </a:lnTo>
                    <a:lnTo>
                      <a:pt x="2272" y="999"/>
                    </a:lnTo>
                    <a:lnTo>
                      <a:pt x="2411" y="1016"/>
                    </a:lnTo>
                    <a:lnTo>
                      <a:pt x="2453" y="1086"/>
                    </a:lnTo>
                    <a:lnTo>
                      <a:pt x="2545" y="1220"/>
                    </a:lnTo>
                    <a:lnTo>
                      <a:pt x="2592" y="1359"/>
                    </a:lnTo>
                    <a:lnTo>
                      <a:pt x="2475" y="1267"/>
                    </a:lnTo>
                    <a:lnTo>
                      <a:pt x="2411" y="1086"/>
                    </a:lnTo>
                    <a:lnTo>
                      <a:pt x="2249" y="1016"/>
                    </a:lnTo>
                    <a:lnTo>
                      <a:pt x="2202" y="1016"/>
                    </a:lnTo>
                    <a:lnTo>
                      <a:pt x="2184" y="1063"/>
                    </a:lnTo>
                    <a:lnTo>
                      <a:pt x="2092" y="1133"/>
                    </a:lnTo>
                    <a:lnTo>
                      <a:pt x="2115" y="1156"/>
                    </a:lnTo>
                    <a:lnTo>
                      <a:pt x="2202" y="1156"/>
                    </a:lnTo>
                    <a:lnTo>
                      <a:pt x="2226" y="1220"/>
                    </a:lnTo>
                    <a:lnTo>
                      <a:pt x="2115" y="1197"/>
                    </a:lnTo>
                    <a:lnTo>
                      <a:pt x="1999" y="1110"/>
                    </a:lnTo>
                    <a:lnTo>
                      <a:pt x="1999" y="1197"/>
                    </a:lnTo>
                    <a:lnTo>
                      <a:pt x="2092" y="1359"/>
                    </a:lnTo>
                    <a:lnTo>
                      <a:pt x="2092" y="1406"/>
                    </a:lnTo>
                    <a:lnTo>
                      <a:pt x="2162" y="1446"/>
                    </a:lnTo>
                    <a:lnTo>
                      <a:pt x="2272" y="1446"/>
                    </a:lnTo>
                    <a:lnTo>
                      <a:pt x="2365" y="1586"/>
                    </a:lnTo>
                    <a:lnTo>
                      <a:pt x="2411" y="1609"/>
                    </a:lnTo>
                    <a:lnTo>
                      <a:pt x="2249" y="1493"/>
                    </a:lnTo>
                    <a:lnTo>
                      <a:pt x="2202" y="1493"/>
                    </a:lnTo>
                    <a:lnTo>
                      <a:pt x="2139" y="1563"/>
                    </a:lnTo>
                    <a:lnTo>
                      <a:pt x="2184" y="1673"/>
                    </a:lnTo>
                    <a:lnTo>
                      <a:pt x="2139" y="1813"/>
                    </a:lnTo>
                    <a:lnTo>
                      <a:pt x="2045" y="1835"/>
                    </a:lnTo>
                    <a:lnTo>
                      <a:pt x="1935" y="1813"/>
                    </a:lnTo>
                    <a:lnTo>
                      <a:pt x="2022" y="1766"/>
                    </a:lnTo>
                    <a:lnTo>
                      <a:pt x="2069" y="1609"/>
                    </a:lnTo>
                    <a:lnTo>
                      <a:pt x="2069" y="1493"/>
                    </a:lnTo>
                    <a:lnTo>
                      <a:pt x="1912" y="1220"/>
                    </a:lnTo>
                    <a:lnTo>
                      <a:pt x="1842" y="1040"/>
                    </a:lnTo>
                    <a:lnTo>
                      <a:pt x="1772" y="1016"/>
                    </a:lnTo>
                    <a:lnTo>
                      <a:pt x="1726" y="1243"/>
                    </a:lnTo>
                    <a:lnTo>
                      <a:pt x="1748" y="1406"/>
                    </a:lnTo>
                    <a:lnTo>
                      <a:pt x="1842" y="1516"/>
                    </a:lnTo>
                    <a:lnTo>
                      <a:pt x="1842" y="1539"/>
                    </a:lnTo>
                    <a:lnTo>
                      <a:pt x="1748" y="1493"/>
                    </a:lnTo>
                    <a:lnTo>
                      <a:pt x="1661" y="1429"/>
                    </a:lnTo>
                    <a:lnTo>
                      <a:pt x="1476" y="1446"/>
                    </a:lnTo>
                    <a:lnTo>
                      <a:pt x="1499" y="1539"/>
                    </a:lnTo>
                    <a:lnTo>
                      <a:pt x="1499" y="1609"/>
                    </a:lnTo>
                    <a:lnTo>
                      <a:pt x="1453" y="1609"/>
                    </a:lnTo>
                    <a:lnTo>
                      <a:pt x="1436" y="1539"/>
                    </a:lnTo>
                    <a:lnTo>
                      <a:pt x="1249" y="1656"/>
                    </a:lnTo>
                    <a:lnTo>
                      <a:pt x="1209" y="1633"/>
                    </a:lnTo>
                    <a:lnTo>
                      <a:pt x="1185" y="1586"/>
                    </a:lnTo>
                    <a:lnTo>
                      <a:pt x="1022" y="1673"/>
                    </a:lnTo>
                    <a:lnTo>
                      <a:pt x="1000" y="1743"/>
                    </a:lnTo>
                    <a:lnTo>
                      <a:pt x="935" y="1743"/>
                    </a:lnTo>
                    <a:lnTo>
                      <a:pt x="866" y="1813"/>
                    </a:lnTo>
                    <a:lnTo>
                      <a:pt x="843" y="1766"/>
                    </a:lnTo>
                    <a:lnTo>
                      <a:pt x="843" y="1656"/>
                    </a:lnTo>
                    <a:lnTo>
                      <a:pt x="773" y="1673"/>
                    </a:lnTo>
                    <a:lnTo>
                      <a:pt x="749" y="1743"/>
                    </a:lnTo>
                    <a:lnTo>
                      <a:pt x="773" y="1859"/>
                    </a:lnTo>
                    <a:lnTo>
                      <a:pt x="726" y="1905"/>
                    </a:lnTo>
                    <a:lnTo>
                      <a:pt x="662" y="1923"/>
                    </a:lnTo>
                    <a:lnTo>
                      <a:pt x="592" y="2016"/>
                    </a:lnTo>
                    <a:lnTo>
                      <a:pt x="616" y="2062"/>
                    </a:lnTo>
                    <a:lnTo>
                      <a:pt x="592" y="2109"/>
                    </a:lnTo>
                    <a:lnTo>
                      <a:pt x="482" y="2039"/>
                    </a:lnTo>
                    <a:lnTo>
                      <a:pt x="459" y="2109"/>
                    </a:lnTo>
                    <a:lnTo>
                      <a:pt x="459" y="2156"/>
                    </a:lnTo>
                    <a:lnTo>
                      <a:pt x="342" y="2062"/>
                    </a:lnTo>
                    <a:lnTo>
                      <a:pt x="365" y="1952"/>
                    </a:lnTo>
                    <a:lnTo>
                      <a:pt x="273" y="1882"/>
                    </a:lnTo>
                    <a:lnTo>
                      <a:pt x="232" y="1835"/>
                    </a:lnTo>
                    <a:lnTo>
                      <a:pt x="365" y="1882"/>
                    </a:lnTo>
                    <a:lnTo>
                      <a:pt x="459" y="1905"/>
                    </a:lnTo>
                    <a:lnTo>
                      <a:pt x="546" y="1882"/>
                    </a:lnTo>
                    <a:lnTo>
                      <a:pt x="616" y="1813"/>
                    </a:lnTo>
                    <a:lnTo>
                      <a:pt x="459" y="1633"/>
                    </a:lnTo>
                    <a:lnTo>
                      <a:pt x="365" y="1586"/>
                    </a:lnTo>
                    <a:lnTo>
                      <a:pt x="232" y="1586"/>
                    </a:lnTo>
                    <a:lnTo>
                      <a:pt x="162" y="1539"/>
                    </a:lnTo>
                    <a:lnTo>
                      <a:pt x="98" y="1469"/>
                    </a:lnTo>
                    <a:lnTo>
                      <a:pt x="75" y="1469"/>
                    </a:lnTo>
                    <a:lnTo>
                      <a:pt x="23" y="1481"/>
                    </a:lnTo>
                    <a:lnTo>
                      <a:pt x="0" y="1551"/>
                    </a:lnTo>
                    <a:lnTo>
                      <a:pt x="40" y="1644"/>
                    </a:lnTo>
                    <a:lnTo>
                      <a:pt x="46" y="1743"/>
                    </a:lnTo>
                    <a:lnTo>
                      <a:pt x="104" y="1847"/>
                    </a:lnTo>
                    <a:lnTo>
                      <a:pt x="110" y="1923"/>
                    </a:lnTo>
                    <a:lnTo>
                      <a:pt x="150" y="1999"/>
                    </a:lnTo>
                    <a:lnTo>
                      <a:pt x="150" y="2086"/>
                    </a:lnTo>
                    <a:lnTo>
                      <a:pt x="255" y="2266"/>
                    </a:lnTo>
                    <a:lnTo>
                      <a:pt x="255" y="2301"/>
                    </a:lnTo>
                    <a:lnTo>
                      <a:pt x="1418" y="3125"/>
                    </a:lnTo>
                    <a:lnTo>
                      <a:pt x="7160" y="407"/>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0" name="Freeform 249"/>
              <p:cNvSpPr>
                <a:spLocks/>
              </p:cNvSpPr>
              <p:nvPr/>
            </p:nvSpPr>
            <p:spPr bwMode="auto">
              <a:xfrm>
                <a:off x="1558" y="559"/>
                <a:ext cx="43" cy="45"/>
              </a:xfrm>
              <a:custGeom>
                <a:avLst/>
                <a:gdLst>
                  <a:gd name="T0" fmla="*/ 164 w 344"/>
                  <a:gd name="T1" fmla="*/ 0 h 359"/>
                  <a:gd name="T2" fmla="*/ 164 w 344"/>
                  <a:gd name="T3" fmla="*/ 92 h 359"/>
                  <a:gd name="T4" fmla="*/ 187 w 344"/>
                  <a:gd name="T5" fmla="*/ 209 h 359"/>
                  <a:gd name="T6" fmla="*/ 297 w 344"/>
                  <a:gd name="T7" fmla="*/ 313 h 359"/>
                  <a:gd name="T8" fmla="*/ 344 w 344"/>
                  <a:gd name="T9" fmla="*/ 359 h 359"/>
                  <a:gd name="T10" fmla="*/ 204 w 344"/>
                  <a:gd name="T11" fmla="*/ 336 h 359"/>
                  <a:gd name="T12" fmla="*/ 140 w 344"/>
                  <a:gd name="T13" fmla="*/ 249 h 359"/>
                  <a:gd name="T14" fmla="*/ 47 w 344"/>
                  <a:gd name="T15" fmla="*/ 226 h 359"/>
                  <a:gd name="T16" fmla="*/ 24 w 344"/>
                  <a:gd name="T17" fmla="*/ 226 h 359"/>
                  <a:gd name="T18" fmla="*/ 0 w 344"/>
                  <a:gd name="T19" fmla="*/ 156 h 359"/>
                  <a:gd name="T20" fmla="*/ 24 w 344"/>
                  <a:gd name="T21" fmla="*/ 156 h 359"/>
                  <a:gd name="T22" fmla="*/ 24 w 344"/>
                  <a:gd name="T23" fmla="*/ 115 h 359"/>
                  <a:gd name="T24" fmla="*/ 70 w 344"/>
                  <a:gd name="T25" fmla="*/ 69 h 359"/>
                  <a:gd name="T26" fmla="*/ 47 w 344"/>
                  <a:gd name="T27" fmla="*/ 0 h 359"/>
                  <a:gd name="T28" fmla="*/ 117 w 344"/>
                  <a:gd name="T29" fmla="*/ 0 h 359"/>
                  <a:gd name="T30" fmla="*/ 164 w 344"/>
                  <a:gd name="T31" fmla="*/ 0 h 3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359"/>
                  <a:gd name="T50" fmla="*/ 344 w 344"/>
                  <a:gd name="T51" fmla="*/ 359 h 3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359">
                    <a:moveTo>
                      <a:pt x="164" y="0"/>
                    </a:moveTo>
                    <a:lnTo>
                      <a:pt x="164" y="92"/>
                    </a:lnTo>
                    <a:lnTo>
                      <a:pt x="187" y="209"/>
                    </a:lnTo>
                    <a:lnTo>
                      <a:pt x="297" y="313"/>
                    </a:lnTo>
                    <a:lnTo>
                      <a:pt x="344" y="359"/>
                    </a:lnTo>
                    <a:lnTo>
                      <a:pt x="204" y="336"/>
                    </a:lnTo>
                    <a:lnTo>
                      <a:pt x="140" y="249"/>
                    </a:lnTo>
                    <a:lnTo>
                      <a:pt x="47" y="226"/>
                    </a:lnTo>
                    <a:lnTo>
                      <a:pt x="24" y="226"/>
                    </a:lnTo>
                    <a:lnTo>
                      <a:pt x="0" y="156"/>
                    </a:lnTo>
                    <a:lnTo>
                      <a:pt x="24" y="156"/>
                    </a:lnTo>
                    <a:lnTo>
                      <a:pt x="24" y="115"/>
                    </a:lnTo>
                    <a:lnTo>
                      <a:pt x="70" y="69"/>
                    </a:lnTo>
                    <a:lnTo>
                      <a:pt x="47" y="0"/>
                    </a:lnTo>
                    <a:lnTo>
                      <a:pt x="117" y="0"/>
                    </a:lnTo>
                    <a:lnTo>
                      <a:pt x="16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1" name="Freeform 250"/>
              <p:cNvSpPr>
                <a:spLocks/>
              </p:cNvSpPr>
              <p:nvPr/>
            </p:nvSpPr>
            <p:spPr bwMode="auto">
              <a:xfrm>
                <a:off x="1604" y="601"/>
                <a:ext cx="8" cy="6"/>
              </a:xfrm>
              <a:custGeom>
                <a:avLst/>
                <a:gdLst>
                  <a:gd name="T0" fmla="*/ 0 w 65"/>
                  <a:gd name="T1" fmla="*/ 0 h 47"/>
                  <a:gd name="T2" fmla="*/ 18 w 65"/>
                  <a:gd name="T3" fmla="*/ 47 h 47"/>
                  <a:gd name="T4" fmla="*/ 47 w 65"/>
                  <a:gd name="T5" fmla="*/ 47 h 47"/>
                  <a:gd name="T6" fmla="*/ 65 w 65"/>
                  <a:gd name="T7" fmla="*/ 23 h 47"/>
                  <a:gd name="T8" fmla="*/ 65 w 65"/>
                  <a:gd name="T9" fmla="*/ 0 h 47"/>
                  <a:gd name="T10" fmla="*/ 0 w 65"/>
                  <a:gd name="T11" fmla="*/ 0 h 47"/>
                  <a:gd name="T12" fmla="*/ 0 60000 65536"/>
                  <a:gd name="T13" fmla="*/ 0 60000 65536"/>
                  <a:gd name="T14" fmla="*/ 0 60000 65536"/>
                  <a:gd name="T15" fmla="*/ 0 60000 65536"/>
                  <a:gd name="T16" fmla="*/ 0 60000 65536"/>
                  <a:gd name="T17" fmla="*/ 0 60000 65536"/>
                  <a:gd name="T18" fmla="*/ 0 w 65"/>
                  <a:gd name="T19" fmla="*/ 0 h 47"/>
                  <a:gd name="T20" fmla="*/ 65 w 6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5" h="47">
                    <a:moveTo>
                      <a:pt x="0" y="0"/>
                    </a:moveTo>
                    <a:lnTo>
                      <a:pt x="18" y="47"/>
                    </a:lnTo>
                    <a:lnTo>
                      <a:pt x="47" y="47"/>
                    </a:lnTo>
                    <a:lnTo>
                      <a:pt x="65" y="23"/>
                    </a:lnTo>
                    <a:lnTo>
                      <a:pt x="65" y="0"/>
                    </a:lnTo>
                    <a:lnTo>
                      <a:pt x="0"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2" name="Freeform 251"/>
              <p:cNvSpPr>
                <a:spLocks/>
              </p:cNvSpPr>
              <p:nvPr/>
            </p:nvSpPr>
            <p:spPr bwMode="auto">
              <a:xfrm>
                <a:off x="1567" y="482"/>
                <a:ext cx="60" cy="71"/>
              </a:xfrm>
              <a:custGeom>
                <a:avLst/>
                <a:gdLst>
                  <a:gd name="T0" fmla="*/ 94 w 477"/>
                  <a:gd name="T1" fmla="*/ 564 h 564"/>
                  <a:gd name="T2" fmla="*/ 157 w 477"/>
                  <a:gd name="T3" fmla="*/ 424 h 564"/>
                  <a:gd name="T4" fmla="*/ 204 w 477"/>
                  <a:gd name="T5" fmla="*/ 407 h 564"/>
                  <a:gd name="T6" fmla="*/ 227 w 477"/>
                  <a:gd name="T7" fmla="*/ 361 h 564"/>
                  <a:gd name="T8" fmla="*/ 274 w 477"/>
                  <a:gd name="T9" fmla="*/ 297 h 564"/>
                  <a:gd name="T10" fmla="*/ 430 w 477"/>
                  <a:gd name="T11" fmla="*/ 180 h 564"/>
                  <a:gd name="T12" fmla="*/ 477 w 477"/>
                  <a:gd name="T13" fmla="*/ 93 h 564"/>
                  <a:gd name="T14" fmla="*/ 453 w 477"/>
                  <a:gd name="T15" fmla="*/ 23 h 564"/>
                  <a:gd name="T16" fmla="*/ 430 w 477"/>
                  <a:gd name="T17" fmla="*/ 0 h 564"/>
                  <a:gd name="T18" fmla="*/ 384 w 477"/>
                  <a:gd name="T19" fmla="*/ 23 h 564"/>
                  <a:gd name="T20" fmla="*/ 343 w 477"/>
                  <a:gd name="T21" fmla="*/ 23 h 564"/>
                  <a:gd name="T22" fmla="*/ 251 w 477"/>
                  <a:gd name="T23" fmla="*/ 117 h 564"/>
                  <a:gd name="T24" fmla="*/ 251 w 477"/>
                  <a:gd name="T25" fmla="*/ 140 h 564"/>
                  <a:gd name="T26" fmla="*/ 157 w 477"/>
                  <a:gd name="T27" fmla="*/ 180 h 564"/>
                  <a:gd name="T28" fmla="*/ 134 w 477"/>
                  <a:gd name="T29" fmla="*/ 250 h 564"/>
                  <a:gd name="T30" fmla="*/ 134 w 477"/>
                  <a:gd name="T31" fmla="*/ 320 h 564"/>
                  <a:gd name="T32" fmla="*/ 94 w 477"/>
                  <a:gd name="T33" fmla="*/ 344 h 564"/>
                  <a:gd name="T34" fmla="*/ 24 w 477"/>
                  <a:gd name="T35" fmla="*/ 344 h 564"/>
                  <a:gd name="T36" fmla="*/ 0 w 477"/>
                  <a:gd name="T37" fmla="*/ 361 h 564"/>
                  <a:gd name="T38" fmla="*/ 47 w 477"/>
                  <a:gd name="T39" fmla="*/ 384 h 564"/>
                  <a:gd name="T40" fmla="*/ 24 w 477"/>
                  <a:gd name="T41" fmla="*/ 454 h 564"/>
                  <a:gd name="T42" fmla="*/ 70 w 477"/>
                  <a:gd name="T43" fmla="*/ 499 h 564"/>
                  <a:gd name="T44" fmla="*/ 24 w 477"/>
                  <a:gd name="T45" fmla="*/ 541 h 564"/>
                  <a:gd name="T46" fmla="*/ 47 w 477"/>
                  <a:gd name="T47" fmla="*/ 564 h 564"/>
                  <a:gd name="T48" fmla="*/ 94 w 477"/>
                  <a:gd name="T49" fmla="*/ 564 h 5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7"/>
                  <a:gd name="T76" fmla="*/ 0 h 564"/>
                  <a:gd name="T77" fmla="*/ 477 w 477"/>
                  <a:gd name="T78" fmla="*/ 564 h 5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7" h="564">
                    <a:moveTo>
                      <a:pt x="94" y="564"/>
                    </a:moveTo>
                    <a:lnTo>
                      <a:pt x="157" y="424"/>
                    </a:lnTo>
                    <a:lnTo>
                      <a:pt x="204" y="407"/>
                    </a:lnTo>
                    <a:lnTo>
                      <a:pt x="227" y="361"/>
                    </a:lnTo>
                    <a:lnTo>
                      <a:pt x="274" y="297"/>
                    </a:lnTo>
                    <a:lnTo>
                      <a:pt x="430" y="180"/>
                    </a:lnTo>
                    <a:lnTo>
                      <a:pt x="477" y="93"/>
                    </a:lnTo>
                    <a:lnTo>
                      <a:pt x="453" y="23"/>
                    </a:lnTo>
                    <a:lnTo>
                      <a:pt x="430" y="0"/>
                    </a:lnTo>
                    <a:lnTo>
                      <a:pt x="384" y="23"/>
                    </a:lnTo>
                    <a:lnTo>
                      <a:pt x="343" y="23"/>
                    </a:lnTo>
                    <a:lnTo>
                      <a:pt x="251" y="117"/>
                    </a:lnTo>
                    <a:lnTo>
                      <a:pt x="251" y="140"/>
                    </a:lnTo>
                    <a:lnTo>
                      <a:pt x="157" y="180"/>
                    </a:lnTo>
                    <a:lnTo>
                      <a:pt x="134" y="250"/>
                    </a:lnTo>
                    <a:lnTo>
                      <a:pt x="134" y="320"/>
                    </a:lnTo>
                    <a:lnTo>
                      <a:pt x="94" y="344"/>
                    </a:lnTo>
                    <a:lnTo>
                      <a:pt x="24" y="344"/>
                    </a:lnTo>
                    <a:lnTo>
                      <a:pt x="0" y="361"/>
                    </a:lnTo>
                    <a:lnTo>
                      <a:pt x="47" y="384"/>
                    </a:lnTo>
                    <a:lnTo>
                      <a:pt x="24" y="454"/>
                    </a:lnTo>
                    <a:lnTo>
                      <a:pt x="70" y="499"/>
                    </a:lnTo>
                    <a:lnTo>
                      <a:pt x="24" y="541"/>
                    </a:lnTo>
                    <a:lnTo>
                      <a:pt x="47" y="564"/>
                    </a:lnTo>
                    <a:lnTo>
                      <a:pt x="94" y="56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3" name="Freeform 252"/>
              <p:cNvSpPr>
                <a:spLocks/>
              </p:cNvSpPr>
              <p:nvPr/>
            </p:nvSpPr>
            <p:spPr bwMode="auto">
              <a:xfrm>
                <a:off x="1694" y="367"/>
                <a:ext cx="23" cy="28"/>
              </a:xfrm>
              <a:custGeom>
                <a:avLst/>
                <a:gdLst>
                  <a:gd name="T0" fmla="*/ 0 w 181"/>
                  <a:gd name="T1" fmla="*/ 92 h 226"/>
                  <a:gd name="T2" fmla="*/ 17 w 181"/>
                  <a:gd name="T3" fmla="*/ 116 h 226"/>
                  <a:gd name="T4" fmla="*/ 17 w 181"/>
                  <a:gd name="T5" fmla="*/ 156 h 226"/>
                  <a:gd name="T6" fmla="*/ 111 w 181"/>
                  <a:gd name="T7" fmla="*/ 179 h 226"/>
                  <a:gd name="T8" fmla="*/ 134 w 181"/>
                  <a:gd name="T9" fmla="*/ 226 h 226"/>
                  <a:gd name="T10" fmla="*/ 157 w 181"/>
                  <a:gd name="T11" fmla="*/ 226 h 226"/>
                  <a:gd name="T12" fmla="*/ 157 w 181"/>
                  <a:gd name="T13" fmla="*/ 203 h 226"/>
                  <a:gd name="T14" fmla="*/ 157 w 181"/>
                  <a:gd name="T15" fmla="*/ 134 h 226"/>
                  <a:gd name="T16" fmla="*/ 181 w 181"/>
                  <a:gd name="T17" fmla="*/ 116 h 226"/>
                  <a:gd name="T18" fmla="*/ 181 w 181"/>
                  <a:gd name="T19" fmla="*/ 69 h 226"/>
                  <a:gd name="T20" fmla="*/ 111 w 181"/>
                  <a:gd name="T21" fmla="*/ 0 h 226"/>
                  <a:gd name="T22" fmla="*/ 64 w 181"/>
                  <a:gd name="T23" fmla="*/ 22 h 226"/>
                  <a:gd name="T24" fmla="*/ 41 w 181"/>
                  <a:gd name="T25" fmla="*/ 0 h 226"/>
                  <a:gd name="T26" fmla="*/ 17 w 181"/>
                  <a:gd name="T27" fmla="*/ 69 h 226"/>
                  <a:gd name="T28" fmla="*/ 0 w 181"/>
                  <a:gd name="T29" fmla="*/ 92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226"/>
                  <a:gd name="T47" fmla="*/ 181 w 181"/>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226">
                    <a:moveTo>
                      <a:pt x="0" y="92"/>
                    </a:moveTo>
                    <a:lnTo>
                      <a:pt x="17" y="116"/>
                    </a:lnTo>
                    <a:lnTo>
                      <a:pt x="17" y="156"/>
                    </a:lnTo>
                    <a:lnTo>
                      <a:pt x="111" y="179"/>
                    </a:lnTo>
                    <a:lnTo>
                      <a:pt x="134" y="226"/>
                    </a:lnTo>
                    <a:lnTo>
                      <a:pt x="157" y="226"/>
                    </a:lnTo>
                    <a:lnTo>
                      <a:pt x="157" y="203"/>
                    </a:lnTo>
                    <a:lnTo>
                      <a:pt x="157" y="134"/>
                    </a:lnTo>
                    <a:lnTo>
                      <a:pt x="181" y="116"/>
                    </a:lnTo>
                    <a:lnTo>
                      <a:pt x="181" y="69"/>
                    </a:lnTo>
                    <a:lnTo>
                      <a:pt x="111" y="0"/>
                    </a:lnTo>
                    <a:lnTo>
                      <a:pt x="64" y="22"/>
                    </a:lnTo>
                    <a:lnTo>
                      <a:pt x="41" y="0"/>
                    </a:lnTo>
                    <a:lnTo>
                      <a:pt x="17" y="69"/>
                    </a:lnTo>
                    <a:lnTo>
                      <a:pt x="0" y="9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4" name="Freeform 253"/>
              <p:cNvSpPr>
                <a:spLocks/>
              </p:cNvSpPr>
              <p:nvPr/>
            </p:nvSpPr>
            <p:spPr bwMode="auto">
              <a:xfrm>
                <a:off x="1719" y="389"/>
                <a:ext cx="32" cy="32"/>
              </a:xfrm>
              <a:custGeom>
                <a:avLst/>
                <a:gdLst>
                  <a:gd name="T0" fmla="*/ 0 w 249"/>
                  <a:gd name="T1" fmla="*/ 24 h 251"/>
                  <a:gd name="T2" fmla="*/ 0 w 249"/>
                  <a:gd name="T3" fmla="*/ 94 h 251"/>
                  <a:gd name="T4" fmla="*/ 23 w 249"/>
                  <a:gd name="T5" fmla="*/ 157 h 251"/>
                  <a:gd name="T6" fmla="*/ 134 w 249"/>
                  <a:gd name="T7" fmla="*/ 181 h 251"/>
                  <a:gd name="T8" fmla="*/ 226 w 249"/>
                  <a:gd name="T9" fmla="*/ 251 h 251"/>
                  <a:gd name="T10" fmla="*/ 249 w 249"/>
                  <a:gd name="T11" fmla="*/ 204 h 251"/>
                  <a:gd name="T12" fmla="*/ 180 w 249"/>
                  <a:gd name="T13" fmla="*/ 134 h 251"/>
                  <a:gd name="T14" fmla="*/ 204 w 249"/>
                  <a:gd name="T15" fmla="*/ 47 h 251"/>
                  <a:gd name="T16" fmla="*/ 180 w 249"/>
                  <a:gd name="T17" fmla="*/ 0 h 251"/>
                  <a:gd name="T18" fmla="*/ 87 w 249"/>
                  <a:gd name="T19" fmla="*/ 0 h 251"/>
                  <a:gd name="T20" fmla="*/ 69 w 249"/>
                  <a:gd name="T21" fmla="*/ 0 h 251"/>
                  <a:gd name="T22" fmla="*/ 0 w 249"/>
                  <a:gd name="T23" fmla="*/ 24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9"/>
                  <a:gd name="T37" fmla="*/ 0 h 251"/>
                  <a:gd name="T38" fmla="*/ 249 w 249"/>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9" h="251">
                    <a:moveTo>
                      <a:pt x="0" y="24"/>
                    </a:moveTo>
                    <a:lnTo>
                      <a:pt x="0" y="94"/>
                    </a:lnTo>
                    <a:lnTo>
                      <a:pt x="23" y="157"/>
                    </a:lnTo>
                    <a:lnTo>
                      <a:pt x="134" y="181"/>
                    </a:lnTo>
                    <a:lnTo>
                      <a:pt x="226" y="251"/>
                    </a:lnTo>
                    <a:lnTo>
                      <a:pt x="249" y="204"/>
                    </a:lnTo>
                    <a:lnTo>
                      <a:pt x="180" y="134"/>
                    </a:lnTo>
                    <a:lnTo>
                      <a:pt x="204" y="47"/>
                    </a:lnTo>
                    <a:lnTo>
                      <a:pt x="180" y="0"/>
                    </a:lnTo>
                    <a:lnTo>
                      <a:pt x="87" y="0"/>
                    </a:lnTo>
                    <a:lnTo>
                      <a:pt x="69" y="0"/>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5" name="Freeform 254"/>
              <p:cNvSpPr>
                <a:spLocks/>
              </p:cNvSpPr>
              <p:nvPr/>
            </p:nvSpPr>
            <p:spPr bwMode="auto">
              <a:xfrm>
                <a:off x="1759" y="398"/>
                <a:ext cx="28" cy="31"/>
              </a:xfrm>
              <a:custGeom>
                <a:avLst/>
                <a:gdLst>
                  <a:gd name="T0" fmla="*/ 0 w 226"/>
                  <a:gd name="T1" fmla="*/ 24 h 251"/>
                  <a:gd name="T2" fmla="*/ 0 w 226"/>
                  <a:gd name="T3" fmla="*/ 87 h 251"/>
                  <a:gd name="T4" fmla="*/ 47 w 226"/>
                  <a:gd name="T5" fmla="*/ 111 h 251"/>
                  <a:gd name="T6" fmla="*/ 47 w 226"/>
                  <a:gd name="T7" fmla="*/ 181 h 251"/>
                  <a:gd name="T8" fmla="*/ 47 w 226"/>
                  <a:gd name="T9" fmla="*/ 251 h 251"/>
                  <a:gd name="T10" fmla="*/ 134 w 226"/>
                  <a:gd name="T11" fmla="*/ 221 h 251"/>
                  <a:gd name="T12" fmla="*/ 203 w 226"/>
                  <a:gd name="T13" fmla="*/ 204 h 251"/>
                  <a:gd name="T14" fmla="*/ 226 w 226"/>
                  <a:gd name="T15" fmla="*/ 157 h 251"/>
                  <a:gd name="T16" fmla="*/ 226 w 226"/>
                  <a:gd name="T17" fmla="*/ 111 h 251"/>
                  <a:gd name="T18" fmla="*/ 157 w 226"/>
                  <a:gd name="T19" fmla="*/ 64 h 251"/>
                  <a:gd name="T20" fmla="*/ 134 w 226"/>
                  <a:gd name="T21" fmla="*/ 24 h 251"/>
                  <a:gd name="T22" fmla="*/ 87 w 226"/>
                  <a:gd name="T23" fmla="*/ 0 h 251"/>
                  <a:gd name="T24" fmla="*/ 47 w 226"/>
                  <a:gd name="T25" fmla="*/ 47 h 251"/>
                  <a:gd name="T26" fmla="*/ 47 w 226"/>
                  <a:gd name="T27" fmla="*/ 24 h 251"/>
                  <a:gd name="T28" fmla="*/ 0 w 226"/>
                  <a:gd name="T29" fmla="*/ 24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51"/>
                  <a:gd name="T47" fmla="*/ 226 w 226"/>
                  <a:gd name="T48" fmla="*/ 251 h 2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51">
                    <a:moveTo>
                      <a:pt x="0" y="24"/>
                    </a:moveTo>
                    <a:lnTo>
                      <a:pt x="0" y="87"/>
                    </a:lnTo>
                    <a:lnTo>
                      <a:pt x="47" y="111"/>
                    </a:lnTo>
                    <a:lnTo>
                      <a:pt x="47" y="181"/>
                    </a:lnTo>
                    <a:lnTo>
                      <a:pt x="47" y="251"/>
                    </a:lnTo>
                    <a:lnTo>
                      <a:pt x="134" y="221"/>
                    </a:lnTo>
                    <a:lnTo>
                      <a:pt x="203" y="204"/>
                    </a:lnTo>
                    <a:lnTo>
                      <a:pt x="226" y="157"/>
                    </a:lnTo>
                    <a:lnTo>
                      <a:pt x="226" y="111"/>
                    </a:lnTo>
                    <a:lnTo>
                      <a:pt x="157" y="64"/>
                    </a:lnTo>
                    <a:lnTo>
                      <a:pt x="134" y="24"/>
                    </a:lnTo>
                    <a:lnTo>
                      <a:pt x="87" y="0"/>
                    </a:lnTo>
                    <a:lnTo>
                      <a:pt x="47" y="47"/>
                    </a:lnTo>
                    <a:lnTo>
                      <a:pt x="47" y="24"/>
                    </a:lnTo>
                    <a:lnTo>
                      <a:pt x="0" y="24"/>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6" name="Freeform 255"/>
              <p:cNvSpPr>
                <a:spLocks/>
              </p:cNvSpPr>
              <p:nvPr/>
            </p:nvSpPr>
            <p:spPr bwMode="auto">
              <a:xfrm>
                <a:off x="1696" y="398"/>
                <a:ext cx="15" cy="8"/>
              </a:xfrm>
              <a:custGeom>
                <a:avLst/>
                <a:gdLst>
                  <a:gd name="T0" fmla="*/ 94 w 117"/>
                  <a:gd name="T1" fmla="*/ 0 h 64"/>
                  <a:gd name="T2" fmla="*/ 0 w 117"/>
                  <a:gd name="T3" fmla="*/ 24 h 64"/>
                  <a:gd name="T4" fmla="*/ 94 w 117"/>
                  <a:gd name="T5" fmla="*/ 64 h 64"/>
                  <a:gd name="T6" fmla="*/ 117 w 117"/>
                  <a:gd name="T7" fmla="*/ 47 h 64"/>
                  <a:gd name="T8" fmla="*/ 94 w 117"/>
                  <a:gd name="T9" fmla="*/ 0 h 64"/>
                  <a:gd name="T10" fmla="*/ 0 60000 65536"/>
                  <a:gd name="T11" fmla="*/ 0 60000 65536"/>
                  <a:gd name="T12" fmla="*/ 0 60000 65536"/>
                  <a:gd name="T13" fmla="*/ 0 60000 65536"/>
                  <a:gd name="T14" fmla="*/ 0 60000 65536"/>
                  <a:gd name="T15" fmla="*/ 0 w 117"/>
                  <a:gd name="T16" fmla="*/ 0 h 64"/>
                  <a:gd name="T17" fmla="*/ 117 w 117"/>
                  <a:gd name="T18" fmla="*/ 64 h 64"/>
                </a:gdLst>
                <a:ahLst/>
                <a:cxnLst>
                  <a:cxn ang="T10">
                    <a:pos x="T0" y="T1"/>
                  </a:cxn>
                  <a:cxn ang="T11">
                    <a:pos x="T2" y="T3"/>
                  </a:cxn>
                  <a:cxn ang="T12">
                    <a:pos x="T4" y="T5"/>
                  </a:cxn>
                  <a:cxn ang="T13">
                    <a:pos x="T6" y="T7"/>
                  </a:cxn>
                  <a:cxn ang="T14">
                    <a:pos x="T8" y="T9"/>
                  </a:cxn>
                </a:cxnLst>
                <a:rect l="T15" t="T16" r="T17" b="T18"/>
                <a:pathLst>
                  <a:path w="117" h="64">
                    <a:moveTo>
                      <a:pt x="94" y="0"/>
                    </a:moveTo>
                    <a:lnTo>
                      <a:pt x="0" y="24"/>
                    </a:lnTo>
                    <a:lnTo>
                      <a:pt x="94" y="64"/>
                    </a:lnTo>
                    <a:lnTo>
                      <a:pt x="117" y="47"/>
                    </a:lnTo>
                    <a:lnTo>
                      <a:pt x="94"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7" name="Freeform 256"/>
              <p:cNvSpPr>
                <a:spLocks/>
              </p:cNvSpPr>
              <p:nvPr/>
            </p:nvSpPr>
            <p:spPr bwMode="auto">
              <a:xfrm>
                <a:off x="1985" y="406"/>
                <a:ext cx="39" cy="34"/>
              </a:xfrm>
              <a:custGeom>
                <a:avLst/>
                <a:gdLst>
                  <a:gd name="T0" fmla="*/ 23 w 314"/>
                  <a:gd name="T1" fmla="*/ 0 h 274"/>
                  <a:gd name="T2" fmla="*/ 0 w 314"/>
                  <a:gd name="T3" fmla="*/ 93 h 274"/>
                  <a:gd name="T4" fmla="*/ 47 w 314"/>
                  <a:gd name="T5" fmla="*/ 157 h 274"/>
                  <a:gd name="T6" fmla="*/ 23 w 314"/>
                  <a:gd name="T7" fmla="*/ 227 h 274"/>
                  <a:gd name="T8" fmla="*/ 87 w 314"/>
                  <a:gd name="T9" fmla="*/ 274 h 274"/>
                  <a:gd name="T10" fmla="*/ 134 w 314"/>
                  <a:gd name="T11" fmla="*/ 274 h 274"/>
                  <a:gd name="T12" fmla="*/ 157 w 314"/>
                  <a:gd name="T13" fmla="*/ 204 h 274"/>
                  <a:gd name="T14" fmla="*/ 227 w 314"/>
                  <a:gd name="T15" fmla="*/ 227 h 274"/>
                  <a:gd name="T16" fmla="*/ 273 w 314"/>
                  <a:gd name="T17" fmla="*/ 157 h 274"/>
                  <a:gd name="T18" fmla="*/ 204 w 314"/>
                  <a:gd name="T19" fmla="*/ 117 h 274"/>
                  <a:gd name="T20" fmla="*/ 204 w 314"/>
                  <a:gd name="T21" fmla="*/ 70 h 274"/>
                  <a:gd name="T22" fmla="*/ 296 w 314"/>
                  <a:gd name="T23" fmla="*/ 140 h 274"/>
                  <a:gd name="T24" fmla="*/ 314 w 314"/>
                  <a:gd name="T25" fmla="*/ 117 h 274"/>
                  <a:gd name="T26" fmla="*/ 314 w 314"/>
                  <a:gd name="T27" fmla="*/ 70 h 274"/>
                  <a:gd name="T28" fmla="*/ 227 w 314"/>
                  <a:gd name="T29" fmla="*/ 0 h 274"/>
                  <a:gd name="T30" fmla="*/ 180 w 314"/>
                  <a:gd name="T31" fmla="*/ 0 h 274"/>
                  <a:gd name="T32" fmla="*/ 134 w 314"/>
                  <a:gd name="T33" fmla="*/ 23 h 274"/>
                  <a:gd name="T34" fmla="*/ 116 w 314"/>
                  <a:gd name="T35" fmla="*/ 70 h 274"/>
                  <a:gd name="T36" fmla="*/ 70 w 314"/>
                  <a:gd name="T37" fmla="*/ 23 h 274"/>
                  <a:gd name="T38" fmla="*/ 23 w 314"/>
                  <a:gd name="T39" fmla="*/ 0 h 2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4"/>
                  <a:gd name="T61" fmla="*/ 0 h 274"/>
                  <a:gd name="T62" fmla="*/ 314 w 314"/>
                  <a:gd name="T63" fmla="*/ 274 h 2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4" h="274">
                    <a:moveTo>
                      <a:pt x="23" y="0"/>
                    </a:moveTo>
                    <a:lnTo>
                      <a:pt x="0" y="93"/>
                    </a:lnTo>
                    <a:lnTo>
                      <a:pt x="47" y="157"/>
                    </a:lnTo>
                    <a:lnTo>
                      <a:pt x="23" y="227"/>
                    </a:lnTo>
                    <a:lnTo>
                      <a:pt x="87" y="274"/>
                    </a:lnTo>
                    <a:lnTo>
                      <a:pt x="134" y="274"/>
                    </a:lnTo>
                    <a:lnTo>
                      <a:pt x="157" y="204"/>
                    </a:lnTo>
                    <a:lnTo>
                      <a:pt x="227" y="227"/>
                    </a:lnTo>
                    <a:lnTo>
                      <a:pt x="273" y="157"/>
                    </a:lnTo>
                    <a:lnTo>
                      <a:pt x="204" y="117"/>
                    </a:lnTo>
                    <a:lnTo>
                      <a:pt x="204" y="70"/>
                    </a:lnTo>
                    <a:lnTo>
                      <a:pt x="296" y="140"/>
                    </a:lnTo>
                    <a:lnTo>
                      <a:pt x="314" y="117"/>
                    </a:lnTo>
                    <a:lnTo>
                      <a:pt x="314" y="70"/>
                    </a:lnTo>
                    <a:lnTo>
                      <a:pt x="227" y="0"/>
                    </a:lnTo>
                    <a:lnTo>
                      <a:pt x="180" y="0"/>
                    </a:lnTo>
                    <a:lnTo>
                      <a:pt x="134" y="23"/>
                    </a:lnTo>
                    <a:lnTo>
                      <a:pt x="116" y="70"/>
                    </a:lnTo>
                    <a:lnTo>
                      <a:pt x="70" y="23"/>
                    </a:lnTo>
                    <a:lnTo>
                      <a:pt x="23"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8" name="Freeform 257"/>
              <p:cNvSpPr>
                <a:spLocks/>
              </p:cNvSpPr>
              <p:nvPr/>
            </p:nvSpPr>
            <p:spPr bwMode="auto">
              <a:xfrm>
                <a:off x="1470" y="477"/>
                <a:ext cx="863" cy="376"/>
              </a:xfrm>
              <a:custGeom>
                <a:avLst/>
                <a:gdLst>
                  <a:gd name="T0" fmla="*/ 18 w 6905"/>
                  <a:gd name="T1" fmla="*/ 1870 h 3009"/>
                  <a:gd name="T2" fmla="*/ 0 w 6905"/>
                  <a:gd name="T3" fmla="*/ 1922 h 3009"/>
                  <a:gd name="T4" fmla="*/ 1000 w 6905"/>
                  <a:gd name="T5" fmla="*/ 3009 h 3009"/>
                  <a:gd name="T6" fmla="*/ 6858 w 6905"/>
                  <a:gd name="T7" fmla="*/ 209 h 3009"/>
                  <a:gd name="T8" fmla="*/ 6905 w 6905"/>
                  <a:gd name="T9" fmla="*/ 11 h 3009"/>
                  <a:gd name="T10" fmla="*/ 6864 w 6905"/>
                  <a:gd name="T11" fmla="*/ 6 h 3009"/>
                  <a:gd name="T12" fmla="*/ 6567 w 6905"/>
                  <a:gd name="T13" fmla="*/ 0 h 3009"/>
                  <a:gd name="T14" fmla="*/ 6365 w 6905"/>
                  <a:gd name="T15" fmla="*/ 185 h 3009"/>
                  <a:gd name="T16" fmla="*/ 1139 w 6905"/>
                  <a:gd name="T17" fmla="*/ 2230 h 3009"/>
                  <a:gd name="T18" fmla="*/ 186 w 6905"/>
                  <a:gd name="T19" fmla="*/ 1887 h 3009"/>
                  <a:gd name="T20" fmla="*/ 18 w 6905"/>
                  <a:gd name="T21" fmla="*/ 1870 h 30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5"/>
                  <a:gd name="T34" fmla="*/ 0 h 3009"/>
                  <a:gd name="T35" fmla="*/ 6905 w 6905"/>
                  <a:gd name="T36" fmla="*/ 3009 h 30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5" h="3009">
                    <a:moveTo>
                      <a:pt x="18" y="1870"/>
                    </a:moveTo>
                    <a:lnTo>
                      <a:pt x="0" y="1922"/>
                    </a:lnTo>
                    <a:lnTo>
                      <a:pt x="1000" y="3009"/>
                    </a:lnTo>
                    <a:lnTo>
                      <a:pt x="6858" y="209"/>
                    </a:lnTo>
                    <a:lnTo>
                      <a:pt x="6905" y="11"/>
                    </a:lnTo>
                    <a:lnTo>
                      <a:pt x="6864" y="6"/>
                    </a:lnTo>
                    <a:lnTo>
                      <a:pt x="6567" y="0"/>
                    </a:lnTo>
                    <a:lnTo>
                      <a:pt x="6365" y="185"/>
                    </a:lnTo>
                    <a:lnTo>
                      <a:pt x="1139" y="2230"/>
                    </a:lnTo>
                    <a:lnTo>
                      <a:pt x="186" y="1887"/>
                    </a:lnTo>
                    <a:lnTo>
                      <a:pt x="18" y="18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89" name="Freeform 258"/>
              <p:cNvSpPr>
                <a:spLocks/>
              </p:cNvSpPr>
              <p:nvPr/>
            </p:nvSpPr>
            <p:spPr bwMode="auto">
              <a:xfrm>
                <a:off x="1396" y="916"/>
                <a:ext cx="19" cy="17"/>
              </a:xfrm>
              <a:custGeom>
                <a:avLst/>
                <a:gdLst>
                  <a:gd name="T0" fmla="*/ 0 w 152"/>
                  <a:gd name="T1" fmla="*/ 12 h 128"/>
                  <a:gd name="T2" fmla="*/ 35 w 152"/>
                  <a:gd name="T3" fmla="*/ 0 h 128"/>
                  <a:gd name="T4" fmla="*/ 87 w 152"/>
                  <a:gd name="T5" fmla="*/ 17 h 128"/>
                  <a:gd name="T6" fmla="*/ 152 w 152"/>
                  <a:gd name="T7" fmla="*/ 93 h 128"/>
                  <a:gd name="T8" fmla="*/ 111 w 152"/>
                  <a:gd name="T9" fmla="*/ 122 h 128"/>
                  <a:gd name="T10" fmla="*/ 82 w 152"/>
                  <a:gd name="T11" fmla="*/ 128 h 128"/>
                  <a:gd name="T12" fmla="*/ 18 w 152"/>
                  <a:gd name="T13" fmla="*/ 111 h 128"/>
                  <a:gd name="T14" fmla="*/ 18 w 152"/>
                  <a:gd name="T15" fmla="*/ 59 h 128"/>
                  <a:gd name="T16" fmla="*/ 0 w 152"/>
                  <a:gd name="T17" fmla="*/ 12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28"/>
                  <a:gd name="T29" fmla="*/ 152 w 152"/>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28">
                    <a:moveTo>
                      <a:pt x="0" y="12"/>
                    </a:moveTo>
                    <a:lnTo>
                      <a:pt x="35" y="0"/>
                    </a:lnTo>
                    <a:lnTo>
                      <a:pt x="87" y="17"/>
                    </a:lnTo>
                    <a:lnTo>
                      <a:pt x="152" y="93"/>
                    </a:lnTo>
                    <a:lnTo>
                      <a:pt x="111" y="122"/>
                    </a:lnTo>
                    <a:lnTo>
                      <a:pt x="82" y="128"/>
                    </a:lnTo>
                    <a:lnTo>
                      <a:pt x="18" y="111"/>
                    </a:lnTo>
                    <a:lnTo>
                      <a:pt x="18" y="59"/>
                    </a:lnTo>
                    <a:lnTo>
                      <a:pt x="0" y="12"/>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0" name="Freeform 259"/>
              <p:cNvSpPr>
                <a:spLocks/>
              </p:cNvSpPr>
              <p:nvPr/>
            </p:nvSpPr>
            <p:spPr bwMode="auto">
              <a:xfrm>
                <a:off x="1987" y="1222"/>
                <a:ext cx="29" cy="44"/>
              </a:xfrm>
              <a:custGeom>
                <a:avLst/>
                <a:gdLst>
                  <a:gd name="T0" fmla="*/ 0 w 232"/>
                  <a:gd name="T1" fmla="*/ 0 h 354"/>
                  <a:gd name="T2" fmla="*/ 23 w 232"/>
                  <a:gd name="T3" fmla="*/ 110 h 354"/>
                  <a:gd name="T4" fmla="*/ 70 w 232"/>
                  <a:gd name="T5" fmla="*/ 244 h 354"/>
                  <a:gd name="T6" fmla="*/ 232 w 232"/>
                  <a:gd name="T7" fmla="*/ 354 h 354"/>
                  <a:gd name="T8" fmla="*/ 232 w 232"/>
                  <a:gd name="T9" fmla="*/ 255 h 354"/>
                  <a:gd name="T10" fmla="*/ 187 w 232"/>
                  <a:gd name="T11" fmla="*/ 220 h 354"/>
                  <a:gd name="T12" fmla="*/ 187 w 232"/>
                  <a:gd name="T13" fmla="*/ 87 h 354"/>
                  <a:gd name="T14" fmla="*/ 145 w 232"/>
                  <a:gd name="T15" fmla="*/ 12 h 354"/>
                  <a:gd name="T16" fmla="*/ 70 w 232"/>
                  <a:gd name="T17" fmla="*/ 12 h 354"/>
                  <a:gd name="T18" fmla="*/ 12 w 232"/>
                  <a:gd name="T19" fmla="*/ 6 h 354"/>
                  <a:gd name="T20" fmla="*/ 0 w 232"/>
                  <a:gd name="T21" fmla="*/ 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354"/>
                  <a:gd name="T35" fmla="*/ 232 w 2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354">
                    <a:moveTo>
                      <a:pt x="0" y="0"/>
                    </a:moveTo>
                    <a:lnTo>
                      <a:pt x="23" y="110"/>
                    </a:lnTo>
                    <a:lnTo>
                      <a:pt x="70" y="244"/>
                    </a:lnTo>
                    <a:lnTo>
                      <a:pt x="232" y="354"/>
                    </a:lnTo>
                    <a:lnTo>
                      <a:pt x="232" y="255"/>
                    </a:lnTo>
                    <a:lnTo>
                      <a:pt x="187" y="220"/>
                    </a:lnTo>
                    <a:lnTo>
                      <a:pt x="187" y="87"/>
                    </a:lnTo>
                    <a:lnTo>
                      <a:pt x="145" y="12"/>
                    </a:lnTo>
                    <a:lnTo>
                      <a:pt x="70" y="12"/>
                    </a:lnTo>
                    <a:lnTo>
                      <a:pt x="12" y="6"/>
                    </a:lnTo>
                    <a:lnTo>
                      <a:pt x="0" y="0"/>
                    </a:lnTo>
                    <a:close/>
                  </a:path>
                </a:pathLst>
              </a:custGeom>
              <a:solidFill>
                <a:srgbClr val="953735"/>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1" name="Freeform 260"/>
              <p:cNvSpPr>
                <a:spLocks/>
              </p:cNvSpPr>
              <p:nvPr/>
            </p:nvSpPr>
            <p:spPr bwMode="auto">
              <a:xfrm>
                <a:off x="2064" y="1223"/>
                <a:ext cx="56" cy="51"/>
              </a:xfrm>
              <a:custGeom>
                <a:avLst/>
                <a:gdLst>
                  <a:gd name="T0" fmla="*/ 0 w 448"/>
                  <a:gd name="T1" fmla="*/ 365 h 407"/>
                  <a:gd name="T2" fmla="*/ 24 w 448"/>
                  <a:gd name="T3" fmla="*/ 389 h 407"/>
                  <a:gd name="T4" fmla="*/ 64 w 448"/>
                  <a:gd name="T5" fmla="*/ 407 h 407"/>
                  <a:gd name="T6" fmla="*/ 111 w 448"/>
                  <a:gd name="T7" fmla="*/ 407 h 407"/>
                  <a:gd name="T8" fmla="*/ 140 w 448"/>
                  <a:gd name="T9" fmla="*/ 377 h 407"/>
                  <a:gd name="T10" fmla="*/ 181 w 448"/>
                  <a:gd name="T11" fmla="*/ 348 h 407"/>
                  <a:gd name="T12" fmla="*/ 221 w 448"/>
                  <a:gd name="T13" fmla="*/ 325 h 407"/>
                  <a:gd name="T14" fmla="*/ 251 w 448"/>
                  <a:gd name="T15" fmla="*/ 278 h 407"/>
                  <a:gd name="T16" fmla="*/ 279 w 448"/>
                  <a:gd name="T17" fmla="*/ 220 h 407"/>
                  <a:gd name="T18" fmla="*/ 291 w 448"/>
                  <a:gd name="T19" fmla="*/ 197 h 407"/>
                  <a:gd name="T20" fmla="*/ 332 w 448"/>
                  <a:gd name="T21" fmla="*/ 163 h 407"/>
                  <a:gd name="T22" fmla="*/ 384 w 448"/>
                  <a:gd name="T23" fmla="*/ 139 h 407"/>
                  <a:gd name="T24" fmla="*/ 425 w 448"/>
                  <a:gd name="T25" fmla="*/ 139 h 407"/>
                  <a:gd name="T26" fmla="*/ 448 w 448"/>
                  <a:gd name="T27" fmla="*/ 121 h 407"/>
                  <a:gd name="T28" fmla="*/ 448 w 448"/>
                  <a:gd name="T29" fmla="*/ 98 h 407"/>
                  <a:gd name="T30" fmla="*/ 408 w 448"/>
                  <a:gd name="T31" fmla="*/ 23 h 407"/>
                  <a:gd name="T32" fmla="*/ 378 w 448"/>
                  <a:gd name="T33" fmla="*/ 0 h 407"/>
                  <a:gd name="T34" fmla="*/ 349 w 448"/>
                  <a:gd name="T35" fmla="*/ 0 h 407"/>
                  <a:gd name="T36" fmla="*/ 303 w 448"/>
                  <a:gd name="T37" fmla="*/ 51 h 407"/>
                  <a:gd name="T38" fmla="*/ 297 w 448"/>
                  <a:gd name="T39" fmla="*/ 121 h 407"/>
                  <a:gd name="T40" fmla="*/ 268 w 448"/>
                  <a:gd name="T41" fmla="*/ 151 h 407"/>
                  <a:gd name="T42" fmla="*/ 274 w 448"/>
                  <a:gd name="T43" fmla="*/ 185 h 407"/>
                  <a:gd name="T44" fmla="*/ 268 w 448"/>
                  <a:gd name="T45" fmla="*/ 220 h 407"/>
                  <a:gd name="T46" fmla="*/ 239 w 448"/>
                  <a:gd name="T47" fmla="*/ 220 h 407"/>
                  <a:gd name="T48" fmla="*/ 216 w 448"/>
                  <a:gd name="T49" fmla="*/ 191 h 407"/>
                  <a:gd name="T50" fmla="*/ 157 w 448"/>
                  <a:gd name="T51" fmla="*/ 255 h 407"/>
                  <a:gd name="T52" fmla="*/ 87 w 448"/>
                  <a:gd name="T53" fmla="*/ 307 h 407"/>
                  <a:gd name="T54" fmla="*/ 70 w 448"/>
                  <a:gd name="T55" fmla="*/ 348 h 407"/>
                  <a:gd name="T56" fmla="*/ 35 w 448"/>
                  <a:gd name="T57" fmla="*/ 360 h 407"/>
                  <a:gd name="T58" fmla="*/ 12 w 448"/>
                  <a:gd name="T59" fmla="*/ 360 h 407"/>
                  <a:gd name="T60" fmla="*/ 0 w 448"/>
                  <a:gd name="T61" fmla="*/ 365 h 4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8"/>
                  <a:gd name="T94" fmla="*/ 0 h 407"/>
                  <a:gd name="T95" fmla="*/ 448 w 448"/>
                  <a:gd name="T96" fmla="*/ 407 h 4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8" h="407">
                    <a:moveTo>
                      <a:pt x="0" y="365"/>
                    </a:moveTo>
                    <a:lnTo>
                      <a:pt x="24" y="389"/>
                    </a:lnTo>
                    <a:lnTo>
                      <a:pt x="64" y="407"/>
                    </a:lnTo>
                    <a:lnTo>
                      <a:pt x="111" y="407"/>
                    </a:lnTo>
                    <a:lnTo>
                      <a:pt x="140" y="377"/>
                    </a:lnTo>
                    <a:lnTo>
                      <a:pt x="181" y="348"/>
                    </a:lnTo>
                    <a:lnTo>
                      <a:pt x="221" y="325"/>
                    </a:lnTo>
                    <a:lnTo>
                      <a:pt x="251" y="278"/>
                    </a:lnTo>
                    <a:lnTo>
                      <a:pt x="279" y="220"/>
                    </a:lnTo>
                    <a:lnTo>
                      <a:pt x="291" y="197"/>
                    </a:lnTo>
                    <a:lnTo>
                      <a:pt x="332" y="163"/>
                    </a:lnTo>
                    <a:lnTo>
                      <a:pt x="384" y="139"/>
                    </a:lnTo>
                    <a:lnTo>
                      <a:pt x="425" y="139"/>
                    </a:lnTo>
                    <a:lnTo>
                      <a:pt x="448" y="121"/>
                    </a:lnTo>
                    <a:lnTo>
                      <a:pt x="448" y="98"/>
                    </a:lnTo>
                    <a:lnTo>
                      <a:pt x="408" y="23"/>
                    </a:lnTo>
                    <a:lnTo>
                      <a:pt x="378" y="0"/>
                    </a:lnTo>
                    <a:lnTo>
                      <a:pt x="349" y="0"/>
                    </a:lnTo>
                    <a:lnTo>
                      <a:pt x="303" y="51"/>
                    </a:lnTo>
                    <a:lnTo>
                      <a:pt x="297" y="121"/>
                    </a:lnTo>
                    <a:lnTo>
                      <a:pt x="268" y="151"/>
                    </a:lnTo>
                    <a:lnTo>
                      <a:pt x="274" y="185"/>
                    </a:lnTo>
                    <a:lnTo>
                      <a:pt x="268" y="220"/>
                    </a:lnTo>
                    <a:lnTo>
                      <a:pt x="239" y="220"/>
                    </a:lnTo>
                    <a:lnTo>
                      <a:pt x="216" y="191"/>
                    </a:lnTo>
                    <a:lnTo>
                      <a:pt x="157" y="255"/>
                    </a:lnTo>
                    <a:lnTo>
                      <a:pt x="87" y="307"/>
                    </a:lnTo>
                    <a:lnTo>
                      <a:pt x="70" y="348"/>
                    </a:lnTo>
                    <a:lnTo>
                      <a:pt x="35" y="360"/>
                    </a:lnTo>
                    <a:lnTo>
                      <a:pt x="12" y="360"/>
                    </a:lnTo>
                    <a:lnTo>
                      <a:pt x="0" y="365"/>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2" name="Freeform 261"/>
              <p:cNvSpPr>
                <a:spLocks/>
              </p:cNvSpPr>
              <p:nvPr/>
            </p:nvSpPr>
            <p:spPr bwMode="auto">
              <a:xfrm>
                <a:off x="2091" y="1241"/>
                <a:ext cx="7" cy="10"/>
              </a:xfrm>
              <a:custGeom>
                <a:avLst/>
                <a:gdLst>
                  <a:gd name="T0" fmla="*/ 0 w 53"/>
                  <a:gd name="T1" fmla="*/ 40 h 75"/>
                  <a:gd name="T2" fmla="*/ 12 w 53"/>
                  <a:gd name="T3" fmla="*/ 75 h 75"/>
                  <a:gd name="T4" fmla="*/ 41 w 53"/>
                  <a:gd name="T5" fmla="*/ 75 h 75"/>
                  <a:gd name="T6" fmla="*/ 53 w 53"/>
                  <a:gd name="T7" fmla="*/ 40 h 75"/>
                  <a:gd name="T8" fmla="*/ 41 w 53"/>
                  <a:gd name="T9" fmla="*/ 0 h 75"/>
                  <a:gd name="T10" fmla="*/ 6 w 53"/>
                  <a:gd name="T11" fmla="*/ 40 h 75"/>
                  <a:gd name="T12" fmla="*/ 0 w 53"/>
                  <a:gd name="T13" fmla="*/ 40 h 75"/>
                  <a:gd name="T14" fmla="*/ 0 60000 65536"/>
                  <a:gd name="T15" fmla="*/ 0 60000 65536"/>
                  <a:gd name="T16" fmla="*/ 0 60000 65536"/>
                  <a:gd name="T17" fmla="*/ 0 60000 65536"/>
                  <a:gd name="T18" fmla="*/ 0 60000 65536"/>
                  <a:gd name="T19" fmla="*/ 0 60000 65536"/>
                  <a:gd name="T20" fmla="*/ 0 60000 65536"/>
                  <a:gd name="T21" fmla="*/ 0 w 53"/>
                  <a:gd name="T22" fmla="*/ 0 h 75"/>
                  <a:gd name="T23" fmla="*/ 53 w 5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75">
                    <a:moveTo>
                      <a:pt x="0" y="40"/>
                    </a:moveTo>
                    <a:lnTo>
                      <a:pt x="12" y="75"/>
                    </a:lnTo>
                    <a:lnTo>
                      <a:pt x="41" y="75"/>
                    </a:lnTo>
                    <a:lnTo>
                      <a:pt x="53" y="40"/>
                    </a:lnTo>
                    <a:lnTo>
                      <a:pt x="41" y="0"/>
                    </a:lnTo>
                    <a:lnTo>
                      <a:pt x="6" y="40"/>
                    </a:lnTo>
                    <a:lnTo>
                      <a:pt x="0" y="4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3" name="Freeform 262"/>
              <p:cNvSpPr>
                <a:spLocks/>
              </p:cNvSpPr>
              <p:nvPr/>
            </p:nvSpPr>
            <p:spPr bwMode="auto">
              <a:xfrm>
                <a:off x="2222" y="1304"/>
                <a:ext cx="77" cy="80"/>
              </a:xfrm>
              <a:custGeom>
                <a:avLst/>
                <a:gdLst>
                  <a:gd name="T0" fmla="*/ 616 w 616"/>
                  <a:gd name="T1" fmla="*/ 233 h 645"/>
                  <a:gd name="T2" fmla="*/ 523 w 616"/>
                  <a:gd name="T3" fmla="*/ 157 h 645"/>
                  <a:gd name="T4" fmla="*/ 459 w 616"/>
                  <a:gd name="T5" fmla="*/ 122 h 645"/>
                  <a:gd name="T6" fmla="*/ 406 w 616"/>
                  <a:gd name="T7" fmla="*/ 134 h 645"/>
                  <a:gd name="T8" fmla="*/ 337 w 616"/>
                  <a:gd name="T9" fmla="*/ 181 h 645"/>
                  <a:gd name="T10" fmla="*/ 279 w 616"/>
                  <a:gd name="T11" fmla="*/ 186 h 645"/>
                  <a:gd name="T12" fmla="*/ 215 w 616"/>
                  <a:gd name="T13" fmla="*/ 174 h 645"/>
                  <a:gd name="T14" fmla="*/ 197 w 616"/>
                  <a:gd name="T15" fmla="*/ 52 h 645"/>
                  <a:gd name="T16" fmla="*/ 139 w 616"/>
                  <a:gd name="T17" fmla="*/ 0 h 645"/>
                  <a:gd name="T18" fmla="*/ 80 w 616"/>
                  <a:gd name="T19" fmla="*/ 0 h 645"/>
                  <a:gd name="T20" fmla="*/ 5 w 616"/>
                  <a:gd name="T21" fmla="*/ 24 h 645"/>
                  <a:gd name="T22" fmla="*/ 0 w 616"/>
                  <a:gd name="T23" fmla="*/ 52 h 645"/>
                  <a:gd name="T24" fmla="*/ 58 w 616"/>
                  <a:gd name="T25" fmla="*/ 59 h 645"/>
                  <a:gd name="T26" fmla="*/ 63 w 616"/>
                  <a:gd name="T27" fmla="*/ 99 h 645"/>
                  <a:gd name="T28" fmla="*/ 98 w 616"/>
                  <a:gd name="T29" fmla="*/ 129 h 645"/>
                  <a:gd name="T30" fmla="*/ 133 w 616"/>
                  <a:gd name="T31" fmla="*/ 146 h 645"/>
                  <a:gd name="T32" fmla="*/ 162 w 616"/>
                  <a:gd name="T33" fmla="*/ 146 h 645"/>
                  <a:gd name="T34" fmla="*/ 115 w 616"/>
                  <a:gd name="T35" fmla="*/ 174 h 645"/>
                  <a:gd name="T36" fmla="*/ 98 w 616"/>
                  <a:gd name="T37" fmla="*/ 204 h 645"/>
                  <a:gd name="T38" fmla="*/ 115 w 616"/>
                  <a:gd name="T39" fmla="*/ 239 h 645"/>
                  <a:gd name="T40" fmla="*/ 192 w 616"/>
                  <a:gd name="T41" fmla="*/ 239 h 645"/>
                  <a:gd name="T42" fmla="*/ 227 w 616"/>
                  <a:gd name="T43" fmla="*/ 233 h 645"/>
                  <a:gd name="T44" fmla="*/ 314 w 616"/>
                  <a:gd name="T45" fmla="*/ 279 h 645"/>
                  <a:gd name="T46" fmla="*/ 401 w 616"/>
                  <a:gd name="T47" fmla="*/ 373 h 645"/>
                  <a:gd name="T48" fmla="*/ 418 w 616"/>
                  <a:gd name="T49" fmla="*/ 401 h 645"/>
                  <a:gd name="T50" fmla="*/ 412 w 616"/>
                  <a:gd name="T51" fmla="*/ 436 h 645"/>
                  <a:gd name="T52" fmla="*/ 441 w 616"/>
                  <a:gd name="T53" fmla="*/ 453 h 645"/>
                  <a:gd name="T54" fmla="*/ 360 w 616"/>
                  <a:gd name="T55" fmla="*/ 483 h 645"/>
                  <a:gd name="T56" fmla="*/ 366 w 616"/>
                  <a:gd name="T57" fmla="*/ 500 h 645"/>
                  <a:gd name="T58" fmla="*/ 418 w 616"/>
                  <a:gd name="T59" fmla="*/ 523 h 645"/>
                  <a:gd name="T60" fmla="*/ 394 w 616"/>
                  <a:gd name="T61" fmla="*/ 564 h 645"/>
                  <a:gd name="T62" fmla="*/ 394 w 616"/>
                  <a:gd name="T63" fmla="*/ 610 h 645"/>
                  <a:gd name="T64" fmla="*/ 464 w 616"/>
                  <a:gd name="T65" fmla="*/ 593 h 645"/>
                  <a:gd name="T66" fmla="*/ 488 w 616"/>
                  <a:gd name="T67" fmla="*/ 634 h 645"/>
                  <a:gd name="T68" fmla="*/ 511 w 616"/>
                  <a:gd name="T69" fmla="*/ 645 h 645"/>
                  <a:gd name="T70" fmla="*/ 616 w 616"/>
                  <a:gd name="T71" fmla="*/ 233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645"/>
                  <a:gd name="T110" fmla="*/ 616 w 616"/>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645">
                    <a:moveTo>
                      <a:pt x="616" y="233"/>
                    </a:moveTo>
                    <a:lnTo>
                      <a:pt x="523" y="157"/>
                    </a:lnTo>
                    <a:lnTo>
                      <a:pt x="459" y="122"/>
                    </a:lnTo>
                    <a:lnTo>
                      <a:pt x="406" y="134"/>
                    </a:lnTo>
                    <a:lnTo>
                      <a:pt x="337" y="181"/>
                    </a:lnTo>
                    <a:lnTo>
                      <a:pt x="279" y="186"/>
                    </a:lnTo>
                    <a:lnTo>
                      <a:pt x="215" y="174"/>
                    </a:lnTo>
                    <a:lnTo>
                      <a:pt x="197" y="52"/>
                    </a:lnTo>
                    <a:lnTo>
                      <a:pt x="139" y="0"/>
                    </a:lnTo>
                    <a:lnTo>
                      <a:pt x="80" y="0"/>
                    </a:lnTo>
                    <a:lnTo>
                      <a:pt x="5" y="24"/>
                    </a:lnTo>
                    <a:lnTo>
                      <a:pt x="0" y="52"/>
                    </a:lnTo>
                    <a:lnTo>
                      <a:pt x="58" y="59"/>
                    </a:lnTo>
                    <a:lnTo>
                      <a:pt x="63" y="99"/>
                    </a:lnTo>
                    <a:lnTo>
                      <a:pt x="98" y="129"/>
                    </a:lnTo>
                    <a:lnTo>
                      <a:pt x="133" y="146"/>
                    </a:lnTo>
                    <a:lnTo>
                      <a:pt x="162" y="146"/>
                    </a:lnTo>
                    <a:lnTo>
                      <a:pt x="115" y="174"/>
                    </a:lnTo>
                    <a:lnTo>
                      <a:pt x="98" y="204"/>
                    </a:lnTo>
                    <a:lnTo>
                      <a:pt x="115" y="239"/>
                    </a:lnTo>
                    <a:lnTo>
                      <a:pt x="192" y="239"/>
                    </a:lnTo>
                    <a:lnTo>
                      <a:pt x="227" y="233"/>
                    </a:lnTo>
                    <a:lnTo>
                      <a:pt x="314" y="279"/>
                    </a:lnTo>
                    <a:lnTo>
                      <a:pt x="401" y="373"/>
                    </a:lnTo>
                    <a:lnTo>
                      <a:pt x="418" y="401"/>
                    </a:lnTo>
                    <a:lnTo>
                      <a:pt x="412" y="436"/>
                    </a:lnTo>
                    <a:lnTo>
                      <a:pt x="441" y="453"/>
                    </a:lnTo>
                    <a:lnTo>
                      <a:pt x="360" y="483"/>
                    </a:lnTo>
                    <a:lnTo>
                      <a:pt x="366" y="500"/>
                    </a:lnTo>
                    <a:lnTo>
                      <a:pt x="418" y="523"/>
                    </a:lnTo>
                    <a:lnTo>
                      <a:pt x="394" y="564"/>
                    </a:lnTo>
                    <a:lnTo>
                      <a:pt x="394" y="610"/>
                    </a:lnTo>
                    <a:lnTo>
                      <a:pt x="464" y="593"/>
                    </a:lnTo>
                    <a:lnTo>
                      <a:pt x="488" y="634"/>
                    </a:lnTo>
                    <a:lnTo>
                      <a:pt x="511" y="645"/>
                    </a:lnTo>
                    <a:lnTo>
                      <a:pt x="616" y="233"/>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4" name="Freeform 263"/>
              <p:cNvSpPr>
                <a:spLocks/>
              </p:cNvSpPr>
              <p:nvPr/>
            </p:nvSpPr>
            <p:spPr bwMode="auto">
              <a:xfrm>
                <a:off x="2258" y="1370"/>
                <a:ext cx="9" cy="10"/>
              </a:xfrm>
              <a:custGeom>
                <a:avLst/>
                <a:gdLst>
                  <a:gd name="T0" fmla="*/ 41 w 70"/>
                  <a:gd name="T1" fmla="*/ 0 h 75"/>
                  <a:gd name="T2" fmla="*/ 6 w 70"/>
                  <a:gd name="T3" fmla="*/ 0 h 75"/>
                  <a:gd name="T4" fmla="*/ 0 w 70"/>
                  <a:gd name="T5" fmla="*/ 29 h 75"/>
                  <a:gd name="T6" fmla="*/ 24 w 70"/>
                  <a:gd name="T7" fmla="*/ 64 h 75"/>
                  <a:gd name="T8" fmla="*/ 29 w 70"/>
                  <a:gd name="T9" fmla="*/ 75 h 75"/>
                  <a:gd name="T10" fmla="*/ 70 w 70"/>
                  <a:gd name="T11" fmla="*/ 23 h 75"/>
                  <a:gd name="T12" fmla="*/ 59 w 70"/>
                  <a:gd name="T13" fmla="*/ 6 h 75"/>
                  <a:gd name="T14" fmla="*/ 41 w 70"/>
                  <a:gd name="T15" fmla="*/ 0 h 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75"/>
                  <a:gd name="T26" fmla="*/ 70 w 70"/>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75">
                    <a:moveTo>
                      <a:pt x="41" y="0"/>
                    </a:moveTo>
                    <a:lnTo>
                      <a:pt x="6" y="0"/>
                    </a:lnTo>
                    <a:lnTo>
                      <a:pt x="0" y="29"/>
                    </a:lnTo>
                    <a:lnTo>
                      <a:pt x="24" y="64"/>
                    </a:lnTo>
                    <a:lnTo>
                      <a:pt x="29" y="75"/>
                    </a:lnTo>
                    <a:lnTo>
                      <a:pt x="70" y="23"/>
                    </a:lnTo>
                    <a:lnTo>
                      <a:pt x="59" y="6"/>
                    </a:lnTo>
                    <a:lnTo>
                      <a:pt x="41" y="0"/>
                    </a:lnTo>
                    <a:close/>
                  </a:path>
                </a:pathLst>
              </a:custGeom>
              <a:solidFill>
                <a:srgbClr val="D99694"/>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5" name="Freeform 264"/>
              <p:cNvSpPr>
                <a:spLocks/>
              </p:cNvSpPr>
              <p:nvPr/>
            </p:nvSpPr>
            <p:spPr bwMode="auto">
              <a:xfrm>
                <a:off x="2285" y="1331"/>
                <a:ext cx="74" cy="85"/>
              </a:xfrm>
              <a:custGeom>
                <a:avLst/>
                <a:gdLst>
                  <a:gd name="T0" fmla="*/ 115 w 591"/>
                  <a:gd name="T1" fmla="*/ 0 h 680"/>
                  <a:gd name="T2" fmla="*/ 0 w 591"/>
                  <a:gd name="T3" fmla="*/ 424 h 680"/>
                  <a:gd name="T4" fmla="*/ 57 w 591"/>
                  <a:gd name="T5" fmla="*/ 471 h 680"/>
                  <a:gd name="T6" fmla="*/ 98 w 591"/>
                  <a:gd name="T7" fmla="*/ 459 h 680"/>
                  <a:gd name="T8" fmla="*/ 104 w 591"/>
                  <a:gd name="T9" fmla="*/ 483 h 680"/>
                  <a:gd name="T10" fmla="*/ 167 w 591"/>
                  <a:gd name="T11" fmla="*/ 483 h 680"/>
                  <a:gd name="T12" fmla="*/ 174 w 591"/>
                  <a:gd name="T13" fmla="*/ 471 h 680"/>
                  <a:gd name="T14" fmla="*/ 157 w 591"/>
                  <a:gd name="T15" fmla="*/ 419 h 680"/>
                  <a:gd name="T16" fmla="*/ 92 w 591"/>
                  <a:gd name="T17" fmla="*/ 396 h 680"/>
                  <a:gd name="T18" fmla="*/ 174 w 591"/>
                  <a:gd name="T19" fmla="*/ 396 h 680"/>
                  <a:gd name="T20" fmla="*/ 209 w 591"/>
                  <a:gd name="T21" fmla="*/ 389 h 680"/>
                  <a:gd name="T22" fmla="*/ 307 w 591"/>
                  <a:gd name="T23" fmla="*/ 431 h 680"/>
                  <a:gd name="T24" fmla="*/ 366 w 591"/>
                  <a:gd name="T25" fmla="*/ 483 h 680"/>
                  <a:gd name="T26" fmla="*/ 401 w 591"/>
                  <a:gd name="T27" fmla="*/ 518 h 680"/>
                  <a:gd name="T28" fmla="*/ 401 w 591"/>
                  <a:gd name="T29" fmla="*/ 546 h 680"/>
                  <a:gd name="T30" fmla="*/ 434 w 591"/>
                  <a:gd name="T31" fmla="*/ 569 h 680"/>
                  <a:gd name="T32" fmla="*/ 446 w 591"/>
                  <a:gd name="T33" fmla="*/ 628 h 680"/>
                  <a:gd name="T34" fmla="*/ 528 w 591"/>
                  <a:gd name="T35" fmla="*/ 680 h 680"/>
                  <a:gd name="T36" fmla="*/ 591 w 591"/>
                  <a:gd name="T37" fmla="*/ 680 h 680"/>
                  <a:gd name="T38" fmla="*/ 563 w 591"/>
                  <a:gd name="T39" fmla="*/ 645 h 680"/>
                  <a:gd name="T40" fmla="*/ 586 w 591"/>
                  <a:gd name="T41" fmla="*/ 628 h 680"/>
                  <a:gd name="T42" fmla="*/ 551 w 591"/>
                  <a:gd name="T43" fmla="*/ 593 h 680"/>
                  <a:gd name="T44" fmla="*/ 441 w 591"/>
                  <a:gd name="T45" fmla="*/ 471 h 680"/>
                  <a:gd name="T46" fmla="*/ 406 w 591"/>
                  <a:gd name="T47" fmla="*/ 389 h 680"/>
                  <a:gd name="T48" fmla="*/ 424 w 591"/>
                  <a:gd name="T49" fmla="*/ 361 h 680"/>
                  <a:gd name="T50" fmla="*/ 441 w 591"/>
                  <a:gd name="T51" fmla="*/ 326 h 680"/>
                  <a:gd name="T52" fmla="*/ 434 w 591"/>
                  <a:gd name="T53" fmla="*/ 302 h 680"/>
                  <a:gd name="T54" fmla="*/ 377 w 591"/>
                  <a:gd name="T55" fmla="*/ 256 h 680"/>
                  <a:gd name="T56" fmla="*/ 354 w 591"/>
                  <a:gd name="T57" fmla="*/ 239 h 680"/>
                  <a:gd name="T58" fmla="*/ 354 w 591"/>
                  <a:gd name="T59" fmla="*/ 192 h 680"/>
                  <a:gd name="T60" fmla="*/ 279 w 591"/>
                  <a:gd name="T61" fmla="*/ 105 h 680"/>
                  <a:gd name="T62" fmla="*/ 197 w 591"/>
                  <a:gd name="T63" fmla="*/ 53 h 680"/>
                  <a:gd name="T64" fmla="*/ 150 w 591"/>
                  <a:gd name="T65" fmla="*/ 23 h 680"/>
                  <a:gd name="T66" fmla="*/ 115 w 591"/>
                  <a:gd name="T67" fmla="*/ 0 h 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1"/>
                  <a:gd name="T103" fmla="*/ 0 h 680"/>
                  <a:gd name="T104" fmla="*/ 591 w 591"/>
                  <a:gd name="T105" fmla="*/ 680 h 6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1" h="680">
                    <a:moveTo>
                      <a:pt x="115" y="0"/>
                    </a:moveTo>
                    <a:lnTo>
                      <a:pt x="0" y="424"/>
                    </a:lnTo>
                    <a:lnTo>
                      <a:pt x="57" y="471"/>
                    </a:lnTo>
                    <a:lnTo>
                      <a:pt x="98" y="459"/>
                    </a:lnTo>
                    <a:lnTo>
                      <a:pt x="104" y="483"/>
                    </a:lnTo>
                    <a:lnTo>
                      <a:pt x="167" y="483"/>
                    </a:lnTo>
                    <a:lnTo>
                      <a:pt x="174" y="471"/>
                    </a:lnTo>
                    <a:lnTo>
                      <a:pt x="157" y="419"/>
                    </a:lnTo>
                    <a:lnTo>
                      <a:pt x="92" y="396"/>
                    </a:lnTo>
                    <a:lnTo>
                      <a:pt x="174" y="396"/>
                    </a:lnTo>
                    <a:lnTo>
                      <a:pt x="209" y="389"/>
                    </a:lnTo>
                    <a:lnTo>
                      <a:pt x="307" y="431"/>
                    </a:lnTo>
                    <a:lnTo>
                      <a:pt x="366" y="483"/>
                    </a:lnTo>
                    <a:lnTo>
                      <a:pt x="401" y="518"/>
                    </a:lnTo>
                    <a:lnTo>
                      <a:pt x="401" y="546"/>
                    </a:lnTo>
                    <a:lnTo>
                      <a:pt x="434" y="569"/>
                    </a:lnTo>
                    <a:lnTo>
                      <a:pt x="446" y="628"/>
                    </a:lnTo>
                    <a:lnTo>
                      <a:pt x="528" y="680"/>
                    </a:lnTo>
                    <a:lnTo>
                      <a:pt x="591" y="680"/>
                    </a:lnTo>
                    <a:lnTo>
                      <a:pt x="563" y="645"/>
                    </a:lnTo>
                    <a:lnTo>
                      <a:pt x="586" y="628"/>
                    </a:lnTo>
                    <a:lnTo>
                      <a:pt x="551" y="593"/>
                    </a:lnTo>
                    <a:lnTo>
                      <a:pt x="441" y="471"/>
                    </a:lnTo>
                    <a:lnTo>
                      <a:pt x="406" y="389"/>
                    </a:lnTo>
                    <a:lnTo>
                      <a:pt x="424" y="361"/>
                    </a:lnTo>
                    <a:lnTo>
                      <a:pt x="441" y="326"/>
                    </a:lnTo>
                    <a:lnTo>
                      <a:pt x="434" y="302"/>
                    </a:lnTo>
                    <a:lnTo>
                      <a:pt x="377" y="256"/>
                    </a:lnTo>
                    <a:lnTo>
                      <a:pt x="354" y="239"/>
                    </a:lnTo>
                    <a:lnTo>
                      <a:pt x="354" y="192"/>
                    </a:lnTo>
                    <a:lnTo>
                      <a:pt x="279" y="105"/>
                    </a:lnTo>
                    <a:lnTo>
                      <a:pt x="197" y="53"/>
                    </a:lnTo>
                    <a:lnTo>
                      <a:pt x="150" y="23"/>
                    </a:lnTo>
                    <a:lnTo>
                      <a:pt x="115" y="0"/>
                    </a:lnTo>
                    <a:close/>
                  </a:path>
                </a:pathLst>
              </a:custGeom>
              <a:solidFill>
                <a:srgbClr val="FFFFFF"/>
              </a:soli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sp>
            <p:nvSpPr>
              <p:cNvPr id="496" name="Freeform 265"/>
              <p:cNvSpPr>
                <a:spLocks/>
              </p:cNvSpPr>
              <p:nvPr/>
            </p:nvSpPr>
            <p:spPr bwMode="auto">
              <a:xfrm>
                <a:off x="2057" y="1386"/>
                <a:ext cx="292" cy="260"/>
              </a:xfrm>
              <a:custGeom>
                <a:avLst/>
                <a:gdLst>
                  <a:gd name="T0" fmla="*/ 1314 w 2343"/>
                  <a:gd name="T1" fmla="*/ 81 h 2074"/>
                  <a:gd name="T2" fmla="*/ 1145 w 2343"/>
                  <a:gd name="T3" fmla="*/ 110 h 2074"/>
                  <a:gd name="T4" fmla="*/ 1105 w 2343"/>
                  <a:gd name="T5" fmla="*/ 191 h 2074"/>
                  <a:gd name="T6" fmla="*/ 994 w 2343"/>
                  <a:gd name="T7" fmla="*/ 168 h 2074"/>
                  <a:gd name="T8" fmla="*/ 843 w 2343"/>
                  <a:gd name="T9" fmla="*/ 168 h 2074"/>
                  <a:gd name="T10" fmla="*/ 663 w 2343"/>
                  <a:gd name="T11" fmla="*/ 261 h 2074"/>
                  <a:gd name="T12" fmla="*/ 623 w 2343"/>
                  <a:gd name="T13" fmla="*/ 354 h 2074"/>
                  <a:gd name="T14" fmla="*/ 494 w 2343"/>
                  <a:gd name="T15" fmla="*/ 447 h 2074"/>
                  <a:gd name="T16" fmla="*/ 257 w 2343"/>
                  <a:gd name="T17" fmla="*/ 493 h 2074"/>
                  <a:gd name="T18" fmla="*/ 88 w 2343"/>
                  <a:gd name="T19" fmla="*/ 505 h 2074"/>
                  <a:gd name="T20" fmla="*/ 93 w 2343"/>
                  <a:gd name="T21" fmla="*/ 831 h 2074"/>
                  <a:gd name="T22" fmla="*/ 6 w 2343"/>
                  <a:gd name="T23" fmla="*/ 901 h 2074"/>
                  <a:gd name="T24" fmla="*/ 53 w 2343"/>
                  <a:gd name="T25" fmla="*/ 1278 h 2074"/>
                  <a:gd name="T26" fmla="*/ 47 w 2343"/>
                  <a:gd name="T27" fmla="*/ 1424 h 2074"/>
                  <a:gd name="T28" fmla="*/ 110 w 2343"/>
                  <a:gd name="T29" fmla="*/ 1476 h 2074"/>
                  <a:gd name="T30" fmla="*/ 291 w 2343"/>
                  <a:gd name="T31" fmla="*/ 1417 h 2074"/>
                  <a:gd name="T32" fmla="*/ 459 w 2343"/>
                  <a:gd name="T33" fmla="*/ 1452 h 2074"/>
                  <a:gd name="T34" fmla="*/ 576 w 2343"/>
                  <a:gd name="T35" fmla="*/ 1365 h 2074"/>
                  <a:gd name="T36" fmla="*/ 773 w 2343"/>
                  <a:gd name="T37" fmla="*/ 1336 h 2074"/>
                  <a:gd name="T38" fmla="*/ 1087 w 2343"/>
                  <a:gd name="T39" fmla="*/ 1429 h 2074"/>
                  <a:gd name="T40" fmla="*/ 1180 w 2343"/>
                  <a:gd name="T41" fmla="*/ 1568 h 2074"/>
                  <a:gd name="T42" fmla="*/ 1314 w 2343"/>
                  <a:gd name="T43" fmla="*/ 1544 h 2074"/>
                  <a:gd name="T44" fmla="*/ 1354 w 2343"/>
                  <a:gd name="T45" fmla="*/ 1556 h 2074"/>
                  <a:gd name="T46" fmla="*/ 1250 w 2343"/>
                  <a:gd name="T47" fmla="*/ 1666 h 2074"/>
                  <a:gd name="T48" fmla="*/ 1441 w 2343"/>
                  <a:gd name="T49" fmla="*/ 1591 h 2074"/>
                  <a:gd name="T50" fmla="*/ 1319 w 2343"/>
                  <a:gd name="T51" fmla="*/ 1731 h 2074"/>
                  <a:gd name="T52" fmla="*/ 1436 w 2343"/>
                  <a:gd name="T53" fmla="*/ 1701 h 2074"/>
                  <a:gd name="T54" fmla="*/ 1384 w 2343"/>
                  <a:gd name="T55" fmla="*/ 1835 h 2074"/>
                  <a:gd name="T56" fmla="*/ 1518 w 2343"/>
                  <a:gd name="T57" fmla="*/ 1987 h 2074"/>
                  <a:gd name="T58" fmla="*/ 1640 w 2343"/>
                  <a:gd name="T59" fmla="*/ 2010 h 2074"/>
                  <a:gd name="T60" fmla="*/ 1698 w 2343"/>
                  <a:gd name="T61" fmla="*/ 2045 h 2074"/>
                  <a:gd name="T62" fmla="*/ 1866 w 2343"/>
                  <a:gd name="T63" fmla="*/ 2045 h 2074"/>
                  <a:gd name="T64" fmla="*/ 2006 w 2343"/>
                  <a:gd name="T65" fmla="*/ 2010 h 2074"/>
                  <a:gd name="T66" fmla="*/ 2145 w 2343"/>
                  <a:gd name="T67" fmla="*/ 1778 h 2074"/>
                  <a:gd name="T68" fmla="*/ 2256 w 2343"/>
                  <a:gd name="T69" fmla="*/ 1568 h 2074"/>
                  <a:gd name="T70" fmla="*/ 2343 w 2343"/>
                  <a:gd name="T71" fmla="*/ 1243 h 2074"/>
                  <a:gd name="T72" fmla="*/ 2256 w 2343"/>
                  <a:gd name="T73" fmla="*/ 848 h 2074"/>
                  <a:gd name="T74" fmla="*/ 2134 w 2343"/>
                  <a:gd name="T75" fmla="*/ 691 h 2074"/>
                  <a:gd name="T76" fmla="*/ 2052 w 2343"/>
                  <a:gd name="T77" fmla="*/ 587 h 2074"/>
                  <a:gd name="T78" fmla="*/ 2029 w 2343"/>
                  <a:gd name="T79" fmla="*/ 383 h 2074"/>
                  <a:gd name="T80" fmla="*/ 1959 w 2343"/>
                  <a:gd name="T81" fmla="*/ 232 h 2074"/>
                  <a:gd name="T82" fmla="*/ 1895 w 2343"/>
                  <a:gd name="T83" fmla="*/ 179 h 2074"/>
                  <a:gd name="T84" fmla="*/ 1832 w 2343"/>
                  <a:gd name="T85" fmla="*/ 430 h 2074"/>
                  <a:gd name="T86" fmla="*/ 1744 w 2343"/>
                  <a:gd name="T87" fmla="*/ 458 h 2074"/>
                  <a:gd name="T88" fmla="*/ 1581 w 2343"/>
                  <a:gd name="T89" fmla="*/ 343 h 2074"/>
                  <a:gd name="T90" fmla="*/ 1523 w 2343"/>
                  <a:gd name="T91" fmla="*/ 249 h 2074"/>
                  <a:gd name="T92" fmla="*/ 1581 w 2343"/>
                  <a:gd name="T93" fmla="*/ 122 h 2074"/>
                  <a:gd name="T94" fmla="*/ 1546 w 2343"/>
                  <a:gd name="T95" fmla="*/ 110 h 2074"/>
                  <a:gd name="T96" fmla="*/ 1378 w 2343"/>
                  <a:gd name="T97" fmla="*/ 0 h 20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43"/>
                  <a:gd name="T148" fmla="*/ 0 h 2074"/>
                  <a:gd name="T149" fmla="*/ 2343 w 2343"/>
                  <a:gd name="T150" fmla="*/ 2074 h 20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43" h="2074">
                    <a:moveTo>
                      <a:pt x="1337" y="0"/>
                    </a:moveTo>
                    <a:lnTo>
                      <a:pt x="1314" y="81"/>
                    </a:lnTo>
                    <a:lnTo>
                      <a:pt x="1250" y="58"/>
                    </a:lnTo>
                    <a:lnTo>
                      <a:pt x="1145" y="110"/>
                    </a:lnTo>
                    <a:lnTo>
                      <a:pt x="1145" y="191"/>
                    </a:lnTo>
                    <a:lnTo>
                      <a:pt x="1105" y="191"/>
                    </a:lnTo>
                    <a:lnTo>
                      <a:pt x="1029" y="168"/>
                    </a:lnTo>
                    <a:lnTo>
                      <a:pt x="994" y="168"/>
                    </a:lnTo>
                    <a:lnTo>
                      <a:pt x="948" y="127"/>
                    </a:lnTo>
                    <a:lnTo>
                      <a:pt x="843" y="168"/>
                    </a:lnTo>
                    <a:lnTo>
                      <a:pt x="785" y="249"/>
                    </a:lnTo>
                    <a:lnTo>
                      <a:pt x="663" y="261"/>
                    </a:lnTo>
                    <a:lnTo>
                      <a:pt x="628" y="290"/>
                    </a:lnTo>
                    <a:lnTo>
                      <a:pt x="623" y="354"/>
                    </a:lnTo>
                    <a:lnTo>
                      <a:pt x="536" y="447"/>
                    </a:lnTo>
                    <a:lnTo>
                      <a:pt x="494" y="447"/>
                    </a:lnTo>
                    <a:lnTo>
                      <a:pt x="466" y="493"/>
                    </a:lnTo>
                    <a:lnTo>
                      <a:pt x="257" y="493"/>
                    </a:lnTo>
                    <a:lnTo>
                      <a:pt x="134" y="465"/>
                    </a:lnTo>
                    <a:lnTo>
                      <a:pt x="88" y="505"/>
                    </a:lnTo>
                    <a:lnTo>
                      <a:pt x="70" y="667"/>
                    </a:lnTo>
                    <a:lnTo>
                      <a:pt x="93" y="831"/>
                    </a:lnTo>
                    <a:lnTo>
                      <a:pt x="6" y="789"/>
                    </a:lnTo>
                    <a:lnTo>
                      <a:pt x="6" y="901"/>
                    </a:lnTo>
                    <a:lnTo>
                      <a:pt x="53" y="1202"/>
                    </a:lnTo>
                    <a:lnTo>
                      <a:pt x="53" y="1278"/>
                    </a:lnTo>
                    <a:lnTo>
                      <a:pt x="0" y="1382"/>
                    </a:lnTo>
                    <a:lnTo>
                      <a:pt x="47" y="1424"/>
                    </a:lnTo>
                    <a:lnTo>
                      <a:pt x="76" y="1429"/>
                    </a:lnTo>
                    <a:lnTo>
                      <a:pt x="110" y="1476"/>
                    </a:lnTo>
                    <a:lnTo>
                      <a:pt x="180" y="1476"/>
                    </a:lnTo>
                    <a:lnTo>
                      <a:pt x="291" y="1417"/>
                    </a:lnTo>
                    <a:lnTo>
                      <a:pt x="367" y="1424"/>
                    </a:lnTo>
                    <a:lnTo>
                      <a:pt x="459" y="1452"/>
                    </a:lnTo>
                    <a:lnTo>
                      <a:pt x="518" y="1446"/>
                    </a:lnTo>
                    <a:lnTo>
                      <a:pt x="576" y="1365"/>
                    </a:lnTo>
                    <a:lnTo>
                      <a:pt x="663" y="1365"/>
                    </a:lnTo>
                    <a:lnTo>
                      <a:pt x="773" y="1336"/>
                    </a:lnTo>
                    <a:lnTo>
                      <a:pt x="965" y="1342"/>
                    </a:lnTo>
                    <a:lnTo>
                      <a:pt x="1087" y="1429"/>
                    </a:lnTo>
                    <a:lnTo>
                      <a:pt x="1162" y="1534"/>
                    </a:lnTo>
                    <a:lnTo>
                      <a:pt x="1180" y="1568"/>
                    </a:lnTo>
                    <a:lnTo>
                      <a:pt x="1209" y="1579"/>
                    </a:lnTo>
                    <a:lnTo>
                      <a:pt x="1314" y="1544"/>
                    </a:lnTo>
                    <a:lnTo>
                      <a:pt x="1424" y="1464"/>
                    </a:lnTo>
                    <a:lnTo>
                      <a:pt x="1354" y="1556"/>
                    </a:lnTo>
                    <a:lnTo>
                      <a:pt x="1314" y="1632"/>
                    </a:lnTo>
                    <a:lnTo>
                      <a:pt x="1250" y="1666"/>
                    </a:lnTo>
                    <a:lnTo>
                      <a:pt x="1354" y="1638"/>
                    </a:lnTo>
                    <a:lnTo>
                      <a:pt x="1441" y="1591"/>
                    </a:lnTo>
                    <a:lnTo>
                      <a:pt x="1378" y="1696"/>
                    </a:lnTo>
                    <a:lnTo>
                      <a:pt x="1319" y="1731"/>
                    </a:lnTo>
                    <a:lnTo>
                      <a:pt x="1413" y="1708"/>
                    </a:lnTo>
                    <a:lnTo>
                      <a:pt x="1436" y="1701"/>
                    </a:lnTo>
                    <a:lnTo>
                      <a:pt x="1418" y="1766"/>
                    </a:lnTo>
                    <a:lnTo>
                      <a:pt x="1384" y="1835"/>
                    </a:lnTo>
                    <a:lnTo>
                      <a:pt x="1406" y="1900"/>
                    </a:lnTo>
                    <a:lnTo>
                      <a:pt x="1518" y="1987"/>
                    </a:lnTo>
                    <a:lnTo>
                      <a:pt x="1546" y="2004"/>
                    </a:lnTo>
                    <a:lnTo>
                      <a:pt x="1640" y="2010"/>
                    </a:lnTo>
                    <a:lnTo>
                      <a:pt x="1720" y="1987"/>
                    </a:lnTo>
                    <a:lnTo>
                      <a:pt x="1698" y="2045"/>
                    </a:lnTo>
                    <a:lnTo>
                      <a:pt x="1738" y="2074"/>
                    </a:lnTo>
                    <a:lnTo>
                      <a:pt x="1866" y="2045"/>
                    </a:lnTo>
                    <a:lnTo>
                      <a:pt x="1930" y="2039"/>
                    </a:lnTo>
                    <a:lnTo>
                      <a:pt x="2006" y="2010"/>
                    </a:lnTo>
                    <a:lnTo>
                      <a:pt x="2081" y="1905"/>
                    </a:lnTo>
                    <a:lnTo>
                      <a:pt x="2145" y="1778"/>
                    </a:lnTo>
                    <a:lnTo>
                      <a:pt x="2198" y="1719"/>
                    </a:lnTo>
                    <a:lnTo>
                      <a:pt x="2256" y="1568"/>
                    </a:lnTo>
                    <a:lnTo>
                      <a:pt x="2343" y="1429"/>
                    </a:lnTo>
                    <a:lnTo>
                      <a:pt x="2343" y="1243"/>
                    </a:lnTo>
                    <a:lnTo>
                      <a:pt x="2313" y="1033"/>
                    </a:lnTo>
                    <a:lnTo>
                      <a:pt x="2256" y="848"/>
                    </a:lnTo>
                    <a:lnTo>
                      <a:pt x="2191" y="755"/>
                    </a:lnTo>
                    <a:lnTo>
                      <a:pt x="2134" y="691"/>
                    </a:lnTo>
                    <a:lnTo>
                      <a:pt x="2069" y="615"/>
                    </a:lnTo>
                    <a:lnTo>
                      <a:pt x="2052" y="587"/>
                    </a:lnTo>
                    <a:lnTo>
                      <a:pt x="2041" y="458"/>
                    </a:lnTo>
                    <a:lnTo>
                      <a:pt x="2029" y="383"/>
                    </a:lnTo>
                    <a:lnTo>
                      <a:pt x="1977" y="343"/>
                    </a:lnTo>
                    <a:lnTo>
                      <a:pt x="1959" y="232"/>
                    </a:lnTo>
                    <a:lnTo>
                      <a:pt x="1930" y="139"/>
                    </a:lnTo>
                    <a:lnTo>
                      <a:pt x="1895" y="179"/>
                    </a:lnTo>
                    <a:lnTo>
                      <a:pt x="1872" y="266"/>
                    </a:lnTo>
                    <a:lnTo>
                      <a:pt x="1832" y="430"/>
                    </a:lnTo>
                    <a:lnTo>
                      <a:pt x="1785" y="458"/>
                    </a:lnTo>
                    <a:lnTo>
                      <a:pt x="1744" y="458"/>
                    </a:lnTo>
                    <a:lnTo>
                      <a:pt x="1651" y="383"/>
                    </a:lnTo>
                    <a:lnTo>
                      <a:pt x="1581" y="343"/>
                    </a:lnTo>
                    <a:lnTo>
                      <a:pt x="1541" y="301"/>
                    </a:lnTo>
                    <a:lnTo>
                      <a:pt x="1523" y="249"/>
                    </a:lnTo>
                    <a:lnTo>
                      <a:pt x="1570" y="179"/>
                    </a:lnTo>
                    <a:lnTo>
                      <a:pt x="1581" y="122"/>
                    </a:lnTo>
                    <a:lnTo>
                      <a:pt x="1593" y="99"/>
                    </a:lnTo>
                    <a:lnTo>
                      <a:pt x="1546" y="110"/>
                    </a:lnTo>
                    <a:lnTo>
                      <a:pt x="1424" y="41"/>
                    </a:lnTo>
                    <a:lnTo>
                      <a:pt x="1378" y="0"/>
                    </a:lnTo>
                    <a:lnTo>
                      <a:pt x="1337" y="0"/>
                    </a:lnTo>
                    <a:close/>
                  </a:path>
                </a:pathLst>
              </a:custGeom>
              <a:gradFill flip="none" rotWithShape="1">
                <a:gsLst>
                  <a:gs pos="46000">
                    <a:srgbClr val="C7908F">
                      <a:alpha val="76000"/>
                      <a:lumMod val="71000"/>
                    </a:srgbClr>
                  </a:gs>
                  <a:gs pos="16000">
                    <a:srgbClr val="F2DCDB"/>
                  </a:gs>
                  <a:gs pos="62000">
                    <a:srgbClr val="953735"/>
                  </a:gs>
                  <a:gs pos="86000">
                    <a:srgbClr val="953735"/>
                  </a:gs>
                </a:gsLst>
                <a:lin ang="2400000" scaled="0"/>
                <a:tileRect/>
              </a:gradFill>
              <a:ln w="9525">
                <a:solidFill>
                  <a:schemeClr val="bg1">
                    <a:lumMod val="65000"/>
                  </a:schemeClr>
                </a:solidFill>
                <a:round/>
                <a:headEnd/>
                <a:tailEnd/>
              </a:ln>
            </p:spPr>
            <p:txBody>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endParaRPr lang="th-TH" altLang="en-US"/>
              </a:p>
            </p:txBody>
          </p:sp>
        </p:grpSp>
      </p:grpSp>
      <p:grpSp>
        <p:nvGrpSpPr>
          <p:cNvPr id="3" name="Group 2"/>
          <p:cNvGrpSpPr/>
          <p:nvPr/>
        </p:nvGrpSpPr>
        <p:grpSpPr>
          <a:xfrm>
            <a:off x="636238" y="2171585"/>
            <a:ext cx="2476748" cy="1265859"/>
            <a:chOff x="636238" y="2171585"/>
            <a:chExt cx="2476748" cy="1265859"/>
          </a:xfrm>
        </p:grpSpPr>
        <p:sp>
          <p:nvSpPr>
            <p:cNvPr id="575" name="5-Point Star 574"/>
            <p:cNvSpPr/>
            <p:nvPr/>
          </p:nvSpPr>
          <p:spPr>
            <a:xfrm>
              <a:off x="636238" y="3126829"/>
              <a:ext cx="288032" cy="246884"/>
            </a:xfrm>
            <a:prstGeom prst="star5">
              <a:avLst/>
            </a:prstGeom>
            <a:solidFill>
              <a:schemeClr val="accent4">
                <a:lumMod val="40000"/>
                <a:lumOff val="6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76" name="TextBox 575"/>
            <p:cNvSpPr txBox="1"/>
            <p:nvPr/>
          </p:nvSpPr>
          <p:spPr>
            <a:xfrm>
              <a:off x="914669" y="3145056"/>
              <a:ext cx="581824" cy="292388"/>
            </a:xfrm>
            <a:prstGeom prst="rect">
              <a:avLst/>
            </a:prstGeom>
            <a:noFill/>
          </p:spPr>
          <p:txBody>
            <a:bodyPr wrap="square" rtlCol="0">
              <a:spAutoFit/>
            </a:bodyPr>
            <a:lstStyle/>
            <a:p>
              <a:r>
                <a:rPr lang="en-US" sz="1300" dirty="0"/>
                <a:t>Hubs</a:t>
              </a:r>
            </a:p>
          </p:txBody>
        </p:sp>
        <p:grpSp>
          <p:nvGrpSpPr>
            <p:cNvPr id="284" name="Group 210"/>
            <p:cNvGrpSpPr/>
            <p:nvPr/>
          </p:nvGrpSpPr>
          <p:grpSpPr>
            <a:xfrm>
              <a:off x="674586" y="2171585"/>
              <a:ext cx="2438400" cy="901988"/>
              <a:chOff x="304800" y="114692"/>
              <a:chExt cx="2438400" cy="901988"/>
            </a:xfrm>
          </p:grpSpPr>
          <p:sp>
            <p:nvSpPr>
              <p:cNvPr id="285" name="Rectangle 284"/>
              <p:cNvSpPr/>
              <p:nvPr/>
            </p:nvSpPr>
            <p:spPr>
              <a:xfrm>
                <a:off x="304800" y="152400"/>
                <a:ext cx="228600" cy="228600"/>
              </a:xfrm>
              <a:prstGeom prst="rect">
                <a:avLst/>
              </a:prstGeom>
              <a:solidFill>
                <a:srgbClr val="953735"/>
              </a:solidFill>
              <a:ln w="3175">
                <a:noFill/>
                <a:round/>
                <a:headEnd/>
                <a:tailEnd/>
              </a:ln>
            </p:spPr>
            <p:txBody>
              <a:bodyPr/>
              <a:lstStyle/>
              <a:p>
                <a:pPr>
                  <a:defRPr/>
                </a:pPr>
                <a:endParaRPr lang="en-US" sz="3600" noProof="1">
                  <a:solidFill>
                    <a:schemeClr val="tx1"/>
                  </a:solidFill>
                  <a:latin typeface="Georgia" pitchFamily="18" charset="0"/>
                </a:endParaRPr>
              </a:p>
            </p:txBody>
          </p:sp>
          <p:sp>
            <p:nvSpPr>
              <p:cNvPr id="286" name="Rectangle 285"/>
              <p:cNvSpPr/>
              <p:nvPr/>
            </p:nvSpPr>
            <p:spPr>
              <a:xfrm>
                <a:off x="304800" y="457200"/>
                <a:ext cx="228600" cy="228600"/>
              </a:xfrm>
              <a:prstGeom prst="rect">
                <a:avLst/>
              </a:prstGeom>
              <a:solidFill>
                <a:srgbClr val="D99694"/>
              </a:solidFill>
              <a:ln w="3175">
                <a:noFill/>
                <a:round/>
                <a:headEnd/>
                <a:tailEnd/>
              </a:ln>
            </p:spPr>
            <p:txBody>
              <a:bodyPr/>
              <a:lstStyle/>
              <a:p>
                <a:pPr>
                  <a:defRPr/>
                </a:pPr>
                <a:endParaRPr lang="en-US" sz="3600" noProof="1">
                  <a:latin typeface="Georgia" pitchFamily="18" charset="0"/>
                </a:endParaRPr>
              </a:p>
            </p:txBody>
          </p:sp>
          <p:sp>
            <p:nvSpPr>
              <p:cNvPr id="287" name="Rectangle 286"/>
              <p:cNvSpPr/>
              <p:nvPr/>
            </p:nvSpPr>
            <p:spPr>
              <a:xfrm>
                <a:off x="304800" y="762000"/>
                <a:ext cx="228600" cy="228600"/>
              </a:xfrm>
              <a:prstGeom prst="rect">
                <a:avLst/>
              </a:prstGeom>
              <a:gradFill>
                <a:gsLst>
                  <a:gs pos="31000">
                    <a:srgbClr val="953735"/>
                  </a:gs>
                  <a:gs pos="59000">
                    <a:srgbClr val="D99694"/>
                  </a:gs>
                  <a:gs pos="85000">
                    <a:srgbClr val="F2DCDB"/>
                  </a:gs>
                </a:gsLst>
                <a:lin ang="3600000" scaled="0"/>
              </a:gradFill>
              <a:ln w="3175">
                <a:noFill/>
                <a:round/>
                <a:headEnd/>
                <a:tailEnd/>
              </a:ln>
            </p:spPr>
            <p:txBody>
              <a:bodyPr/>
              <a:lstStyle/>
              <a:p>
                <a:pPr>
                  <a:defRPr/>
                </a:pPr>
                <a:endParaRPr lang="en-US" sz="3600" noProof="1">
                  <a:solidFill>
                    <a:srgbClr val="99FF99"/>
                  </a:solidFill>
                  <a:latin typeface="Georgia" pitchFamily="18" charset="0"/>
                </a:endParaRPr>
              </a:p>
            </p:txBody>
          </p:sp>
          <p:sp>
            <p:nvSpPr>
              <p:cNvPr id="288" name="TextBox 287"/>
              <p:cNvSpPr txBox="1"/>
              <p:nvPr/>
            </p:nvSpPr>
            <p:spPr>
              <a:xfrm>
                <a:off x="533400" y="419492"/>
                <a:ext cx="1787624" cy="292388"/>
              </a:xfrm>
              <a:prstGeom prst="rect">
                <a:avLst/>
              </a:prstGeom>
              <a:noFill/>
            </p:spPr>
            <p:txBody>
              <a:bodyPr wrap="square" rtlCol="0">
                <a:spAutoFit/>
              </a:bodyPr>
              <a:lstStyle/>
              <a:p>
                <a:r>
                  <a:rPr lang="en-US" sz="1300" dirty="0"/>
                  <a:t>Franchised</a:t>
                </a:r>
              </a:p>
            </p:txBody>
          </p:sp>
          <p:sp>
            <p:nvSpPr>
              <p:cNvPr id="289" name="TextBox 288"/>
              <p:cNvSpPr txBox="1"/>
              <p:nvPr/>
            </p:nvSpPr>
            <p:spPr>
              <a:xfrm>
                <a:off x="533400" y="724292"/>
                <a:ext cx="1219200" cy="292388"/>
              </a:xfrm>
              <a:prstGeom prst="rect">
                <a:avLst/>
              </a:prstGeom>
              <a:noFill/>
            </p:spPr>
            <p:txBody>
              <a:bodyPr wrap="square" rtlCol="0">
                <a:spAutoFit/>
              </a:bodyPr>
              <a:lstStyle/>
              <a:p>
                <a:r>
                  <a:rPr lang="en-US" sz="1300" dirty="0"/>
                  <a:t>Combination</a:t>
                </a:r>
              </a:p>
            </p:txBody>
          </p:sp>
          <p:sp>
            <p:nvSpPr>
              <p:cNvPr id="290" name="TextBox 289"/>
              <p:cNvSpPr txBox="1"/>
              <p:nvPr/>
            </p:nvSpPr>
            <p:spPr>
              <a:xfrm>
                <a:off x="533400" y="114692"/>
                <a:ext cx="2209800" cy="292388"/>
              </a:xfrm>
              <a:prstGeom prst="rect">
                <a:avLst/>
              </a:prstGeom>
              <a:noFill/>
            </p:spPr>
            <p:txBody>
              <a:bodyPr wrap="square" rtlCol="0">
                <a:spAutoFit/>
              </a:bodyPr>
              <a:lstStyle/>
              <a:p>
                <a:r>
                  <a:rPr lang="en-US" sz="1300" dirty="0"/>
                  <a:t>Owned</a:t>
                </a:r>
              </a:p>
            </p:txBody>
          </p:sp>
        </p:grpSp>
      </p:grpSp>
      <p:pic>
        <p:nvPicPr>
          <p:cNvPr id="294" name="Picture 15"/>
          <p:cNvPicPr>
            <a:picLocks noChangeArrowheads="1"/>
          </p:cNvPicPr>
          <p:nvPr/>
        </p:nvPicPr>
        <p:blipFill>
          <a:blip r:embed="rId5" cstate="print"/>
          <a:srcRect/>
          <a:stretch>
            <a:fillRect/>
          </a:stretch>
        </p:blipFill>
        <p:spPr bwMode="auto">
          <a:xfrm>
            <a:off x="8479689" y="6444756"/>
            <a:ext cx="473083" cy="332991"/>
          </a:xfrm>
          <a:prstGeom prst="rect">
            <a:avLst/>
          </a:prstGeom>
          <a:noFill/>
          <a:ln w="12700">
            <a:noFill/>
            <a:miter lim="800000"/>
            <a:headEnd/>
            <a:tailEnd/>
          </a:ln>
        </p:spPr>
      </p:pic>
      <p:pic>
        <p:nvPicPr>
          <p:cNvPr id="295" name="Picture 17"/>
          <p:cNvPicPr>
            <a:picLocks noChangeArrowheads="1"/>
          </p:cNvPicPr>
          <p:nvPr/>
        </p:nvPicPr>
        <p:blipFill>
          <a:blip r:embed="rId6" cstate="print"/>
          <a:srcRect/>
          <a:stretch>
            <a:fillRect/>
          </a:stretch>
        </p:blipFill>
        <p:spPr bwMode="auto">
          <a:xfrm>
            <a:off x="11485381" y="6431847"/>
            <a:ext cx="360102" cy="357673"/>
          </a:xfrm>
          <a:prstGeom prst="rect">
            <a:avLst/>
          </a:prstGeom>
          <a:noFill/>
          <a:ln w="12700">
            <a:noFill/>
            <a:miter lim="800000"/>
            <a:headEnd/>
            <a:tailEnd/>
          </a:ln>
        </p:spPr>
      </p:pic>
      <p:pic>
        <p:nvPicPr>
          <p:cNvPr id="296" name="Picture 21"/>
          <p:cNvPicPr>
            <a:picLocks noChangeArrowheads="1"/>
          </p:cNvPicPr>
          <p:nvPr/>
        </p:nvPicPr>
        <p:blipFill>
          <a:blip r:embed="rId7" cstate="print"/>
          <a:srcRect/>
          <a:stretch>
            <a:fillRect/>
          </a:stretch>
        </p:blipFill>
        <p:spPr bwMode="auto">
          <a:xfrm>
            <a:off x="2611753" y="6362534"/>
            <a:ext cx="693340" cy="434370"/>
          </a:xfrm>
          <a:prstGeom prst="rect">
            <a:avLst/>
          </a:prstGeom>
          <a:noFill/>
          <a:ln w="12700">
            <a:noFill/>
            <a:miter lim="800000"/>
            <a:headEnd/>
            <a:tailEnd/>
          </a:ln>
        </p:spPr>
      </p:pic>
      <p:pic>
        <p:nvPicPr>
          <p:cNvPr id="297" name="Picture 24"/>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6448" y="6365882"/>
            <a:ext cx="647821" cy="452571"/>
          </a:xfrm>
          <a:prstGeom prst="rect">
            <a:avLst/>
          </a:prstGeom>
          <a:noFill/>
          <a:ln w="12700">
            <a:noFill/>
            <a:miter lim="800000"/>
            <a:headEnd/>
            <a:tailEnd/>
          </a:ln>
        </p:spPr>
      </p:pic>
      <p:pic>
        <p:nvPicPr>
          <p:cNvPr id="298" name="Picture 27"/>
          <p:cNvPicPr>
            <a:picLocks noChangeArrowheads="1"/>
          </p:cNvPicPr>
          <p:nvPr/>
        </p:nvPicPr>
        <p:blipFill>
          <a:blip r:embed="rId9" cstate="print"/>
          <a:srcRect/>
          <a:stretch>
            <a:fillRect/>
          </a:stretch>
        </p:blipFill>
        <p:spPr bwMode="auto">
          <a:xfrm>
            <a:off x="7295523" y="6406033"/>
            <a:ext cx="611752" cy="396371"/>
          </a:xfrm>
          <a:prstGeom prst="rect">
            <a:avLst/>
          </a:prstGeom>
          <a:noFill/>
          <a:ln w="12700">
            <a:noFill/>
            <a:miter lim="800000"/>
            <a:headEnd/>
            <a:tailEnd/>
          </a:ln>
        </p:spPr>
      </p:pic>
      <p:pic>
        <p:nvPicPr>
          <p:cNvPr id="300" name="Picture 1"/>
          <p:cNvPicPr>
            <a:picLocks noChangeAspect="1" noChangeArrowheads="1"/>
          </p:cNvPicPr>
          <p:nvPr/>
        </p:nvPicPr>
        <p:blipFill>
          <a:blip r:embed="rId10" cstate="print"/>
          <a:srcRect/>
          <a:stretch>
            <a:fillRect/>
          </a:stretch>
        </p:blipFill>
        <p:spPr bwMode="auto">
          <a:xfrm>
            <a:off x="3598950" y="6416692"/>
            <a:ext cx="858582" cy="365430"/>
          </a:xfrm>
          <a:prstGeom prst="rect">
            <a:avLst/>
          </a:prstGeom>
          <a:noFill/>
          <a:ln w="9525">
            <a:noFill/>
            <a:miter lim="800000"/>
            <a:headEnd/>
            <a:tailEnd/>
          </a:ln>
        </p:spPr>
      </p:pic>
      <p:pic>
        <p:nvPicPr>
          <p:cNvPr id="301" name="Picture 2" descr="http://thaiexpress.com.sg/wp-content/uploads/2014/02/thaiexpress_logo1.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248776" y="6471470"/>
            <a:ext cx="1178629" cy="235727"/>
          </a:xfrm>
          <a:prstGeom prst="rect">
            <a:avLst/>
          </a:prstGeom>
          <a:noFill/>
        </p:spPr>
      </p:pic>
      <p:pic>
        <p:nvPicPr>
          <p:cNvPr id="302" name="Picture 301" descr="Swensen's logo.pn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5969913" y="6493190"/>
            <a:ext cx="903203" cy="244907"/>
          </a:xfrm>
          <a:prstGeom prst="rect">
            <a:avLst/>
          </a:prstGeom>
        </p:spPr>
      </p:pic>
      <p:pic>
        <p:nvPicPr>
          <p:cNvPr id="303" name="Picture 26"/>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465122" y="6402696"/>
            <a:ext cx="410130" cy="398001"/>
          </a:xfrm>
          <a:prstGeom prst="rect">
            <a:avLst/>
          </a:prstGeom>
          <a:noFill/>
          <a:ln w="12700">
            <a:noFill/>
            <a:miter lim="800000"/>
            <a:headEnd/>
            <a:tailEnd/>
          </a:ln>
        </p:spPr>
      </p:pic>
      <p:pic>
        <p:nvPicPr>
          <p:cNvPr id="304" name="Picture 19"/>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774588" y="6464695"/>
            <a:ext cx="857000" cy="261143"/>
          </a:xfrm>
          <a:prstGeom prst="rect">
            <a:avLst/>
          </a:prstGeom>
          <a:noFill/>
          <a:ln w="12700">
            <a:noFill/>
            <a:miter lim="800000"/>
            <a:headEnd/>
            <a:tailEnd/>
          </a:ln>
        </p:spPr>
      </p:pic>
      <p:sp>
        <p:nvSpPr>
          <p:cNvPr id="305" name="Oval 304"/>
          <p:cNvSpPr/>
          <p:nvPr/>
        </p:nvSpPr>
        <p:spPr>
          <a:xfrm>
            <a:off x="8914245" y="4534066"/>
            <a:ext cx="305290" cy="305290"/>
          </a:xfrm>
          <a:prstGeom prst="ellipse">
            <a:avLst/>
          </a:prstGeom>
          <a:noFill/>
          <a:ln w="127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Solomon Islands"/>
          <p:cNvSpPr>
            <a:spLocks noEditPoints="1"/>
          </p:cNvSpPr>
          <p:nvPr/>
        </p:nvSpPr>
        <p:spPr bwMode="gray">
          <a:xfrm rot="6610138">
            <a:off x="8295167" y="4865020"/>
            <a:ext cx="186501" cy="13080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953735"/>
          </a:solidFill>
          <a:ln w="3175">
            <a:solidFill>
              <a:schemeClr val="bg2"/>
            </a:solidFill>
            <a:round/>
            <a:headEnd/>
            <a:tailEnd/>
          </a:ln>
        </p:spPr>
        <p:txBody>
          <a:bodyPr/>
          <a:lstStyle/>
          <a:p>
            <a:endParaRPr lang="th-TH" dirty="0"/>
          </a:p>
        </p:txBody>
      </p:sp>
      <p:sp>
        <p:nvSpPr>
          <p:cNvPr id="308" name="Solomon Islands"/>
          <p:cNvSpPr>
            <a:spLocks noEditPoints="1"/>
          </p:cNvSpPr>
          <p:nvPr/>
        </p:nvSpPr>
        <p:spPr bwMode="gray">
          <a:xfrm rot="2584695">
            <a:off x="8998852" y="4623243"/>
            <a:ext cx="141930" cy="12788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953735"/>
          </a:solidFill>
          <a:ln w="3175">
            <a:solidFill>
              <a:schemeClr val="bg2"/>
            </a:solidFill>
            <a:round/>
            <a:headEnd/>
            <a:tailEnd/>
          </a:ln>
        </p:spPr>
        <p:txBody>
          <a:bodyPr/>
          <a:lstStyle/>
          <a:p>
            <a:pPr>
              <a:defRPr/>
            </a:pPr>
            <a:endParaRPr lang="th-TH" sz="3600" noProof="1">
              <a:latin typeface="Georgia" pitchFamily="18" charset="0"/>
            </a:endParaRPr>
          </a:p>
        </p:txBody>
      </p:sp>
      <p:sp>
        <p:nvSpPr>
          <p:cNvPr id="311" name="5-Point Star 310"/>
          <p:cNvSpPr/>
          <p:nvPr/>
        </p:nvSpPr>
        <p:spPr>
          <a:xfrm>
            <a:off x="9994132" y="3521054"/>
            <a:ext cx="196612" cy="168524"/>
          </a:xfrm>
          <a:prstGeom prst="star5">
            <a:avLst/>
          </a:prstGeom>
          <a:solidFill>
            <a:schemeClr val="accent4">
              <a:lumMod val="40000"/>
              <a:lumOff val="6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5-Point Star 311"/>
          <p:cNvSpPr/>
          <p:nvPr/>
        </p:nvSpPr>
        <p:spPr>
          <a:xfrm>
            <a:off x="10875942" y="5660080"/>
            <a:ext cx="196612" cy="168524"/>
          </a:xfrm>
          <a:prstGeom prst="star5">
            <a:avLst/>
          </a:prstGeom>
          <a:solidFill>
            <a:schemeClr val="accent4">
              <a:lumMod val="40000"/>
              <a:lumOff val="6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p:cNvSpPr/>
          <p:nvPr/>
        </p:nvSpPr>
        <p:spPr>
          <a:xfrm>
            <a:off x="8213440" y="4743258"/>
            <a:ext cx="305290" cy="305290"/>
          </a:xfrm>
          <a:prstGeom prst="ellipse">
            <a:avLst/>
          </a:prstGeom>
          <a:noFill/>
          <a:ln w="127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5-Point Star 576"/>
          <p:cNvSpPr/>
          <p:nvPr/>
        </p:nvSpPr>
        <p:spPr>
          <a:xfrm>
            <a:off x="9651232" y="4178279"/>
            <a:ext cx="196612" cy="168524"/>
          </a:xfrm>
          <a:prstGeom prst="star5">
            <a:avLst/>
          </a:prstGeom>
          <a:solidFill>
            <a:schemeClr val="accent4">
              <a:lumMod val="40000"/>
              <a:lumOff val="60000"/>
            </a:schemeClr>
          </a:solidFill>
          <a:ln w="952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15"/>
          <a:stretch>
            <a:fillRect/>
          </a:stretch>
        </p:blipFill>
        <p:spPr>
          <a:xfrm>
            <a:off x="180816" y="3792416"/>
            <a:ext cx="3926164" cy="2554445"/>
          </a:xfrm>
          <a:prstGeom prst="rect">
            <a:avLst/>
          </a:prstGeom>
        </p:spPr>
      </p:pic>
    </p:spTree>
    <p:extLst>
      <p:ext uri="{BB962C8B-B14F-4D97-AF65-F5344CB8AC3E}">
        <p14:creationId xmlns:p14="http://schemas.microsoft.com/office/powerpoint/2010/main" val="3048651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 Food Portfolio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p:cNvSpPr txBox="1"/>
          <p:nvPr/>
        </p:nvSpPr>
        <p:spPr>
          <a:xfrm>
            <a:off x="10177993" y="210369"/>
            <a:ext cx="924548"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Minor Food</a:t>
            </a:r>
          </a:p>
        </p:txBody>
      </p:sp>
      <p:cxnSp>
        <p:nvCxnSpPr>
          <p:cNvPr id="23" name="Straight Connector 22"/>
          <p:cNvCxnSpPr/>
          <p:nvPr/>
        </p:nvCxnSpPr>
        <p:spPr>
          <a:xfrm>
            <a:off x="604158" y="6728680"/>
            <a:ext cx="10972800" cy="0"/>
          </a:xfrm>
          <a:prstGeom prst="line">
            <a:avLst/>
          </a:prstGeom>
          <a:ln>
            <a:solidFill>
              <a:srgbClr val="953735"/>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5394" y="780578"/>
            <a:ext cx="11095682" cy="5700254"/>
          </a:xfrm>
          <a:prstGeom prst="rect">
            <a:avLst/>
          </a:prstGeom>
        </p:spPr>
      </p:pic>
    </p:spTree>
    <p:extLst>
      <p:ext uri="{BB962C8B-B14F-4D97-AF65-F5344CB8AC3E}">
        <p14:creationId xmlns:p14="http://schemas.microsoft.com/office/powerpoint/2010/main" val="392252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6556659" y="685504"/>
            <a:ext cx="5635341" cy="6172496"/>
          </a:xfrm>
          <a:prstGeom prst="rect">
            <a:avLst/>
          </a:prstGeom>
        </p:spPr>
      </p:pic>
      <p:pic>
        <p:nvPicPr>
          <p:cNvPr id="7174" name="Picture 6" descr="https://pecandeluxe.com/th/wp-content/uploads/2016/12/I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3807043"/>
            <a:ext cx="6493348" cy="30509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1336" b="9253"/>
          <a:stretch/>
        </p:blipFill>
        <p:spPr>
          <a:xfrm>
            <a:off x="-26137" y="685800"/>
            <a:ext cx="6515837" cy="3048000"/>
          </a:xfrm>
          <a:prstGeom prst="rect">
            <a:avLst/>
          </a:prstGeom>
        </p:spPr>
      </p:pic>
      <p:sp>
        <p:nvSpPr>
          <p:cNvPr id="2" name="Title 1"/>
          <p:cNvSpPr>
            <a:spLocks noGrp="1"/>
          </p:cNvSpPr>
          <p:nvPr>
            <p:ph type="title"/>
          </p:nvPr>
        </p:nvSpPr>
        <p:spPr/>
        <p:txBody>
          <a:bodyPr/>
          <a:lstStyle/>
          <a:p>
            <a:r>
              <a:rPr lang="en-US" dirty="0"/>
              <a:t>Manufacturing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0177993" y="210369"/>
            <a:ext cx="924548"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Minor Food</a:t>
            </a:r>
          </a:p>
        </p:txBody>
      </p:sp>
      <p:sp>
        <p:nvSpPr>
          <p:cNvPr id="6" name="TextBox 88"/>
          <p:cNvSpPr txBox="1">
            <a:spLocks noChangeArrowheads="1"/>
          </p:cNvSpPr>
          <p:nvPr/>
        </p:nvSpPr>
        <p:spPr bwMode="auto">
          <a:xfrm>
            <a:off x="1342552" y="848555"/>
            <a:ext cx="4800350" cy="557747"/>
          </a:xfrm>
          <a:prstGeom prst="rect">
            <a:avLst/>
          </a:prstGeom>
          <a:solidFill>
            <a:schemeClr val="bg1">
              <a:lumMod val="95000"/>
            </a:schemeClr>
          </a:solidFill>
          <a:ln w="9525">
            <a:noFill/>
            <a:miter lim="800000"/>
            <a:headEnd/>
            <a:tailEnd/>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rPr>
              <a:t>Two manufacturing plants in Thailand producing over 20,000 tons of cheese and  ice cream per annum</a:t>
            </a:r>
            <a:endParaRPr kumimoji="0" lang="th-TH"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endParaRPr>
          </a:p>
        </p:txBody>
      </p:sp>
      <p:pic>
        <p:nvPicPr>
          <p:cNvPr id="7" name="Picture 2" descr="http://www.minorinternational.com/Images/business/food/logo/mdl.png"/>
          <p:cNvPicPr>
            <a:picLocks noChangeAspect="1" noChangeArrowheads="1"/>
          </p:cNvPicPr>
          <p:nvPr/>
        </p:nvPicPr>
        <p:blipFill>
          <a:blip r:embed="rId5" cstate="print"/>
          <a:srcRect/>
          <a:stretch>
            <a:fillRect/>
          </a:stretch>
        </p:blipFill>
        <p:spPr bwMode="auto">
          <a:xfrm>
            <a:off x="319802" y="778445"/>
            <a:ext cx="907494" cy="359574"/>
          </a:xfrm>
          <a:prstGeom prst="rect">
            <a:avLst/>
          </a:prstGeom>
          <a:noFill/>
        </p:spPr>
      </p:pic>
      <p:pic>
        <p:nvPicPr>
          <p:cNvPr id="8" name="Picture 4" descr="http://www.minorinternational.com/Images/business/food/logo/mcl.png"/>
          <p:cNvPicPr>
            <a:picLocks noChangeAspect="1" noChangeArrowheads="1"/>
          </p:cNvPicPr>
          <p:nvPr/>
        </p:nvPicPr>
        <p:blipFill>
          <a:blip r:embed="rId6" cstate="print"/>
          <a:srcRect/>
          <a:stretch>
            <a:fillRect/>
          </a:stretch>
        </p:blipFill>
        <p:spPr bwMode="auto">
          <a:xfrm>
            <a:off x="319802" y="1138019"/>
            <a:ext cx="907494" cy="359574"/>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4528" y="2697669"/>
            <a:ext cx="1244269" cy="958823"/>
          </a:xfrm>
          <a:prstGeom prst="ellipse">
            <a:avLst/>
          </a:prstGeom>
          <a:ln>
            <a:noFill/>
          </a:ln>
          <a:effectLst>
            <a:softEdge rad="112500"/>
          </a:effectLst>
        </p:spPr>
      </p:pic>
      <p:pic>
        <p:nvPicPr>
          <p:cNvPr id="7170" name="Picture 2" descr="https://eastasia1-mediap.svc.ms/transform/thumbnail?provider=spo&amp;inputFormat=jpg&amp;cs=fFNQTw&amp;docid=https%3A%2F%2Fminorgroup.sharepoint.com%3A443%2F_api%2Fv2.0%2Fdrives%2Fb!aGCPi_hlwkW8OctnfoUZzaaKTiF5ljtDqxP8oPAnk-K8lbXyBEZtRLCZfz0i1f3G%2Fitems%2F01GTXGYNK3SA4DKX7Y25D2I7JRDV2WSQVZ%3Fversion%3DPublished&amp;access_token=eyJ0eXAiOiJKV1QiLCJhbGciOiJub25lIn0.eyJhdWQiOiIwMDAwMDAwMy0wMDAwLTBmZjEtY2UwMC0wMDAwMDAwMDAwMDAvbWlub3Jncm91cC5zaGFyZXBvaW50LmNvbUBjZTRlNjA5Yi1hMDIzLTRiZDctYmMxMi03ODk3ZWI5NGVmOWIiLCJpc3MiOiIwMDAwMDAwMy0wMDAwLTBmZjEtY2UwMC0wMDAwMDAwMDAwMDAiLCJuYmYiOiIxNTQ2ODMyNTQxIiwiZXhwIjoiMTU0Njg1NDE0MSIsImVuZHBvaW50dXJsIjoiOGFPWHJWMjRWVmJROGVKUXcwZkkwc01iRWN4NFltT21GdTI2b0x4Zm5NOD0iLCJlbmRwb2ludHVybExlbmd0aCI6IjExNyIsImlzbG9vcGJhY2siOiJUcnVlIiwiY2lkIjoiTkRRNE9XSXpPV1V0T1RCa055MDNNREF3TFdRNE5HRXRZekE1Tm1Nd1lUWmhaVGRqIiwidmVyIjoiaGFzaGVkcHJvb2Z0b2tlbiIsInNpdGVpZCI6Ik9HSTRaall3TmpndE5qVm1PQzAwTldNeUxXSmpNemt0WTJJMk56ZGxPRFV4T1dOayIsInNpZ25pbl9zdGF0ZSI6IltcImttc2lcIl0iLCJuYW1laWQiOiIwIy5mfG1lbWJlcnNoaXB8c3VwaXRjaGFfZm9AbWlub3IuY29tIiwibmlpIjoibWljcm9zb2Z0LnNoYXJlcG9pbnQiLCJpc3VzZXIiOiJ0cnVlIiwiY2FjaGVrZXkiOiIwaC5mfG1lbWJlcnNoaXB8MTAwMzAwMDA5MmYyODNkZEBsaXZlLmNvbSIsInR0IjoiMCIsInVzZVBlcnNpc3RlbnRDb29raWUiOiIzIn0.eXBUQWNqaWFuVkpFekRHZjEwbW1RUkRNZDRyV0xRZUowanJMUVVRZjhlQT0&amp;encodeFailures=1&amp;width=844&amp;height=929&amp;srcWidth=872&amp;srcHeight=96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4601" y="2646869"/>
            <a:ext cx="1375328" cy="10262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4" descr="https://venezianocoffee.com.au/wp-content/uploads/2018/11/ab-out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a:blip r:embed="rId9"/>
          <a:stretch>
            <a:fillRect/>
          </a:stretch>
        </p:blipFill>
        <p:spPr>
          <a:xfrm>
            <a:off x="6869212" y="754912"/>
            <a:ext cx="865088" cy="810396"/>
          </a:xfrm>
          <a:prstGeom prst="rect">
            <a:avLst/>
          </a:prstGeom>
          <a:ln>
            <a:noFill/>
          </a:ln>
        </p:spPr>
      </p:pic>
      <p:sp>
        <p:nvSpPr>
          <p:cNvPr id="17" name="TextBox 88"/>
          <p:cNvSpPr txBox="1">
            <a:spLocks noChangeArrowheads="1"/>
          </p:cNvSpPr>
          <p:nvPr/>
        </p:nvSpPr>
        <p:spPr bwMode="auto">
          <a:xfrm>
            <a:off x="7910674" y="916169"/>
            <a:ext cx="3672408" cy="428036"/>
          </a:xfrm>
          <a:prstGeom prst="rect">
            <a:avLst/>
          </a:prstGeom>
          <a:solidFill>
            <a:schemeClr val="bg1">
              <a:lumMod val="95000"/>
            </a:schemeClr>
          </a:solidFill>
          <a:ln w="9525">
            <a:noFill/>
            <a:miter lim="800000"/>
            <a:headEnd/>
            <a:tailEnd/>
          </a:ln>
        </p:spPr>
        <p:txBody>
          <a:bodyPr wrap="square" anchor="ctr">
            <a:noAutofit/>
          </a:bodyPr>
          <a:lstStyle>
            <a:defPPr>
              <a:defRPr lang="en-US"/>
            </a:defPPr>
            <a:lvl1pPr algn="ctr">
              <a:defRPr sz="1400">
                <a:latin typeface="Calibri" pitchFamily="34" charset="0"/>
                <a:cs typeface="Cordia New" pitchFamily="34" charset="-3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rPr>
              <a:t>Coffee roasting factory in Australia</a:t>
            </a:r>
            <a:endParaRPr kumimoji="0" lang="th-TH"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endParaRPr>
          </a:p>
        </p:txBody>
      </p:sp>
      <p:sp>
        <p:nvSpPr>
          <p:cNvPr id="21" name="TextBox 88"/>
          <p:cNvSpPr txBox="1">
            <a:spLocks noChangeArrowheads="1"/>
          </p:cNvSpPr>
          <p:nvPr/>
        </p:nvSpPr>
        <p:spPr bwMode="auto">
          <a:xfrm>
            <a:off x="1673366" y="6294457"/>
            <a:ext cx="4113936" cy="428036"/>
          </a:xfrm>
          <a:prstGeom prst="rect">
            <a:avLst/>
          </a:prstGeom>
          <a:solidFill>
            <a:schemeClr val="bg1">
              <a:lumMod val="95000"/>
            </a:schemeClr>
          </a:solidFill>
          <a:ln w="9525">
            <a:noFill/>
            <a:miter lim="800000"/>
            <a:headEnd/>
            <a:tailEnd/>
          </a:ln>
        </p:spPr>
        <p:txBody>
          <a:bodyPr wrap="square" anchor="ctr">
            <a:noAutofit/>
          </a:bodyPr>
          <a:lstStyle>
            <a:defPPr>
              <a:defRPr lang="en-US"/>
            </a:defPPr>
            <a:lvl1pPr>
              <a:defRPr sz="1400">
                <a:solidFill>
                  <a:srgbClr val="953735"/>
                </a:solidFill>
                <a:latin typeface="Calibri" pitchFamily="34" charset="0"/>
                <a:cs typeface="Cordia New" pitchFamily="34"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rPr>
              <a:t>Manufacturing of ice-cream ingredients and toppings </a:t>
            </a:r>
            <a:endParaRPr kumimoji="0" lang="th-TH" sz="1400" b="0" i="0" u="none" strike="noStrike" kern="1200" cap="none" spc="0" normalizeH="0" baseline="0" noProof="0" dirty="0">
              <a:ln>
                <a:noFill/>
              </a:ln>
              <a:solidFill>
                <a:prstClr val="black"/>
              </a:solidFill>
              <a:effectLst/>
              <a:uLnTx/>
              <a:uFillTx/>
              <a:latin typeface="Calibri" pitchFamily="34" charset="0"/>
              <a:ea typeface="+mn-ea"/>
              <a:cs typeface="Cordia New" pitchFamily="34" charset="-34"/>
            </a:endParaRPr>
          </a:p>
        </p:txBody>
      </p:sp>
      <p:pic>
        <p:nvPicPr>
          <p:cNvPr id="22" name="Picture 21"/>
          <p:cNvPicPr>
            <a:picLocks noChangeAspect="1"/>
          </p:cNvPicPr>
          <p:nvPr/>
        </p:nvPicPr>
        <p:blipFill>
          <a:blip r:embed="rId10"/>
          <a:stretch>
            <a:fillRect/>
          </a:stretch>
        </p:blipFill>
        <p:spPr>
          <a:xfrm>
            <a:off x="822695" y="6246474"/>
            <a:ext cx="714574" cy="485172"/>
          </a:xfrm>
          <a:prstGeom prst="rect">
            <a:avLst/>
          </a:prstGeom>
        </p:spPr>
      </p:pic>
    </p:spTree>
    <p:extLst>
      <p:ext uri="{BB962C8B-B14F-4D97-AF65-F5344CB8AC3E}">
        <p14:creationId xmlns:p14="http://schemas.microsoft.com/office/powerpoint/2010/main" val="670170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463976" y="6370423"/>
            <a:ext cx="2384581" cy="276034"/>
          </a:xfrm>
          <a:prstGeom prst="rect">
            <a:avLst/>
          </a:prstGeom>
          <a:solidFill>
            <a:srgbClr val="DCE6F2"/>
          </a:solidFill>
          <a:ln w="9525">
            <a:noFill/>
            <a:miter lim="800000"/>
            <a:headEnd/>
            <a:tailEnd/>
          </a:ln>
        </p:spPr>
        <p:txBody>
          <a:bodyPr wrap="square" lIns="91440" rIns="9144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376092"/>
              </a:solidFill>
              <a:effectLst/>
              <a:uLnTx/>
              <a:uFillTx/>
              <a:latin typeface="Calibri" pitchFamily="34" charset="0"/>
              <a:ea typeface="+mn-ea"/>
              <a:cs typeface="Cordia New" pitchFamily="34" charset="-34"/>
            </a:endParaRPr>
          </a:p>
        </p:txBody>
      </p:sp>
      <p:pic>
        <p:nvPicPr>
          <p:cNvPr id="9224" name="Picture 8" descr="https://eastasia1-mediap.svc.ms/transform/thumbnail?provider=spo&amp;inputFormat=jpg&amp;cs=fFNQTw&amp;docid=https%3A%2F%2Fminorgroup.sharepoint.com%3A443%2F_api%2Fv2.0%2Fdrives%2Fb!aGCPi_hlwkW8OctnfoUZzaaKTiF5ljtDqxP8oPAnk-K8lbXyBEZtRLCZfz0i1f3G%2Fitems%2F01GTXGYNL2KIXTBENXUFF3UFYRYC52TETH%3Fversion%3DPublished&amp;access_token=eyJ0eXAiOiJKV1QiLCJhbGciOiJub25lIn0.eyJhdWQiOiIwMDAwMDAwMy0wMDAwLTBmZjEtY2UwMC0wMDAwMDAwMDAwMDAvbWlub3Jncm91cC5zaGFyZXBvaW50LmNvbUBjZTRlNjA5Yi1hMDIzLTRiZDctYmMxMi03ODk3ZWI5NGVmOWIiLCJpc3MiOiIwMDAwMDAwMy0wMDAwLTBmZjEtY2UwMC0wMDAwMDAwMDAwMDAiLCJuYmYiOiIxNTQ2ODUxOTA3IiwiZXhwIjoiMTU0Njg3MzUwNyIsImVuZHBvaW50dXJsIjoiOGFPWHJWMjRWVmJROGVKUXcwZkkwc01iRWN4NFltT21GdTI2b0x4Zm5NOD0iLCJlbmRwb2ludHVybExlbmd0aCI6IjExNyIsImlzbG9vcGJhY2siOiJUcnVlIiwiY2lkIjoiWW1NNVltSXpPV1V0TkRCbU1pMDNNREF3TFRWbE1qRXRNV1U0WmpsaE9HTTNaV0UyIiwidmVyIjoiaGFzaGVkcHJvb2Z0b2tlbiIsInNpdGVpZCI6Ik9HSTRaall3TmpndE5qVm1PQzAwTldNeUxXSmpNemt0WTJJMk56ZGxPRFV4T1dOayIsInNpZ25pbl9zdGF0ZSI6IltcImttc2lcIl0iLCJuYW1laWQiOiIwIy5mfG1lbWJlcnNoaXB8c3VwaXRjaGFfZm9AbWlub3IuY29tIiwibmlpIjoibWljcm9zb2Z0LnNoYXJlcG9pbnQiLCJpc3VzZXIiOiJ0cnVlIiwiY2FjaGVrZXkiOiIwaC5mfG1lbWJlcnNoaXB8MTAwMzAwMDA5MmYyODNkZEBsaXZlLmNvbSIsInR0IjoiMCIsInVzZVBlcnNpc3RlbnRDb29raWUiOiIzIn0.ZFNJVFlFR3pLT3M1SzZ2RGFVMHpjaUd4VHBFSTBUSEdaMHFjUlFjSFhRaz0&amp;encodeFailures=1&amp;width=929&amp;height=929&amp;srcWidth=960&amp;srcHeight=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652" y="836126"/>
            <a:ext cx="6131551" cy="58599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Minor Lifestyle Portfolio</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Box 75"/>
          <p:cNvSpPr txBox="1"/>
          <p:nvPr/>
        </p:nvSpPr>
        <p:spPr>
          <a:xfrm>
            <a:off x="10047438" y="210369"/>
            <a:ext cx="1134862"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Minor Lifestyle</a:t>
            </a:r>
          </a:p>
        </p:txBody>
      </p:sp>
      <p:pic>
        <p:nvPicPr>
          <p:cNvPr id="163" name="Picture 31"/>
          <p:cNvPicPr>
            <a:picLocks noChangeArrowheads="1"/>
          </p:cNvPicPr>
          <p:nvPr/>
        </p:nvPicPr>
        <p:blipFill>
          <a:blip r:embed="rId3" cstate="print"/>
          <a:srcRect/>
          <a:stretch>
            <a:fillRect/>
          </a:stretch>
        </p:blipFill>
        <p:spPr bwMode="auto">
          <a:xfrm>
            <a:off x="851455" y="4827447"/>
            <a:ext cx="374328" cy="405008"/>
          </a:xfrm>
          <a:prstGeom prst="rect">
            <a:avLst/>
          </a:prstGeom>
          <a:noFill/>
          <a:ln w="12700">
            <a:noFill/>
            <a:miter lim="800000"/>
            <a:headEnd/>
            <a:tailEnd/>
          </a:ln>
        </p:spPr>
      </p:pic>
      <p:sp>
        <p:nvSpPr>
          <p:cNvPr id="164" name="TextBox 50"/>
          <p:cNvSpPr txBox="1">
            <a:spLocks noChangeArrowheads="1"/>
          </p:cNvSpPr>
          <p:nvPr/>
        </p:nvSpPr>
        <p:spPr bwMode="auto">
          <a:xfrm>
            <a:off x="1630684" y="4564432"/>
            <a:ext cx="1071562"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 Outlets</a:t>
            </a:r>
            <a:endParaRPr kumimoji="0" lang="th-TH" sz="1400" b="1"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65" name="TextBox 52"/>
          <p:cNvSpPr txBox="1">
            <a:spLocks noChangeArrowheads="1"/>
          </p:cNvSpPr>
          <p:nvPr/>
        </p:nvSpPr>
        <p:spPr bwMode="auto">
          <a:xfrm>
            <a:off x="1895002" y="4860552"/>
            <a:ext cx="500062"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31</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66" name="TextBox 63"/>
          <p:cNvSpPr txBox="1">
            <a:spLocks noChangeArrowheads="1"/>
          </p:cNvSpPr>
          <p:nvPr/>
        </p:nvSpPr>
        <p:spPr bwMode="auto">
          <a:xfrm>
            <a:off x="1895002" y="6007262"/>
            <a:ext cx="500062"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68" name="Rounded Rectangle 167"/>
          <p:cNvSpPr/>
          <p:nvPr/>
        </p:nvSpPr>
        <p:spPr>
          <a:xfrm>
            <a:off x="358528" y="842163"/>
            <a:ext cx="5303084" cy="365760"/>
          </a:xfrm>
          <a:prstGeom prst="roundRect">
            <a:avLst>
              <a:gd name="adj" fmla="val 0"/>
            </a:avLst>
          </a:prstGeom>
          <a:no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Fashion</a:t>
            </a:r>
          </a:p>
        </p:txBody>
      </p:sp>
      <p:pic>
        <p:nvPicPr>
          <p:cNvPr id="170" name="Picture 30"/>
          <p:cNvPicPr>
            <a:picLocks noChangeArrowheads="1"/>
          </p:cNvPicPr>
          <p:nvPr/>
        </p:nvPicPr>
        <p:blipFill>
          <a:blip r:embed="rId4" cstate="print"/>
          <a:srcRect/>
          <a:stretch>
            <a:fillRect/>
          </a:stretch>
        </p:blipFill>
        <p:spPr bwMode="auto">
          <a:xfrm>
            <a:off x="523070" y="1990363"/>
            <a:ext cx="1025213" cy="206935"/>
          </a:xfrm>
          <a:prstGeom prst="rect">
            <a:avLst/>
          </a:prstGeom>
          <a:noFill/>
          <a:ln w="12700">
            <a:noFill/>
            <a:miter lim="800000"/>
            <a:headEnd/>
            <a:tailEnd/>
          </a:ln>
        </p:spPr>
      </p:pic>
      <p:pic>
        <p:nvPicPr>
          <p:cNvPr id="171" name="Picture 39"/>
          <p:cNvPicPr>
            <a:picLocks noChangeArrowheads="1"/>
          </p:cNvPicPr>
          <p:nvPr/>
        </p:nvPicPr>
        <p:blipFill>
          <a:blip r:embed="rId5" cstate="print"/>
          <a:srcRect/>
          <a:stretch>
            <a:fillRect/>
          </a:stretch>
        </p:blipFill>
        <p:spPr bwMode="auto">
          <a:xfrm>
            <a:off x="517296" y="2438316"/>
            <a:ext cx="1231489" cy="223907"/>
          </a:xfrm>
          <a:prstGeom prst="rect">
            <a:avLst/>
          </a:prstGeom>
          <a:noFill/>
          <a:ln w="12700">
            <a:noFill/>
            <a:miter lim="800000"/>
            <a:headEnd/>
            <a:tailEnd/>
          </a:ln>
        </p:spPr>
      </p:pic>
      <p:pic>
        <p:nvPicPr>
          <p:cNvPr id="173" name="Picture 37"/>
          <p:cNvPicPr>
            <a:picLocks noChangeArrowheads="1"/>
          </p:cNvPicPr>
          <p:nvPr/>
        </p:nvPicPr>
        <p:blipFill>
          <a:blip r:embed="rId6" cstate="print"/>
          <a:srcRect/>
          <a:stretch>
            <a:fillRect/>
          </a:stretch>
        </p:blipFill>
        <p:spPr bwMode="auto">
          <a:xfrm>
            <a:off x="539273" y="2903240"/>
            <a:ext cx="1554480" cy="252081"/>
          </a:xfrm>
          <a:prstGeom prst="rect">
            <a:avLst/>
          </a:prstGeom>
          <a:noFill/>
          <a:ln w="12700">
            <a:noFill/>
            <a:miter lim="800000"/>
            <a:headEnd/>
            <a:tailEnd/>
          </a:ln>
        </p:spPr>
      </p:pic>
      <p:sp>
        <p:nvSpPr>
          <p:cNvPr id="174" name="TextBox 103"/>
          <p:cNvSpPr txBox="1">
            <a:spLocks noChangeArrowheads="1"/>
          </p:cNvSpPr>
          <p:nvPr/>
        </p:nvSpPr>
        <p:spPr bwMode="auto">
          <a:xfrm>
            <a:off x="1904061" y="1210246"/>
            <a:ext cx="1071563"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 Outlets</a:t>
            </a:r>
            <a:endParaRPr kumimoji="0" lang="th-TH" sz="1400" b="1"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75" name="TextBox 93"/>
          <p:cNvSpPr txBox="1">
            <a:spLocks noChangeArrowheads="1"/>
          </p:cNvSpPr>
          <p:nvPr/>
        </p:nvSpPr>
        <p:spPr bwMode="auto">
          <a:xfrm>
            <a:off x="2251576" y="1967021"/>
            <a:ext cx="457200"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82</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76" name="TextBox 95"/>
          <p:cNvSpPr txBox="1">
            <a:spLocks noChangeArrowheads="1"/>
          </p:cNvSpPr>
          <p:nvPr/>
        </p:nvSpPr>
        <p:spPr bwMode="auto">
          <a:xfrm>
            <a:off x="2251576" y="2903117"/>
            <a:ext cx="45720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40</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78" name="TextBox 101"/>
          <p:cNvSpPr txBox="1">
            <a:spLocks noChangeArrowheads="1"/>
          </p:cNvSpPr>
          <p:nvPr/>
        </p:nvSpPr>
        <p:spPr bwMode="auto">
          <a:xfrm>
            <a:off x="2205856" y="2435069"/>
            <a:ext cx="54864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83</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179" name="Picture 2"/>
          <p:cNvPicPr>
            <a:picLocks noChangeAspect="1" noChangeArrowheads="1"/>
          </p:cNvPicPr>
          <p:nvPr/>
        </p:nvPicPr>
        <p:blipFill>
          <a:blip r:embed="rId7" cstate="print"/>
          <a:srcRect/>
          <a:stretch>
            <a:fillRect/>
          </a:stretch>
        </p:blipFill>
        <p:spPr bwMode="auto">
          <a:xfrm>
            <a:off x="3243044" y="3364588"/>
            <a:ext cx="877554" cy="219389"/>
          </a:xfrm>
          <a:prstGeom prst="rect">
            <a:avLst/>
          </a:prstGeom>
          <a:noFill/>
          <a:ln w="9525">
            <a:noFill/>
            <a:miter lim="800000"/>
            <a:headEnd/>
            <a:tailEnd/>
          </a:ln>
          <a:effectLst/>
        </p:spPr>
      </p:pic>
      <p:sp>
        <p:nvSpPr>
          <p:cNvPr id="180" name="TextBox 95"/>
          <p:cNvSpPr txBox="1">
            <a:spLocks noChangeArrowheads="1"/>
          </p:cNvSpPr>
          <p:nvPr/>
        </p:nvSpPr>
        <p:spPr bwMode="auto">
          <a:xfrm>
            <a:off x="4990563" y="3371163"/>
            <a:ext cx="45720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2</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Rectangle 180"/>
          <p:cNvSpPr/>
          <p:nvPr/>
        </p:nvSpPr>
        <p:spPr>
          <a:xfrm>
            <a:off x="463976" y="3805607"/>
            <a:ext cx="5116920" cy="276034"/>
          </a:xfrm>
          <a:prstGeom prst="rect">
            <a:avLst/>
          </a:prstGeom>
          <a:solidFill>
            <a:srgbClr val="DCE6F2"/>
          </a:solidFill>
          <a:ln w="9525">
            <a:noFill/>
            <a:miter lim="800000"/>
            <a:headEnd/>
            <a:tailEnd/>
          </a:ln>
        </p:spPr>
        <p:txBody>
          <a:bodyPr wrap="square" lIns="91440" rIns="9144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376092"/>
              </a:solidFill>
              <a:effectLst/>
              <a:uLnTx/>
              <a:uFillTx/>
              <a:latin typeface="Calibri" pitchFamily="34" charset="0"/>
              <a:ea typeface="+mn-ea"/>
              <a:cs typeface="Cordia New" pitchFamily="34" charset="-34"/>
            </a:endParaRPr>
          </a:p>
        </p:txBody>
      </p:sp>
      <p:sp>
        <p:nvSpPr>
          <p:cNvPr id="182" name="Rounded Rectangle 181"/>
          <p:cNvSpPr/>
          <p:nvPr/>
        </p:nvSpPr>
        <p:spPr>
          <a:xfrm>
            <a:off x="1575757" y="3736969"/>
            <a:ext cx="2621764" cy="432048"/>
          </a:xfrm>
          <a:prstGeom prst="roundRect">
            <a:avLst>
              <a:gd name="adj" fmla="val 0"/>
            </a:avLst>
          </a:prstGeom>
          <a:noFill/>
          <a:ln w="25400"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tab pos="2286000" algn="r"/>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Total	409</a:t>
            </a:r>
          </a:p>
        </p:txBody>
      </p:sp>
      <p:sp>
        <p:nvSpPr>
          <p:cNvPr id="185" name="Rectangle 184"/>
          <p:cNvSpPr/>
          <p:nvPr/>
        </p:nvSpPr>
        <p:spPr>
          <a:xfrm>
            <a:off x="334099" y="4227999"/>
            <a:ext cx="2587024" cy="2470063"/>
          </a:xfrm>
          <a:prstGeom prst="rect">
            <a:avLst/>
          </a:prstGeom>
          <a:no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921124" y="4227999"/>
            <a:ext cx="2704975" cy="2470063"/>
          </a:xfrm>
          <a:prstGeom prst="rect">
            <a:avLst/>
          </a:prstGeom>
          <a:noFill/>
          <a:ln w="952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pic>
        <p:nvPicPr>
          <p:cNvPr id="189" name="Picture 188"/>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66175" y="2885601"/>
            <a:ext cx="992812" cy="330938"/>
          </a:xfrm>
          <a:prstGeom prst="rect">
            <a:avLst/>
          </a:prstGeom>
        </p:spPr>
      </p:pic>
      <p:sp>
        <p:nvSpPr>
          <p:cNvPr id="190" name="TextBox 95"/>
          <p:cNvSpPr txBox="1">
            <a:spLocks noChangeArrowheads="1"/>
          </p:cNvSpPr>
          <p:nvPr/>
        </p:nvSpPr>
        <p:spPr bwMode="auto">
          <a:xfrm>
            <a:off x="4990563" y="2435069"/>
            <a:ext cx="45720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9</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191" name="Picture 190"/>
          <p:cNvPicPr>
            <a:picLocks noChangeAspect="1"/>
          </p:cNvPicPr>
          <p:nvPr/>
        </p:nvPicPr>
        <p:blipFill rotWithShape="1">
          <a:blip r:embed="rId9">
            <a:clrChange>
              <a:clrFrom>
                <a:srgbClr val="FFFFFF"/>
              </a:clrFrom>
              <a:clrTo>
                <a:srgbClr val="FFFFFF">
                  <a:alpha val="0"/>
                </a:srgbClr>
              </a:clrTo>
            </a:clrChange>
          </a:blip>
          <a:srcRect l="1897" t="4327" r="871" b="2650"/>
          <a:stretch/>
        </p:blipFill>
        <p:spPr>
          <a:xfrm>
            <a:off x="3298784" y="1512015"/>
            <a:ext cx="672813" cy="282275"/>
          </a:xfrm>
          <a:prstGeom prst="rect">
            <a:avLst/>
          </a:prstGeom>
          <a:ln>
            <a:noFill/>
          </a:ln>
        </p:spPr>
      </p:pic>
      <p:sp>
        <p:nvSpPr>
          <p:cNvPr id="192" name="TextBox 95"/>
          <p:cNvSpPr txBox="1">
            <a:spLocks noChangeArrowheads="1"/>
          </p:cNvSpPr>
          <p:nvPr/>
        </p:nvSpPr>
        <p:spPr bwMode="auto">
          <a:xfrm>
            <a:off x="4939389" y="1498973"/>
            <a:ext cx="54864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27</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93" name="TextBox 103"/>
          <p:cNvSpPr txBox="1">
            <a:spLocks noChangeArrowheads="1"/>
          </p:cNvSpPr>
          <p:nvPr/>
        </p:nvSpPr>
        <p:spPr bwMode="auto">
          <a:xfrm>
            <a:off x="4682032" y="1210246"/>
            <a:ext cx="1071563"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 Outlets</a:t>
            </a:r>
            <a:endParaRPr kumimoji="0" lang="th-TH" sz="1400" b="1"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194" name="Picture 193"/>
          <p:cNvPicPr>
            <a:picLocks noChangeAspect="1"/>
          </p:cNvPicPr>
          <p:nvPr/>
        </p:nvPicPr>
        <p:blipFill rotWithShape="1">
          <a:blip r:embed="rId10" cstate="print">
            <a:extLst>
              <a:ext uri="{28A0092B-C50C-407E-A947-70E740481C1C}">
                <a14:useLocalDpi xmlns:a14="http://schemas.microsoft.com/office/drawing/2010/main" val="0"/>
              </a:ext>
            </a:extLst>
          </a:blip>
          <a:srcRect l="9050" t="26223" r="9838" b="20279"/>
          <a:stretch/>
        </p:blipFill>
        <p:spPr>
          <a:xfrm>
            <a:off x="536917" y="3386908"/>
            <a:ext cx="918142" cy="240678"/>
          </a:xfrm>
          <a:prstGeom prst="rect">
            <a:avLst/>
          </a:prstGeom>
        </p:spPr>
      </p:pic>
      <p:sp>
        <p:nvSpPr>
          <p:cNvPr id="195" name="TextBox 95"/>
          <p:cNvSpPr txBox="1">
            <a:spLocks noChangeArrowheads="1"/>
          </p:cNvSpPr>
          <p:nvPr/>
        </p:nvSpPr>
        <p:spPr bwMode="auto">
          <a:xfrm>
            <a:off x="2205856" y="3371163"/>
            <a:ext cx="54864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32</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196" name="Picture 195"/>
          <p:cNvPicPr>
            <a:picLocks noChangeAspect="1"/>
          </p:cNvPicPr>
          <p:nvPr/>
        </p:nvPicPr>
        <p:blipFill rotWithShape="1">
          <a:blip r:embed="rId11" cstate="print">
            <a:extLst>
              <a:ext uri="{28A0092B-C50C-407E-A947-70E740481C1C}">
                <a14:useLocalDpi xmlns:a14="http://schemas.microsoft.com/office/drawing/2010/main" val="0"/>
              </a:ext>
            </a:extLst>
          </a:blip>
          <a:srcRect l="18816" t="20644" r="16853" b="49129"/>
          <a:stretch/>
        </p:blipFill>
        <p:spPr>
          <a:xfrm>
            <a:off x="510863" y="1469095"/>
            <a:ext cx="715726" cy="336812"/>
          </a:xfrm>
          <a:prstGeom prst="rect">
            <a:avLst/>
          </a:prstGeom>
        </p:spPr>
      </p:pic>
      <p:sp>
        <p:nvSpPr>
          <p:cNvPr id="197" name="TextBox 95"/>
          <p:cNvSpPr txBox="1">
            <a:spLocks noChangeArrowheads="1"/>
          </p:cNvSpPr>
          <p:nvPr/>
        </p:nvSpPr>
        <p:spPr bwMode="auto">
          <a:xfrm>
            <a:off x="2205856" y="1498973"/>
            <a:ext cx="548640"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119</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198" name="Picture 1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23" y="5350562"/>
            <a:ext cx="475392" cy="203626"/>
          </a:xfrm>
          <a:prstGeom prst="rect">
            <a:avLst/>
          </a:prstGeom>
        </p:spPr>
      </p:pic>
      <p:sp>
        <p:nvSpPr>
          <p:cNvPr id="199" name="TextBox 52"/>
          <p:cNvSpPr txBox="1">
            <a:spLocks noChangeArrowheads="1"/>
          </p:cNvSpPr>
          <p:nvPr/>
        </p:nvSpPr>
        <p:spPr bwMode="auto">
          <a:xfrm>
            <a:off x="1895002" y="5298487"/>
            <a:ext cx="500062"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29</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201" name="Rounded Rectangle 200"/>
          <p:cNvSpPr/>
          <p:nvPr/>
        </p:nvSpPr>
        <p:spPr>
          <a:xfrm>
            <a:off x="449512" y="4193830"/>
            <a:ext cx="2514459" cy="365760"/>
          </a:xfrm>
          <a:prstGeom prst="roundRect">
            <a:avLst>
              <a:gd name="adj" fmla="val 0"/>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Household</a:t>
            </a:r>
          </a:p>
        </p:txBody>
      </p:sp>
      <p:pic>
        <p:nvPicPr>
          <p:cNvPr id="202" name="Picture 2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0496" y="6011087"/>
            <a:ext cx="536246" cy="300126"/>
          </a:xfrm>
          <a:prstGeom prst="rect">
            <a:avLst/>
          </a:prstGeom>
        </p:spPr>
      </p:pic>
      <p:pic>
        <p:nvPicPr>
          <p:cNvPr id="203" name="Picture 20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33243" y="1906072"/>
            <a:ext cx="522320" cy="347984"/>
          </a:xfrm>
          <a:prstGeom prst="rect">
            <a:avLst/>
          </a:prstGeom>
        </p:spPr>
      </p:pic>
      <p:sp>
        <p:nvSpPr>
          <p:cNvPr id="204" name="TextBox 95"/>
          <p:cNvSpPr txBox="1">
            <a:spLocks noChangeArrowheads="1"/>
          </p:cNvSpPr>
          <p:nvPr/>
        </p:nvSpPr>
        <p:spPr bwMode="auto">
          <a:xfrm>
            <a:off x="4990563" y="2903116"/>
            <a:ext cx="457200"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mn-cs"/>
              </a:rPr>
              <a:t>6</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205" name="Picture 4" descr="Image result for bodum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648" y="5697463"/>
            <a:ext cx="677943" cy="225891"/>
          </a:xfrm>
          <a:prstGeom prst="rect">
            <a:avLst/>
          </a:prstGeom>
          <a:noFill/>
          <a:extLst>
            <a:ext uri="{909E8E84-426E-40DD-AFC4-6F175D3DCCD1}">
              <a14:hiddenFill xmlns:a14="http://schemas.microsoft.com/office/drawing/2010/main">
                <a:solidFill>
                  <a:srgbClr val="FFFFFF"/>
                </a:solidFill>
              </a14:hiddenFill>
            </a:ext>
          </a:extLst>
        </p:spPr>
      </p:pic>
      <p:sp>
        <p:nvSpPr>
          <p:cNvPr id="206" name="TextBox 52"/>
          <p:cNvSpPr txBox="1">
            <a:spLocks noChangeArrowheads="1"/>
          </p:cNvSpPr>
          <p:nvPr/>
        </p:nvSpPr>
        <p:spPr bwMode="auto">
          <a:xfrm>
            <a:off x="1895002" y="5656520"/>
            <a:ext cx="500062" cy="307777"/>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21</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207" name="Rounded Rectangle 206"/>
          <p:cNvSpPr/>
          <p:nvPr/>
        </p:nvSpPr>
        <p:spPr>
          <a:xfrm>
            <a:off x="334098" y="6348638"/>
            <a:ext cx="2587025" cy="349423"/>
          </a:xfrm>
          <a:prstGeom prst="roundRect">
            <a:avLst>
              <a:gd name="adj" fmla="val 0"/>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tab pos="2286000" algn="r"/>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Total        81</a:t>
            </a:r>
          </a:p>
        </p:txBody>
      </p:sp>
      <p:pic>
        <p:nvPicPr>
          <p:cNvPr id="4098" name="Picture 2" descr="Save My Bag 100% made in Ital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82300" y="5979040"/>
            <a:ext cx="597964" cy="597964"/>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Connector 61"/>
          <p:cNvCxnSpPr/>
          <p:nvPr/>
        </p:nvCxnSpPr>
        <p:spPr>
          <a:xfrm>
            <a:off x="460256" y="869494"/>
            <a:ext cx="5120640" cy="3615"/>
          </a:xfrm>
          <a:prstGeom prst="line">
            <a:avLst/>
          </a:prstGeom>
          <a:ln w="28575">
            <a:solidFill>
              <a:srgbClr val="233E6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60256" y="1166722"/>
            <a:ext cx="512064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60256" y="4120920"/>
            <a:ext cx="512064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60256" y="4209118"/>
            <a:ext cx="2468880" cy="297228"/>
            <a:chOff x="460256" y="4245860"/>
            <a:chExt cx="2468880" cy="297228"/>
          </a:xfrm>
        </p:grpSpPr>
        <p:cxnSp>
          <p:nvCxnSpPr>
            <p:cNvPr id="65" name="Straight Connector 64"/>
            <p:cNvCxnSpPr/>
            <p:nvPr/>
          </p:nvCxnSpPr>
          <p:spPr>
            <a:xfrm>
              <a:off x="460256" y="4245860"/>
              <a:ext cx="2468880" cy="3615"/>
            </a:xfrm>
            <a:prstGeom prst="line">
              <a:avLst/>
            </a:prstGeom>
            <a:ln w="28575">
              <a:solidFill>
                <a:srgbClr val="233E6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60256" y="4543088"/>
              <a:ext cx="246888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a:off x="460256" y="6686582"/>
            <a:ext cx="512064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pic>
        <p:nvPicPr>
          <p:cNvPr id="59" name="Picture 2" descr="Save My Bag 100% made in Ital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26062" y="2287316"/>
            <a:ext cx="528760" cy="528760"/>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95"/>
          <p:cNvSpPr txBox="1">
            <a:spLocks noChangeArrowheads="1"/>
          </p:cNvSpPr>
          <p:nvPr/>
        </p:nvSpPr>
        <p:spPr bwMode="auto">
          <a:xfrm>
            <a:off x="4944843" y="1967021"/>
            <a:ext cx="548640"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9</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69" name="Rectangle 68"/>
          <p:cNvSpPr/>
          <p:nvPr/>
        </p:nvSpPr>
        <p:spPr>
          <a:xfrm>
            <a:off x="3132662" y="6370423"/>
            <a:ext cx="2430033" cy="276034"/>
          </a:xfrm>
          <a:prstGeom prst="rect">
            <a:avLst/>
          </a:prstGeom>
          <a:solidFill>
            <a:srgbClr val="DCE6F2"/>
          </a:solidFill>
          <a:ln w="9525">
            <a:noFill/>
            <a:miter lim="800000"/>
            <a:headEnd/>
            <a:tailEnd/>
          </a:ln>
        </p:spPr>
        <p:txBody>
          <a:bodyPr wrap="square" lIns="91440" rIns="9144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1" i="0" u="none" strike="noStrike" kern="1200" cap="none" spc="0" normalizeH="0" baseline="0" noProof="0">
              <a:ln>
                <a:noFill/>
              </a:ln>
              <a:solidFill>
                <a:srgbClr val="376092"/>
              </a:solidFill>
              <a:effectLst/>
              <a:uLnTx/>
              <a:uFillTx/>
              <a:latin typeface="Calibri" pitchFamily="34" charset="0"/>
              <a:ea typeface="+mn-ea"/>
              <a:cs typeface="Cordia New" pitchFamily="34" charset="-34"/>
            </a:endParaRPr>
          </a:p>
        </p:txBody>
      </p:sp>
      <p:sp>
        <p:nvSpPr>
          <p:cNvPr id="167" name="TextBox 70"/>
          <p:cNvSpPr txBox="1">
            <a:spLocks noChangeArrowheads="1"/>
          </p:cNvSpPr>
          <p:nvPr/>
        </p:nvSpPr>
        <p:spPr bwMode="auto">
          <a:xfrm>
            <a:off x="3132828" y="5888939"/>
            <a:ext cx="2468880" cy="52387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Manufacturing of acid-based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panose="020F0502020204030204"/>
                <a:ea typeface="+mn-ea"/>
                <a:cs typeface="Cordia New" pitchFamily="34" charset="-34"/>
              </a:rPr>
              <a:t>fast-moving consumer goods </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69" name="Rounded Rectangle 168"/>
          <p:cNvSpPr/>
          <p:nvPr/>
        </p:nvSpPr>
        <p:spPr>
          <a:xfrm>
            <a:off x="2949074" y="6332301"/>
            <a:ext cx="2704976" cy="365760"/>
          </a:xfrm>
          <a:prstGeom prst="roundRect">
            <a:avLst>
              <a:gd name="adj" fmla="val 0"/>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tab pos="2286000" algn="r"/>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100K Tons / Year</a:t>
            </a:r>
          </a:p>
        </p:txBody>
      </p:sp>
      <p:sp>
        <p:nvSpPr>
          <p:cNvPr id="200" name="Rounded Rectangle 199"/>
          <p:cNvSpPr/>
          <p:nvPr/>
        </p:nvSpPr>
        <p:spPr>
          <a:xfrm>
            <a:off x="2937338" y="5162898"/>
            <a:ext cx="2777542" cy="365760"/>
          </a:xfrm>
          <a:prstGeom prst="roundRect">
            <a:avLst>
              <a:gd name="adj" fmla="val 0"/>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Contract Manufacturing</a:t>
            </a:r>
          </a:p>
        </p:txBody>
      </p:sp>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38929" y="5575895"/>
            <a:ext cx="1175287" cy="340712"/>
          </a:xfrm>
          <a:prstGeom prst="rect">
            <a:avLst/>
          </a:prstGeom>
        </p:spPr>
      </p:pic>
      <p:grpSp>
        <p:nvGrpSpPr>
          <p:cNvPr id="58" name="Group 57"/>
          <p:cNvGrpSpPr/>
          <p:nvPr/>
        </p:nvGrpSpPr>
        <p:grpSpPr>
          <a:xfrm>
            <a:off x="3103892" y="5170650"/>
            <a:ext cx="2468880" cy="297228"/>
            <a:chOff x="460256" y="4245860"/>
            <a:chExt cx="2468880" cy="297228"/>
          </a:xfrm>
        </p:grpSpPr>
        <p:cxnSp>
          <p:nvCxnSpPr>
            <p:cNvPr id="61" name="Straight Connector 60"/>
            <p:cNvCxnSpPr/>
            <p:nvPr/>
          </p:nvCxnSpPr>
          <p:spPr>
            <a:xfrm>
              <a:off x="460256" y="4245860"/>
              <a:ext cx="2468880" cy="3615"/>
            </a:xfrm>
            <a:prstGeom prst="line">
              <a:avLst/>
            </a:prstGeom>
            <a:ln w="28575">
              <a:solidFill>
                <a:srgbClr val="233E6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60256" y="4543088"/>
              <a:ext cx="246888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103892" y="4207832"/>
            <a:ext cx="2468880" cy="297228"/>
            <a:chOff x="460256" y="4245860"/>
            <a:chExt cx="2468880" cy="297228"/>
          </a:xfrm>
        </p:grpSpPr>
        <p:cxnSp>
          <p:nvCxnSpPr>
            <p:cNvPr id="72" name="Straight Connector 71"/>
            <p:cNvCxnSpPr/>
            <p:nvPr/>
          </p:nvCxnSpPr>
          <p:spPr>
            <a:xfrm>
              <a:off x="460256" y="4245860"/>
              <a:ext cx="2468880" cy="3615"/>
            </a:xfrm>
            <a:prstGeom prst="line">
              <a:avLst/>
            </a:prstGeom>
            <a:ln w="28575">
              <a:solidFill>
                <a:srgbClr val="233E6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60256" y="4543088"/>
              <a:ext cx="2468880" cy="0"/>
            </a:xfrm>
            <a:prstGeom prst="line">
              <a:avLst/>
            </a:prstGeom>
            <a:ln>
              <a:solidFill>
                <a:srgbClr val="233E6F"/>
              </a:solidFill>
            </a:ln>
          </p:spPr>
          <p:style>
            <a:lnRef idx="1">
              <a:schemeClr val="accent1"/>
            </a:lnRef>
            <a:fillRef idx="0">
              <a:schemeClr val="accent1"/>
            </a:fillRef>
            <a:effectRef idx="0">
              <a:schemeClr val="accent1"/>
            </a:effectRef>
            <a:fontRef idx="minor">
              <a:schemeClr val="tx1"/>
            </a:fontRef>
          </p:style>
        </p:cxnSp>
      </p:grpSp>
      <p:sp>
        <p:nvSpPr>
          <p:cNvPr id="78" name="Rounded Rectangle 77"/>
          <p:cNvSpPr/>
          <p:nvPr/>
        </p:nvSpPr>
        <p:spPr>
          <a:xfrm>
            <a:off x="3121848" y="4193830"/>
            <a:ext cx="2450924" cy="365760"/>
          </a:xfrm>
          <a:prstGeom prst="roundRect">
            <a:avLst>
              <a:gd name="adj" fmla="val 0"/>
            </a:avLst>
          </a:prstGeom>
          <a:no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1F497D">
                    <a:lumMod val="50000"/>
                  </a:srgbClr>
                </a:solidFill>
                <a:effectLst/>
                <a:uLnTx/>
                <a:uFillTx/>
                <a:latin typeface="Calibri"/>
                <a:ea typeface="+mn-ea"/>
                <a:cs typeface="+mn-cs"/>
              </a:rPr>
              <a:t>Lifestyle</a:t>
            </a:r>
          </a:p>
        </p:txBody>
      </p:sp>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99372" y="4512415"/>
            <a:ext cx="510770" cy="621606"/>
          </a:xfrm>
          <a:prstGeom prst="rect">
            <a:avLst/>
          </a:prstGeom>
        </p:spPr>
      </p:pic>
      <p:sp>
        <p:nvSpPr>
          <p:cNvPr id="79" name="TextBox 70"/>
          <p:cNvSpPr txBox="1">
            <a:spLocks noChangeArrowheads="1"/>
          </p:cNvSpPr>
          <p:nvPr/>
        </p:nvSpPr>
        <p:spPr bwMode="auto">
          <a:xfrm>
            <a:off x="3991267" y="4647403"/>
            <a:ext cx="1240609"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Calibri" panose="020F0502020204030204"/>
                <a:ea typeface="+mn-ea"/>
                <a:cs typeface="Cordia New" pitchFamily="34" charset="-34"/>
              </a:rPr>
              <a:t>Scomadi</a:t>
            </a:r>
            <a:endParaRPr kumimoji="0" lang="th-TH" sz="1400" b="0" i="0"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Tree>
    <p:extLst>
      <p:ext uri="{BB962C8B-B14F-4D97-AF65-F5344CB8AC3E}">
        <p14:creationId xmlns:p14="http://schemas.microsoft.com/office/powerpoint/2010/main" val="190887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9575" y="1104900"/>
            <a:ext cx="1152525" cy="207644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18042" y="3378201"/>
            <a:ext cx="1152525" cy="313266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88" name="Rectangle 87"/>
          <p:cNvSpPr/>
          <p:nvPr/>
        </p:nvSpPr>
        <p:spPr>
          <a:xfrm>
            <a:off x="1638300"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357599"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a:off x="5076898"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6796197"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8515496"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0234795" y="3585743"/>
            <a:ext cx="1685926" cy="2891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MINT’s Five-Year Strategy</a:t>
            </a:r>
          </a:p>
        </p:txBody>
      </p:sp>
      <p:sp>
        <p:nvSpPr>
          <p:cNvPr id="4" name="Slide Number Placeholder 3"/>
          <p:cNvSpPr>
            <a:spLocks noGrp="1"/>
          </p:cNvSpPr>
          <p:nvPr>
            <p:ph type="sldNum" sz="quarter" idx="12"/>
          </p:nvPr>
        </p:nvSpPr>
        <p:spPr/>
        <p:txBody>
          <a:bodyPr/>
          <a:lstStyle/>
          <a:p>
            <a:fld id="{31A1B90B-C5B9-49A7-BA31-714282E05296}" type="slidenum">
              <a:rPr lang="en-US" smtClean="0"/>
              <a:pPr/>
              <a:t>18</a:t>
            </a:fld>
            <a:endParaRPr lang="en-US"/>
          </a:p>
        </p:txBody>
      </p:sp>
      <p:cxnSp>
        <p:nvCxnSpPr>
          <p:cNvPr id="137" name="Straight Connector 136"/>
          <p:cNvCxnSpPr/>
          <p:nvPr/>
        </p:nvCxnSpPr>
        <p:spPr>
          <a:xfrm>
            <a:off x="6281734" y="-1521395"/>
            <a:ext cx="562897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Hexagon 56"/>
          <p:cNvSpPr/>
          <p:nvPr/>
        </p:nvSpPr>
        <p:spPr>
          <a:xfrm>
            <a:off x="1669845" y="1249149"/>
            <a:ext cx="2278546" cy="1166602"/>
          </a:xfrm>
          <a:prstGeom prst="hexagon">
            <a:avLst>
              <a:gd name="adj" fmla="val 28222"/>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Light" panose="020F0302020204030204" pitchFamily="34" charset="0"/>
                <a:cs typeface="Calibri Light" panose="020F0302020204030204" pitchFamily="34" charset="0"/>
              </a:rPr>
              <a:t>Revenue Growth </a:t>
            </a:r>
          </a:p>
          <a:p>
            <a:pPr algn="ctr"/>
            <a:r>
              <a:rPr lang="en-US" sz="1400" b="1" dirty="0">
                <a:solidFill>
                  <a:schemeClr val="tx1"/>
                </a:solidFill>
                <a:latin typeface="Calibri Light" panose="020F0302020204030204" pitchFamily="34" charset="0"/>
                <a:cs typeface="Calibri Light" panose="020F0302020204030204" pitchFamily="34" charset="0"/>
              </a:rPr>
              <a:t>&gt; 10% CAGR</a:t>
            </a:r>
          </a:p>
        </p:txBody>
      </p:sp>
      <p:sp>
        <p:nvSpPr>
          <p:cNvPr id="58" name="Hexagon 57"/>
          <p:cNvSpPr/>
          <p:nvPr/>
        </p:nvSpPr>
        <p:spPr>
          <a:xfrm>
            <a:off x="5622345" y="1253230"/>
            <a:ext cx="2278546" cy="1158440"/>
          </a:xfrm>
          <a:prstGeom prst="hexagon">
            <a:avLst>
              <a:gd name="adj" fmla="val 28222"/>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Light" panose="020F0302020204030204" pitchFamily="34" charset="0"/>
                <a:cs typeface="Calibri Light" panose="020F0302020204030204" pitchFamily="34" charset="0"/>
              </a:rPr>
              <a:t>NPAT Growth          15-20%</a:t>
            </a:r>
          </a:p>
        </p:txBody>
      </p:sp>
      <p:sp>
        <p:nvSpPr>
          <p:cNvPr id="59" name="Hexagon 58"/>
          <p:cNvSpPr/>
          <p:nvPr/>
        </p:nvSpPr>
        <p:spPr>
          <a:xfrm>
            <a:off x="9556999" y="1249149"/>
            <a:ext cx="2278546" cy="1166602"/>
          </a:xfrm>
          <a:prstGeom prst="hexagon">
            <a:avLst>
              <a:gd name="adj" fmla="val 28222"/>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alibri Light" panose="020F0302020204030204" pitchFamily="34" charset="0"/>
                <a:cs typeface="Calibri Light" panose="020F0302020204030204" pitchFamily="34" charset="0"/>
              </a:rPr>
              <a:t>ROIC = 12%</a:t>
            </a:r>
          </a:p>
        </p:txBody>
      </p:sp>
      <p:sp>
        <p:nvSpPr>
          <p:cNvPr id="60" name="Hexagon 59"/>
          <p:cNvSpPr/>
          <p:nvPr/>
        </p:nvSpPr>
        <p:spPr>
          <a:xfrm>
            <a:off x="3648075" y="1856575"/>
            <a:ext cx="2278546" cy="1166602"/>
          </a:xfrm>
          <a:prstGeom prst="hexagon">
            <a:avLst>
              <a:gd name="adj" fmla="val 28222"/>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alibri Light" panose="020F0302020204030204" pitchFamily="34" charset="0"/>
                <a:cs typeface="Calibri Light" panose="020F0302020204030204" pitchFamily="34" charset="0"/>
              </a:rPr>
              <a:t>Employer of Choice</a:t>
            </a:r>
          </a:p>
        </p:txBody>
      </p:sp>
      <p:sp>
        <p:nvSpPr>
          <p:cNvPr id="61" name="Hexagon 60"/>
          <p:cNvSpPr/>
          <p:nvPr/>
        </p:nvSpPr>
        <p:spPr>
          <a:xfrm>
            <a:off x="7589113" y="1856575"/>
            <a:ext cx="2278546" cy="1166602"/>
          </a:xfrm>
          <a:prstGeom prst="hexagon">
            <a:avLst>
              <a:gd name="adj" fmla="val 28222"/>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Calibri Light" panose="020F0302020204030204" pitchFamily="34" charset="0"/>
                <a:cs typeface="Calibri Light" panose="020F0302020204030204" pitchFamily="34" charset="0"/>
              </a:rPr>
              <a:t>Sustainable Business</a:t>
            </a:r>
          </a:p>
        </p:txBody>
      </p:sp>
      <p:sp>
        <p:nvSpPr>
          <p:cNvPr id="6" name="TextBox 5"/>
          <p:cNvSpPr txBox="1"/>
          <p:nvPr/>
        </p:nvSpPr>
        <p:spPr>
          <a:xfrm>
            <a:off x="409575" y="4695825"/>
            <a:ext cx="1152525" cy="646331"/>
          </a:xfrm>
          <a:prstGeom prst="rect">
            <a:avLst/>
          </a:prstGeom>
          <a:noFill/>
        </p:spPr>
        <p:txBody>
          <a:bodyPr wrap="square" rtlCol="0">
            <a:spAutoFit/>
          </a:bodyPr>
          <a:lstStyle/>
          <a:p>
            <a:pPr algn="ctr"/>
            <a:r>
              <a:rPr lang="en-US" b="1" dirty="0">
                <a:solidFill>
                  <a:schemeClr val="bg1"/>
                </a:solidFill>
              </a:rPr>
              <a:t>Growth Pillars</a:t>
            </a:r>
          </a:p>
        </p:txBody>
      </p:sp>
      <p:sp>
        <p:nvSpPr>
          <p:cNvPr id="71" name="TextBox 70"/>
          <p:cNvSpPr txBox="1"/>
          <p:nvPr/>
        </p:nvSpPr>
        <p:spPr>
          <a:xfrm>
            <a:off x="409575" y="1752600"/>
            <a:ext cx="1152525" cy="646331"/>
          </a:xfrm>
          <a:prstGeom prst="rect">
            <a:avLst/>
          </a:prstGeom>
          <a:noFill/>
        </p:spPr>
        <p:txBody>
          <a:bodyPr wrap="square" rtlCol="0">
            <a:spAutoFit/>
          </a:bodyPr>
          <a:lstStyle/>
          <a:p>
            <a:pPr algn="ctr"/>
            <a:r>
              <a:rPr lang="en-US" b="1" dirty="0">
                <a:solidFill>
                  <a:schemeClr val="bg1"/>
                </a:solidFill>
              </a:rPr>
              <a:t>2023 Goals</a:t>
            </a:r>
          </a:p>
        </p:txBody>
      </p:sp>
      <p:pic>
        <p:nvPicPr>
          <p:cNvPr id="122" name="Picture 15"/>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9031" y="5763161"/>
            <a:ext cx="319699" cy="225028"/>
          </a:xfrm>
          <a:prstGeom prst="rect">
            <a:avLst/>
          </a:prstGeom>
          <a:noFill/>
          <a:ln w="12700">
            <a:noFill/>
            <a:miter lim="800000"/>
            <a:headEnd/>
            <a:tailEnd/>
          </a:ln>
        </p:spPr>
      </p:pic>
      <p:pic>
        <p:nvPicPr>
          <p:cNvPr id="123" name="Picture 19"/>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56753" y="5140059"/>
            <a:ext cx="454880" cy="138610"/>
          </a:xfrm>
          <a:prstGeom prst="rect">
            <a:avLst/>
          </a:prstGeom>
          <a:noFill/>
          <a:ln w="12700">
            <a:noFill/>
            <a:miter lim="800000"/>
            <a:headEnd/>
            <a:tailEnd/>
          </a:ln>
        </p:spPr>
      </p:pic>
      <p:pic>
        <p:nvPicPr>
          <p:cNvPr id="124" name="Picture 21"/>
          <p:cNvPicPr>
            <a:picLocks noChangeArrowheads="1"/>
          </p:cNvPicPr>
          <p:nvPr/>
        </p:nvPicPr>
        <p:blipFill>
          <a:blip r:embed="rId5" cstate="print"/>
          <a:srcRect/>
          <a:stretch>
            <a:fillRect/>
          </a:stretch>
        </p:blipFill>
        <p:spPr bwMode="auto">
          <a:xfrm>
            <a:off x="2778270" y="5044591"/>
            <a:ext cx="459774" cy="288042"/>
          </a:xfrm>
          <a:prstGeom prst="rect">
            <a:avLst/>
          </a:prstGeom>
          <a:noFill/>
          <a:ln w="12700">
            <a:noFill/>
            <a:miter lim="800000"/>
            <a:headEnd/>
            <a:tailEnd/>
          </a:ln>
        </p:spPr>
      </p:pic>
      <p:pic>
        <p:nvPicPr>
          <p:cNvPr id="125" name="Picture 24"/>
          <p:cNvPicPr>
            <a:picLocks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47550" y="5074461"/>
            <a:ext cx="369554" cy="258172"/>
          </a:xfrm>
          <a:prstGeom prst="rect">
            <a:avLst/>
          </a:prstGeom>
          <a:noFill/>
          <a:ln w="12700">
            <a:noFill/>
            <a:miter lim="800000"/>
            <a:headEnd/>
            <a:tailEnd/>
          </a:ln>
        </p:spPr>
      </p:pic>
      <p:pic>
        <p:nvPicPr>
          <p:cNvPr id="126" name="Picture 26"/>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22393" y="5741389"/>
            <a:ext cx="281372" cy="273050"/>
          </a:xfrm>
          <a:prstGeom prst="rect">
            <a:avLst/>
          </a:prstGeom>
          <a:noFill/>
          <a:ln w="12700">
            <a:noFill/>
            <a:miter lim="800000"/>
            <a:headEnd/>
            <a:tailEnd/>
          </a:ln>
        </p:spPr>
      </p:pic>
      <p:pic>
        <p:nvPicPr>
          <p:cNvPr id="127" name="Picture 27"/>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73540" y="6058922"/>
            <a:ext cx="429058" cy="277999"/>
          </a:xfrm>
          <a:prstGeom prst="rect">
            <a:avLst/>
          </a:prstGeom>
          <a:noFill/>
          <a:ln w="12700">
            <a:noFill/>
            <a:miter lim="800000"/>
            <a:headEnd/>
            <a:tailEnd/>
          </a:ln>
        </p:spPr>
      </p:pic>
      <p:pic>
        <p:nvPicPr>
          <p:cNvPr id="128" name="Picture 1"/>
          <p:cNvPicPr>
            <a:picLocks noChangeAspect="1" noChangeArrowheads="1"/>
          </p:cNvPicPr>
          <p:nvPr/>
        </p:nvPicPr>
        <p:blipFill>
          <a:blip r:embed="rId9" cstate="print"/>
          <a:srcRect/>
          <a:stretch>
            <a:fillRect/>
          </a:stretch>
        </p:blipFill>
        <p:spPr bwMode="auto">
          <a:xfrm>
            <a:off x="2838029" y="4303565"/>
            <a:ext cx="365293" cy="254117"/>
          </a:xfrm>
          <a:prstGeom prst="rect">
            <a:avLst/>
          </a:prstGeom>
          <a:noFill/>
          <a:ln w="9525">
            <a:noFill/>
            <a:miter lim="800000"/>
            <a:headEnd/>
            <a:tailEnd/>
          </a:ln>
          <a:effectLst/>
        </p:spPr>
      </p:pic>
      <p:pic>
        <p:nvPicPr>
          <p:cNvPr id="130" name="Picture 2" descr="Tivoli Hotels &amp; Resorts - BR">
            <a:hlinkClick r:id="rId10"/>
          </p:cNvPr>
          <p:cNvPicPr>
            <a:picLocks noChangeAspect="1" noChangeArrowheads="1"/>
          </p:cNvPicPr>
          <p:nvPr/>
        </p:nvPicPr>
        <p:blipFill>
          <a:blip r:embed="rId11" cstate="print"/>
          <a:srcRect/>
          <a:stretch>
            <a:fillRect/>
          </a:stretch>
        </p:blipFill>
        <p:spPr bwMode="auto">
          <a:xfrm>
            <a:off x="1732121" y="4712690"/>
            <a:ext cx="433891" cy="247501"/>
          </a:xfrm>
          <a:prstGeom prst="rect">
            <a:avLst/>
          </a:prstGeom>
          <a:noFill/>
        </p:spPr>
      </p:pic>
      <p:pic>
        <p:nvPicPr>
          <p:cNvPr id="131" name="Picture 1"/>
          <p:cNvPicPr>
            <a:picLocks noChangeAspect="1" noChangeArrowheads="1"/>
          </p:cNvPicPr>
          <p:nvPr/>
        </p:nvPicPr>
        <p:blipFill>
          <a:blip r:embed="rId12" cstate="print"/>
          <a:srcRect/>
          <a:stretch>
            <a:fillRect/>
          </a:stretch>
        </p:blipFill>
        <p:spPr bwMode="auto">
          <a:xfrm>
            <a:off x="2574242" y="5441431"/>
            <a:ext cx="516603" cy="219876"/>
          </a:xfrm>
          <a:prstGeom prst="rect">
            <a:avLst/>
          </a:prstGeom>
          <a:noFill/>
          <a:ln w="9525">
            <a:noFill/>
            <a:miter lim="800000"/>
            <a:headEnd/>
            <a:tailEnd/>
          </a:ln>
        </p:spPr>
      </p:pic>
      <p:pic>
        <p:nvPicPr>
          <p:cNvPr id="132" name="Picture 2" descr="http://thaiexpress.com.sg/wp-content/uploads/2014/02/thaiexpress_logo1.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747362" y="5501672"/>
            <a:ext cx="654696" cy="130939"/>
          </a:xfrm>
          <a:prstGeom prst="rect">
            <a:avLst/>
          </a:prstGeom>
          <a:noFill/>
        </p:spPr>
      </p:pic>
      <p:pic>
        <p:nvPicPr>
          <p:cNvPr id="133" name="Picture 132" descr="Luxury Hotels and Resorts | Anantara Hotels, Resorts &amp;amp; Spas Official Site"/>
          <p:cNvPicPr>
            <a:picLocks noChangeAspect="1" noChangeArrowheads="1"/>
          </p:cNvPicPr>
          <p:nvPr/>
        </p:nvPicPr>
        <p:blipFill>
          <a:blip r:embed="rId14" cstate="print">
            <a:extLst>
              <a:ext uri="{28A0092B-C50C-407E-A947-70E740481C1C}">
                <a14:useLocalDpi xmlns:a14="http://schemas.microsoft.com/office/drawing/2010/main"/>
              </a:ext>
            </a:extLst>
          </a:blip>
          <a:srcRect l="3188" t="22790" r="3797" b="19818"/>
          <a:stretch>
            <a:fillRect/>
          </a:stretch>
        </p:blipFill>
        <p:spPr bwMode="auto">
          <a:xfrm>
            <a:off x="1740561" y="4302806"/>
            <a:ext cx="437963" cy="270233"/>
          </a:xfrm>
          <a:prstGeom prst="rect">
            <a:avLst/>
          </a:prstGeom>
          <a:noFill/>
        </p:spPr>
      </p:pic>
      <p:pic>
        <p:nvPicPr>
          <p:cNvPr id="134" name="Picture 133" descr="Swensen's logo.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2202385" y="5808064"/>
            <a:ext cx="521298" cy="141352"/>
          </a:xfrm>
          <a:prstGeom prst="rect">
            <a:avLst/>
          </a:prstGeom>
        </p:spPr>
      </p:pic>
      <p:pic>
        <p:nvPicPr>
          <p:cNvPr id="135" name="Picture 2" descr="https://www.nh-hotels.com/corporate/sites/default/files/builder_569748f8715ae/nhhotels.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15504" y="4732176"/>
            <a:ext cx="575513" cy="211894"/>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https://www.nh-hotels.com/corporate/sites/default/files/nh-collection_logo2_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162" t="4532" r="6053" b="-1"/>
          <a:stretch/>
        </p:blipFill>
        <p:spPr bwMode="auto">
          <a:xfrm>
            <a:off x="2645227" y="4714875"/>
            <a:ext cx="625930" cy="25357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7"/>
          <p:cNvPicPr>
            <a:picLocks noChangeArrowheads="1"/>
          </p:cNvPicPr>
          <p:nvPr/>
        </p:nvPicPr>
        <p:blipFill>
          <a:blip r:embed="rId18" cstate="print"/>
          <a:srcRect/>
          <a:stretch>
            <a:fillRect/>
          </a:stretch>
        </p:blipFill>
        <p:spPr bwMode="auto">
          <a:xfrm>
            <a:off x="2105249" y="6128109"/>
            <a:ext cx="788169" cy="145635"/>
          </a:xfrm>
          <a:prstGeom prst="rect">
            <a:avLst/>
          </a:prstGeom>
          <a:noFill/>
          <a:ln w="12700">
            <a:noFill/>
            <a:miter lim="800000"/>
            <a:headEnd/>
            <a:tailEnd/>
          </a:ln>
        </p:spPr>
      </p:pic>
      <p:pic>
        <p:nvPicPr>
          <p:cNvPr id="139" name="Picture 138"/>
          <p:cNvPicPr>
            <a:picLocks noChangeAspect="1"/>
          </p:cNvPicPr>
          <p:nvPr/>
        </p:nvPicPr>
        <p:blipFill rotWithShape="1">
          <a:blip r:embed="rId19" cstate="print">
            <a:extLst>
              <a:ext uri="{28A0092B-C50C-407E-A947-70E740481C1C}">
                <a14:useLocalDpi xmlns:a14="http://schemas.microsoft.com/office/drawing/2010/main"/>
              </a:ext>
            </a:extLst>
          </a:blip>
          <a:srcRect l="1" r="-2" b="43425"/>
          <a:stretch/>
        </p:blipFill>
        <p:spPr>
          <a:xfrm>
            <a:off x="2935076" y="6077372"/>
            <a:ext cx="379990" cy="230669"/>
          </a:xfrm>
          <a:prstGeom prst="rect">
            <a:avLst/>
          </a:prstGeom>
        </p:spPr>
      </p:pic>
      <p:grpSp>
        <p:nvGrpSpPr>
          <p:cNvPr id="9" name="Group 8"/>
          <p:cNvGrpSpPr/>
          <p:nvPr/>
        </p:nvGrpSpPr>
        <p:grpSpPr>
          <a:xfrm>
            <a:off x="2278109" y="4330456"/>
            <a:ext cx="462830" cy="214875"/>
            <a:chOff x="2264255" y="4446487"/>
            <a:chExt cx="462830" cy="214875"/>
          </a:xfrm>
        </p:grpSpPr>
        <p:sp>
          <p:nvSpPr>
            <p:cNvPr id="8" name="Rectangle 7"/>
            <p:cNvSpPr/>
            <p:nvPr/>
          </p:nvSpPr>
          <p:spPr>
            <a:xfrm>
              <a:off x="2264255" y="4446487"/>
              <a:ext cx="462830" cy="21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31" descr="Avani_Design Dev_Logo_HotelsResorts-02"/>
            <p:cNvPicPr>
              <a:picLocks noChangeAspect="1" noChangeArrowheads="1"/>
            </p:cNvPicPr>
            <p:nvPr/>
          </p:nvPicPr>
          <p:blipFill>
            <a:blip r:embed="rId20" cstate="print"/>
            <a:srcRect/>
            <a:stretch>
              <a:fillRect/>
            </a:stretch>
          </p:blipFill>
          <p:spPr bwMode="auto">
            <a:xfrm>
              <a:off x="2278109" y="4499213"/>
              <a:ext cx="431323" cy="117396"/>
            </a:xfrm>
            <a:prstGeom prst="rect">
              <a:avLst/>
            </a:prstGeom>
            <a:solidFill>
              <a:schemeClr val="bg1"/>
            </a:solidFill>
            <a:ln w="9525">
              <a:noFill/>
              <a:miter lim="800000"/>
              <a:headEnd/>
              <a:tailEnd/>
            </a:ln>
          </p:spPr>
        </p:pic>
      </p:grpSp>
      <p:sp>
        <p:nvSpPr>
          <p:cNvPr id="156" name="Oval 5"/>
          <p:cNvSpPr/>
          <p:nvPr/>
        </p:nvSpPr>
        <p:spPr>
          <a:xfrm>
            <a:off x="8860288" y="5344252"/>
            <a:ext cx="926261" cy="529282"/>
          </a:xfrm>
          <a:custGeom>
            <a:avLst/>
            <a:gdLst/>
            <a:ahLst/>
            <a:cxnLst/>
            <a:rect l="l" t="t" r="r" b="b"/>
            <a:pathLst>
              <a:path w="3025201" h="1728654">
                <a:moveTo>
                  <a:pt x="1514442" y="0"/>
                </a:moveTo>
                <a:lnTo>
                  <a:pt x="3025201" y="872238"/>
                </a:lnTo>
                <a:cubicBezTo>
                  <a:pt x="2717221" y="1385934"/>
                  <a:pt x="2154613" y="1728654"/>
                  <a:pt x="1511954" y="1728654"/>
                </a:cubicBezTo>
                <a:cubicBezTo>
                  <a:pt x="870186" y="1728654"/>
                  <a:pt x="308248" y="1386883"/>
                  <a:pt x="0" y="874364"/>
                </a:cubicBezTo>
                <a:close/>
              </a:path>
            </a:pathLst>
          </a:custGeom>
          <a:solidFill>
            <a:srgbClr val="CD7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32"/>
          <p:cNvSpPr/>
          <p:nvPr/>
        </p:nvSpPr>
        <p:spPr>
          <a:xfrm>
            <a:off x="9332997" y="4813929"/>
            <a:ext cx="522278" cy="788286"/>
          </a:xfrm>
          <a:custGeom>
            <a:avLst/>
            <a:gdLst/>
            <a:ahLst/>
            <a:cxnLst/>
            <a:rect l="l" t="t" r="r" b="b"/>
            <a:pathLst>
              <a:path w="1705777" h="2574570">
                <a:moveTo>
                  <a:pt x="0" y="0"/>
                </a:moveTo>
                <a:cubicBezTo>
                  <a:pt x="947729" y="31129"/>
                  <a:pt x="1705777" y="809786"/>
                  <a:pt x="1705777" y="1765483"/>
                </a:cubicBezTo>
                <a:cubicBezTo>
                  <a:pt x="1705777" y="2057298"/>
                  <a:pt x="1635101" y="2332607"/>
                  <a:pt x="1508658" y="2574570"/>
                </a:cubicBezTo>
                <a:lnTo>
                  <a:pt x="0" y="170354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37"/>
          <p:cNvSpPr/>
          <p:nvPr/>
        </p:nvSpPr>
        <p:spPr>
          <a:xfrm>
            <a:off x="8788657" y="4813929"/>
            <a:ext cx="524556" cy="789089"/>
          </a:xfrm>
          <a:custGeom>
            <a:avLst/>
            <a:gdLst/>
            <a:ahLst/>
            <a:cxnLst/>
            <a:rect l="l" t="t" r="r" b="b"/>
            <a:pathLst>
              <a:path w="1713219" h="2577194">
                <a:moveTo>
                  <a:pt x="1713219" y="0"/>
                </a:moveTo>
                <a:lnTo>
                  <a:pt x="1713219" y="1702498"/>
                </a:lnTo>
                <a:lnTo>
                  <a:pt x="198202" y="2577194"/>
                </a:lnTo>
                <a:cubicBezTo>
                  <a:pt x="71107" y="2334660"/>
                  <a:pt x="0" y="2058563"/>
                  <a:pt x="0" y="1765859"/>
                </a:cubicBezTo>
                <a:cubicBezTo>
                  <a:pt x="0" y="807657"/>
                  <a:pt x="762027" y="27425"/>
                  <a:pt x="1713219" y="0"/>
                </a:cubicBezTo>
                <a:close/>
              </a:path>
            </a:pathLst>
          </a:custGeom>
          <a:solidFill>
            <a:srgbClr val="C4B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a:spLocks noChangeAspect="1"/>
          </p:cNvSpPr>
          <p:nvPr/>
        </p:nvSpPr>
        <p:spPr>
          <a:xfrm>
            <a:off x="8954294" y="4985356"/>
            <a:ext cx="732206" cy="7322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b="1" dirty="0">
              <a:solidFill>
                <a:schemeClr val="tx1">
                  <a:lumMod val="50000"/>
                  <a:lumOff val="50000"/>
                </a:schemeClr>
              </a:solidFill>
              <a:latin typeface="Arial" pitchFamily="34" charset="0"/>
              <a:cs typeface="Arial" pitchFamily="34" charset="0"/>
            </a:endParaRPr>
          </a:p>
        </p:txBody>
      </p:sp>
      <p:pic>
        <p:nvPicPr>
          <p:cNvPr id="12" name="Picture 11"/>
          <p:cNvPicPr>
            <a:picLocks noChangeAspect="1"/>
          </p:cNvPicPr>
          <p:nvPr/>
        </p:nvPicPr>
        <p:blipFill>
          <a:blip r:embed="rId21"/>
          <a:stretch>
            <a:fillRect/>
          </a:stretch>
        </p:blipFill>
        <p:spPr>
          <a:xfrm>
            <a:off x="5357733" y="5404135"/>
            <a:ext cx="1095532" cy="931467"/>
          </a:xfrm>
          <a:prstGeom prst="rect">
            <a:avLst/>
          </a:prstGeom>
        </p:spPr>
      </p:pic>
      <p:pic>
        <p:nvPicPr>
          <p:cNvPr id="14" name="Picture 13"/>
          <p:cNvPicPr>
            <a:picLocks noChangeAspect="1"/>
          </p:cNvPicPr>
          <p:nvPr/>
        </p:nvPicPr>
        <p:blipFill>
          <a:blip r:embed="rId22"/>
          <a:stretch>
            <a:fillRect/>
          </a:stretch>
        </p:blipFill>
        <p:spPr>
          <a:xfrm>
            <a:off x="5357733" y="4335557"/>
            <a:ext cx="1095532" cy="934424"/>
          </a:xfrm>
          <a:prstGeom prst="rect">
            <a:avLst/>
          </a:prstGeom>
        </p:spPr>
      </p:pic>
      <p:sp>
        <p:nvSpPr>
          <p:cNvPr id="163" name="TextBox 162"/>
          <p:cNvSpPr txBox="1"/>
          <p:nvPr/>
        </p:nvSpPr>
        <p:spPr>
          <a:xfrm>
            <a:off x="7131946" y="4295151"/>
            <a:ext cx="1477795" cy="451406"/>
          </a:xfrm>
          <a:prstGeom prst="rect">
            <a:avLst/>
          </a:prstGeom>
          <a:noFill/>
        </p:spPr>
        <p:txBody>
          <a:bodyPr wrap="square" rtlCol="0">
            <a:spAutoFit/>
          </a:bodyPr>
          <a:lstStyle/>
          <a:p>
            <a:pPr>
              <a:lnSpc>
                <a:spcPts val="1400"/>
              </a:lnSpc>
            </a:pPr>
            <a:r>
              <a:rPr lang="en-US" sz="1300" dirty="0"/>
              <a:t>Ensure commitment</a:t>
            </a:r>
          </a:p>
        </p:txBody>
      </p:sp>
      <p:sp>
        <p:nvSpPr>
          <p:cNvPr id="164" name="TextBox 163"/>
          <p:cNvSpPr txBox="1"/>
          <p:nvPr/>
        </p:nvSpPr>
        <p:spPr>
          <a:xfrm>
            <a:off x="7134591" y="4882934"/>
            <a:ext cx="1432173" cy="271869"/>
          </a:xfrm>
          <a:prstGeom prst="rect">
            <a:avLst/>
          </a:prstGeom>
          <a:noFill/>
        </p:spPr>
        <p:txBody>
          <a:bodyPr wrap="square" rtlCol="0">
            <a:spAutoFit/>
          </a:bodyPr>
          <a:lstStyle/>
          <a:p>
            <a:pPr>
              <a:lnSpc>
                <a:spcPts val="1400"/>
              </a:lnSpc>
            </a:pPr>
            <a:r>
              <a:rPr lang="en-US" sz="1300" dirty="0"/>
              <a:t>Set clear targets</a:t>
            </a:r>
          </a:p>
        </p:txBody>
      </p:sp>
      <p:sp>
        <p:nvSpPr>
          <p:cNvPr id="165" name="TextBox 164"/>
          <p:cNvSpPr txBox="1"/>
          <p:nvPr/>
        </p:nvSpPr>
        <p:spPr>
          <a:xfrm>
            <a:off x="7128260" y="5225834"/>
            <a:ext cx="1456352" cy="630942"/>
          </a:xfrm>
          <a:prstGeom prst="rect">
            <a:avLst/>
          </a:prstGeom>
          <a:noFill/>
        </p:spPr>
        <p:txBody>
          <a:bodyPr wrap="square" rtlCol="0">
            <a:spAutoFit/>
          </a:bodyPr>
          <a:lstStyle/>
          <a:p>
            <a:pPr>
              <a:lnSpc>
                <a:spcPts val="1400"/>
              </a:lnSpc>
            </a:pPr>
            <a:r>
              <a:rPr lang="en-US" sz="1300" dirty="0"/>
              <a:t>Leverage ecosystem partners</a:t>
            </a:r>
          </a:p>
        </p:txBody>
      </p:sp>
      <p:sp>
        <p:nvSpPr>
          <p:cNvPr id="166" name="TextBox 165"/>
          <p:cNvSpPr txBox="1"/>
          <p:nvPr/>
        </p:nvSpPr>
        <p:spPr>
          <a:xfrm>
            <a:off x="7128260" y="5949734"/>
            <a:ext cx="1437710" cy="451406"/>
          </a:xfrm>
          <a:prstGeom prst="rect">
            <a:avLst/>
          </a:prstGeom>
          <a:noFill/>
        </p:spPr>
        <p:txBody>
          <a:bodyPr wrap="square" rtlCol="0">
            <a:spAutoFit/>
          </a:bodyPr>
          <a:lstStyle/>
          <a:p>
            <a:pPr>
              <a:lnSpc>
                <a:spcPts val="1400"/>
              </a:lnSpc>
            </a:pPr>
            <a:r>
              <a:rPr lang="en-US" sz="1300" dirty="0"/>
              <a:t>Promote digital culture</a:t>
            </a:r>
          </a:p>
        </p:txBody>
      </p:sp>
      <p:sp>
        <p:nvSpPr>
          <p:cNvPr id="167" name="TextBox 166"/>
          <p:cNvSpPr txBox="1"/>
          <p:nvPr/>
        </p:nvSpPr>
        <p:spPr>
          <a:xfrm>
            <a:off x="8423887" y="4411477"/>
            <a:ext cx="903374" cy="492443"/>
          </a:xfrm>
          <a:prstGeom prst="rect">
            <a:avLst/>
          </a:prstGeom>
          <a:noFill/>
        </p:spPr>
        <p:txBody>
          <a:bodyPr wrap="square" rtlCol="0">
            <a:spAutoFit/>
          </a:bodyPr>
          <a:lstStyle/>
          <a:p>
            <a:pPr algn="ctr"/>
            <a:r>
              <a:rPr lang="en-US" sz="1300" dirty="0"/>
              <a:t>Superior workforce</a:t>
            </a:r>
          </a:p>
        </p:txBody>
      </p:sp>
      <p:sp>
        <p:nvSpPr>
          <p:cNvPr id="168" name="TextBox 167"/>
          <p:cNvSpPr txBox="1"/>
          <p:nvPr/>
        </p:nvSpPr>
        <p:spPr>
          <a:xfrm>
            <a:off x="8740902" y="5810177"/>
            <a:ext cx="1200148" cy="492443"/>
          </a:xfrm>
          <a:prstGeom prst="rect">
            <a:avLst/>
          </a:prstGeom>
          <a:noFill/>
        </p:spPr>
        <p:txBody>
          <a:bodyPr wrap="square" rtlCol="0">
            <a:spAutoFit/>
          </a:bodyPr>
          <a:lstStyle/>
          <a:p>
            <a:pPr algn="ctr"/>
            <a:r>
              <a:rPr lang="en-US" sz="1300" dirty="0"/>
              <a:t>Engaging work environment</a:t>
            </a:r>
          </a:p>
        </p:txBody>
      </p:sp>
      <p:sp>
        <p:nvSpPr>
          <p:cNvPr id="169" name="TextBox 168"/>
          <p:cNvSpPr txBox="1"/>
          <p:nvPr/>
        </p:nvSpPr>
        <p:spPr>
          <a:xfrm>
            <a:off x="9254999" y="4411477"/>
            <a:ext cx="1073161" cy="492443"/>
          </a:xfrm>
          <a:prstGeom prst="rect">
            <a:avLst/>
          </a:prstGeom>
          <a:noFill/>
        </p:spPr>
        <p:txBody>
          <a:bodyPr wrap="square" rtlCol="0">
            <a:spAutoFit/>
          </a:bodyPr>
          <a:lstStyle/>
          <a:p>
            <a:pPr algn="ctr"/>
            <a:r>
              <a:rPr lang="en-US" sz="1300" dirty="0"/>
              <a:t>Sustainable leadership</a:t>
            </a:r>
          </a:p>
        </p:txBody>
      </p:sp>
      <p:grpSp>
        <p:nvGrpSpPr>
          <p:cNvPr id="15" name="Group 14"/>
          <p:cNvGrpSpPr/>
          <p:nvPr/>
        </p:nvGrpSpPr>
        <p:grpSpPr>
          <a:xfrm>
            <a:off x="10504262" y="4812215"/>
            <a:ext cx="1083633" cy="1130177"/>
            <a:chOff x="3332233" y="2746377"/>
            <a:chExt cx="3847287" cy="3706811"/>
          </a:xfrm>
        </p:grpSpPr>
        <p:sp>
          <p:nvSpPr>
            <p:cNvPr id="194" name="Freeform 193"/>
            <p:cNvSpPr/>
            <p:nvPr/>
          </p:nvSpPr>
          <p:spPr>
            <a:xfrm>
              <a:off x="4863358" y="2746377"/>
              <a:ext cx="2316162" cy="2259012"/>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7"/>
            <p:cNvSpPr>
              <a:spLocks/>
            </p:cNvSpPr>
            <p:nvPr/>
          </p:nvSpPr>
          <p:spPr bwMode="auto">
            <a:xfrm>
              <a:off x="3363169" y="2747963"/>
              <a:ext cx="1909763" cy="1846263"/>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9"/>
            <p:cNvSpPr>
              <a:spLocks/>
            </p:cNvSpPr>
            <p:nvPr/>
          </p:nvSpPr>
          <p:spPr bwMode="auto">
            <a:xfrm>
              <a:off x="4874469" y="4608513"/>
              <a:ext cx="1908175" cy="1844675"/>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solidFill>
              <a:srgbClr val="C4BD9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11"/>
            <p:cNvSpPr>
              <a:spLocks/>
            </p:cNvSpPr>
            <p:nvPr/>
          </p:nvSpPr>
          <p:spPr bwMode="auto">
            <a:xfrm flipH="1">
              <a:off x="3332233" y="4195826"/>
              <a:ext cx="1953462" cy="1852971"/>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70" name="TextBox 169"/>
          <p:cNvSpPr txBox="1"/>
          <p:nvPr/>
        </p:nvSpPr>
        <p:spPr>
          <a:xfrm>
            <a:off x="10190942" y="4895046"/>
            <a:ext cx="856398" cy="292388"/>
          </a:xfrm>
          <a:prstGeom prst="rect">
            <a:avLst/>
          </a:prstGeom>
          <a:noFill/>
        </p:spPr>
        <p:txBody>
          <a:bodyPr wrap="square" rtlCol="0">
            <a:spAutoFit/>
          </a:bodyPr>
          <a:lstStyle/>
          <a:p>
            <a:pPr algn="ctr"/>
            <a:r>
              <a:rPr lang="en-US" sz="1300" dirty="0"/>
              <a:t>People</a:t>
            </a:r>
          </a:p>
        </p:txBody>
      </p:sp>
      <p:sp>
        <p:nvSpPr>
          <p:cNvPr id="171" name="TextBox 170"/>
          <p:cNvSpPr txBox="1"/>
          <p:nvPr/>
        </p:nvSpPr>
        <p:spPr>
          <a:xfrm>
            <a:off x="10995189" y="4895046"/>
            <a:ext cx="944577" cy="292388"/>
          </a:xfrm>
          <a:prstGeom prst="rect">
            <a:avLst/>
          </a:prstGeom>
          <a:noFill/>
        </p:spPr>
        <p:txBody>
          <a:bodyPr wrap="square" rtlCol="0">
            <a:spAutoFit/>
          </a:bodyPr>
          <a:lstStyle/>
          <a:p>
            <a:pPr algn="ctr"/>
            <a:r>
              <a:rPr lang="en-US" sz="1300" dirty="0"/>
              <a:t>Customers</a:t>
            </a:r>
          </a:p>
        </p:txBody>
      </p:sp>
      <p:sp>
        <p:nvSpPr>
          <p:cNvPr id="172" name="TextBox 171"/>
          <p:cNvSpPr txBox="1"/>
          <p:nvPr/>
        </p:nvSpPr>
        <p:spPr>
          <a:xfrm>
            <a:off x="10201189" y="5511583"/>
            <a:ext cx="819235" cy="292388"/>
          </a:xfrm>
          <a:prstGeom prst="rect">
            <a:avLst/>
          </a:prstGeom>
          <a:noFill/>
        </p:spPr>
        <p:txBody>
          <a:bodyPr wrap="square" rtlCol="0">
            <a:spAutoFit/>
          </a:bodyPr>
          <a:lstStyle/>
          <a:p>
            <a:pPr algn="ctr"/>
            <a:r>
              <a:rPr lang="en-US" sz="1300" dirty="0"/>
              <a:t>Partners</a:t>
            </a:r>
          </a:p>
        </p:txBody>
      </p:sp>
      <p:sp>
        <p:nvSpPr>
          <p:cNvPr id="173" name="TextBox 172"/>
          <p:cNvSpPr txBox="1"/>
          <p:nvPr/>
        </p:nvSpPr>
        <p:spPr>
          <a:xfrm>
            <a:off x="10833396" y="5511583"/>
            <a:ext cx="1175668" cy="292388"/>
          </a:xfrm>
          <a:prstGeom prst="rect">
            <a:avLst/>
          </a:prstGeom>
          <a:noFill/>
        </p:spPr>
        <p:txBody>
          <a:bodyPr wrap="square" rtlCol="0">
            <a:spAutoFit/>
          </a:bodyPr>
          <a:lstStyle/>
          <a:p>
            <a:pPr algn="ctr"/>
            <a:r>
              <a:rPr lang="en-US" sz="1300" dirty="0"/>
              <a:t>Environment</a:t>
            </a:r>
          </a:p>
        </p:txBody>
      </p:sp>
      <p:sp>
        <p:nvSpPr>
          <p:cNvPr id="16" name="Rectangle 15"/>
          <p:cNvSpPr/>
          <p:nvPr/>
        </p:nvSpPr>
        <p:spPr>
          <a:xfrm>
            <a:off x="1642880"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3362179"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p:nvPr/>
        </p:nvSpPr>
        <p:spPr>
          <a:xfrm>
            <a:off x="5081478"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p:nvPr/>
        </p:nvSpPr>
        <p:spPr>
          <a:xfrm>
            <a:off x="6800777"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p:nvPr/>
        </p:nvSpPr>
        <p:spPr>
          <a:xfrm>
            <a:off x="8520076"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10239375" y="3409950"/>
            <a:ext cx="1676766" cy="73280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438525" y="3517672"/>
            <a:ext cx="1523999" cy="523220"/>
          </a:xfrm>
          <a:prstGeom prst="rect">
            <a:avLst/>
          </a:prstGeom>
          <a:noFill/>
        </p:spPr>
        <p:txBody>
          <a:bodyPr wrap="square" rtlCol="0">
            <a:spAutoFit/>
          </a:bodyPr>
          <a:lstStyle/>
          <a:p>
            <a:pPr algn="ctr"/>
            <a:r>
              <a:rPr lang="en-US" sz="1400" dirty="0">
                <a:solidFill>
                  <a:schemeClr val="bg1"/>
                </a:solidFill>
              </a:rPr>
              <a:t>Value Capture &amp; Productivity</a:t>
            </a:r>
          </a:p>
        </p:txBody>
      </p:sp>
      <p:sp>
        <p:nvSpPr>
          <p:cNvPr id="75" name="TextBox 74"/>
          <p:cNvSpPr txBox="1"/>
          <p:nvPr/>
        </p:nvSpPr>
        <p:spPr>
          <a:xfrm>
            <a:off x="5153025" y="3409950"/>
            <a:ext cx="1523999" cy="738664"/>
          </a:xfrm>
          <a:prstGeom prst="rect">
            <a:avLst/>
          </a:prstGeom>
          <a:noFill/>
        </p:spPr>
        <p:txBody>
          <a:bodyPr wrap="square" rtlCol="0">
            <a:spAutoFit/>
          </a:bodyPr>
          <a:lstStyle/>
          <a:p>
            <a:pPr algn="ctr"/>
            <a:r>
              <a:rPr lang="en-US" sz="1400" dirty="0">
                <a:solidFill>
                  <a:schemeClr val="bg1"/>
                </a:solidFill>
              </a:rPr>
              <a:t>Investments, Partnerships &amp; Acquisitions</a:t>
            </a:r>
          </a:p>
        </p:txBody>
      </p:sp>
      <p:sp>
        <p:nvSpPr>
          <p:cNvPr id="76" name="TextBox 75"/>
          <p:cNvSpPr txBox="1"/>
          <p:nvPr/>
        </p:nvSpPr>
        <p:spPr>
          <a:xfrm>
            <a:off x="6867525" y="3517672"/>
            <a:ext cx="1523999" cy="523220"/>
          </a:xfrm>
          <a:prstGeom prst="rect">
            <a:avLst/>
          </a:prstGeom>
          <a:noFill/>
        </p:spPr>
        <p:txBody>
          <a:bodyPr wrap="square" rtlCol="0">
            <a:spAutoFit/>
          </a:bodyPr>
          <a:lstStyle/>
          <a:p>
            <a:pPr algn="ctr"/>
            <a:r>
              <a:rPr lang="en-US" sz="1400" dirty="0">
                <a:solidFill>
                  <a:schemeClr val="bg1"/>
                </a:solidFill>
              </a:rPr>
              <a:t>Innovation &amp; Digital</a:t>
            </a:r>
          </a:p>
        </p:txBody>
      </p:sp>
      <p:sp>
        <p:nvSpPr>
          <p:cNvPr id="77" name="TextBox 76"/>
          <p:cNvSpPr txBox="1"/>
          <p:nvPr/>
        </p:nvSpPr>
        <p:spPr>
          <a:xfrm>
            <a:off x="8591550" y="3517672"/>
            <a:ext cx="1523999" cy="523220"/>
          </a:xfrm>
          <a:prstGeom prst="rect">
            <a:avLst/>
          </a:prstGeom>
          <a:noFill/>
        </p:spPr>
        <p:txBody>
          <a:bodyPr wrap="square" rtlCol="0">
            <a:spAutoFit/>
          </a:bodyPr>
          <a:lstStyle/>
          <a:p>
            <a:pPr algn="ctr"/>
            <a:r>
              <a:rPr lang="en-US" sz="1400" dirty="0">
                <a:solidFill>
                  <a:schemeClr val="bg1"/>
                </a:solidFill>
              </a:rPr>
              <a:t>Empowered People &amp; Team</a:t>
            </a:r>
          </a:p>
        </p:txBody>
      </p:sp>
      <p:sp>
        <p:nvSpPr>
          <p:cNvPr id="84" name="TextBox 83"/>
          <p:cNvSpPr txBox="1"/>
          <p:nvPr/>
        </p:nvSpPr>
        <p:spPr>
          <a:xfrm>
            <a:off x="10306050" y="3517672"/>
            <a:ext cx="1523999" cy="523220"/>
          </a:xfrm>
          <a:prstGeom prst="rect">
            <a:avLst/>
          </a:prstGeom>
          <a:noFill/>
        </p:spPr>
        <p:txBody>
          <a:bodyPr wrap="square" rtlCol="0">
            <a:spAutoFit/>
          </a:bodyPr>
          <a:lstStyle/>
          <a:p>
            <a:pPr algn="ctr"/>
            <a:r>
              <a:rPr lang="en-US" sz="1400" dirty="0">
                <a:solidFill>
                  <a:schemeClr val="bg1"/>
                </a:solidFill>
              </a:rPr>
              <a:t>Sustainable Framework</a:t>
            </a:r>
          </a:p>
        </p:txBody>
      </p:sp>
      <p:sp>
        <p:nvSpPr>
          <p:cNvPr id="73" name="TextBox 72"/>
          <p:cNvSpPr txBox="1"/>
          <p:nvPr/>
        </p:nvSpPr>
        <p:spPr>
          <a:xfrm>
            <a:off x="1714500" y="3517672"/>
            <a:ext cx="1523999" cy="523220"/>
          </a:xfrm>
          <a:prstGeom prst="rect">
            <a:avLst/>
          </a:prstGeom>
          <a:noFill/>
        </p:spPr>
        <p:txBody>
          <a:bodyPr wrap="square" rtlCol="0">
            <a:spAutoFit/>
          </a:bodyPr>
          <a:lstStyle/>
          <a:p>
            <a:pPr algn="ctr"/>
            <a:r>
              <a:rPr lang="en-US" sz="1400" dirty="0">
                <a:solidFill>
                  <a:schemeClr val="bg1"/>
                </a:solidFill>
              </a:rPr>
              <a:t>Winning Brand Portfolio</a:t>
            </a:r>
          </a:p>
        </p:txBody>
      </p:sp>
      <p:sp>
        <p:nvSpPr>
          <p:cNvPr id="17" name="Rectangle 16"/>
          <p:cNvSpPr/>
          <p:nvPr/>
        </p:nvSpPr>
        <p:spPr>
          <a:xfrm>
            <a:off x="409575" y="1104900"/>
            <a:ext cx="11555593" cy="2076450"/>
          </a:xfrm>
          <a:prstGeom prst="rect">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53250" y="4297177"/>
            <a:ext cx="1442062" cy="431902"/>
          </a:xfrm>
          <a:prstGeom prst="rect">
            <a:avLst/>
          </a:pr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48475" y="4390401"/>
            <a:ext cx="249676" cy="24967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1</a:t>
            </a:r>
          </a:p>
        </p:txBody>
      </p:sp>
      <p:sp>
        <p:nvSpPr>
          <p:cNvPr id="257" name="Rectangle 256"/>
          <p:cNvSpPr/>
          <p:nvPr/>
        </p:nvSpPr>
        <p:spPr>
          <a:xfrm>
            <a:off x="6953250" y="4840102"/>
            <a:ext cx="1442062" cy="313875"/>
          </a:xfrm>
          <a:prstGeom prst="rect">
            <a:avLst/>
          </a:pr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6848475" y="4876176"/>
            <a:ext cx="249676" cy="24967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2</a:t>
            </a:r>
          </a:p>
        </p:txBody>
      </p:sp>
      <p:sp>
        <p:nvSpPr>
          <p:cNvPr id="259" name="Rectangle 258"/>
          <p:cNvSpPr/>
          <p:nvPr/>
        </p:nvSpPr>
        <p:spPr>
          <a:xfrm>
            <a:off x="6953250" y="5240151"/>
            <a:ext cx="1442062" cy="604489"/>
          </a:xfrm>
          <a:prstGeom prst="rect">
            <a:avLst/>
          </a:pr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6848475" y="5419101"/>
            <a:ext cx="249676" cy="24967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3</a:t>
            </a:r>
          </a:p>
        </p:txBody>
      </p:sp>
      <p:sp>
        <p:nvSpPr>
          <p:cNvPr id="261" name="Rectangle 260"/>
          <p:cNvSpPr/>
          <p:nvPr/>
        </p:nvSpPr>
        <p:spPr>
          <a:xfrm>
            <a:off x="6953250" y="5945002"/>
            <a:ext cx="1442062" cy="431902"/>
          </a:xfrm>
          <a:prstGeom prst="rect">
            <a:avLst/>
          </a:prstGeom>
          <a:noFill/>
          <a:ln w="127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6848475" y="6028701"/>
            <a:ext cx="249676" cy="24967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4</a:t>
            </a:r>
          </a:p>
        </p:txBody>
      </p:sp>
      <p:sp>
        <p:nvSpPr>
          <p:cNvPr id="23" name="Rectangle 22"/>
          <p:cNvSpPr/>
          <p:nvPr/>
        </p:nvSpPr>
        <p:spPr>
          <a:xfrm>
            <a:off x="3419475" y="4257051"/>
            <a:ext cx="1576017" cy="4825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p:cNvSpPr/>
          <p:nvPr/>
        </p:nvSpPr>
        <p:spPr>
          <a:xfrm>
            <a:off x="3419475" y="4838075"/>
            <a:ext cx="1576017" cy="6186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p:cNvSpPr/>
          <p:nvPr/>
        </p:nvSpPr>
        <p:spPr>
          <a:xfrm>
            <a:off x="3419475" y="5542925"/>
            <a:ext cx="1576017" cy="829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50521" y="4276101"/>
            <a:ext cx="1690109" cy="451406"/>
          </a:xfrm>
          <a:prstGeom prst="rect">
            <a:avLst/>
          </a:prstGeom>
          <a:noFill/>
        </p:spPr>
        <p:txBody>
          <a:bodyPr wrap="square" rtlCol="0">
            <a:spAutoFit/>
          </a:bodyPr>
          <a:lstStyle/>
          <a:p>
            <a:pPr algn="ctr">
              <a:lnSpc>
                <a:spcPts val="1400"/>
              </a:lnSpc>
            </a:pPr>
            <a:r>
              <a:rPr lang="en-US" sz="1300" dirty="0"/>
              <a:t>Brands &amp; value chains monetization</a:t>
            </a:r>
          </a:p>
        </p:txBody>
      </p:sp>
      <p:sp>
        <p:nvSpPr>
          <p:cNvPr id="160" name="TextBox 159"/>
          <p:cNvSpPr txBox="1"/>
          <p:nvPr/>
        </p:nvSpPr>
        <p:spPr>
          <a:xfrm>
            <a:off x="3376609" y="4844834"/>
            <a:ext cx="1637933" cy="630942"/>
          </a:xfrm>
          <a:prstGeom prst="rect">
            <a:avLst/>
          </a:prstGeom>
          <a:noFill/>
        </p:spPr>
        <p:txBody>
          <a:bodyPr wrap="square" rtlCol="0">
            <a:spAutoFit/>
          </a:bodyPr>
          <a:lstStyle/>
          <a:p>
            <a:pPr algn="ctr">
              <a:lnSpc>
                <a:spcPts val="1400"/>
              </a:lnSpc>
            </a:pPr>
            <a:r>
              <a:rPr lang="en-US" sz="1300" dirty="0"/>
              <a:t>Margin enhancement</a:t>
            </a:r>
          </a:p>
          <a:p>
            <a:pPr algn="ctr">
              <a:lnSpc>
                <a:spcPts val="1400"/>
              </a:lnSpc>
            </a:pPr>
            <a:r>
              <a:rPr lang="en-US" sz="1300" dirty="0"/>
              <a:t>through integration &amp; shared operations</a:t>
            </a:r>
          </a:p>
        </p:txBody>
      </p:sp>
      <p:sp>
        <p:nvSpPr>
          <p:cNvPr id="161" name="TextBox 160"/>
          <p:cNvSpPr txBox="1"/>
          <p:nvPr/>
        </p:nvSpPr>
        <p:spPr>
          <a:xfrm>
            <a:off x="3373443" y="5568734"/>
            <a:ext cx="1644265" cy="810478"/>
          </a:xfrm>
          <a:prstGeom prst="rect">
            <a:avLst/>
          </a:prstGeom>
          <a:noFill/>
        </p:spPr>
        <p:txBody>
          <a:bodyPr wrap="square" rtlCol="0">
            <a:spAutoFit/>
          </a:bodyPr>
          <a:lstStyle/>
          <a:p>
            <a:pPr algn="ctr">
              <a:lnSpc>
                <a:spcPts val="1400"/>
              </a:lnSpc>
            </a:pPr>
            <a:r>
              <a:rPr lang="en-US" sz="1300" dirty="0"/>
              <a:t>Capital optimization with asset right strategy &amp; mixed-use business</a:t>
            </a:r>
          </a:p>
        </p:txBody>
      </p:sp>
      <p:sp>
        <p:nvSpPr>
          <p:cNvPr id="24" name="Rectangle 23"/>
          <p:cNvSpPr/>
          <p:nvPr/>
        </p:nvSpPr>
        <p:spPr>
          <a:xfrm>
            <a:off x="10277475" y="4500578"/>
            <a:ext cx="1604663" cy="1728136"/>
          </a:xfrm>
          <a:prstGeom prst="rect">
            <a:avLst/>
          </a:prstGeom>
          <a:no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p:cNvSpPr txBox="1"/>
          <p:nvPr/>
        </p:nvSpPr>
        <p:spPr>
          <a:xfrm>
            <a:off x="10354964" y="4324194"/>
            <a:ext cx="1449684" cy="379848"/>
          </a:xfrm>
          <a:prstGeom prst="rect">
            <a:avLst/>
          </a:prstGeom>
          <a:solidFill>
            <a:schemeClr val="bg1">
              <a:lumMod val="85000"/>
            </a:schemeClr>
          </a:solidFill>
          <a:ln>
            <a:solidFill>
              <a:schemeClr val="accent5">
                <a:lumMod val="60000"/>
                <a:lumOff val="40000"/>
              </a:schemeClr>
            </a:solidFill>
          </a:ln>
        </p:spPr>
        <p:txBody>
          <a:bodyPr wrap="square" rtlCol="0">
            <a:spAutoFit/>
          </a:bodyPr>
          <a:lstStyle/>
          <a:p>
            <a:pPr algn="ctr">
              <a:lnSpc>
                <a:spcPts val="1100"/>
              </a:lnSpc>
            </a:pPr>
            <a:r>
              <a:rPr lang="en-US" sz="1200" dirty="0">
                <a:solidFill>
                  <a:schemeClr val="tx1">
                    <a:lumMod val="65000"/>
                    <a:lumOff val="35000"/>
                  </a:schemeClr>
                </a:solidFill>
              </a:rPr>
              <a:t>Good Corporate Governance</a:t>
            </a:r>
          </a:p>
        </p:txBody>
      </p:sp>
      <p:sp>
        <p:nvSpPr>
          <p:cNvPr id="267" name="TextBox 266"/>
          <p:cNvSpPr txBox="1"/>
          <p:nvPr/>
        </p:nvSpPr>
        <p:spPr>
          <a:xfrm>
            <a:off x="10355489" y="6012177"/>
            <a:ext cx="1448634" cy="379848"/>
          </a:xfrm>
          <a:prstGeom prst="rect">
            <a:avLst/>
          </a:prstGeom>
          <a:solidFill>
            <a:schemeClr val="bg1">
              <a:lumMod val="85000"/>
            </a:schemeClr>
          </a:solidFill>
          <a:ln>
            <a:solidFill>
              <a:schemeClr val="accent5">
                <a:lumMod val="60000"/>
                <a:lumOff val="40000"/>
              </a:schemeClr>
            </a:solidFill>
          </a:ln>
        </p:spPr>
        <p:txBody>
          <a:bodyPr wrap="square" rtlCol="0">
            <a:spAutoFit/>
          </a:bodyPr>
          <a:lstStyle/>
          <a:p>
            <a:pPr algn="ctr">
              <a:lnSpc>
                <a:spcPts val="1100"/>
              </a:lnSpc>
            </a:pPr>
            <a:r>
              <a:rPr lang="en-US" sz="1200" dirty="0">
                <a:solidFill>
                  <a:schemeClr val="tx1">
                    <a:lumMod val="65000"/>
                    <a:lumOff val="35000"/>
                  </a:schemeClr>
                </a:solidFill>
              </a:rPr>
              <a:t>Social Responsibility Mindset</a:t>
            </a:r>
          </a:p>
        </p:txBody>
      </p:sp>
      <p:sp>
        <p:nvSpPr>
          <p:cNvPr id="91" name="Rectangle 90"/>
          <p:cNvSpPr/>
          <p:nvPr/>
        </p:nvSpPr>
        <p:spPr>
          <a:xfrm>
            <a:off x="401104" y="3373975"/>
            <a:ext cx="11555593" cy="3136894"/>
          </a:xfrm>
          <a:prstGeom prst="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6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Five-Year Aspiration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7" name="Straight Connector 136"/>
          <p:cNvCxnSpPr/>
          <p:nvPr/>
        </p:nvCxnSpPr>
        <p:spPr>
          <a:xfrm>
            <a:off x="6281734" y="-1521395"/>
            <a:ext cx="562897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065212" y="670297"/>
            <a:ext cx="7215487" cy="6208382"/>
            <a:chOff x="1065212" y="670297"/>
            <a:chExt cx="7215487" cy="6208382"/>
          </a:xfrm>
        </p:grpSpPr>
        <p:sp>
          <p:nvSpPr>
            <p:cNvPr id="46" name="Freeform 45"/>
            <p:cNvSpPr/>
            <p:nvPr/>
          </p:nvSpPr>
          <p:spPr>
            <a:xfrm>
              <a:off x="1065212" y="697948"/>
              <a:ext cx="7173065" cy="6179434"/>
            </a:xfrm>
            <a:custGeom>
              <a:avLst/>
              <a:gdLst>
                <a:gd name="connsiteX0" fmla="*/ 8891 w 6847950"/>
                <a:gd name="connsiteY0" fmla="*/ 5633049 h 6332340"/>
                <a:gd name="connsiteX1" fmla="*/ 6547713 w 6847950"/>
                <a:gd name="connsiteY1" fmla="*/ 0 h 6332340"/>
                <a:gd name="connsiteX2" fmla="*/ 5167487 w 6847950"/>
                <a:gd name="connsiteY2" fmla="*/ 5624423 h 6332340"/>
                <a:gd name="connsiteX3" fmla="*/ 8891 w 6847950"/>
                <a:gd name="connsiteY3" fmla="*/ 5633049 h 6332340"/>
                <a:gd name="connsiteX0" fmla="*/ 8891 w 6847950"/>
                <a:gd name="connsiteY0" fmla="*/ 5633049 h 6332340"/>
                <a:gd name="connsiteX1" fmla="*/ 6547713 w 6847950"/>
                <a:gd name="connsiteY1" fmla="*/ 0 h 6332340"/>
                <a:gd name="connsiteX2" fmla="*/ 5167487 w 6847950"/>
                <a:gd name="connsiteY2" fmla="*/ 5624423 h 6332340"/>
                <a:gd name="connsiteX3" fmla="*/ 8891 w 6847950"/>
                <a:gd name="connsiteY3" fmla="*/ 5633049 h 6332340"/>
                <a:gd name="connsiteX0" fmla="*/ 8891 w 6547713"/>
                <a:gd name="connsiteY0" fmla="*/ 5633049 h 6332340"/>
                <a:gd name="connsiteX1" fmla="*/ 6547713 w 6547713"/>
                <a:gd name="connsiteY1" fmla="*/ 0 h 6332340"/>
                <a:gd name="connsiteX2" fmla="*/ 5167487 w 6547713"/>
                <a:gd name="connsiteY2" fmla="*/ 5624423 h 6332340"/>
                <a:gd name="connsiteX3" fmla="*/ 8891 w 6547713"/>
                <a:gd name="connsiteY3" fmla="*/ 5633049 h 6332340"/>
                <a:gd name="connsiteX0" fmla="*/ 0 w 6538822"/>
                <a:gd name="connsiteY0" fmla="*/ 5633049 h 5633049"/>
                <a:gd name="connsiteX1" fmla="*/ 6538822 w 6538822"/>
                <a:gd name="connsiteY1" fmla="*/ 0 h 5633049"/>
                <a:gd name="connsiteX2" fmla="*/ 5158596 w 6538822"/>
                <a:gd name="connsiteY2" fmla="*/ 5624423 h 5633049"/>
                <a:gd name="connsiteX3" fmla="*/ 0 w 6538822"/>
                <a:gd name="connsiteY3" fmla="*/ 5633049 h 5633049"/>
              </a:gdLst>
              <a:ahLst/>
              <a:cxnLst>
                <a:cxn ang="0">
                  <a:pos x="connsiteX0" y="connsiteY0"/>
                </a:cxn>
                <a:cxn ang="0">
                  <a:pos x="connsiteX1" y="connsiteY1"/>
                </a:cxn>
                <a:cxn ang="0">
                  <a:pos x="connsiteX2" y="connsiteY2"/>
                </a:cxn>
                <a:cxn ang="0">
                  <a:pos x="connsiteX3" y="connsiteY3"/>
                </a:cxn>
              </a:cxnLst>
              <a:rect l="l" t="t" r="r" b="b"/>
              <a:pathLst>
                <a:path w="6538822" h="5633049">
                  <a:moveTo>
                    <a:pt x="0" y="5633049"/>
                  </a:moveTo>
                  <a:lnTo>
                    <a:pt x="6538822" y="0"/>
                  </a:lnTo>
                  <a:lnTo>
                    <a:pt x="5158596" y="5624423"/>
                  </a:lnTo>
                  <a:lnTo>
                    <a:pt x="0" y="5633049"/>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Freeform 46"/>
            <p:cNvSpPr>
              <a:spLocks/>
            </p:cNvSpPr>
            <p:nvPr/>
          </p:nvSpPr>
          <p:spPr bwMode="auto">
            <a:xfrm>
              <a:off x="2176804" y="670297"/>
              <a:ext cx="6103895" cy="6208382"/>
            </a:xfrm>
            <a:custGeom>
              <a:avLst/>
              <a:gdLst>
                <a:gd name="T0" fmla="*/ 3505 w 3505"/>
                <a:gd name="T1" fmla="*/ 0 h 3565"/>
                <a:gd name="T2" fmla="*/ 2103 w 3505"/>
                <a:gd name="T3" fmla="*/ 3565 h 3565"/>
                <a:gd name="T4" fmla="*/ 0 w 3505"/>
                <a:gd name="T5" fmla="*/ 3565 h 3565"/>
                <a:gd name="T6" fmla="*/ 3505 w 3505"/>
                <a:gd name="T7" fmla="*/ 0 h 3565"/>
              </a:gdLst>
              <a:ahLst/>
              <a:cxnLst>
                <a:cxn ang="0">
                  <a:pos x="T0" y="T1"/>
                </a:cxn>
                <a:cxn ang="0">
                  <a:pos x="T2" y="T3"/>
                </a:cxn>
                <a:cxn ang="0">
                  <a:pos x="T4" y="T5"/>
                </a:cxn>
                <a:cxn ang="0">
                  <a:pos x="T6" y="T7"/>
                </a:cxn>
              </a:cxnLst>
              <a:rect l="0" t="0" r="r" b="b"/>
              <a:pathLst>
                <a:path w="3505" h="3565">
                  <a:moveTo>
                    <a:pt x="3505" y="0"/>
                  </a:moveTo>
                  <a:lnTo>
                    <a:pt x="2103" y="3565"/>
                  </a:lnTo>
                  <a:lnTo>
                    <a:pt x="0" y="3565"/>
                  </a:lnTo>
                  <a:lnTo>
                    <a:pt x="3505" y="0"/>
                  </a:lnTo>
                  <a:close/>
                </a:path>
              </a:pathLst>
            </a:custGeom>
            <a:solidFill>
              <a:schemeClr val="accent5">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Right Arrow 5"/>
          <p:cNvSpPr/>
          <p:nvPr/>
        </p:nvSpPr>
        <p:spPr>
          <a:xfrm rot="17596173">
            <a:off x="5489318" y="3999563"/>
            <a:ext cx="657386" cy="297740"/>
          </a:xfrm>
          <a:custGeom>
            <a:avLst/>
            <a:gdLst>
              <a:gd name="connsiteX0" fmla="*/ 0 w 1371600"/>
              <a:gd name="connsiteY0" fmla="*/ 122545 h 490180"/>
              <a:gd name="connsiteX1" fmla="*/ 1126510 w 1371600"/>
              <a:gd name="connsiteY1" fmla="*/ 122545 h 490180"/>
              <a:gd name="connsiteX2" fmla="*/ 1126510 w 1371600"/>
              <a:gd name="connsiteY2" fmla="*/ 0 h 490180"/>
              <a:gd name="connsiteX3" fmla="*/ 1371600 w 1371600"/>
              <a:gd name="connsiteY3" fmla="*/ 245090 h 490180"/>
              <a:gd name="connsiteX4" fmla="*/ 1126510 w 1371600"/>
              <a:gd name="connsiteY4" fmla="*/ 490180 h 490180"/>
              <a:gd name="connsiteX5" fmla="*/ 1126510 w 1371600"/>
              <a:gd name="connsiteY5" fmla="*/ 367635 h 490180"/>
              <a:gd name="connsiteX6" fmla="*/ 0 w 1371600"/>
              <a:gd name="connsiteY6" fmla="*/ 367635 h 490180"/>
              <a:gd name="connsiteX7" fmla="*/ 0 w 1371600"/>
              <a:gd name="connsiteY7" fmla="*/ 122545 h 490180"/>
              <a:gd name="connsiteX0" fmla="*/ 0 w 1437244"/>
              <a:gd name="connsiteY0" fmla="*/ 89205 h 490180"/>
              <a:gd name="connsiteX1" fmla="*/ 1192154 w 1437244"/>
              <a:gd name="connsiteY1" fmla="*/ 122545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9205 h 490180"/>
              <a:gd name="connsiteX1" fmla="*/ 1144122 w 1437244"/>
              <a:gd name="connsiteY1" fmla="*/ 118316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8273 h 489248"/>
              <a:gd name="connsiteX1" fmla="*/ 1144122 w 1437244"/>
              <a:gd name="connsiteY1" fmla="*/ 117384 h 489248"/>
              <a:gd name="connsiteX2" fmla="*/ 1132121 w 1437244"/>
              <a:gd name="connsiteY2" fmla="*/ 0 h 489248"/>
              <a:gd name="connsiteX3" fmla="*/ 1437244 w 1437244"/>
              <a:gd name="connsiteY3" fmla="*/ 244158 h 489248"/>
              <a:gd name="connsiteX4" fmla="*/ 1192154 w 1437244"/>
              <a:gd name="connsiteY4" fmla="*/ 489248 h 489248"/>
              <a:gd name="connsiteX5" fmla="*/ 1192154 w 1437244"/>
              <a:gd name="connsiteY5" fmla="*/ 366703 h 489248"/>
              <a:gd name="connsiteX6" fmla="*/ 65644 w 1437244"/>
              <a:gd name="connsiteY6" fmla="*/ 366703 h 489248"/>
              <a:gd name="connsiteX7" fmla="*/ 0 w 1437244"/>
              <a:gd name="connsiteY7" fmla="*/ 88273 h 489248"/>
              <a:gd name="connsiteX0" fmla="*/ 0 w 1363050"/>
              <a:gd name="connsiteY0" fmla="*/ 88273 h 489248"/>
              <a:gd name="connsiteX1" fmla="*/ 1144122 w 1363050"/>
              <a:gd name="connsiteY1" fmla="*/ 117384 h 489248"/>
              <a:gd name="connsiteX2" fmla="*/ 1132121 w 1363050"/>
              <a:gd name="connsiteY2" fmla="*/ 0 h 489248"/>
              <a:gd name="connsiteX3" fmla="*/ 1363050 w 1363050"/>
              <a:gd name="connsiteY3" fmla="*/ 236959 h 489248"/>
              <a:gd name="connsiteX4" fmla="*/ 1192154 w 1363050"/>
              <a:gd name="connsiteY4" fmla="*/ 489248 h 489248"/>
              <a:gd name="connsiteX5" fmla="*/ 1192154 w 1363050"/>
              <a:gd name="connsiteY5" fmla="*/ 366703 h 489248"/>
              <a:gd name="connsiteX6" fmla="*/ 65644 w 1363050"/>
              <a:gd name="connsiteY6" fmla="*/ 366703 h 489248"/>
              <a:gd name="connsiteX7" fmla="*/ 0 w 1363050"/>
              <a:gd name="connsiteY7" fmla="*/ 88273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78994 w 1376400"/>
              <a:gd name="connsiteY6" fmla="*/ 366703 h 489248"/>
              <a:gd name="connsiteX7" fmla="*/ 0 w 1376400"/>
              <a:gd name="connsiteY7" fmla="*/ 40692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85445 w 1376400"/>
              <a:gd name="connsiteY6" fmla="*/ 381704 h 489248"/>
              <a:gd name="connsiteX7" fmla="*/ 0 w 1376400"/>
              <a:gd name="connsiteY7" fmla="*/ 40692 h 489248"/>
              <a:gd name="connsiteX0" fmla="*/ 0 w 1405685"/>
              <a:gd name="connsiteY0" fmla="*/ 0 h 549718"/>
              <a:gd name="connsiteX1" fmla="*/ 1186757 w 1405685"/>
              <a:gd name="connsiteY1" fmla="*/ 177854 h 549718"/>
              <a:gd name="connsiteX2" fmla="*/ 1174756 w 1405685"/>
              <a:gd name="connsiteY2" fmla="*/ 60470 h 549718"/>
              <a:gd name="connsiteX3" fmla="*/ 1405685 w 1405685"/>
              <a:gd name="connsiteY3" fmla="*/ 297429 h 549718"/>
              <a:gd name="connsiteX4" fmla="*/ 1234789 w 1405685"/>
              <a:gd name="connsiteY4" fmla="*/ 549718 h 549718"/>
              <a:gd name="connsiteX5" fmla="*/ 1234789 w 1405685"/>
              <a:gd name="connsiteY5" fmla="*/ 427173 h 549718"/>
              <a:gd name="connsiteX6" fmla="*/ 114730 w 1405685"/>
              <a:gd name="connsiteY6" fmla="*/ 442174 h 549718"/>
              <a:gd name="connsiteX7" fmla="*/ 0 w 1405685"/>
              <a:gd name="connsiteY7" fmla="*/ 0 h 549718"/>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34789 w 1405685"/>
              <a:gd name="connsiteY5" fmla="*/ 427173 h 589979"/>
              <a:gd name="connsiteX6" fmla="*/ 114730 w 1405685"/>
              <a:gd name="connsiteY6" fmla="*/ 442174 h 589979"/>
              <a:gd name="connsiteX7" fmla="*/ 0 w 1405685"/>
              <a:gd name="connsiteY7" fmla="*/ 0 h 589979"/>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45980 w 1405685"/>
              <a:gd name="connsiteY5" fmla="*/ 461464 h 589979"/>
              <a:gd name="connsiteX6" fmla="*/ 114730 w 1405685"/>
              <a:gd name="connsiteY6" fmla="*/ 442174 h 589979"/>
              <a:gd name="connsiteX7" fmla="*/ 0 w 1405685"/>
              <a:gd name="connsiteY7" fmla="*/ 0 h 589979"/>
              <a:gd name="connsiteX0" fmla="*/ 0 w 1435778"/>
              <a:gd name="connsiteY0" fmla="*/ 0 h 589979"/>
              <a:gd name="connsiteX1" fmla="*/ 1186757 w 1435778"/>
              <a:gd name="connsiteY1" fmla="*/ 177854 h 589979"/>
              <a:gd name="connsiteX2" fmla="*/ 1174756 w 1435778"/>
              <a:gd name="connsiteY2" fmla="*/ 60470 h 589979"/>
              <a:gd name="connsiteX3" fmla="*/ 1435778 w 1435778"/>
              <a:gd name="connsiteY3" fmla="*/ 359140 h 589979"/>
              <a:gd name="connsiteX4" fmla="*/ 1273432 w 1435778"/>
              <a:gd name="connsiteY4" fmla="*/ 589979 h 589979"/>
              <a:gd name="connsiteX5" fmla="*/ 1245980 w 1435778"/>
              <a:gd name="connsiteY5" fmla="*/ 461464 h 589979"/>
              <a:gd name="connsiteX6" fmla="*/ 114730 w 1435778"/>
              <a:gd name="connsiteY6" fmla="*/ 442174 h 589979"/>
              <a:gd name="connsiteX7" fmla="*/ 0 w 1435778"/>
              <a:gd name="connsiteY7" fmla="*/ 0 h 589979"/>
              <a:gd name="connsiteX0" fmla="*/ 0 w 1444748"/>
              <a:gd name="connsiteY0" fmla="*/ 0 h 589979"/>
              <a:gd name="connsiteX1" fmla="*/ 1186757 w 1444748"/>
              <a:gd name="connsiteY1" fmla="*/ 177854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82989 w 1444748"/>
              <a:gd name="connsiteY6" fmla="*/ 434495 h 589979"/>
              <a:gd name="connsiteX7" fmla="*/ 0 w 1444748"/>
              <a:gd name="connsiteY7" fmla="*/ 0 h 589979"/>
              <a:gd name="connsiteX0" fmla="*/ 0 w 1460649"/>
              <a:gd name="connsiteY0" fmla="*/ 0 h 589979"/>
              <a:gd name="connsiteX1" fmla="*/ 1206949 w 1460649"/>
              <a:gd name="connsiteY1" fmla="*/ 208275 h 589979"/>
              <a:gd name="connsiteX2" fmla="*/ 1174756 w 1460649"/>
              <a:gd name="connsiteY2" fmla="*/ 60470 h 589979"/>
              <a:gd name="connsiteX3" fmla="*/ 1460649 w 1460649"/>
              <a:gd name="connsiteY3" fmla="*/ 359111 h 589979"/>
              <a:gd name="connsiteX4" fmla="*/ 1273432 w 1460649"/>
              <a:gd name="connsiteY4" fmla="*/ 589979 h 589979"/>
              <a:gd name="connsiteX5" fmla="*/ 1249820 w 1460649"/>
              <a:gd name="connsiteY5" fmla="*/ 445594 h 589979"/>
              <a:gd name="connsiteX6" fmla="*/ 82989 w 1460649"/>
              <a:gd name="connsiteY6" fmla="*/ 434495 h 589979"/>
              <a:gd name="connsiteX7" fmla="*/ 0 w 1460649"/>
              <a:gd name="connsiteY7" fmla="*/ 0 h 589979"/>
              <a:gd name="connsiteX0" fmla="*/ 0 w 1547982"/>
              <a:gd name="connsiteY0" fmla="*/ 0 h 599476"/>
              <a:gd name="connsiteX1" fmla="*/ 1294282 w 1547982"/>
              <a:gd name="connsiteY1" fmla="*/ 217772 h 599476"/>
              <a:gd name="connsiteX2" fmla="*/ 1262089 w 1547982"/>
              <a:gd name="connsiteY2" fmla="*/ 69967 h 599476"/>
              <a:gd name="connsiteX3" fmla="*/ 1547982 w 1547982"/>
              <a:gd name="connsiteY3" fmla="*/ 368608 h 599476"/>
              <a:gd name="connsiteX4" fmla="*/ 1360765 w 1547982"/>
              <a:gd name="connsiteY4" fmla="*/ 599476 h 599476"/>
              <a:gd name="connsiteX5" fmla="*/ 1337153 w 1547982"/>
              <a:gd name="connsiteY5" fmla="*/ 455091 h 599476"/>
              <a:gd name="connsiteX6" fmla="*/ 170322 w 1547982"/>
              <a:gd name="connsiteY6" fmla="*/ 443992 h 599476"/>
              <a:gd name="connsiteX7" fmla="*/ 0 w 1547982"/>
              <a:gd name="connsiteY7" fmla="*/ 0 h 599476"/>
              <a:gd name="connsiteX0" fmla="*/ 0 w 1545355"/>
              <a:gd name="connsiteY0" fmla="*/ 0 h 599476"/>
              <a:gd name="connsiteX1" fmla="*/ 1294282 w 1545355"/>
              <a:gd name="connsiteY1" fmla="*/ 217772 h 599476"/>
              <a:gd name="connsiteX2" fmla="*/ 1262089 w 1545355"/>
              <a:gd name="connsiteY2" fmla="*/ 69967 h 599476"/>
              <a:gd name="connsiteX3" fmla="*/ 1545355 w 1545355"/>
              <a:gd name="connsiteY3" fmla="*/ 362499 h 599476"/>
              <a:gd name="connsiteX4" fmla="*/ 1360765 w 1545355"/>
              <a:gd name="connsiteY4" fmla="*/ 599476 h 599476"/>
              <a:gd name="connsiteX5" fmla="*/ 1337153 w 1545355"/>
              <a:gd name="connsiteY5" fmla="*/ 455091 h 599476"/>
              <a:gd name="connsiteX6" fmla="*/ 170322 w 1545355"/>
              <a:gd name="connsiteY6" fmla="*/ 443992 h 599476"/>
              <a:gd name="connsiteX7" fmla="*/ 0 w 1545355"/>
              <a:gd name="connsiteY7" fmla="*/ 0 h 599476"/>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37153 w 1545355"/>
              <a:gd name="connsiteY5" fmla="*/ 455091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35024 w 1545355"/>
              <a:gd name="connsiteY2" fmla="*/ 743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63683"/>
              <a:gd name="connsiteY0" fmla="*/ 0 h 598100"/>
              <a:gd name="connsiteX1" fmla="*/ 1294282 w 1563683"/>
              <a:gd name="connsiteY1" fmla="*/ 217772 h 598100"/>
              <a:gd name="connsiteX2" fmla="*/ 1235024 w 1563683"/>
              <a:gd name="connsiteY2" fmla="*/ 74367 h 598100"/>
              <a:gd name="connsiteX3" fmla="*/ 1563683 w 1563683"/>
              <a:gd name="connsiteY3" fmla="*/ 354618 h 598100"/>
              <a:gd name="connsiteX4" fmla="*/ 1414466 w 1563683"/>
              <a:gd name="connsiteY4" fmla="*/ 598100 h 598100"/>
              <a:gd name="connsiteX5" fmla="*/ 1375581 w 1563683"/>
              <a:gd name="connsiteY5" fmla="*/ 460283 h 598100"/>
              <a:gd name="connsiteX6" fmla="*/ 170322 w 1563683"/>
              <a:gd name="connsiteY6" fmla="*/ 443992 h 598100"/>
              <a:gd name="connsiteX7" fmla="*/ 0 w 1563683"/>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75581 w 1583815"/>
              <a:gd name="connsiteY5" fmla="*/ 460283 h 598100"/>
              <a:gd name="connsiteX6" fmla="*/ 170322 w 1583815"/>
              <a:gd name="connsiteY6" fmla="*/ 443992 h 598100"/>
              <a:gd name="connsiteX7" fmla="*/ 0 w 1583815"/>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815"/>
              <a:gd name="connsiteY0" fmla="*/ 0 h 598100"/>
              <a:gd name="connsiteX1" fmla="*/ 1312377 w 1583815"/>
              <a:gd name="connsiteY1" fmla="*/ 251754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374"/>
              <a:gd name="connsiteY0" fmla="*/ 0 h 598100"/>
              <a:gd name="connsiteX1" fmla="*/ 1312377 w 1583374"/>
              <a:gd name="connsiteY1" fmla="*/ 251754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302713 w 1583374"/>
              <a:gd name="connsiteY1" fmla="*/ 245469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294313 w 1583374"/>
              <a:gd name="connsiteY1" fmla="*/ 242121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734687"/>
              <a:gd name="connsiteX1" fmla="*/ 1294313 w 1583374"/>
              <a:gd name="connsiteY1" fmla="*/ 242121 h 734687"/>
              <a:gd name="connsiteX2" fmla="*/ 1235024 w 1583374"/>
              <a:gd name="connsiteY2" fmla="*/ 74367 h 734687"/>
              <a:gd name="connsiteX3" fmla="*/ 1583374 w 1583374"/>
              <a:gd name="connsiteY3" fmla="*/ 375802 h 734687"/>
              <a:gd name="connsiteX4" fmla="*/ 1473204 w 1583374"/>
              <a:gd name="connsiteY4" fmla="*/ 734687 h 734687"/>
              <a:gd name="connsiteX5" fmla="*/ 1367273 w 1583374"/>
              <a:gd name="connsiteY5" fmla="*/ 449379 h 734687"/>
              <a:gd name="connsiteX6" fmla="*/ 170322 w 1583374"/>
              <a:gd name="connsiteY6" fmla="*/ 443992 h 734687"/>
              <a:gd name="connsiteX7" fmla="*/ 0 w 1583374"/>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367273 w 1638732"/>
              <a:gd name="connsiteY5" fmla="*/ 449379 h 734687"/>
              <a:gd name="connsiteX6" fmla="*/ 170322 w 1638732"/>
              <a:gd name="connsiteY6" fmla="*/ 443992 h 734687"/>
              <a:gd name="connsiteX7" fmla="*/ 0 w 1638732"/>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35356 w 1638732"/>
              <a:gd name="connsiteY2" fmla="*/ 298268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15768 w 1638732"/>
              <a:gd name="connsiteY5" fmla="*/ 59037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38732"/>
              <a:gd name="connsiteY0" fmla="*/ 0 h 734687"/>
              <a:gd name="connsiteX1" fmla="*/ 1372619 w 1638732"/>
              <a:gd name="connsiteY1" fmla="*/ 414803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22135"/>
              <a:gd name="connsiteY0" fmla="*/ 0 h 734687"/>
              <a:gd name="connsiteX1" fmla="*/ 1372619 w 1622135"/>
              <a:gd name="connsiteY1" fmla="*/ 414803 h 734687"/>
              <a:gd name="connsiteX2" fmla="*/ 1320194 w 1622135"/>
              <a:gd name="connsiteY2" fmla="*/ 272419 h 734687"/>
              <a:gd name="connsiteX3" fmla="*/ 1622135 w 1622135"/>
              <a:gd name="connsiteY3" fmla="*/ 541212 h 734687"/>
              <a:gd name="connsiteX4" fmla="*/ 1473204 w 1622135"/>
              <a:gd name="connsiteY4" fmla="*/ 734687 h 734687"/>
              <a:gd name="connsiteX5" fmla="*/ 1439228 w 1622135"/>
              <a:gd name="connsiteY5" fmla="*/ 616701 h 734687"/>
              <a:gd name="connsiteX6" fmla="*/ 170322 w 1622135"/>
              <a:gd name="connsiteY6" fmla="*/ 443992 h 734687"/>
              <a:gd name="connsiteX7" fmla="*/ 0 w 1622135"/>
              <a:gd name="connsiteY7" fmla="*/ 0 h 7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35" h="734687">
                <a:moveTo>
                  <a:pt x="0" y="0"/>
                </a:moveTo>
                <a:lnTo>
                  <a:pt x="1372619" y="414803"/>
                </a:lnTo>
                <a:lnTo>
                  <a:pt x="1320194" y="272419"/>
                </a:lnTo>
                <a:lnTo>
                  <a:pt x="1622135" y="541212"/>
                </a:lnTo>
                <a:lnTo>
                  <a:pt x="1473204" y="734687"/>
                </a:lnTo>
                <a:lnTo>
                  <a:pt x="1439228" y="616701"/>
                </a:lnTo>
                <a:lnTo>
                  <a:pt x="170322" y="44399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ight Arrow 5"/>
          <p:cNvSpPr/>
          <p:nvPr/>
        </p:nvSpPr>
        <p:spPr>
          <a:xfrm rot="17596173">
            <a:off x="6515483" y="2786968"/>
            <a:ext cx="413962" cy="187490"/>
          </a:xfrm>
          <a:custGeom>
            <a:avLst/>
            <a:gdLst>
              <a:gd name="connsiteX0" fmla="*/ 0 w 1371600"/>
              <a:gd name="connsiteY0" fmla="*/ 122545 h 490180"/>
              <a:gd name="connsiteX1" fmla="*/ 1126510 w 1371600"/>
              <a:gd name="connsiteY1" fmla="*/ 122545 h 490180"/>
              <a:gd name="connsiteX2" fmla="*/ 1126510 w 1371600"/>
              <a:gd name="connsiteY2" fmla="*/ 0 h 490180"/>
              <a:gd name="connsiteX3" fmla="*/ 1371600 w 1371600"/>
              <a:gd name="connsiteY3" fmla="*/ 245090 h 490180"/>
              <a:gd name="connsiteX4" fmla="*/ 1126510 w 1371600"/>
              <a:gd name="connsiteY4" fmla="*/ 490180 h 490180"/>
              <a:gd name="connsiteX5" fmla="*/ 1126510 w 1371600"/>
              <a:gd name="connsiteY5" fmla="*/ 367635 h 490180"/>
              <a:gd name="connsiteX6" fmla="*/ 0 w 1371600"/>
              <a:gd name="connsiteY6" fmla="*/ 367635 h 490180"/>
              <a:gd name="connsiteX7" fmla="*/ 0 w 1371600"/>
              <a:gd name="connsiteY7" fmla="*/ 122545 h 490180"/>
              <a:gd name="connsiteX0" fmla="*/ 0 w 1437244"/>
              <a:gd name="connsiteY0" fmla="*/ 89205 h 490180"/>
              <a:gd name="connsiteX1" fmla="*/ 1192154 w 1437244"/>
              <a:gd name="connsiteY1" fmla="*/ 122545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9205 h 490180"/>
              <a:gd name="connsiteX1" fmla="*/ 1144122 w 1437244"/>
              <a:gd name="connsiteY1" fmla="*/ 118316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8273 h 489248"/>
              <a:gd name="connsiteX1" fmla="*/ 1144122 w 1437244"/>
              <a:gd name="connsiteY1" fmla="*/ 117384 h 489248"/>
              <a:gd name="connsiteX2" fmla="*/ 1132121 w 1437244"/>
              <a:gd name="connsiteY2" fmla="*/ 0 h 489248"/>
              <a:gd name="connsiteX3" fmla="*/ 1437244 w 1437244"/>
              <a:gd name="connsiteY3" fmla="*/ 244158 h 489248"/>
              <a:gd name="connsiteX4" fmla="*/ 1192154 w 1437244"/>
              <a:gd name="connsiteY4" fmla="*/ 489248 h 489248"/>
              <a:gd name="connsiteX5" fmla="*/ 1192154 w 1437244"/>
              <a:gd name="connsiteY5" fmla="*/ 366703 h 489248"/>
              <a:gd name="connsiteX6" fmla="*/ 65644 w 1437244"/>
              <a:gd name="connsiteY6" fmla="*/ 366703 h 489248"/>
              <a:gd name="connsiteX7" fmla="*/ 0 w 1437244"/>
              <a:gd name="connsiteY7" fmla="*/ 88273 h 489248"/>
              <a:gd name="connsiteX0" fmla="*/ 0 w 1363050"/>
              <a:gd name="connsiteY0" fmla="*/ 88273 h 489248"/>
              <a:gd name="connsiteX1" fmla="*/ 1144122 w 1363050"/>
              <a:gd name="connsiteY1" fmla="*/ 117384 h 489248"/>
              <a:gd name="connsiteX2" fmla="*/ 1132121 w 1363050"/>
              <a:gd name="connsiteY2" fmla="*/ 0 h 489248"/>
              <a:gd name="connsiteX3" fmla="*/ 1363050 w 1363050"/>
              <a:gd name="connsiteY3" fmla="*/ 236959 h 489248"/>
              <a:gd name="connsiteX4" fmla="*/ 1192154 w 1363050"/>
              <a:gd name="connsiteY4" fmla="*/ 489248 h 489248"/>
              <a:gd name="connsiteX5" fmla="*/ 1192154 w 1363050"/>
              <a:gd name="connsiteY5" fmla="*/ 366703 h 489248"/>
              <a:gd name="connsiteX6" fmla="*/ 65644 w 1363050"/>
              <a:gd name="connsiteY6" fmla="*/ 366703 h 489248"/>
              <a:gd name="connsiteX7" fmla="*/ 0 w 1363050"/>
              <a:gd name="connsiteY7" fmla="*/ 88273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78994 w 1376400"/>
              <a:gd name="connsiteY6" fmla="*/ 366703 h 489248"/>
              <a:gd name="connsiteX7" fmla="*/ 0 w 1376400"/>
              <a:gd name="connsiteY7" fmla="*/ 40692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85445 w 1376400"/>
              <a:gd name="connsiteY6" fmla="*/ 381704 h 489248"/>
              <a:gd name="connsiteX7" fmla="*/ 0 w 1376400"/>
              <a:gd name="connsiteY7" fmla="*/ 40692 h 489248"/>
              <a:gd name="connsiteX0" fmla="*/ 0 w 1405685"/>
              <a:gd name="connsiteY0" fmla="*/ 0 h 549718"/>
              <a:gd name="connsiteX1" fmla="*/ 1186757 w 1405685"/>
              <a:gd name="connsiteY1" fmla="*/ 177854 h 549718"/>
              <a:gd name="connsiteX2" fmla="*/ 1174756 w 1405685"/>
              <a:gd name="connsiteY2" fmla="*/ 60470 h 549718"/>
              <a:gd name="connsiteX3" fmla="*/ 1405685 w 1405685"/>
              <a:gd name="connsiteY3" fmla="*/ 297429 h 549718"/>
              <a:gd name="connsiteX4" fmla="*/ 1234789 w 1405685"/>
              <a:gd name="connsiteY4" fmla="*/ 549718 h 549718"/>
              <a:gd name="connsiteX5" fmla="*/ 1234789 w 1405685"/>
              <a:gd name="connsiteY5" fmla="*/ 427173 h 549718"/>
              <a:gd name="connsiteX6" fmla="*/ 114730 w 1405685"/>
              <a:gd name="connsiteY6" fmla="*/ 442174 h 549718"/>
              <a:gd name="connsiteX7" fmla="*/ 0 w 1405685"/>
              <a:gd name="connsiteY7" fmla="*/ 0 h 549718"/>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34789 w 1405685"/>
              <a:gd name="connsiteY5" fmla="*/ 427173 h 589979"/>
              <a:gd name="connsiteX6" fmla="*/ 114730 w 1405685"/>
              <a:gd name="connsiteY6" fmla="*/ 442174 h 589979"/>
              <a:gd name="connsiteX7" fmla="*/ 0 w 1405685"/>
              <a:gd name="connsiteY7" fmla="*/ 0 h 589979"/>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45980 w 1405685"/>
              <a:gd name="connsiteY5" fmla="*/ 461464 h 589979"/>
              <a:gd name="connsiteX6" fmla="*/ 114730 w 1405685"/>
              <a:gd name="connsiteY6" fmla="*/ 442174 h 589979"/>
              <a:gd name="connsiteX7" fmla="*/ 0 w 1405685"/>
              <a:gd name="connsiteY7" fmla="*/ 0 h 589979"/>
              <a:gd name="connsiteX0" fmla="*/ 0 w 1435778"/>
              <a:gd name="connsiteY0" fmla="*/ 0 h 589979"/>
              <a:gd name="connsiteX1" fmla="*/ 1186757 w 1435778"/>
              <a:gd name="connsiteY1" fmla="*/ 177854 h 589979"/>
              <a:gd name="connsiteX2" fmla="*/ 1174756 w 1435778"/>
              <a:gd name="connsiteY2" fmla="*/ 60470 h 589979"/>
              <a:gd name="connsiteX3" fmla="*/ 1435778 w 1435778"/>
              <a:gd name="connsiteY3" fmla="*/ 359140 h 589979"/>
              <a:gd name="connsiteX4" fmla="*/ 1273432 w 1435778"/>
              <a:gd name="connsiteY4" fmla="*/ 589979 h 589979"/>
              <a:gd name="connsiteX5" fmla="*/ 1245980 w 1435778"/>
              <a:gd name="connsiteY5" fmla="*/ 461464 h 589979"/>
              <a:gd name="connsiteX6" fmla="*/ 114730 w 1435778"/>
              <a:gd name="connsiteY6" fmla="*/ 442174 h 589979"/>
              <a:gd name="connsiteX7" fmla="*/ 0 w 1435778"/>
              <a:gd name="connsiteY7" fmla="*/ 0 h 589979"/>
              <a:gd name="connsiteX0" fmla="*/ 0 w 1444748"/>
              <a:gd name="connsiteY0" fmla="*/ 0 h 589979"/>
              <a:gd name="connsiteX1" fmla="*/ 1186757 w 1444748"/>
              <a:gd name="connsiteY1" fmla="*/ 177854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82989 w 1444748"/>
              <a:gd name="connsiteY6" fmla="*/ 434495 h 589979"/>
              <a:gd name="connsiteX7" fmla="*/ 0 w 1444748"/>
              <a:gd name="connsiteY7" fmla="*/ 0 h 589979"/>
              <a:gd name="connsiteX0" fmla="*/ 0 w 1460649"/>
              <a:gd name="connsiteY0" fmla="*/ 0 h 589979"/>
              <a:gd name="connsiteX1" fmla="*/ 1206949 w 1460649"/>
              <a:gd name="connsiteY1" fmla="*/ 208275 h 589979"/>
              <a:gd name="connsiteX2" fmla="*/ 1174756 w 1460649"/>
              <a:gd name="connsiteY2" fmla="*/ 60470 h 589979"/>
              <a:gd name="connsiteX3" fmla="*/ 1460649 w 1460649"/>
              <a:gd name="connsiteY3" fmla="*/ 359111 h 589979"/>
              <a:gd name="connsiteX4" fmla="*/ 1273432 w 1460649"/>
              <a:gd name="connsiteY4" fmla="*/ 589979 h 589979"/>
              <a:gd name="connsiteX5" fmla="*/ 1249820 w 1460649"/>
              <a:gd name="connsiteY5" fmla="*/ 445594 h 589979"/>
              <a:gd name="connsiteX6" fmla="*/ 82989 w 1460649"/>
              <a:gd name="connsiteY6" fmla="*/ 434495 h 589979"/>
              <a:gd name="connsiteX7" fmla="*/ 0 w 1460649"/>
              <a:gd name="connsiteY7" fmla="*/ 0 h 589979"/>
              <a:gd name="connsiteX0" fmla="*/ 0 w 1547982"/>
              <a:gd name="connsiteY0" fmla="*/ 0 h 599476"/>
              <a:gd name="connsiteX1" fmla="*/ 1294282 w 1547982"/>
              <a:gd name="connsiteY1" fmla="*/ 217772 h 599476"/>
              <a:gd name="connsiteX2" fmla="*/ 1262089 w 1547982"/>
              <a:gd name="connsiteY2" fmla="*/ 69967 h 599476"/>
              <a:gd name="connsiteX3" fmla="*/ 1547982 w 1547982"/>
              <a:gd name="connsiteY3" fmla="*/ 368608 h 599476"/>
              <a:gd name="connsiteX4" fmla="*/ 1360765 w 1547982"/>
              <a:gd name="connsiteY4" fmla="*/ 599476 h 599476"/>
              <a:gd name="connsiteX5" fmla="*/ 1337153 w 1547982"/>
              <a:gd name="connsiteY5" fmla="*/ 455091 h 599476"/>
              <a:gd name="connsiteX6" fmla="*/ 170322 w 1547982"/>
              <a:gd name="connsiteY6" fmla="*/ 443992 h 599476"/>
              <a:gd name="connsiteX7" fmla="*/ 0 w 1547982"/>
              <a:gd name="connsiteY7" fmla="*/ 0 h 599476"/>
              <a:gd name="connsiteX0" fmla="*/ 0 w 1545355"/>
              <a:gd name="connsiteY0" fmla="*/ 0 h 599476"/>
              <a:gd name="connsiteX1" fmla="*/ 1294282 w 1545355"/>
              <a:gd name="connsiteY1" fmla="*/ 217772 h 599476"/>
              <a:gd name="connsiteX2" fmla="*/ 1262089 w 1545355"/>
              <a:gd name="connsiteY2" fmla="*/ 69967 h 599476"/>
              <a:gd name="connsiteX3" fmla="*/ 1545355 w 1545355"/>
              <a:gd name="connsiteY3" fmla="*/ 362499 h 599476"/>
              <a:gd name="connsiteX4" fmla="*/ 1360765 w 1545355"/>
              <a:gd name="connsiteY4" fmla="*/ 599476 h 599476"/>
              <a:gd name="connsiteX5" fmla="*/ 1337153 w 1545355"/>
              <a:gd name="connsiteY5" fmla="*/ 455091 h 599476"/>
              <a:gd name="connsiteX6" fmla="*/ 170322 w 1545355"/>
              <a:gd name="connsiteY6" fmla="*/ 443992 h 599476"/>
              <a:gd name="connsiteX7" fmla="*/ 0 w 1545355"/>
              <a:gd name="connsiteY7" fmla="*/ 0 h 599476"/>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37153 w 1545355"/>
              <a:gd name="connsiteY5" fmla="*/ 455091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35024 w 1545355"/>
              <a:gd name="connsiteY2" fmla="*/ 743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63683"/>
              <a:gd name="connsiteY0" fmla="*/ 0 h 598100"/>
              <a:gd name="connsiteX1" fmla="*/ 1294282 w 1563683"/>
              <a:gd name="connsiteY1" fmla="*/ 217772 h 598100"/>
              <a:gd name="connsiteX2" fmla="*/ 1235024 w 1563683"/>
              <a:gd name="connsiteY2" fmla="*/ 74367 h 598100"/>
              <a:gd name="connsiteX3" fmla="*/ 1563683 w 1563683"/>
              <a:gd name="connsiteY3" fmla="*/ 354618 h 598100"/>
              <a:gd name="connsiteX4" fmla="*/ 1414466 w 1563683"/>
              <a:gd name="connsiteY4" fmla="*/ 598100 h 598100"/>
              <a:gd name="connsiteX5" fmla="*/ 1375581 w 1563683"/>
              <a:gd name="connsiteY5" fmla="*/ 460283 h 598100"/>
              <a:gd name="connsiteX6" fmla="*/ 170322 w 1563683"/>
              <a:gd name="connsiteY6" fmla="*/ 443992 h 598100"/>
              <a:gd name="connsiteX7" fmla="*/ 0 w 1563683"/>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75581 w 1583815"/>
              <a:gd name="connsiteY5" fmla="*/ 460283 h 598100"/>
              <a:gd name="connsiteX6" fmla="*/ 170322 w 1583815"/>
              <a:gd name="connsiteY6" fmla="*/ 443992 h 598100"/>
              <a:gd name="connsiteX7" fmla="*/ 0 w 1583815"/>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815"/>
              <a:gd name="connsiteY0" fmla="*/ 0 h 598100"/>
              <a:gd name="connsiteX1" fmla="*/ 1312377 w 1583815"/>
              <a:gd name="connsiteY1" fmla="*/ 251754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374"/>
              <a:gd name="connsiteY0" fmla="*/ 0 h 598100"/>
              <a:gd name="connsiteX1" fmla="*/ 1312377 w 1583374"/>
              <a:gd name="connsiteY1" fmla="*/ 251754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302713 w 1583374"/>
              <a:gd name="connsiteY1" fmla="*/ 245469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294313 w 1583374"/>
              <a:gd name="connsiteY1" fmla="*/ 242121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734687"/>
              <a:gd name="connsiteX1" fmla="*/ 1294313 w 1583374"/>
              <a:gd name="connsiteY1" fmla="*/ 242121 h 734687"/>
              <a:gd name="connsiteX2" fmla="*/ 1235024 w 1583374"/>
              <a:gd name="connsiteY2" fmla="*/ 74367 h 734687"/>
              <a:gd name="connsiteX3" fmla="*/ 1583374 w 1583374"/>
              <a:gd name="connsiteY3" fmla="*/ 375802 h 734687"/>
              <a:gd name="connsiteX4" fmla="*/ 1473204 w 1583374"/>
              <a:gd name="connsiteY4" fmla="*/ 734687 h 734687"/>
              <a:gd name="connsiteX5" fmla="*/ 1367273 w 1583374"/>
              <a:gd name="connsiteY5" fmla="*/ 449379 h 734687"/>
              <a:gd name="connsiteX6" fmla="*/ 170322 w 1583374"/>
              <a:gd name="connsiteY6" fmla="*/ 443992 h 734687"/>
              <a:gd name="connsiteX7" fmla="*/ 0 w 1583374"/>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367273 w 1638732"/>
              <a:gd name="connsiteY5" fmla="*/ 449379 h 734687"/>
              <a:gd name="connsiteX6" fmla="*/ 170322 w 1638732"/>
              <a:gd name="connsiteY6" fmla="*/ 443992 h 734687"/>
              <a:gd name="connsiteX7" fmla="*/ 0 w 1638732"/>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35356 w 1638732"/>
              <a:gd name="connsiteY2" fmla="*/ 298268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15768 w 1638732"/>
              <a:gd name="connsiteY5" fmla="*/ 59037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38732"/>
              <a:gd name="connsiteY0" fmla="*/ 0 h 734687"/>
              <a:gd name="connsiteX1" fmla="*/ 1372619 w 1638732"/>
              <a:gd name="connsiteY1" fmla="*/ 414803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22135"/>
              <a:gd name="connsiteY0" fmla="*/ 0 h 734687"/>
              <a:gd name="connsiteX1" fmla="*/ 1372619 w 1622135"/>
              <a:gd name="connsiteY1" fmla="*/ 414803 h 734687"/>
              <a:gd name="connsiteX2" fmla="*/ 1320194 w 1622135"/>
              <a:gd name="connsiteY2" fmla="*/ 272419 h 734687"/>
              <a:gd name="connsiteX3" fmla="*/ 1622135 w 1622135"/>
              <a:gd name="connsiteY3" fmla="*/ 541212 h 734687"/>
              <a:gd name="connsiteX4" fmla="*/ 1473204 w 1622135"/>
              <a:gd name="connsiteY4" fmla="*/ 734687 h 734687"/>
              <a:gd name="connsiteX5" fmla="*/ 1439228 w 1622135"/>
              <a:gd name="connsiteY5" fmla="*/ 616701 h 734687"/>
              <a:gd name="connsiteX6" fmla="*/ 170322 w 1622135"/>
              <a:gd name="connsiteY6" fmla="*/ 443992 h 734687"/>
              <a:gd name="connsiteX7" fmla="*/ 0 w 1622135"/>
              <a:gd name="connsiteY7" fmla="*/ 0 h 7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35" h="734687">
                <a:moveTo>
                  <a:pt x="0" y="0"/>
                </a:moveTo>
                <a:lnTo>
                  <a:pt x="1372619" y="414803"/>
                </a:lnTo>
                <a:lnTo>
                  <a:pt x="1320194" y="272419"/>
                </a:lnTo>
                <a:lnTo>
                  <a:pt x="1622135" y="541212"/>
                </a:lnTo>
                <a:lnTo>
                  <a:pt x="1473204" y="734687"/>
                </a:lnTo>
                <a:lnTo>
                  <a:pt x="1439228" y="616701"/>
                </a:lnTo>
                <a:lnTo>
                  <a:pt x="170322" y="44399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p:cNvGrpSpPr/>
          <p:nvPr/>
        </p:nvGrpSpPr>
        <p:grpSpPr>
          <a:xfrm>
            <a:off x="2921036" y="4230375"/>
            <a:ext cx="3305058" cy="1966276"/>
            <a:chOff x="2921036" y="4230375"/>
            <a:chExt cx="3305058" cy="1966276"/>
          </a:xfrm>
        </p:grpSpPr>
        <p:sp>
          <p:nvSpPr>
            <p:cNvPr id="51" name="Freeform 50"/>
            <p:cNvSpPr>
              <a:spLocks/>
            </p:cNvSpPr>
            <p:nvPr/>
          </p:nvSpPr>
          <p:spPr bwMode="auto">
            <a:xfrm>
              <a:off x="5943975" y="5729875"/>
              <a:ext cx="282119" cy="466776"/>
            </a:xfrm>
            <a:custGeom>
              <a:avLst/>
              <a:gdLst>
                <a:gd name="T0" fmla="*/ 111 w 165"/>
                <a:gd name="T1" fmla="*/ 0 h 273"/>
                <a:gd name="T2" fmla="*/ 165 w 165"/>
                <a:gd name="T3" fmla="*/ 0 h 273"/>
                <a:gd name="T4" fmla="*/ 55 w 165"/>
                <a:gd name="T5" fmla="*/ 273 h 273"/>
                <a:gd name="T6" fmla="*/ 0 w 165"/>
                <a:gd name="T7" fmla="*/ 273 h 273"/>
                <a:gd name="T8" fmla="*/ 111 w 165"/>
                <a:gd name="T9" fmla="*/ 0 h 273"/>
              </a:gdLst>
              <a:ahLst/>
              <a:cxnLst>
                <a:cxn ang="0">
                  <a:pos x="T0" y="T1"/>
                </a:cxn>
                <a:cxn ang="0">
                  <a:pos x="T2" y="T3"/>
                </a:cxn>
                <a:cxn ang="0">
                  <a:pos x="T4" y="T5"/>
                </a:cxn>
                <a:cxn ang="0">
                  <a:pos x="T6" y="T7"/>
                </a:cxn>
                <a:cxn ang="0">
                  <a:pos x="T8" y="T9"/>
                </a:cxn>
              </a:cxnLst>
              <a:rect l="0" t="0" r="r" b="b"/>
              <a:pathLst>
                <a:path w="165" h="273">
                  <a:moveTo>
                    <a:pt x="111" y="0"/>
                  </a:moveTo>
                  <a:lnTo>
                    <a:pt x="165" y="0"/>
                  </a:lnTo>
                  <a:lnTo>
                    <a:pt x="55" y="273"/>
                  </a:lnTo>
                  <a:lnTo>
                    <a:pt x="0" y="273"/>
                  </a:lnTo>
                  <a:lnTo>
                    <a:pt x="111"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67"/>
            <p:cNvSpPr>
              <a:spLocks/>
            </p:cNvSpPr>
            <p:nvPr/>
          </p:nvSpPr>
          <p:spPr bwMode="auto">
            <a:xfrm>
              <a:off x="2921036" y="5801686"/>
              <a:ext cx="482165" cy="394965"/>
            </a:xfrm>
            <a:custGeom>
              <a:avLst/>
              <a:gdLst>
                <a:gd name="T0" fmla="*/ 228 w 282"/>
                <a:gd name="T1" fmla="*/ 0 h 231"/>
                <a:gd name="T2" fmla="*/ 282 w 282"/>
                <a:gd name="T3" fmla="*/ 0 h 231"/>
                <a:gd name="T4" fmla="*/ 54 w 282"/>
                <a:gd name="T5" fmla="*/ 231 h 231"/>
                <a:gd name="T6" fmla="*/ 0 w 282"/>
                <a:gd name="T7" fmla="*/ 231 h 231"/>
                <a:gd name="T8" fmla="*/ 228 w 282"/>
                <a:gd name="T9" fmla="*/ 0 h 231"/>
              </a:gdLst>
              <a:ahLst/>
              <a:cxnLst>
                <a:cxn ang="0">
                  <a:pos x="T0" y="T1"/>
                </a:cxn>
                <a:cxn ang="0">
                  <a:pos x="T2" y="T3"/>
                </a:cxn>
                <a:cxn ang="0">
                  <a:pos x="T4" y="T5"/>
                </a:cxn>
                <a:cxn ang="0">
                  <a:pos x="T6" y="T7"/>
                </a:cxn>
                <a:cxn ang="0">
                  <a:pos x="T8" y="T9"/>
                </a:cxn>
              </a:cxnLst>
              <a:rect l="0" t="0" r="r" b="b"/>
              <a:pathLst>
                <a:path w="282" h="231">
                  <a:moveTo>
                    <a:pt x="228" y="0"/>
                  </a:moveTo>
                  <a:lnTo>
                    <a:pt x="282" y="0"/>
                  </a:lnTo>
                  <a:lnTo>
                    <a:pt x="54" y="231"/>
                  </a:lnTo>
                  <a:lnTo>
                    <a:pt x="0" y="231"/>
                  </a:lnTo>
                  <a:lnTo>
                    <a:pt x="228"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oup 69"/>
            <p:cNvGrpSpPr/>
            <p:nvPr/>
          </p:nvGrpSpPr>
          <p:grpSpPr>
            <a:xfrm>
              <a:off x="3092017" y="4230375"/>
              <a:ext cx="3019519" cy="1793586"/>
              <a:chOff x="1785938" y="4437063"/>
              <a:chExt cx="2803525" cy="1665287"/>
            </a:xfrm>
            <a:solidFill>
              <a:schemeClr val="tx1">
                <a:lumMod val="75000"/>
                <a:lumOff val="25000"/>
              </a:schemeClr>
            </a:solidFill>
            <a:effectLst>
              <a:outerShdw dir="13500000" sy="23000" kx="1200000" algn="br" rotWithShape="0">
                <a:prstClr val="black">
                  <a:alpha val="12000"/>
                </a:prstClr>
              </a:outerShdw>
            </a:effectLst>
          </p:grpSpPr>
          <p:sp>
            <p:nvSpPr>
              <p:cNvPr id="79" name="Freeform 78"/>
              <p:cNvSpPr>
                <a:spLocks/>
              </p:cNvSpPr>
              <p:nvPr/>
            </p:nvSpPr>
            <p:spPr bwMode="auto">
              <a:xfrm>
                <a:off x="1785938" y="4437063"/>
                <a:ext cx="2803525" cy="1665287"/>
              </a:xfrm>
              <a:custGeom>
                <a:avLst/>
                <a:gdLst>
                  <a:gd name="T0" fmla="*/ 0 w 1766"/>
                  <a:gd name="T1" fmla="*/ 0 h 1049"/>
                  <a:gd name="T2" fmla="*/ 1766 w 1766"/>
                  <a:gd name="T3" fmla="*/ 0 h 1049"/>
                  <a:gd name="T4" fmla="*/ 1766 w 1766"/>
                  <a:gd name="T5" fmla="*/ 1049 h 1049"/>
                  <a:gd name="T6" fmla="*/ 1711 w 1766"/>
                  <a:gd name="T7" fmla="*/ 1049 h 1049"/>
                  <a:gd name="T8" fmla="*/ 1711 w 1766"/>
                  <a:gd name="T9" fmla="*/ 55 h 1049"/>
                  <a:gd name="T10" fmla="*/ 54 w 1766"/>
                  <a:gd name="T11" fmla="*/ 55 h 1049"/>
                  <a:gd name="T12" fmla="*/ 54 w 1766"/>
                  <a:gd name="T13" fmla="*/ 1049 h 1049"/>
                  <a:gd name="T14" fmla="*/ 0 w 1766"/>
                  <a:gd name="T15" fmla="*/ 1049 h 1049"/>
                  <a:gd name="T16" fmla="*/ 0 w 1766"/>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6" h="1049">
                    <a:moveTo>
                      <a:pt x="0" y="0"/>
                    </a:moveTo>
                    <a:lnTo>
                      <a:pt x="1766" y="0"/>
                    </a:lnTo>
                    <a:lnTo>
                      <a:pt x="1766" y="1049"/>
                    </a:lnTo>
                    <a:lnTo>
                      <a:pt x="1711" y="1049"/>
                    </a:lnTo>
                    <a:lnTo>
                      <a:pt x="1711" y="55"/>
                    </a:lnTo>
                    <a:lnTo>
                      <a:pt x="54" y="55"/>
                    </a:lnTo>
                    <a:lnTo>
                      <a:pt x="54" y="1049"/>
                    </a:lnTo>
                    <a:lnTo>
                      <a:pt x="0" y="104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p:cNvSpPr>
                <a:spLocks noChangeArrowheads="1"/>
              </p:cNvSpPr>
              <p:nvPr/>
            </p:nvSpPr>
            <p:spPr bwMode="auto">
              <a:xfrm>
                <a:off x="1849438" y="4498975"/>
                <a:ext cx="2695575" cy="72231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TextBox 77"/>
            <p:cNvSpPr txBox="1"/>
            <p:nvPr/>
          </p:nvSpPr>
          <p:spPr>
            <a:xfrm>
              <a:off x="3345076" y="4315577"/>
              <a:ext cx="2531463"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REVENUE THB 36.9 </a:t>
              </a:r>
              <a:r>
                <a:rPr kumimoji="0" lang="en-IN" sz="2000" b="1" i="0" u="none" strike="noStrike" kern="1200" cap="none" spc="0" normalizeH="0" baseline="0" noProof="0" dirty="0" err="1">
                  <a:ln>
                    <a:noFill/>
                  </a:ln>
                  <a:solidFill>
                    <a:prstClr val="white"/>
                  </a:solidFill>
                  <a:effectLst/>
                  <a:uLnTx/>
                  <a:uFillTx/>
                  <a:latin typeface="Calibri" panose="020F0502020204030204"/>
                  <a:ea typeface="+mn-ea"/>
                  <a:cs typeface="Arial" panose="020B0604020202020204" pitchFamily="34" charset="0"/>
                </a:rPr>
                <a:t>bn</a:t>
              </a:r>
              <a:endParaRPr kumimoji="0" lang="en-IN"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grpSp>
        <p:nvGrpSpPr>
          <p:cNvPr id="81" name="Group 80"/>
          <p:cNvGrpSpPr/>
          <p:nvPr/>
        </p:nvGrpSpPr>
        <p:grpSpPr>
          <a:xfrm>
            <a:off x="5020643" y="2892304"/>
            <a:ext cx="1983548" cy="1180724"/>
            <a:chOff x="5020643" y="2892304"/>
            <a:chExt cx="1983548" cy="1180724"/>
          </a:xfrm>
        </p:grpSpPr>
        <p:sp>
          <p:nvSpPr>
            <p:cNvPr id="82" name="Freeform 81"/>
            <p:cNvSpPr>
              <a:spLocks/>
            </p:cNvSpPr>
            <p:nvPr/>
          </p:nvSpPr>
          <p:spPr bwMode="auto">
            <a:xfrm>
              <a:off x="6835267" y="3792650"/>
              <a:ext cx="168924" cy="280378"/>
            </a:xfrm>
            <a:custGeom>
              <a:avLst/>
              <a:gdLst>
                <a:gd name="T0" fmla="*/ 66 w 97"/>
                <a:gd name="T1" fmla="*/ 0 h 161"/>
                <a:gd name="T2" fmla="*/ 97 w 97"/>
                <a:gd name="T3" fmla="*/ 0 h 161"/>
                <a:gd name="T4" fmla="*/ 32 w 97"/>
                <a:gd name="T5" fmla="*/ 161 h 161"/>
                <a:gd name="T6" fmla="*/ 0 w 97"/>
                <a:gd name="T7" fmla="*/ 161 h 161"/>
                <a:gd name="T8" fmla="*/ 66 w 97"/>
                <a:gd name="T9" fmla="*/ 0 h 161"/>
              </a:gdLst>
              <a:ahLst/>
              <a:cxnLst>
                <a:cxn ang="0">
                  <a:pos x="T0" y="T1"/>
                </a:cxn>
                <a:cxn ang="0">
                  <a:pos x="T2" y="T3"/>
                </a:cxn>
                <a:cxn ang="0">
                  <a:pos x="T4" y="T5"/>
                </a:cxn>
                <a:cxn ang="0">
                  <a:pos x="T6" y="T7"/>
                </a:cxn>
                <a:cxn ang="0">
                  <a:pos x="T8" y="T9"/>
                </a:cxn>
              </a:cxnLst>
              <a:rect l="0" t="0" r="r" b="b"/>
              <a:pathLst>
                <a:path w="97" h="161">
                  <a:moveTo>
                    <a:pt x="66" y="0"/>
                  </a:moveTo>
                  <a:lnTo>
                    <a:pt x="97" y="0"/>
                  </a:lnTo>
                  <a:lnTo>
                    <a:pt x="32" y="161"/>
                  </a:lnTo>
                  <a:lnTo>
                    <a:pt x="0" y="161"/>
                  </a:lnTo>
                  <a:lnTo>
                    <a:pt x="66"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82"/>
            <p:cNvSpPr>
              <a:spLocks/>
            </p:cNvSpPr>
            <p:nvPr/>
          </p:nvSpPr>
          <p:spPr bwMode="auto">
            <a:xfrm>
              <a:off x="5020643" y="3834446"/>
              <a:ext cx="290828" cy="238582"/>
            </a:xfrm>
            <a:custGeom>
              <a:avLst/>
              <a:gdLst>
                <a:gd name="T0" fmla="*/ 134 w 167"/>
                <a:gd name="T1" fmla="*/ 0 h 137"/>
                <a:gd name="T2" fmla="*/ 167 w 167"/>
                <a:gd name="T3" fmla="*/ 0 h 137"/>
                <a:gd name="T4" fmla="*/ 33 w 167"/>
                <a:gd name="T5" fmla="*/ 137 h 137"/>
                <a:gd name="T6" fmla="*/ 0 w 167"/>
                <a:gd name="T7" fmla="*/ 137 h 137"/>
                <a:gd name="T8" fmla="*/ 134 w 167"/>
                <a:gd name="T9" fmla="*/ 0 h 137"/>
              </a:gdLst>
              <a:ahLst/>
              <a:cxnLst>
                <a:cxn ang="0">
                  <a:pos x="T0" y="T1"/>
                </a:cxn>
                <a:cxn ang="0">
                  <a:pos x="T2" y="T3"/>
                </a:cxn>
                <a:cxn ang="0">
                  <a:pos x="T4" y="T5"/>
                </a:cxn>
                <a:cxn ang="0">
                  <a:pos x="T6" y="T7"/>
                </a:cxn>
                <a:cxn ang="0">
                  <a:pos x="T8" y="T9"/>
                </a:cxn>
              </a:cxnLst>
              <a:rect l="0" t="0" r="r" b="b"/>
              <a:pathLst>
                <a:path w="167" h="137">
                  <a:moveTo>
                    <a:pt x="134" y="0"/>
                  </a:moveTo>
                  <a:lnTo>
                    <a:pt x="167" y="0"/>
                  </a:lnTo>
                  <a:lnTo>
                    <a:pt x="33" y="137"/>
                  </a:lnTo>
                  <a:lnTo>
                    <a:pt x="0" y="137"/>
                  </a:lnTo>
                  <a:lnTo>
                    <a:pt x="134"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5" name="Group 84"/>
            <p:cNvGrpSpPr/>
            <p:nvPr/>
          </p:nvGrpSpPr>
          <p:grpSpPr>
            <a:xfrm>
              <a:off x="5122332" y="2892304"/>
              <a:ext cx="1812198" cy="1074494"/>
              <a:chOff x="3709025" y="3146425"/>
              <a:chExt cx="1651964" cy="979487"/>
            </a:xfrm>
            <a:solidFill>
              <a:schemeClr val="tx1">
                <a:lumMod val="75000"/>
                <a:lumOff val="25000"/>
              </a:schemeClr>
            </a:solidFill>
            <a:effectLst>
              <a:outerShdw dir="13500000" sy="23000" kx="1200000" algn="br" rotWithShape="0">
                <a:prstClr val="black">
                  <a:alpha val="12000"/>
                </a:prstClr>
              </a:outerShdw>
            </a:effectLst>
          </p:grpSpPr>
          <p:sp>
            <p:nvSpPr>
              <p:cNvPr id="89" name="Freeform 88"/>
              <p:cNvSpPr>
                <a:spLocks/>
              </p:cNvSpPr>
              <p:nvPr/>
            </p:nvSpPr>
            <p:spPr bwMode="auto">
              <a:xfrm>
                <a:off x="3709025" y="3146425"/>
                <a:ext cx="1651964" cy="979487"/>
              </a:xfrm>
              <a:custGeom>
                <a:avLst/>
                <a:gdLst>
                  <a:gd name="T0" fmla="*/ 0 w 1039"/>
                  <a:gd name="T1" fmla="*/ 0 h 617"/>
                  <a:gd name="T2" fmla="*/ 1039 w 1039"/>
                  <a:gd name="T3" fmla="*/ 0 h 617"/>
                  <a:gd name="T4" fmla="*/ 1039 w 1039"/>
                  <a:gd name="T5" fmla="*/ 617 h 617"/>
                  <a:gd name="T6" fmla="*/ 1008 w 1039"/>
                  <a:gd name="T7" fmla="*/ 617 h 617"/>
                  <a:gd name="T8" fmla="*/ 1008 w 1039"/>
                  <a:gd name="T9" fmla="*/ 33 h 617"/>
                  <a:gd name="T10" fmla="*/ 32 w 1039"/>
                  <a:gd name="T11" fmla="*/ 33 h 617"/>
                  <a:gd name="T12" fmla="*/ 32 w 1039"/>
                  <a:gd name="T13" fmla="*/ 617 h 617"/>
                  <a:gd name="T14" fmla="*/ 0 w 1039"/>
                  <a:gd name="T15" fmla="*/ 617 h 617"/>
                  <a:gd name="T16" fmla="*/ 0 w 1039"/>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617">
                    <a:moveTo>
                      <a:pt x="0" y="0"/>
                    </a:moveTo>
                    <a:lnTo>
                      <a:pt x="1039" y="0"/>
                    </a:lnTo>
                    <a:lnTo>
                      <a:pt x="1039" y="617"/>
                    </a:lnTo>
                    <a:lnTo>
                      <a:pt x="1008" y="617"/>
                    </a:lnTo>
                    <a:lnTo>
                      <a:pt x="1008" y="33"/>
                    </a:lnTo>
                    <a:lnTo>
                      <a:pt x="32" y="33"/>
                    </a:lnTo>
                    <a:lnTo>
                      <a:pt x="32" y="617"/>
                    </a:lnTo>
                    <a:lnTo>
                      <a:pt x="0" y="61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Rectangle 90"/>
              <p:cNvSpPr>
                <a:spLocks noChangeArrowheads="1"/>
              </p:cNvSpPr>
              <p:nvPr/>
            </p:nvSpPr>
            <p:spPr bwMode="auto">
              <a:xfrm>
                <a:off x="3748088" y="3182938"/>
                <a:ext cx="1587500" cy="4254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6" name="TextBox 85"/>
            <p:cNvSpPr txBox="1"/>
            <p:nvPr/>
          </p:nvSpPr>
          <p:spPr>
            <a:xfrm>
              <a:off x="5070057" y="2908886"/>
              <a:ext cx="185980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REVENUE THB 78.5 </a:t>
              </a:r>
              <a:r>
                <a:rPr kumimoji="0" lang="en-IN"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bn</a:t>
              </a:r>
              <a:endParaRPr kumimoji="0" lang="en-IN"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3" name="Group 92"/>
          <p:cNvGrpSpPr/>
          <p:nvPr/>
        </p:nvGrpSpPr>
        <p:grpSpPr>
          <a:xfrm>
            <a:off x="6260579" y="2000480"/>
            <a:ext cx="1245160" cy="741871"/>
            <a:chOff x="6260579" y="2000480"/>
            <a:chExt cx="1245160" cy="741871"/>
          </a:xfrm>
        </p:grpSpPr>
        <p:sp>
          <p:nvSpPr>
            <p:cNvPr id="94" name="Freeform 93"/>
            <p:cNvSpPr>
              <a:spLocks/>
            </p:cNvSpPr>
            <p:nvPr/>
          </p:nvSpPr>
          <p:spPr bwMode="auto">
            <a:xfrm>
              <a:off x="7399508" y="2564720"/>
              <a:ext cx="106231" cy="177631"/>
            </a:xfrm>
            <a:custGeom>
              <a:avLst/>
              <a:gdLst>
                <a:gd name="T0" fmla="*/ 41 w 61"/>
                <a:gd name="T1" fmla="*/ 0 h 102"/>
                <a:gd name="T2" fmla="*/ 61 w 61"/>
                <a:gd name="T3" fmla="*/ 0 h 102"/>
                <a:gd name="T4" fmla="*/ 20 w 61"/>
                <a:gd name="T5" fmla="*/ 102 h 102"/>
                <a:gd name="T6" fmla="*/ 0 w 61"/>
                <a:gd name="T7" fmla="*/ 102 h 102"/>
                <a:gd name="T8" fmla="*/ 41 w 61"/>
                <a:gd name="T9" fmla="*/ 0 h 102"/>
              </a:gdLst>
              <a:ahLst/>
              <a:cxnLst>
                <a:cxn ang="0">
                  <a:pos x="T0" y="T1"/>
                </a:cxn>
                <a:cxn ang="0">
                  <a:pos x="T2" y="T3"/>
                </a:cxn>
                <a:cxn ang="0">
                  <a:pos x="T4" y="T5"/>
                </a:cxn>
                <a:cxn ang="0">
                  <a:pos x="T6" y="T7"/>
                </a:cxn>
                <a:cxn ang="0">
                  <a:pos x="T8" y="T9"/>
                </a:cxn>
              </a:cxnLst>
              <a:rect l="0" t="0" r="r" b="b"/>
              <a:pathLst>
                <a:path w="61" h="102">
                  <a:moveTo>
                    <a:pt x="41" y="0"/>
                  </a:moveTo>
                  <a:lnTo>
                    <a:pt x="61" y="0"/>
                  </a:lnTo>
                  <a:lnTo>
                    <a:pt x="20" y="102"/>
                  </a:lnTo>
                  <a:lnTo>
                    <a:pt x="0" y="102"/>
                  </a:lnTo>
                  <a:lnTo>
                    <a:pt x="41"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94"/>
            <p:cNvSpPr>
              <a:spLocks/>
            </p:cNvSpPr>
            <p:nvPr/>
          </p:nvSpPr>
          <p:spPr bwMode="auto">
            <a:xfrm>
              <a:off x="6260579" y="2594324"/>
              <a:ext cx="179373" cy="148025"/>
            </a:xfrm>
            <a:custGeom>
              <a:avLst/>
              <a:gdLst>
                <a:gd name="T0" fmla="*/ 84 w 103"/>
                <a:gd name="T1" fmla="*/ 0 h 85"/>
                <a:gd name="T2" fmla="*/ 103 w 103"/>
                <a:gd name="T3" fmla="*/ 0 h 85"/>
                <a:gd name="T4" fmla="*/ 19 w 103"/>
                <a:gd name="T5" fmla="*/ 85 h 85"/>
                <a:gd name="T6" fmla="*/ 0 w 103"/>
                <a:gd name="T7" fmla="*/ 85 h 85"/>
                <a:gd name="T8" fmla="*/ 84 w 103"/>
                <a:gd name="T9" fmla="*/ 0 h 85"/>
              </a:gdLst>
              <a:ahLst/>
              <a:cxnLst>
                <a:cxn ang="0">
                  <a:pos x="T0" y="T1"/>
                </a:cxn>
                <a:cxn ang="0">
                  <a:pos x="T2" y="T3"/>
                </a:cxn>
                <a:cxn ang="0">
                  <a:pos x="T4" y="T5"/>
                </a:cxn>
                <a:cxn ang="0">
                  <a:pos x="T6" y="T7"/>
                </a:cxn>
                <a:cxn ang="0">
                  <a:pos x="T8" y="T9"/>
                </a:cxn>
              </a:cxnLst>
              <a:rect l="0" t="0" r="r" b="b"/>
              <a:pathLst>
                <a:path w="103" h="85">
                  <a:moveTo>
                    <a:pt x="84" y="0"/>
                  </a:moveTo>
                  <a:lnTo>
                    <a:pt x="103" y="0"/>
                  </a:lnTo>
                  <a:lnTo>
                    <a:pt x="19" y="85"/>
                  </a:lnTo>
                  <a:lnTo>
                    <a:pt x="0" y="85"/>
                  </a:lnTo>
                  <a:lnTo>
                    <a:pt x="84"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p:cNvGrpSpPr/>
            <p:nvPr/>
          </p:nvGrpSpPr>
          <p:grpSpPr>
            <a:xfrm>
              <a:off x="6323272" y="2000480"/>
              <a:ext cx="1138929" cy="675695"/>
              <a:chOff x="4767263" y="2420938"/>
              <a:chExt cx="1038225" cy="615950"/>
            </a:xfrm>
            <a:solidFill>
              <a:schemeClr val="tx1">
                <a:lumMod val="75000"/>
                <a:lumOff val="25000"/>
              </a:schemeClr>
            </a:solidFill>
            <a:effectLst>
              <a:outerShdw dir="13500000" sy="23000" kx="1200000" algn="br" rotWithShape="0">
                <a:prstClr val="black">
                  <a:alpha val="12000"/>
                </a:prstClr>
              </a:outerShdw>
            </a:effectLst>
          </p:grpSpPr>
          <p:sp>
            <p:nvSpPr>
              <p:cNvPr id="98" name="Freeform 97"/>
              <p:cNvSpPr>
                <a:spLocks/>
              </p:cNvSpPr>
              <p:nvPr/>
            </p:nvSpPr>
            <p:spPr bwMode="auto">
              <a:xfrm>
                <a:off x="4767263" y="2420938"/>
                <a:ext cx="1038225" cy="615950"/>
              </a:xfrm>
              <a:custGeom>
                <a:avLst/>
                <a:gdLst>
                  <a:gd name="T0" fmla="*/ 0 w 654"/>
                  <a:gd name="T1" fmla="*/ 0 h 388"/>
                  <a:gd name="T2" fmla="*/ 654 w 654"/>
                  <a:gd name="T3" fmla="*/ 0 h 388"/>
                  <a:gd name="T4" fmla="*/ 654 w 654"/>
                  <a:gd name="T5" fmla="*/ 388 h 388"/>
                  <a:gd name="T6" fmla="*/ 633 w 654"/>
                  <a:gd name="T7" fmla="*/ 388 h 388"/>
                  <a:gd name="T8" fmla="*/ 633 w 654"/>
                  <a:gd name="T9" fmla="*/ 21 h 388"/>
                  <a:gd name="T10" fmla="*/ 21 w 654"/>
                  <a:gd name="T11" fmla="*/ 21 h 388"/>
                  <a:gd name="T12" fmla="*/ 21 w 654"/>
                  <a:gd name="T13" fmla="*/ 388 h 388"/>
                  <a:gd name="T14" fmla="*/ 0 w 654"/>
                  <a:gd name="T15" fmla="*/ 388 h 388"/>
                  <a:gd name="T16" fmla="*/ 0 w 654"/>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4" h="388">
                    <a:moveTo>
                      <a:pt x="0" y="0"/>
                    </a:moveTo>
                    <a:lnTo>
                      <a:pt x="654" y="0"/>
                    </a:lnTo>
                    <a:lnTo>
                      <a:pt x="654" y="388"/>
                    </a:lnTo>
                    <a:lnTo>
                      <a:pt x="633" y="388"/>
                    </a:lnTo>
                    <a:lnTo>
                      <a:pt x="633" y="21"/>
                    </a:lnTo>
                    <a:lnTo>
                      <a:pt x="21" y="21"/>
                    </a:lnTo>
                    <a:lnTo>
                      <a:pt x="21" y="388"/>
                    </a:lnTo>
                    <a:lnTo>
                      <a:pt x="0" y="38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98"/>
              <p:cNvSpPr>
                <a:spLocks noChangeArrowheads="1"/>
              </p:cNvSpPr>
              <p:nvPr/>
            </p:nvSpPr>
            <p:spPr bwMode="auto">
              <a:xfrm>
                <a:off x="4791076" y="2443163"/>
                <a:ext cx="998538" cy="26828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7" name="TextBox 96"/>
            <p:cNvSpPr txBox="1"/>
            <p:nvPr/>
          </p:nvSpPr>
          <p:spPr>
            <a:xfrm>
              <a:off x="6621241" y="2017670"/>
              <a:ext cx="486030" cy="2564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3000" noProof="0" dirty="0">
                  <a:ln>
                    <a:noFill/>
                  </a:ln>
                  <a:solidFill>
                    <a:prstClr val="white"/>
                  </a:solidFill>
                  <a:effectLst/>
                  <a:uLnTx/>
                  <a:uFillTx/>
                  <a:latin typeface="Arial" panose="020B0604020202020204" pitchFamily="34" charset="0"/>
                  <a:ea typeface="+mn-ea"/>
                  <a:cs typeface="Arial" panose="020B0604020202020204" pitchFamily="34" charset="0"/>
                </a:rPr>
                <a:t>2023</a:t>
              </a:r>
            </a:p>
          </p:txBody>
        </p:sp>
      </p:grpSp>
      <p:sp>
        <p:nvSpPr>
          <p:cNvPr id="100" name="TextBox 99"/>
          <p:cNvSpPr txBox="1"/>
          <p:nvPr/>
        </p:nvSpPr>
        <p:spPr>
          <a:xfrm>
            <a:off x="8405449" y="1699579"/>
            <a:ext cx="3017584" cy="46166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4472C4">
                    <a:lumMod val="50000"/>
                  </a:srgbClr>
                </a:solidFill>
                <a:effectLst/>
                <a:uLnTx/>
                <a:uFillTx/>
                <a:latin typeface="Calibri" panose="020F0502020204030204"/>
                <a:ea typeface="+mn-ea"/>
                <a:cs typeface="Arial" pitchFamily="34" charset="0"/>
              </a:rPr>
              <a:t>2023F</a:t>
            </a:r>
          </a:p>
        </p:txBody>
      </p:sp>
      <p:sp>
        <p:nvSpPr>
          <p:cNvPr id="101" name="TextBox 100"/>
          <p:cNvSpPr txBox="1"/>
          <p:nvPr/>
        </p:nvSpPr>
        <p:spPr>
          <a:xfrm>
            <a:off x="8405449" y="2095928"/>
            <a:ext cx="2926580" cy="1754326"/>
          </a:xfrm>
          <a:prstGeom prst="rect">
            <a:avLst/>
          </a:prstGeom>
          <a:noFill/>
        </p:spPr>
        <p:txBody>
          <a:bodyPr wrap="square" lIns="0" rIns="0" rtlCol="0">
            <a:spAutoFit/>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&gt; 630 hotels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&gt; 250 residences built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&gt; 500 vacation club units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&gt; 4,400 restaurants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&gt; 600 retail shops &amp; POS       (&gt;46,000 </a:t>
            </a:r>
            <a:r>
              <a:rPr kumimoji="0" lang="en-US" sz="1800" b="0" i="0" u="none" strike="noStrike" kern="0" cap="none" spc="0" normalizeH="0" baseline="0" noProof="0" dirty="0" err="1">
                <a:ln>
                  <a:noFill/>
                </a:ln>
                <a:solidFill>
                  <a:prstClr val="black">
                    <a:lumMod val="75000"/>
                    <a:lumOff val="25000"/>
                  </a:prstClr>
                </a:solidFill>
                <a:effectLst/>
                <a:uLnTx/>
                <a:uFillTx/>
                <a:latin typeface="Calibri" panose="020F0502020204030204"/>
                <a:ea typeface="+mn-ea"/>
                <a:cs typeface="Arial" pitchFamily="34" charset="0"/>
              </a:rPr>
              <a:t>sq.m</a:t>
            </a:r>
            <a:r>
              <a:rPr kumimoji="0" lang="en-US" sz="18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 </a:t>
            </a:r>
          </a:p>
        </p:txBody>
      </p:sp>
      <p:sp>
        <p:nvSpPr>
          <p:cNvPr id="102" name="TextBox 101"/>
          <p:cNvSpPr txBox="1"/>
          <p:nvPr/>
        </p:nvSpPr>
        <p:spPr>
          <a:xfrm>
            <a:off x="7508274" y="4752503"/>
            <a:ext cx="3017584" cy="369332"/>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72C4">
                    <a:lumMod val="50000"/>
                  </a:srgbClr>
                </a:solidFill>
                <a:effectLst/>
                <a:uLnTx/>
                <a:uFillTx/>
                <a:latin typeface="Calibri" panose="020F0502020204030204"/>
                <a:ea typeface="+mn-ea"/>
                <a:cs typeface="Arial" pitchFamily="34" charset="0"/>
              </a:rPr>
              <a:t>2009</a:t>
            </a:r>
          </a:p>
        </p:txBody>
      </p:sp>
      <p:sp>
        <p:nvSpPr>
          <p:cNvPr id="103" name="TextBox 102"/>
          <p:cNvSpPr txBox="1"/>
          <p:nvPr/>
        </p:nvSpPr>
        <p:spPr>
          <a:xfrm>
            <a:off x="7508274" y="5072650"/>
            <a:ext cx="2898469" cy="954107"/>
          </a:xfrm>
          <a:prstGeom prst="rect">
            <a:avLst/>
          </a:prstGeom>
          <a:noFill/>
        </p:spPr>
        <p:txBody>
          <a:bodyPr wrap="square" lIns="0" rIns="0" rtlCol="0">
            <a:spAutoFit/>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30 hotels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1,112 restaurants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292 retail shops &amp; POS              (14,275 </a:t>
            </a:r>
            <a:r>
              <a:rPr kumimoji="0" lang="en-US" sz="1400" b="0" i="0" u="none" strike="noStrike" kern="0" cap="none" spc="0" normalizeH="0" baseline="0" noProof="0" dirty="0" err="1">
                <a:ln>
                  <a:noFill/>
                </a:ln>
                <a:solidFill>
                  <a:prstClr val="black">
                    <a:lumMod val="75000"/>
                    <a:lumOff val="25000"/>
                  </a:prstClr>
                </a:solidFill>
                <a:effectLst/>
                <a:uLnTx/>
                <a:uFillTx/>
                <a:latin typeface="Calibri" panose="020F0502020204030204"/>
                <a:ea typeface="+mn-ea"/>
                <a:cs typeface="Arial" pitchFamily="34" charset="0"/>
              </a:rPr>
              <a:t>sq.m</a:t>
            </a:r>
            <a:r>
              <a:rPr kumimoji="0" lang="en-US" sz="14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a:t>
            </a:r>
          </a:p>
        </p:txBody>
      </p:sp>
      <p:sp>
        <p:nvSpPr>
          <p:cNvPr id="105" name="TextBox 104"/>
          <p:cNvSpPr txBox="1"/>
          <p:nvPr/>
        </p:nvSpPr>
        <p:spPr>
          <a:xfrm>
            <a:off x="987321" y="2249684"/>
            <a:ext cx="3017584" cy="400110"/>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472C4">
                    <a:lumMod val="50000"/>
                  </a:srgbClr>
                </a:solidFill>
                <a:effectLst/>
                <a:uLnTx/>
                <a:uFillTx/>
                <a:latin typeface="Calibri" panose="020F0502020204030204"/>
                <a:ea typeface="+mn-ea"/>
                <a:cs typeface="Arial" pitchFamily="34" charset="0"/>
              </a:rPr>
              <a:t>2018</a:t>
            </a:r>
          </a:p>
        </p:txBody>
      </p:sp>
      <p:sp>
        <p:nvSpPr>
          <p:cNvPr id="106" name="TextBox 105"/>
          <p:cNvSpPr txBox="1"/>
          <p:nvPr/>
        </p:nvSpPr>
        <p:spPr>
          <a:xfrm>
            <a:off x="987321" y="2613375"/>
            <a:ext cx="2877794" cy="1569660"/>
          </a:xfrm>
          <a:prstGeom prst="rect">
            <a:avLst/>
          </a:prstGeom>
          <a:noFill/>
        </p:spPr>
        <p:txBody>
          <a:bodyPr wrap="square" lIns="0" rIns="0" rtlCol="0">
            <a:spAutoFit/>
          </a:body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513 hotels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132 residences built to date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229 vacation club units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2,270 restaurants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490 retail shops &amp; POS       (31,776 </a:t>
            </a:r>
            <a:r>
              <a:rPr kumimoji="0" lang="en-US" sz="1600" b="0" i="0" u="none" strike="noStrike" kern="0" cap="none" spc="0" normalizeH="0" baseline="0" noProof="0" dirty="0" err="1">
                <a:ln>
                  <a:noFill/>
                </a:ln>
                <a:solidFill>
                  <a:prstClr val="black">
                    <a:lumMod val="75000"/>
                    <a:lumOff val="25000"/>
                  </a:prstClr>
                </a:solidFill>
                <a:effectLst/>
                <a:uLnTx/>
                <a:uFillTx/>
                <a:latin typeface="Calibri" panose="020F0502020204030204"/>
                <a:ea typeface="+mn-ea"/>
                <a:cs typeface="Arial" pitchFamily="34" charset="0"/>
              </a:rPr>
              <a:t>sq.m</a:t>
            </a:r>
            <a:r>
              <a:rPr kumimoji="0" lang="en-US" sz="1600" b="0" i="0" u="none" strike="noStrike" kern="0" cap="none" spc="0" normalizeH="0" baseline="0" noProof="0" dirty="0">
                <a:ln>
                  <a:noFill/>
                </a:ln>
                <a:solidFill>
                  <a:prstClr val="black">
                    <a:lumMod val="75000"/>
                    <a:lumOff val="25000"/>
                  </a:prstClr>
                </a:solidFill>
                <a:effectLst/>
                <a:uLnTx/>
                <a:uFillTx/>
                <a:latin typeface="Calibri" panose="020F0502020204030204"/>
                <a:ea typeface="+mn-ea"/>
                <a:cs typeface="Arial" pitchFamily="34" charset="0"/>
              </a:rPr>
              <a:t>.) </a:t>
            </a:r>
          </a:p>
        </p:txBody>
      </p:sp>
      <p:grpSp>
        <p:nvGrpSpPr>
          <p:cNvPr id="107" name="Group 106"/>
          <p:cNvGrpSpPr/>
          <p:nvPr/>
        </p:nvGrpSpPr>
        <p:grpSpPr>
          <a:xfrm>
            <a:off x="7237412" y="1295400"/>
            <a:ext cx="662779" cy="433978"/>
            <a:chOff x="5020643" y="2892304"/>
            <a:chExt cx="1983548" cy="1180724"/>
          </a:xfrm>
          <a:solidFill>
            <a:schemeClr val="bg1">
              <a:lumMod val="65000"/>
            </a:schemeClr>
          </a:solidFill>
        </p:grpSpPr>
        <p:sp>
          <p:nvSpPr>
            <p:cNvPr id="108" name="Freeform 107"/>
            <p:cNvSpPr>
              <a:spLocks/>
            </p:cNvSpPr>
            <p:nvPr/>
          </p:nvSpPr>
          <p:spPr bwMode="auto">
            <a:xfrm>
              <a:off x="6835267" y="3792650"/>
              <a:ext cx="168924" cy="280378"/>
            </a:xfrm>
            <a:custGeom>
              <a:avLst/>
              <a:gdLst>
                <a:gd name="T0" fmla="*/ 66 w 97"/>
                <a:gd name="T1" fmla="*/ 0 h 161"/>
                <a:gd name="T2" fmla="*/ 97 w 97"/>
                <a:gd name="T3" fmla="*/ 0 h 161"/>
                <a:gd name="T4" fmla="*/ 32 w 97"/>
                <a:gd name="T5" fmla="*/ 161 h 161"/>
                <a:gd name="T6" fmla="*/ 0 w 97"/>
                <a:gd name="T7" fmla="*/ 161 h 161"/>
                <a:gd name="T8" fmla="*/ 66 w 97"/>
                <a:gd name="T9" fmla="*/ 0 h 161"/>
              </a:gdLst>
              <a:ahLst/>
              <a:cxnLst>
                <a:cxn ang="0">
                  <a:pos x="T0" y="T1"/>
                </a:cxn>
                <a:cxn ang="0">
                  <a:pos x="T2" y="T3"/>
                </a:cxn>
                <a:cxn ang="0">
                  <a:pos x="T4" y="T5"/>
                </a:cxn>
                <a:cxn ang="0">
                  <a:pos x="T6" y="T7"/>
                </a:cxn>
                <a:cxn ang="0">
                  <a:pos x="T8" y="T9"/>
                </a:cxn>
              </a:cxnLst>
              <a:rect l="0" t="0" r="r" b="b"/>
              <a:pathLst>
                <a:path w="97" h="161">
                  <a:moveTo>
                    <a:pt x="66" y="0"/>
                  </a:moveTo>
                  <a:lnTo>
                    <a:pt x="97" y="0"/>
                  </a:lnTo>
                  <a:lnTo>
                    <a:pt x="32" y="161"/>
                  </a:lnTo>
                  <a:lnTo>
                    <a:pt x="0" y="16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08"/>
            <p:cNvSpPr>
              <a:spLocks/>
            </p:cNvSpPr>
            <p:nvPr/>
          </p:nvSpPr>
          <p:spPr bwMode="auto">
            <a:xfrm>
              <a:off x="5020643" y="3834446"/>
              <a:ext cx="290828" cy="238582"/>
            </a:xfrm>
            <a:custGeom>
              <a:avLst/>
              <a:gdLst>
                <a:gd name="T0" fmla="*/ 134 w 167"/>
                <a:gd name="T1" fmla="*/ 0 h 137"/>
                <a:gd name="T2" fmla="*/ 167 w 167"/>
                <a:gd name="T3" fmla="*/ 0 h 137"/>
                <a:gd name="T4" fmla="*/ 33 w 167"/>
                <a:gd name="T5" fmla="*/ 137 h 137"/>
                <a:gd name="T6" fmla="*/ 0 w 167"/>
                <a:gd name="T7" fmla="*/ 137 h 137"/>
                <a:gd name="T8" fmla="*/ 134 w 167"/>
                <a:gd name="T9" fmla="*/ 0 h 137"/>
              </a:gdLst>
              <a:ahLst/>
              <a:cxnLst>
                <a:cxn ang="0">
                  <a:pos x="T0" y="T1"/>
                </a:cxn>
                <a:cxn ang="0">
                  <a:pos x="T2" y="T3"/>
                </a:cxn>
                <a:cxn ang="0">
                  <a:pos x="T4" y="T5"/>
                </a:cxn>
                <a:cxn ang="0">
                  <a:pos x="T6" y="T7"/>
                </a:cxn>
                <a:cxn ang="0">
                  <a:pos x="T8" y="T9"/>
                </a:cxn>
              </a:cxnLst>
              <a:rect l="0" t="0" r="r" b="b"/>
              <a:pathLst>
                <a:path w="167" h="137">
                  <a:moveTo>
                    <a:pt x="134" y="0"/>
                  </a:moveTo>
                  <a:lnTo>
                    <a:pt x="167" y="0"/>
                  </a:lnTo>
                  <a:lnTo>
                    <a:pt x="33" y="137"/>
                  </a:lnTo>
                  <a:lnTo>
                    <a:pt x="0" y="137"/>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1" name="Group 110"/>
            <p:cNvGrpSpPr/>
            <p:nvPr/>
          </p:nvGrpSpPr>
          <p:grpSpPr>
            <a:xfrm>
              <a:off x="5125131" y="2892304"/>
              <a:ext cx="1809400" cy="1074494"/>
              <a:chOff x="3711576" y="3146425"/>
              <a:chExt cx="1649413" cy="979487"/>
            </a:xfrm>
            <a:grpFill/>
            <a:effectLst>
              <a:outerShdw dir="13500000" sy="23000" kx="1200000" algn="br" rotWithShape="0">
                <a:prstClr val="black">
                  <a:alpha val="12000"/>
                </a:prstClr>
              </a:outerShdw>
            </a:effectLst>
          </p:grpSpPr>
          <p:sp>
            <p:nvSpPr>
              <p:cNvPr id="112" name="Freeform 111"/>
              <p:cNvSpPr>
                <a:spLocks/>
              </p:cNvSpPr>
              <p:nvPr/>
            </p:nvSpPr>
            <p:spPr bwMode="auto">
              <a:xfrm>
                <a:off x="3711576" y="3146425"/>
                <a:ext cx="1649413" cy="979487"/>
              </a:xfrm>
              <a:custGeom>
                <a:avLst/>
                <a:gdLst>
                  <a:gd name="T0" fmla="*/ 0 w 1039"/>
                  <a:gd name="T1" fmla="*/ 0 h 617"/>
                  <a:gd name="T2" fmla="*/ 1039 w 1039"/>
                  <a:gd name="T3" fmla="*/ 0 h 617"/>
                  <a:gd name="T4" fmla="*/ 1039 w 1039"/>
                  <a:gd name="T5" fmla="*/ 617 h 617"/>
                  <a:gd name="T6" fmla="*/ 1008 w 1039"/>
                  <a:gd name="T7" fmla="*/ 617 h 617"/>
                  <a:gd name="T8" fmla="*/ 1008 w 1039"/>
                  <a:gd name="T9" fmla="*/ 33 h 617"/>
                  <a:gd name="T10" fmla="*/ 32 w 1039"/>
                  <a:gd name="T11" fmla="*/ 33 h 617"/>
                  <a:gd name="T12" fmla="*/ 32 w 1039"/>
                  <a:gd name="T13" fmla="*/ 617 h 617"/>
                  <a:gd name="T14" fmla="*/ 0 w 1039"/>
                  <a:gd name="T15" fmla="*/ 617 h 617"/>
                  <a:gd name="T16" fmla="*/ 0 w 1039"/>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617">
                    <a:moveTo>
                      <a:pt x="0" y="0"/>
                    </a:moveTo>
                    <a:lnTo>
                      <a:pt x="1039" y="0"/>
                    </a:lnTo>
                    <a:lnTo>
                      <a:pt x="1039" y="617"/>
                    </a:lnTo>
                    <a:lnTo>
                      <a:pt x="1008" y="617"/>
                    </a:lnTo>
                    <a:lnTo>
                      <a:pt x="1008" y="33"/>
                    </a:lnTo>
                    <a:lnTo>
                      <a:pt x="32" y="33"/>
                    </a:lnTo>
                    <a:lnTo>
                      <a:pt x="32" y="617"/>
                    </a:lnTo>
                    <a:lnTo>
                      <a:pt x="0" y="61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p:cNvSpPr>
                <a:spLocks noChangeArrowheads="1"/>
              </p:cNvSpPr>
              <p:nvPr/>
            </p:nvSpPr>
            <p:spPr bwMode="auto">
              <a:xfrm>
                <a:off x="3748088" y="3182938"/>
                <a:ext cx="1587500" cy="4254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4" name="Group 113"/>
          <p:cNvGrpSpPr/>
          <p:nvPr/>
        </p:nvGrpSpPr>
        <p:grpSpPr>
          <a:xfrm>
            <a:off x="7847012" y="907040"/>
            <a:ext cx="281083" cy="202454"/>
            <a:chOff x="5020643" y="2892304"/>
            <a:chExt cx="1983548" cy="1180724"/>
          </a:xfrm>
          <a:solidFill>
            <a:schemeClr val="bg1">
              <a:lumMod val="65000"/>
            </a:schemeClr>
          </a:solidFill>
        </p:grpSpPr>
        <p:sp>
          <p:nvSpPr>
            <p:cNvPr id="115" name="Freeform 114"/>
            <p:cNvSpPr>
              <a:spLocks/>
            </p:cNvSpPr>
            <p:nvPr/>
          </p:nvSpPr>
          <p:spPr bwMode="auto">
            <a:xfrm>
              <a:off x="6835267" y="3792650"/>
              <a:ext cx="168924" cy="280378"/>
            </a:xfrm>
            <a:custGeom>
              <a:avLst/>
              <a:gdLst>
                <a:gd name="T0" fmla="*/ 66 w 97"/>
                <a:gd name="T1" fmla="*/ 0 h 161"/>
                <a:gd name="T2" fmla="*/ 97 w 97"/>
                <a:gd name="T3" fmla="*/ 0 h 161"/>
                <a:gd name="T4" fmla="*/ 32 w 97"/>
                <a:gd name="T5" fmla="*/ 161 h 161"/>
                <a:gd name="T6" fmla="*/ 0 w 97"/>
                <a:gd name="T7" fmla="*/ 161 h 161"/>
                <a:gd name="T8" fmla="*/ 66 w 97"/>
                <a:gd name="T9" fmla="*/ 0 h 161"/>
              </a:gdLst>
              <a:ahLst/>
              <a:cxnLst>
                <a:cxn ang="0">
                  <a:pos x="T0" y="T1"/>
                </a:cxn>
                <a:cxn ang="0">
                  <a:pos x="T2" y="T3"/>
                </a:cxn>
                <a:cxn ang="0">
                  <a:pos x="T4" y="T5"/>
                </a:cxn>
                <a:cxn ang="0">
                  <a:pos x="T6" y="T7"/>
                </a:cxn>
                <a:cxn ang="0">
                  <a:pos x="T8" y="T9"/>
                </a:cxn>
              </a:cxnLst>
              <a:rect l="0" t="0" r="r" b="b"/>
              <a:pathLst>
                <a:path w="97" h="161">
                  <a:moveTo>
                    <a:pt x="66" y="0"/>
                  </a:moveTo>
                  <a:lnTo>
                    <a:pt x="97" y="0"/>
                  </a:lnTo>
                  <a:lnTo>
                    <a:pt x="32" y="161"/>
                  </a:lnTo>
                  <a:lnTo>
                    <a:pt x="0" y="16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15"/>
            <p:cNvSpPr>
              <a:spLocks/>
            </p:cNvSpPr>
            <p:nvPr/>
          </p:nvSpPr>
          <p:spPr bwMode="auto">
            <a:xfrm>
              <a:off x="5020643" y="3834446"/>
              <a:ext cx="290828" cy="238582"/>
            </a:xfrm>
            <a:custGeom>
              <a:avLst/>
              <a:gdLst>
                <a:gd name="T0" fmla="*/ 134 w 167"/>
                <a:gd name="T1" fmla="*/ 0 h 137"/>
                <a:gd name="T2" fmla="*/ 167 w 167"/>
                <a:gd name="T3" fmla="*/ 0 h 137"/>
                <a:gd name="T4" fmla="*/ 33 w 167"/>
                <a:gd name="T5" fmla="*/ 137 h 137"/>
                <a:gd name="T6" fmla="*/ 0 w 167"/>
                <a:gd name="T7" fmla="*/ 137 h 137"/>
                <a:gd name="T8" fmla="*/ 134 w 167"/>
                <a:gd name="T9" fmla="*/ 0 h 137"/>
              </a:gdLst>
              <a:ahLst/>
              <a:cxnLst>
                <a:cxn ang="0">
                  <a:pos x="T0" y="T1"/>
                </a:cxn>
                <a:cxn ang="0">
                  <a:pos x="T2" y="T3"/>
                </a:cxn>
                <a:cxn ang="0">
                  <a:pos x="T4" y="T5"/>
                </a:cxn>
                <a:cxn ang="0">
                  <a:pos x="T6" y="T7"/>
                </a:cxn>
                <a:cxn ang="0">
                  <a:pos x="T8" y="T9"/>
                </a:cxn>
              </a:cxnLst>
              <a:rect l="0" t="0" r="r" b="b"/>
              <a:pathLst>
                <a:path w="167" h="137">
                  <a:moveTo>
                    <a:pt x="134" y="0"/>
                  </a:moveTo>
                  <a:lnTo>
                    <a:pt x="167" y="0"/>
                  </a:lnTo>
                  <a:lnTo>
                    <a:pt x="33" y="137"/>
                  </a:lnTo>
                  <a:lnTo>
                    <a:pt x="0" y="137"/>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oup 116"/>
            <p:cNvGrpSpPr/>
            <p:nvPr/>
          </p:nvGrpSpPr>
          <p:grpSpPr>
            <a:xfrm>
              <a:off x="5125131" y="2892304"/>
              <a:ext cx="1809400" cy="1074494"/>
              <a:chOff x="3711576" y="3146425"/>
              <a:chExt cx="1649413" cy="979487"/>
            </a:xfrm>
            <a:grpFill/>
            <a:effectLst>
              <a:outerShdw dir="13500000" sy="23000" kx="1200000" algn="br" rotWithShape="0">
                <a:prstClr val="black">
                  <a:alpha val="12000"/>
                </a:prstClr>
              </a:outerShdw>
            </a:effectLst>
          </p:grpSpPr>
          <p:sp>
            <p:nvSpPr>
              <p:cNvPr id="118" name="Freeform 117"/>
              <p:cNvSpPr>
                <a:spLocks/>
              </p:cNvSpPr>
              <p:nvPr/>
            </p:nvSpPr>
            <p:spPr bwMode="auto">
              <a:xfrm>
                <a:off x="3711576" y="3146425"/>
                <a:ext cx="1649413" cy="979487"/>
              </a:xfrm>
              <a:custGeom>
                <a:avLst/>
                <a:gdLst>
                  <a:gd name="T0" fmla="*/ 0 w 1039"/>
                  <a:gd name="T1" fmla="*/ 0 h 617"/>
                  <a:gd name="T2" fmla="*/ 1039 w 1039"/>
                  <a:gd name="T3" fmla="*/ 0 h 617"/>
                  <a:gd name="T4" fmla="*/ 1039 w 1039"/>
                  <a:gd name="T5" fmla="*/ 617 h 617"/>
                  <a:gd name="T6" fmla="*/ 1008 w 1039"/>
                  <a:gd name="T7" fmla="*/ 617 h 617"/>
                  <a:gd name="T8" fmla="*/ 1008 w 1039"/>
                  <a:gd name="T9" fmla="*/ 33 h 617"/>
                  <a:gd name="T10" fmla="*/ 32 w 1039"/>
                  <a:gd name="T11" fmla="*/ 33 h 617"/>
                  <a:gd name="T12" fmla="*/ 32 w 1039"/>
                  <a:gd name="T13" fmla="*/ 617 h 617"/>
                  <a:gd name="T14" fmla="*/ 0 w 1039"/>
                  <a:gd name="T15" fmla="*/ 617 h 617"/>
                  <a:gd name="T16" fmla="*/ 0 w 1039"/>
                  <a:gd name="T1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9" h="617">
                    <a:moveTo>
                      <a:pt x="0" y="0"/>
                    </a:moveTo>
                    <a:lnTo>
                      <a:pt x="1039" y="0"/>
                    </a:lnTo>
                    <a:lnTo>
                      <a:pt x="1039" y="617"/>
                    </a:lnTo>
                    <a:lnTo>
                      <a:pt x="1008" y="617"/>
                    </a:lnTo>
                    <a:lnTo>
                      <a:pt x="1008" y="33"/>
                    </a:lnTo>
                    <a:lnTo>
                      <a:pt x="32" y="33"/>
                    </a:lnTo>
                    <a:lnTo>
                      <a:pt x="32" y="617"/>
                    </a:lnTo>
                    <a:lnTo>
                      <a:pt x="0" y="61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Rectangle 118"/>
              <p:cNvSpPr>
                <a:spLocks noChangeArrowheads="1"/>
              </p:cNvSpPr>
              <p:nvPr/>
            </p:nvSpPr>
            <p:spPr bwMode="auto">
              <a:xfrm>
                <a:off x="3748088" y="3182938"/>
                <a:ext cx="1587500" cy="4254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0" name="Right Arrow 5"/>
          <p:cNvSpPr/>
          <p:nvPr/>
        </p:nvSpPr>
        <p:spPr>
          <a:xfrm rot="17596173">
            <a:off x="3696237" y="5829308"/>
            <a:ext cx="1622135" cy="734687"/>
          </a:xfrm>
          <a:custGeom>
            <a:avLst/>
            <a:gdLst>
              <a:gd name="connsiteX0" fmla="*/ 0 w 1371600"/>
              <a:gd name="connsiteY0" fmla="*/ 122545 h 490180"/>
              <a:gd name="connsiteX1" fmla="*/ 1126510 w 1371600"/>
              <a:gd name="connsiteY1" fmla="*/ 122545 h 490180"/>
              <a:gd name="connsiteX2" fmla="*/ 1126510 w 1371600"/>
              <a:gd name="connsiteY2" fmla="*/ 0 h 490180"/>
              <a:gd name="connsiteX3" fmla="*/ 1371600 w 1371600"/>
              <a:gd name="connsiteY3" fmla="*/ 245090 h 490180"/>
              <a:gd name="connsiteX4" fmla="*/ 1126510 w 1371600"/>
              <a:gd name="connsiteY4" fmla="*/ 490180 h 490180"/>
              <a:gd name="connsiteX5" fmla="*/ 1126510 w 1371600"/>
              <a:gd name="connsiteY5" fmla="*/ 367635 h 490180"/>
              <a:gd name="connsiteX6" fmla="*/ 0 w 1371600"/>
              <a:gd name="connsiteY6" fmla="*/ 367635 h 490180"/>
              <a:gd name="connsiteX7" fmla="*/ 0 w 1371600"/>
              <a:gd name="connsiteY7" fmla="*/ 122545 h 490180"/>
              <a:gd name="connsiteX0" fmla="*/ 0 w 1437244"/>
              <a:gd name="connsiteY0" fmla="*/ 89205 h 490180"/>
              <a:gd name="connsiteX1" fmla="*/ 1192154 w 1437244"/>
              <a:gd name="connsiteY1" fmla="*/ 122545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9205 h 490180"/>
              <a:gd name="connsiteX1" fmla="*/ 1144122 w 1437244"/>
              <a:gd name="connsiteY1" fmla="*/ 118316 h 490180"/>
              <a:gd name="connsiteX2" fmla="*/ 1192154 w 1437244"/>
              <a:gd name="connsiteY2" fmla="*/ 0 h 490180"/>
              <a:gd name="connsiteX3" fmla="*/ 1437244 w 1437244"/>
              <a:gd name="connsiteY3" fmla="*/ 245090 h 490180"/>
              <a:gd name="connsiteX4" fmla="*/ 1192154 w 1437244"/>
              <a:gd name="connsiteY4" fmla="*/ 490180 h 490180"/>
              <a:gd name="connsiteX5" fmla="*/ 1192154 w 1437244"/>
              <a:gd name="connsiteY5" fmla="*/ 367635 h 490180"/>
              <a:gd name="connsiteX6" fmla="*/ 65644 w 1437244"/>
              <a:gd name="connsiteY6" fmla="*/ 367635 h 490180"/>
              <a:gd name="connsiteX7" fmla="*/ 0 w 1437244"/>
              <a:gd name="connsiteY7" fmla="*/ 89205 h 490180"/>
              <a:gd name="connsiteX0" fmla="*/ 0 w 1437244"/>
              <a:gd name="connsiteY0" fmla="*/ 88273 h 489248"/>
              <a:gd name="connsiteX1" fmla="*/ 1144122 w 1437244"/>
              <a:gd name="connsiteY1" fmla="*/ 117384 h 489248"/>
              <a:gd name="connsiteX2" fmla="*/ 1132121 w 1437244"/>
              <a:gd name="connsiteY2" fmla="*/ 0 h 489248"/>
              <a:gd name="connsiteX3" fmla="*/ 1437244 w 1437244"/>
              <a:gd name="connsiteY3" fmla="*/ 244158 h 489248"/>
              <a:gd name="connsiteX4" fmla="*/ 1192154 w 1437244"/>
              <a:gd name="connsiteY4" fmla="*/ 489248 h 489248"/>
              <a:gd name="connsiteX5" fmla="*/ 1192154 w 1437244"/>
              <a:gd name="connsiteY5" fmla="*/ 366703 h 489248"/>
              <a:gd name="connsiteX6" fmla="*/ 65644 w 1437244"/>
              <a:gd name="connsiteY6" fmla="*/ 366703 h 489248"/>
              <a:gd name="connsiteX7" fmla="*/ 0 w 1437244"/>
              <a:gd name="connsiteY7" fmla="*/ 88273 h 489248"/>
              <a:gd name="connsiteX0" fmla="*/ 0 w 1363050"/>
              <a:gd name="connsiteY0" fmla="*/ 88273 h 489248"/>
              <a:gd name="connsiteX1" fmla="*/ 1144122 w 1363050"/>
              <a:gd name="connsiteY1" fmla="*/ 117384 h 489248"/>
              <a:gd name="connsiteX2" fmla="*/ 1132121 w 1363050"/>
              <a:gd name="connsiteY2" fmla="*/ 0 h 489248"/>
              <a:gd name="connsiteX3" fmla="*/ 1363050 w 1363050"/>
              <a:gd name="connsiteY3" fmla="*/ 236959 h 489248"/>
              <a:gd name="connsiteX4" fmla="*/ 1192154 w 1363050"/>
              <a:gd name="connsiteY4" fmla="*/ 489248 h 489248"/>
              <a:gd name="connsiteX5" fmla="*/ 1192154 w 1363050"/>
              <a:gd name="connsiteY5" fmla="*/ 366703 h 489248"/>
              <a:gd name="connsiteX6" fmla="*/ 65644 w 1363050"/>
              <a:gd name="connsiteY6" fmla="*/ 366703 h 489248"/>
              <a:gd name="connsiteX7" fmla="*/ 0 w 1363050"/>
              <a:gd name="connsiteY7" fmla="*/ 88273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78994 w 1376400"/>
              <a:gd name="connsiteY6" fmla="*/ 366703 h 489248"/>
              <a:gd name="connsiteX7" fmla="*/ 0 w 1376400"/>
              <a:gd name="connsiteY7" fmla="*/ 40692 h 489248"/>
              <a:gd name="connsiteX0" fmla="*/ 0 w 1376400"/>
              <a:gd name="connsiteY0" fmla="*/ 40692 h 489248"/>
              <a:gd name="connsiteX1" fmla="*/ 1157472 w 1376400"/>
              <a:gd name="connsiteY1" fmla="*/ 117384 h 489248"/>
              <a:gd name="connsiteX2" fmla="*/ 1145471 w 1376400"/>
              <a:gd name="connsiteY2" fmla="*/ 0 h 489248"/>
              <a:gd name="connsiteX3" fmla="*/ 1376400 w 1376400"/>
              <a:gd name="connsiteY3" fmla="*/ 236959 h 489248"/>
              <a:gd name="connsiteX4" fmla="*/ 1205504 w 1376400"/>
              <a:gd name="connsiteY4" fmla="*/ 489248 h 489248"/>
              <a:gd name="connsiteX5" fmla="*/ 1205504 w 1376400"/>
              <a:gd name="connsiteY5" fmla="*/ 366703 h 489248"/>
              <a:gd name="connsiteX6" fmla="*/ 85445 w 1376400"/>
              <a:gd name="connsiteY6" fmla="*/ 381704 h 489248"/>
              <a:gd name="connsiteX7" fmla="*/ 0 w 1376400"/>
              <a:gd name="connsiteY7" fmla="*/ 40692 h 489248"/>
              <a:gd name="connsiteX0" fmla="*/ 0 w 1405685"/>
              <a:gd name="connsiteY0" fmla="*/ 0 h 549718"/>
              <a:gd name="connsiteX1" fmla="*/ 1186757 w 1405685"/>
              <a:gd name="connsiteY1" fmla="*/ 177854 h 549718"/>
              <a:gd name="connsiteX2" fmla="*/ 1174756 w 1405685"/>
              <a:gd name="connsiteY2" fmla="*/ 60470 h 549718"/>
              <a:gd name="connsiteX3" fmla="*/ 1405685 w 1405685"/>
              <a:gd name="connsiteY3" fmla="*/ 297429 h 549718"/>
              <a:gd name="connsiteX4" fmla="*/ 1234789 w 1405685"/>
              <a:gd name="connsiteY4" fmla="*/ 549718 h 549718"/>
              <a:gd name="connsiteX5" fmla="*/ 1234789 w 1405685"/>
              <a:gd name="connsiteY5" fmla="*/ 427173 h 549718"/>
              <a:gd name="connsiteX6" fmla="*/ 114730 w 1405685"/>
              <a:gd name="connsiteY6" fmla="*/ 442174 h 549718"/>
              <a:gd name="connsiteX7" fmla="*/ 0 w 1405685"/>
              <a:gd name="connsiteY7" fmla="*/ 0 h 549718"/>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34789 w 1405685"/>
              <a:gd name="connsiteY5" fmla="*/ 427173 h 589979"/>
              <a:gd name="connsiteX6" fmla="*/ 114730 w 1405685"/>
              <a:gd name="connsiteY6" fmla="*/ 442174 h 589979"/>
              <a:gd name="connsiteX7" fmla="*/ 0 w 1405685"/>
              <a:gd name="connsiteY7" fmla="*/ 0 h 589979"/>
              <a:gd name="connsiteX0" fmla="*/ 0 w 1405685"/>
              <a:gd name="connsiteY0" fmla="*/ 0 h 589979"/>
              <a:gd name="connsiteX1" fmla="*/ 1186757 w 1405685"/>
              <a:gd name="connsiteY1" fmla="*/ 177854 h 589979"/>
              <a:gd name="connsiteX2" fmla="*/ 1174756 w 1405685"/>
              <a:gd name="connsiteY2" fmla="*/ 60470 h 589979"/>
              <a:gd name="connsiteX3" fmla="*/ 1405685 w 1405685"/>
              <a:gd name="connsiteY3" fmla="*/ 297429 h 589979"/>
              <a:gd name="connsiteX4" fmla="*/ 1273432 w 1405685"/>
              <a:gd name="connsiteY4" fmla="*/ 589979 h 589979"/>
              <a:gd name="connsiteX5" fmla="*/ 1245980 w 1405685"/>
              <a:gd name="connsiteY5" fmla="*/ 461464 h 589979"/>
              <a:gd name="connsiteX6" fmla="*/ 114730 w 1405685"/>
              <a:gd name="connsiteY6" fmla="*/ 442174 h 589979"/>
              <a:gd name="connsiteX7" fmla="*/ 0 w 1405685"/>
              <a:gd name="connsiteY7" fmla="*/ 0 h 589979"/>
              <a:gd name="connsiteX0" fmla="*/ 0 w 1435778"/>
              <a:gd name="connsiteY0" fmla="*/ 0 h 589979"/>
              <a:gd name="connsiteX1" fmla="*/ 1186757 w 1435778"/>
              <a:gd name="connsiteY1" fmla="*/ 177854 h 589979"/>
              <a:gd name="connsiteX2" fmla="*/ 1174756 w 1435778"/>
              <a:gd name="connsiteY2" fmla="*/ 60470 h 589979"/>
              <a:gd name="connsiteX3" fmla="*/ 1435778 w 1435778"/>
              <a:gd name="connsiteY3" fmla="*/ 359140 h 589979"/>
              <a:gd name="connsiteX4" fmla="*/ 1273432 w 1435778"/>
              <a:gd name="connsiteY4" fmla="*/ 589979 h 589979"/>
              <a:gd name="connsiteX5" fmla="*/ 1245980 w 1435778"/>
              <a:gd name="connsiteY5" fmla="*/ 461464 h 589979"/>
              <a:gd name="connsiteX6" fmla="*/ 114730 w 1435778"/>
              <a:gd name="connsiteY6" fmla="*/ 442174 h 589979"/>
              <a:gd name="connsiteX7" fmla="*/ 0 w 1435778"/>
              <a:gd name="connsiteY7" fmla="*/ 0 h 589979"/>
              <a:gd name="connsiteX0" fmla="*/ 0 w 1444748"/>
              <a:gd name="connsiteY0" fmla="*/ 0 h 589979"/>
              <a:gd name="connsiteX1" fmla="*/ 1186757 w 1444748"/>
              <a:gd name="connsiteY1" fmla="*/ 177854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5980 w 1444748"/>
              <a:gd name="connsiteY5" fmla="*/ 46146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114730 w 1444748"/>
              <a:gd name="connsiteY6" fmla="*/ 442174 h 589979"/>
              <a:gd name="connsiteX7" fmla="*/ 0 w 1444748"/>
              <a:gd name="connsiteY7" fmla="*/ 0 h 589979"/>
              <a:gd name="connsiteX0" fmla="*/ 0 w 1444748"/>
              <a:gd name="connsiteY0" fmla="*/ 0 h 589979"/>
              <a:gd name="connsiteX1" fmla="*/ 1206949 w 1444748"/>
              <a:gd name="connsiteY1" fmla="*/ 208275 h 589979"/>
              <a:gd name="connsiteX2" fmla="*/ 1174756 w 1444748"/>
              <a:gd name="connsiteY2" fmla="*/ 60470 h 589979"/>
              <a:gd name="connsiteX3" fmla="*/ 1444748 w 1444748"/>
              <a:gd name="connsiteY3" fmla="*/ 330399 h 589979"/>
              <a:gd name="connsiteX4" fmla="*/ 1273432 w 1444748"/>
              <a:gd name="connsiteY4" fmla="*/ 589979 h 589979"/>
              <a:gd name="connsiteX5" fmla="*/ 1249820 w 1444748"/>
              <a:gd name="connsiteY5" fmla="*/ 445594 h 589979"/>
              <a:gd name="connsiteX6" fmla="*/ 82989 w 1444748"/>
              <a:gd name="connsiteY6" fmla="*/ 434495 h 589979"/>
              <a:gd name="connsiteX7" fmla="*/ 0 w 1444748"/>
              <a:gd name="connsiteY7" fmla="*/ 0 h 589979"/>
              <a:gd name="connsiteX0" fmla="*/ 0 w 1460649"/>
              <a:gd name="connsiteY0" fmla="*/ 0 h 589979"/>
              <a:gd name="connsiteX1" fmla="*/ 1206949 w 1460649"/>
              <a:gd name="connsiteY1" fmla="*/ 208275 h 589979"/>
              <a:gd name="connsiteX2" fmla="*/ 1174756 w 1460649"/>
              <a:gd name="connsiteY2" fmla="*/ 60470 h 589979"/>
              <a:gd name="connsiteX3" fmla="*/ 1460649 w 1460649"/>
              <a:gd name="connsiteY3" fmla="*/ 359111 h 589979"/>
              <a:gd name="connsiteX4" fmla="*/ 1273432 w 1460649"/>
              <a:gd name="connsiteY4" fmla="*/ 589979 h 589979"/>
              <a:gd name="connsiteX5" fmla="*/ 1249820 w 1460649"/>
              <a:gd name="connsiteY5" fmla="*/ 445594 h 589979"/>
              <a:gd name="connsiteX6" fmla="*/ 82989 w 1460649"/>
              <a:gd name="connsiteY6" fmla="*/ 434495 h 589979"/>
              <a:gd name="connsiteX7" fmla="*/ 0 w 1460649"/>
              <a:gd name="connsiteY7" fmla="*/ 0 h 589979"/>
              <a:gd name="connsiteX0" fmla="*/ 0 w 1547982"/>
              <a:gd name="connsiteY0" fmla="*/ 0 h 599476"/>
              <a:gd name="connsiteX1" fmla="*/ 1294282 w 1547982"/>
              <a:gd name="connsiteY1" fmla="*/ 217772 h 599476"/>
              <a:gd name="connsiteX2" fmla="*/ 1262089 w 1547982"/>
              <a:gd name="connsiteY2" fmla="*/ 69967 h 599476"/>
              <a:gd name="connsiteX3" fmla="*/ 1547982 w 1547982"/>
              <a:gd name="connsiteY3" fmla="*/ 368608 h 599476"/>
              <a:gd name="connsiteX4" fmla="*/ 1360765 w 1547982"/>
              <a:gd name="connsiteY4" fmla="*/ 599476 h 599476"/>
              <a:gd name="connsiteX5" fmla="*/ 1337153 w 1547982"/>
              <a:gd name="connsiteY5" fmla="*/ 455091 h 599476"/>
              <a:gd name="connsiteX6" fmla="*/ 170322 w 1547982"/>
              <a:gd name="connsiteY6" fmla="*/ 443992 h 599476"/>
              <a:gd name="connsiteX7" fmla="*/ 0 w 1547982"/>
              <a:gd name="connsiteY7" fmla="*/ 0 h 599476"/>
              <a:gd name="connsiteX0" fmla="*/ 0 w 1545355"/>
              <a:gd name="connsiteY0" fmla="*/ 0 h 599476"/>
              <a:gd name="connsiteX1" fmla="*/ 1294282 w 1545355"/>
              <a:gd name="connsiteY1" fmla="*/ 217772 h 599476"/>
              <a:gd name="connsiteX2" fmla="*/ 1262089 w 1545355"/>
              <a:gd name="connsiteY2" fmla="*/ 69967 h 599476"/>
              <a:gd name="connsiteX3" fmla="*/ 1545355 w 1545355"/>
              <a:gd name="connsiteY3" fmla="*/ 362499 h 599476"/>
              <a:gd name="connsiteX4" fmla="*/ 1360765 w 1545355"/>
              <a:gd name="connsiteY4" fmla="*/ 599476 h 599476"/>
              <a:gd name="connsiteX5" fmla="*/ 1337153 w 1545355"/>
              <a:gd name="connsiteY5" fmla="*/ 455091 h 599476"/>
              <a:gd name="connsiteX6" fmla="*/ 170322 w 1545355"/>
              <a:gd name="connsiteY6" fmla="*/ 443992 h 599476"/>
              <a:gd name="connsiteX7" fmla="*/ 0 w 1545355"/>
              <a:gd name="connsiteY7" fmla="*/ 0 h 599476"/>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37153 w 1545355"/>
              <a:gd name="connsiteY5" fmla="*/ 455091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62089 w 1545355"/>
              <a:gd name="connsiteY2" fmla="*/ 699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45355"/>
              <a:gd name="connsiteY0" fmla="*/ 0 h 598100"/>
              <a:gd name="connsiteX1" fmla="*/ 1294282 w 1545355"/>
              <a:gd name="connsiteY1" fmla="*/ 217772 h 598100"/>
              <a:gd name="connsiteX2" fmla="*/ 1235024 w 1545355"/>
              <a:gd name="connsiteY2" fmla="*/ 74367 h 598100"/>
              <a:gd name="connsiteX3" fmla="*/ 1545355 w 1545355"/>
              <a:gd name="connsiteY3" fmla="*/ 362499 h 598100"/>
              <a:gd name="connsiteX4" fmla="*/ 1414466 w 1545355"/>
              <a:gd name="connsiteY4" fmla="*/ 598100 h 598100"/>
              <a:gd name="connsiteX5" fmla="*/ 1375581 w 1545355"/>
              <a:gd name="connsiteY5" fmla="*/ 460283 h 598100"/>
              <a:gd name="connsiteX6" fmla="*/ 170322 w 1545355"/>
              <a:gd name="connsiteY6" fmla="*/ 443992 h 598100"/>
              <a:gd name="connsiteX7" fmla="*/ 0 w 1545355"/>
              <a:gd name="connsiteY7" fmla="*/ 0 h 598100"/>
              <a:gd name="connsiteX0" fmla="*/ 0 w 1563683"/>
              <a:gd name="connsiteY0" fmla="*/ 0 h 598100"/>
              <a:gd name="connsiteX1" fmla="*/ 1294282 w 1563683"/>
              <a:gd name="connsiteY1" fmla="*/ 217772 h 598100"/>
              <a:gd name="connsiteX2" fmla="*/ 1235024 w 1563683"/>
              <a:gd name="connsiteY2" fmla="*/ 74367 h 598100"/>
              <a:gd name="connsiteX3" fmla="*/ 1563683 w 1563683"/>
              <a:gd name="connsiteY3" fmla="*/ 354618 h 598100"/>
              <a:gd name="connsiteX4" fmla="*/ 1414466 w 1563683"/>
              <a:gd name="connsiteY4" fmla="*/ 598100 h 598100"/>
              <a:gd name="connsiteX5" fmla="*/ 1375581 w 1563683"/>
              <a:gd name="connsiteY5" fmla="*/ 460283 h 598100"/>
              <a:gd name="connsiteX6" fmla="*/ 170322 w 1563683"/>
              <a:gd name="connsiteY6" fmla="*/ 443992 h 598100"/>
              <a:gd name="connsiteX7" fmla="*/ 0 w 1563683"/>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75581 w 1583815"/>
              <a:gd name="connsiteY5" fmla="*/ 460283 h 598100"/>
              <a:gd name="connsiteX6" fmla="*/ 170322 w 1583815"/>
              <a:gd name="connsiteY6" fmla="*/ 443992 h 598100"/>
              <a:gd name="connsiteX7" fmla="*/ 0 w 1583815"/>
              <a:gd name="connsiteY7" fmla="*/ 0 h 598100"/>
              <a:gd name="connsiteX0" fmla="*/ 0 w 1583815"/>
              <a:gd name="connsiteY0" fmla="*/ 0 h 598100"/>
              <a:gd name="connsiteX1" fmla="*/ 1294282 w 1583815"/>
              <a:gd name="connsiteY1" fmla="*/ 217772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815"/>
              <a:gd name="connsiteY0" fmla="*/ 0 h 598100"/>
              <a:gd name="connsiteX1" fmla="*/ 1312377 w 1583815"/>
              <a:gd name="connsiteY1" fmla="*/ 251754 h 598100"/>
              <a:gd name="connsiteX2" fmla="*/ 1235024 w 1583815"/>
              <a:gd name="connsiteY2" fmla="*/ 74367 h 598100"/>
              <a:gd name="connsiteX3" fmla="*/ 1583815 w 1583815"/>
              <a:gd name="connsiteY3" fmla="*/ 393014 h 598100"/>
              <a:gd name="connsiteX4" fmla="*/ 1414466 w 1583815"/>
              <a:gd name="connsiteY4" fmla="*/ 598100 h 598100"/>
              <a:gd name="connsiteX5" fmla="*/ 1367273 w 1583815"/>
              <a:gd name="connsiteY5" fmla="*/ 449379 h 598100"/>
              <a:gd name="connsiteX6" fmla="*/ 170322 w 1583815"/>
              <a:gd name="connsiteY6" fmla="*/ 443992 h 598100"/>
              <a:gd name="connsiteX7" fmla="*/ 0 w 1583815"/>
              <a:gd name="connsiteY7" fmla="*/ 0 h 598100"/>
              <a:gd name="connsiteX0" fmla="*/ 0 w 1583374"/>
              <a:gd name="connsiteY0" fmla="*/ 0 h 598100"/>
              <a:gd name="connsiteX1" fmla="*/ 1312377 w 1583374"/>
              <a:gd name="connsiteY1" fmla="*/ 251754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302713 w 1583374"/>
              <a:gd name="connsiteY1" fmla="*/ 245469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598100"/>
              <a:gd name="connsiteX1" fmla="*/ 1294313 w 1583374"/>
              <a:gd name="connsiteY1" fmla="*/ 242121 h 598100"/>
              <a:gd name="connsiteX2" fmla="*/ 1235024 w 1583374"/>
              <a:gd name="connsiteY2" fmla="*/ 74367 h 598100"/>
              <a:gd name="connsiteX3" fmla="*/ 1583374 w 1583374"/>
              <a:gd name="connsiteY3" fmla="*/ 375802 h 598100"/>
              <a:gd name="connsiteX4" fmla="*/ 1414466 w 1583374"/>
              <a:gd name="connsiteY4" fmla="*/ 598100 h 598100"/>
              <a:gd name="connsiteX5" fmla="*/ 1367273 w 1583374"/>
              <a:gd name="connsiteY5" fmla="*/ 449379 h 598100"/>
              <a:gd name="connsiteX6" fmla="*/ 170322 w 1583374"/>
              <a:gd name="connsiteY6" fmla="*/ 443992 h 598100"/>
              <a:gd name="connsiteX7" fmla="*/ 0 w 1583374"/>
              <a:gd name="connsiteY7" fmla="*/ 0 h 598100"/>
              <a:gd name="connsiteX0" fmla="*/ 0 w 1583374"/>
              <a:gd name="connsiteY0" fmla="*/ 0 h 734687"/>
              <a:gd name="connsiteX1" fmla="*/ 1294313 w 1583374"/>
              <a:gd name="connsiteY1" fmla="*/ 242121 h 734687"/>
              <a:gd name="connsiteX2" fmla="*/ 1235024 w 1583374"/>
              <a:gd name="connsiteY2" fmla="*/ 74367 h 734687"/>
              <a:gd name="connsiteX3" fmla="*/ 1583374 w 1583374"/>
              <a:gd name="connsiteY3" fmla="*/ 375802 h 734687"/>
              <a:gd name="connsiteX4" fmla="*/ 1473204 w 1583374"/>
              <a:gd name="connsiteY4" fmla="*/ 734687 h 734687"/>
              <a:gd name="connsiteX5" fmla="*/ 1367273 w 1583374"/>
              <a:gd name="connsiteY5" fmla="*/ 449379 h 734687"/>
              <a:gd name="connsiteX6" fmla="*/ 170322 w 1583374"/>
              <a:gd name="connsiteY6" fmla="*/ 443992 h 734687"/>
              <a:gd name="connsiteX7" fmla="*/ 0 w 1583374"/>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367273 w 1638732"/>
              <a:gd name="connsiteY5" fmla="*/ 449379 h 734687"/>
              <a:gd name="connsiteX6" fmla="*/ 170322 w 1638732"/>
              <a:gd name="connsiteY6" fmla="*/ 443992 h 734687"/>
              <a:gd name="connsiteX7" fmla="*/ 0 w 1638732"/>
              <a:gd name="connsiteY7" fmla="*/ 0 h 734687"/>
              <a:gd name="connsiteX0" fmla="*/ 0 w 1638732"/>
              <a:gd name="connsiteY0" fmla="*/ 0 h 734687"/>
              <a:gd name="connsiteX1" fmla="*/ 1294313 w 1638732"/>
              <a:gd name="connsiteY1" fmla="*/ 242121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235024 w 1638732"/>
              <a:gd name="connsiteY2" fmla="*/ 74367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35356 w 1638732"/>
              <a:gd name="connsiteY2" fmla="*/ 298268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7282 w 1638732"/>
              <a:gd name="connsiteY5" fmla="*/ 62158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15768 w 1638732"/>
              <a:gd name="connsiteY5" fmla="*/ 590374 h 734687"/>
              <a:gd name="connsiteX6" fmla="*/ 170322 w 1638732"/>
              <a:gd name="connsiteY6" fmla="*/ 443992 h 734687"/>
              <a:gd name="connsiteX7" fmla="*/ 0 w 1638732"/>
              <a:gd name="connsiteY7" fmla="*/ 0 h 734687"/>
              <a:gd name="connsiteX0" fmla="*/ 0 w 1638732"/>
              <a:gd name="connsiteY0" fmla="*/ 0 h 734687"/>
              <a:gd name="connsiteX1" fmla="*/ 1363808 w 1638732"/>
              <a:gd name="connsiteY1" fmla="*/ 394315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38732"/>
              <a:gd name="connsiteY0" fmla="*/ 0 h 734687"/>
              <a:gd name="connsiteX1" fmla="*/ 1372619 w 1638732"/>
              <a:gd name="connsiteY1" fmla="*/ 414803 h 734687"/>
              <a:gd name="connsiteX2" fmla="*/ 1320194 w 1638732"/>
              <a:gd name="connsiteY2" fmla="*/ 272419 h 734687"/>
              <a:gd name="connsiteX3" fmla="*/ 1638732 w 1638732"/>
              <a:gd name="connsiteY3" fmla="*/ 542167 h 734687"/>
              <a:gd name="connsiteX4" fmla="*/ 1473204 w 1638732"/>
              <a:gd name="connsiteY4" fmla="*/ 734687 h 734687"/>
              <a:gd name="connsiteX5" fmla="*/ 1439228 w 1638732"/>
              <a:gd name="connsiteY5" fmla="*/ 616701 h 734687"/>
              <a:gd name="connsiteX6" fmla="*/ 170322 w 1638732"/>
              <a:gd name="connsiteY6" fmla="*/ 443992 h 734687"/>
              <a:gd name="connsiteX7" fmla="*/ 0 w 1638732"/>
              <a:gd name="connsiteY7" fmla="*/ 0 h 734687"/>
              <a:gd name="connsiteX0" fmla="*/ 0 w 1622135"/>
              <a:gd name="connsiteY0" fmla="*/ 0 h 734687"/>
              <a:gd name="connsiteX1" fmla="*/ 1372619 w 1622135"/>
              <a:gd name="connsiteY1" fmla="*/ 414803 h 734687"/>
              <a:gd name="connsiteX2" fmla="*/ 1320194 w 1622135"/>
              <a:gd name="connsiteY2" fmla="*/ 272419 h 734687"/>
              <a:gd name="connsiteX3" fmla="*/ 1622135 w 1622135"/>
              <a:gd name="connsiteY3" fmla="*/ 541212 h 734687"/>
              <a:gd name="connsiteX4" fmla="*/ 1473204 w 1622135"/>
              <a:gd name="connsiteY4" fmla="*/ 734687 h 734687"/>
              <a:gd name="connsiteX5" fmla="*/ 1439228 w 1622135"/>
              <a:gd name="connsiteY5" fmla="*/ 616701 h 734687"/>
              <a:gd name="connsiteX6" fmla="*/ 170322 w 1622135"/>
              <a:gd name="connsiteY6" fmla="*/ 443992 h 734687"/>
              <a:gd name="connsiteX7" fmla="*/ 0 w 1622135"/>
              <a:gd name="connsiteY7" fmla="*/ 0 h 73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2135" h="734687">
                <a:moveTo>
                  <a:pt x="0" y="0"/>
                </a:moveTo>
                <a:lnTo>
                  <a:pt x="1372619" y="414803"/>
                </a:lnTo>
                <a:lnTo>
                  <a:pt x="1320194" y="272419"/>
                </a:lnTo>
                <a:lnTo>
                  <a:pt x="1622135" y="541212"/>
                </a:lnTo>
                <a:lnTo>
                  <a:pt x="1473204" y="734687"/>
                </a:lnTo>
                <a:lnTo>
                  <a:pt x="1439228" y="616701"/>
                </a:lnTo>
                <a:lnTo>
                  <a:pt x="170322" y="44399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46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47D2237E-E264-D446-BA01-0F68CE4F05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225429" cy="6858000"/>
          </a:xfrm>
          <a:prstGeom prst="rect">
            <a:avLst/>
          </a:prstGeom>
        </p:spPr>
      </p:pic>
      <p:sp>
        <p:nvSpPr>
          <p:cNvPr id="5" name="Rectangle 4"/>
          <p:cNvSpPr/>
          <p:nvPr/>
        </p:nvSpPr>
        <p:spPr>
          <a:xfrm>
            <a:off x="-1" y="0"/>
            <a:ext cx="4864963" cy="6858000"/>
          </a:xfrm>
          <a:prstGeom prst="rect">
            <a:avLst/>
          </a:prstGeom>
          <a:solidFill>
            <a:srgbClr val="948A54">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304328" y="365125"/>
            <a:ext cx="4436348" cy="55815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j-ea"/>
                <a:cs typeface="+mj-cs"/>
              </a:rPr>
              <a:t>AGENDA</a:t>
            </a:r>
          </a:p>
          <a:p>
            <a:pPr marL="400050" marR="0" lvl="0" indent="0" algn="l" defTabSz="914400" rtl="0" eaLnBrk="1" fontAlgn="auto" latinLnBrk="0" hangingPunct="1">
              <a:lnSpc>
                <a:spcPct val="90000"/>
              </a:lnSpc>
              <a:spcBef>
                <a:spcPts val="1800"/>
              </a:spcBef>
              <a:spcAft>
                <a:spcPts val="0"/>
              </a:spcAft>
              <a:buClrTx/>
              <a:buSzTx/>
              <a:buFontTx/>
              <a:buNone/>
              <a:tabLst/>
              <a:defRPr/>
            </a:pPr>
            <a:r>
              <a:rPr lang="en-US" sz="3200" b="1" dirty="0">
                <a:solidFill>
                  <a:prstClr val="white"/>
                </a:solidFill>
                <a:latin typeface="Calibri" panose="020F0502020204030204"/>
              </a:rPr>
              <a:t>Minor Company Profile</a:t>
            </a:r>
            <a:r>
              <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rPr>
              <a:t> </a:t>
            </a:r>
          </a:p>
          <a:p>
            <a:pPr marL="400050" marR="0" lvl="0" indent="0" algn="l" defTabSz="914400" rtl="0" eaLnBrk="1" fontAlgn="auto" latinLnBrk="0" hangingPunct="1">
              <a:lnSpc>
                <a:spcPct val="90000"/>
              </a:lnSpc>
              <a:spcBef>
                <a:spcPts val="1800"/>
              </a:spcBef>
              <a:spcAft>
                <a:spcPts val="0"/>
              </a:spcAft>
              <a:buClrTx/>
              <a:buSzTx/>
              <a:buFontTx/>
              <a:buNone/>
              <a:tabLst/>
              <a:defRPr/>
            </a:pPr>
            <a:r>
              <a:rPr lang="en-US" sz="3200" b="1" dirty="0">
                <a:solidFill>
                  <a:prstClr val="white"/>
                </a:solidFill>
                <a:latin typeface="Calibri" panose="020F0502020204030204"/>
              </a:rPr>
              <a:t>ASEAN</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400050" marR="0" lvl="0" indent="0" algn="l" defTabSz="914400" rtl="0" eaLnBrk="1" fontAlgn="auto" latinLnBrk="0" hangingPunct="1">
              <a:lnSpc>
                <a:spcPct val="90000"/>
              </a:lnSpc>
              <a:spcBef>
                <a:spcPts val="1800"/>
              </a:spcBef>
              <a:spcAft>
                <a:spcPts val="0"/>
              </a:spcAft>
              <a:buClrTx/>
              <a:buSzTx/>
              <a:buFontTx/>
              <a:buNone/>
              <a:tabLst/>
              <a:defRPr/>
            </a:pPr>
            <a:r>
              <a:rPr lang="en-US" sz="3200" b="1" dirty="0">
                <a:solidFill>
                  <a:prstClr val="white"/>
                </a:solidFill>
                <a:latin typeface="Calibri" panose="020F0502020204030204"/>
              </a:rPr>
              <a:t>Thailand</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400050" marR="0" lvl="0" indent="0" algn="l" defTabSz="914400" rtl="0" eaLnBrk="1" fontAlgn="auto" latinLnBrk="0" hangingPunct="1">
              <a:lnSpc>
                <a:spcPct val="90000"/>
              </a:lnSpc>
              <a:spcBef>
                <a:spcPts val="1800"/>
              </a:spcBef>
              <a:spcAft>
                <a:spcPts val="0"/>
              </a:spcAft>
              <a:buClrTx/>
              <a:buSzTx/>
              <a:buFontTx/>
              <a:buNone/>
              <a:tabLst/>
              <a:defRPr/>
            </a:pPr>
            <a:r>
              <a:rPr lang="en-US" sz="3200" b="1" dirty="0">
                <a:solidFill>
                  <a:prstClr val="white"/>
                </a:solidFill>
                <a:latin typeface="Calibri" panose="020F0502020204030204"/>
              </a:rPr>
              <a:t>Trade</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Oval 1"/>
          <p:cNvSpPr/>
          <p:nvPr/>
        </p:nvSpPr>
        <p:spPr>
          <a:xfrm>
            <a:off x="437955" y="1331652"/>
            <a:ext cx="221942" cy="221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437955" y="2433968"/>
            <a:ext cx="221942" cy="221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437955" y="3110149"/>
            <a:ext cx="221942" cy="221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437955" y="3768574"/>
            <a:ext cx="221942" cy="2219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9D4AB67-E0D9-4294-A9FB-2A1D3824B0D4}"/>
              </a:ext>
            </a:extLst>
          </p:cNvPr>
          <p:cNvPicPr>
            <a:picLocks noChangeAspect="1"/>
          </p:cNvPicPr>
          <p:nvPr/>
        </p:nvPicPr>
        <p:blipFill>
          <a:blip r:embed="rId4"/>
          <a:stretch>
            <a:fillRect/>
          </a:stretch>
        </p:blipFill>
        <p:spPr>
          <a:xfrm>
            <a:off x="4858870" y="1"/>
            <a:ext cx="7366557" cy="3768574"/>
          </a:xfrm>
          <a:prstGeom prst="rect">
            <a:avLst/>
          </a:prstGeom>
        </p:spPr>
      </p:pic>
      <p:pic>
        <p:nvPicPr>
          <p:cNvPr id="12" name="Picture 11">
            <a:extLst>
              <a:ext uri="{FF2B5EF4-FFF2-40B4-BE49-F238E27FC236}">
                <a16:creationId xmlns:a16="http://schemas.microsoft.com/office/drawing/2014/main" id="{76407040-6E2C-4D1B-99B7-E8889BBF22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8870" y="3570073"/>
            <a:ext cx="7366556" cy="3287928"/>
          </a:xfrm>
          <a:prstGeom prst="rect">
            <a:avLst/>
          </a:prstGeom>
        </p:spPr>
      </p:pic>
    </p:spTree>
    <p:extLst>
      <p:ext uri="{BB962C8B-B14F-4D97-AF65-F5344CB8AC3E}">
        <p14:creationId xmlns:p14="http://schemas.microsoft.com/office/powerpoint/2010/main" val="920942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B01582-7D05-4700-9426-15C0ADD34FEF}"/>
              </a:ext>
            </a:extLst>
          </p:cNvPr>
          <p:cNvSpPr>
            <a:spLocks noGrp="1"/>
          </p:cNvSpPr>
          <p:nvPr>
            <p:ph type="title"/>
          </p:nvPr>
        </p:nvSpPr>
        <p:spPr>
          <a:xfrm>
            <a:off x="448460" y="85901"/>
            <a:ext cx="4508624" cy="552101"/>
          </a:xfrm>
        </p:spPr>
        <p:txBody>
          <a:bodyPr>
            <a:normAutofit/>
          </a:bodyPr>
          <a:lstStyle/>
          <a:p>
            <a:r>
              <a:rPr lang="en-US" sz="2800" dirty="0">
                <a:solidFill>
                  <a:srgbClr val="0070C0"/>
                </a:solidFill>
              </a:rPr>
              <a:t>Governance and Risk</a:t>
            </a:r>
          </a:p>
        </p:txBody>
      </p:sp>
      <p:pic>
        <p:nvPicPr>
          <p:cNvPr id="39" name="Picture 38"/>
          <p:cNvPicPr>
            <a:picLocks noChangeAspect="1"/>
          </p:cNvPicPr>
          <p:nvPr/>
        </p:nvPicPr>
        <p:blipFill>
          <a:blip r:embed="rId2"/>
          <a:stretch>
            <a:fillRect/>
          </a:stretch>
        </p:blipFill>
        <p:spPr>
          <a:xfrm>
            <a:off x="2326463" y="623787"/>
            <a:ext cx="8302893" cy="4313869"/>
          </a:xfrm>
          <a:prstGeom prst="rect">
            <a:avLst/>
          </a:prstGeom>
          <a:ln>
            <a:noFill/>
          </a:ln>
          <a:effectLst>
            <a:softEdge rad="112500"/>
          </a:effectLst>
        </p:spPr>
      </p:pic>
      <p:sp>
        <p:nvSpPr>
          <p:cNvPr id="40" name="Oval 39"/>
          <p:cNvSpPr/>
          <p:nvPr/>
        </p:nvSpPr>
        <p:spPr>
          <a:xfrm>
            <a:off x="834215" y="1128121"/>
            <a:ext cx="1755648" cy="1755614"/>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2547737" y="3354437"/>
            <a:ext cx="1806244" cy="264167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4498882" y="3300912"/>
            <a:ext cx="1809133" cy="264167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6464214" y="3332248"/>
            <a:ext cx="1794948" cy="264167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8395204" y="3345543"/>
            <a:ext cx="1828800" cy="2641679"/>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p:cNvCxnSpPr>
            <a:stCxn id="51" idx="3"/>
          </p:cNvCxnSpPr>
          <p:nvPr/>
        </p:nvCxnSpPr>
        <p:spPr>
          <a:xfrm flipV="1">
            <a:off x="2115103" y="1284821"/>
            <a:ext cx="1040443" cy="723893"/>
          </a:xfrm>
          <a:prstGeom prst="straightConnector1">
            <a:avLst/>
          </a:prstGeom>
          <a:noFill/>
          <a:ln w="76200" cap="flat" cmpd="sng" algn="ctr">
            <a:solidFill>
              <a:srgbClr val="1E252B"/>
            </a:solidFill>
            <a:prstDash val="solid"/>
            <a:miter lim="800000"/>
            <a:headEnd type="none" w="med" len="med"/>
            <a:tailEnd type="none" w="med" len="med"/>
          </a:ln>
          <a:effectLst/>
        </p:spPr>
      </p:cxnSp>
      <p:cxnSp>
        <p:nvCxnSpPr>
          <p:cNvPr id="46" name="Straight Arrow Connector 45"/>
          <p:cNvCxnSpPr/>
          <p:nvPr/>
        </p:nvCxnSpPr>
        <p:spPr>
          <a:xfrm>
            <a:off x="3991190" y="1387470"/>
            <a:ext cx="1055030" cy="369179"/>
          </a:xfrm>
          <a:prstGeom prst="straightConnector1">
            <a:avLst/>
          </a:prstGeom>
          <a:noFill/>
          <a:ln w="76200" cap="flat" cmpd="sng" algn="ctr">
            <a:solidFill>
              <a:srgbClr val="1E252B"/>
            </a:solidFill>
            <a:prstDash val="solid"/>
            <a:miter lim="800000"/>
            <a:headEnd type="none" w="med" len="med"/>
            <a:tailEnd type="none" w="med" len="med"/>
          </a:ln>
          <a:effectLst/>
        </p:spPr>
      </p:cxnSp>
      <p:cxnSp>
        <p:nvCxnSpPr>
          <p:cNvPr id="47" name="Straight Arrow Connector 46"/>
          <p:cNvCxnSpPr>
            <a:endCxn id="56" idx="2"/>
          </p:cNvCxnSpPr>
          <p:nvPr/>
        </p:nvCxnSpPr>
        <p:spPr>
          <a:xfrm>
            <a:off x="5544682" y="1756649"/>
            <a:ext cx="1229395" cy="308850"/>
          </a:xfrm>
          <a:prstGeom prst="straightConnector1">
            <a:avLst/>
          </a:prstGeom>
          <a:noFill/>
          <a:ln w="76200" cap="flat" cmpd="sng" algn="ctr">
            <a:solidFill>
              <a:srgbClr val="1E252B"/>
            </a:solidFill>
            <a:prstDash val="solid"/>
            <a:miter lim="800000"/>
            <a:headEnd type="none" w="med" len="med"/>
            <a:tailEnd type="none" w="med" len="med"/>
          </a:ln>
          <a:effectLst/>
        </p:spPr>
      </p:cxnSp>
      <p:cxnSp>
        <p:nvCxnSpPr>
          <p:cNvPr id="48" name="Straight Arrow Connector 47"/>
          <p:cNvCxnSpPr/>
          <p:nvPr/>
        </p:nvCxnSpPr>
        <p:spPr>
          <a:xfrm flipV="1">
            <a:off x="7720675" y="1874073"/>
            <a:ext cx="1230423" cy="171478"/>
          </a:xfrm>
          <a:prstGeom prst="straightConnector1">
            <a:avLst/>
          </a:prstGeom>
          <a:noFill/>
          <a:ln w="76200" cap="flat" cmpd="sng" algn="ctr">
            <a:solidFill>
              <a:srgbClr val="1E252B"/>
            </a:solidFill>
            <a:prstDash val="solid"/>
            <a:miter lim="800000"/>
            <a:headEnd type="none" w="med" len="med"/>
            <a:tailEnd type="none" w="med" len="med"/>
          </a:ln>
          <a:effectLst/>
        </p:spPr>
      </p:cxnSp>
      <p:graphicFrame>
        <p:nvGraphicFramePr>
          <p:cNvPr id="49" name="Chart 48"/>
          <p:cNvGraphicFramePr/>
          <p:nvPr>
            <p:extLst/>
          </p:nvPr>
        </p:nvGraphicFramePr>
        <p:xfrm>
          <a:off x="701904" y="1011791"/>
          <a:ext cx="1993846" cy="1993846"/>
        </p:xfrm>
        <a:graphic>
          <a:graphicData uri="http://schemas.openxmlformats.org/drawingml/2006/chart">
            <c:chart xmlns:c="http://schemas.openxmlformats.org/drawingml/2006/chart" xmlns:r="http://schemas.openxmlformats.org/officeDocument/2006/relationships" r:id="rId3"/>
          </a:graphicData>
        </a:graphic>
      </p:graphicFrame>
      <p:sp>
        <p:nvSpPr>
          <p:cNvPr id="50" name="Oval Callout 49"/>
          <p:cNvSpPr/>
          <p:nvPr/>
        </p:nvSpPr>
        <p:spPr>
          <a:xfrm>
            <a:off x="1230047" y="1510253"/>
            <a:ext cx="996923" cy="996923"/>
          </a:xfrm>
          <a:prstGeom prst="wedgeEllipseCallout">
            <a:avLst>
              <a:gd name="adj1" fmla="val -64154"/>
              <a:gd name="adj2" fmla="val -37343"/>
            </a:avLst>
          </a:prstGeom>
          <a:solidFill>
            <a:srgbClr val="1E252B"/>
          </a:solidFill>
          <a:ln w="12700" cap="flat" cmpd="sng" algn="ctr">
            <a:solidFill>
              <a:srgbClr val="1E252B">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9"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2" descr="Z:\Presentation\Icons\015-globe.png"/>
          <p:cNvPicPr>
            <a:picLocks noChangeAspect="1" noChangeArrowheads="1"/>
          </p:cNvPicPr>
          <p:nvPr/>
        </p:nvPicPr>
        <p:blipFill>
          <a:blip r:embed="rId4"/>
          <a:srcRect/>
          <a:stretch>
            <a:fillRect/>
          </a:stretch>
        </p:blipFill>
        <p:spPr bwMode="auto">
          <a:xfrm>
            <a:off x="1350795" y="1626560"/>
            <a:ext cx="764308" cy="764308"/>
          </a:xfrm>
          <a:prstGeom prst="rect">
            <a:avLst/>
          </a:prstGeom>
          <a:noFill/>
        </p:spPr>
      </p:pic>
      <p:grpSp>
        <p:nvGrpSpPr>
          <p:cNvPr id="52" name="Group 51"/>
          <p:cNvGrpSpPr/>
          <p:nvPr/>
        </p:nvGrpSpPr>
        <p:grpSpPr>
          <a:xfrm>
            <a:off x="4752462" y="1274940"/>
            <a:ext cx="1217177" cy="1077603"/>
            <a:chOff x="4357891" y="1582742"/>
            <a:chExt cx="730800" cy="730800"/>
          </a:xfrm>
        </p:grpSpPr>
        <p:sp>
          <p:nvSpPr>
            <p:cNvPr id="53" name="Oval 52"/>
            <p:cNvSpPr/>
            <p:nvPr/>
          </p:nvSpPr>
          <p:spPr>
            <a:xfrm>
              <a:off x="4357891" y="1582742"/>
              <a:ext cx="730800" cy="730800"/>
            </a:xfrm>
            <a:prstGeom prst="ellipse">
              <a:avLst/>
            </a:prstGeom>
            <a:solidFill>
              <a:srgbClr val="1E25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969" b="0" i="0" u="none" strike="noStrike" kern="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pic>
          <p:nvPicPr>
            <p:cNvPr id="5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414748" y="1668304"/>
              <a:ext cx="612708" cy="558215"/>
            </a:xfrm>
            <a:prstGeom prst="ellipse">
              <a:avLst/>
            </a:prstGeom>
            <a:noFill/>
          </p:spPr>
        </p:pic>
      </p:grpSp>
      <p:grpSp>
        <p:nvGrpSpPr>
          <p:cNvPr id="55" name="Group 54"/>
          <p:cNvGrpSpPr/>
          <p:nvPr/>
        </p:nvGrpSpPr>
        <p:grpSpPr>
          <a:xfrm>
            <a:off x="6774077" y="1470881"/>
            <a:ext cx="1221106" cy="1189235"/>
            <a:chOff x="5939735" y="1457384"/>
            <a:chExt cx="975951" cy="990776"/>
          </a:xfrm>
        </p:grpSpPr>
        <p:sp>
          <p:nvSpPr>
            <p:cNvPr id="56" name="Oval 55"/>
            <p:cNvSpPr/>
            <p:nvPr/>
          </p:nvSpPr>
          <p:spPr>
            <a:xfrm>
              <a:off x="5939735" y="1457384"/>
              <a:ext cx="975951" cy="990776"/>
            </a:xfrm>
            <a:prstGeom prst="ellipse">
              <a:avLst/>
            </a:prstGeom>
            <a:solidFill>
              <a:srgbClr val="1E25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969" b="0" i="0" u="none" strike="noStrike" kern="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pic>
          <p:nvPicPr>
            <p:cNvPr id="5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33822" y="1534141"/>
              <a:ext cx="792082" cy="792082"/>
            </a:xfrm>
            <a:prstGeom prst="ellipse">
              <a:avLst/>
            </a:prstGeom>
            <a:noFill/>
          </p:spPr>
        </p:pic>
      </p:grpSp>
      <p:sp>
        <p:nvSpPr>
          <p:cNvPr id="58" name="Oval 57"/>
          <p:cNvSpPr/>
          <p:nvPr/>
        </p:nvSpPr>
        <p:spPr>
          <a:xfrm>
            <a:off x="2961091" y="999747"/>
            <a:ext cx="1186231" cy="1062307"/>
          </a:xfrm>
          <a:prstGeom prst="ellipse">
            <a:avLst/>
          </a:prstGeom>
          <a:solidFill>
            <a:srgbClr val="1E25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969" b="0" i="0" u="none" strike="noStrike" kern="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pic>
        <p:nvPicPr>
          <p:cNvPr id="59"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90" t="16033" r="11906" b="14724"/>
          <a:stretch/>
        </p:blipFill>
        <p:spPr bwMode="auto">
          <a:xfrm>
            <a:off x="3053343" y="1085196"/>
            <a:ext cx="990669" cy="880593"/>
          </a:xfrm>
          <a:prstGeom prst="ellipse">
            <a:avLst/>
          </a:prstGeom>
          <a:noFill/>
        </p:spPr>
      </p:pic>
      <p:sp>
        <p:nvSpPr>
          <p:cNvPr id="61" name="Oval 60"/>
          <p:cNvSpPr/>
          <p:nvPr/>
        </p:nvSpPr>
        <p:spPr>
          <a:xfrm>
            <a:off x="8939887" y="1274941"/>
            <a:ext cx="1224815" cy="1130659"/>
          </a:xfrm>
          <a:prstGeom prst="ellipse">
            <a:avLst/>
          </a:prstGeom>
          <a:solidFill>
            <a:srgbClr val="1E25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969" b="0" i="0" u="none" strike="noStrike" kern="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pic>
        <p:nvPicPr>
          <p:cNvPr id="62" name="Picture 9"/>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036672" y="1391515"/>
            <a:ext cx="1031243" cy="961029"/>
          </a:xfrm>
          <a:prstGeom prst="ellipse">
            <a:avLst/>
          </a:prstGeom>
          <a:noFill/>
        </p:spPr>
      </p:pic>
      <p:sp>
        <p:nvSpPr>
          <p:cNvPr id="63" name="TextBox 62"/>
          <p:cNvSpPr txBox="1"/>
          <p:nvPr/>
        </p:nvSpPr>
        <p:spPr>
          <a:xfrm rot="1975435">
            <a:off x="884482" y="2742249"/>
            <a:ext cx="5757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rPr>
              <a:t>Slower</a:t>
            </a:r>
            <a:endParaRPr kumimoji="0" lang="th-TH"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endParaRPr>
          </a:p>
        </p:txBody>
      </p:sp>
      <p:sp>
        <p:nvSpPr>
          <p:cNvPr id="64" name="TextBox 63"/>
          <p:cNvSpPr txBox="1"/>
          <p:nvPr/>
        </p:nvSpPr>
        <p:spPr>
          <a:xfrm rot="16200000">
            <a:off x="297393" y="1877912"/>
            <a:ext cx="8322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rPr>
              <a:t>Unchanged</a:t>
            </a:r>
            <a:endParaRPr kumimoji="0" lang="th-TH"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endParaRPr>
          </a:p>
        </p:txBody>
      </p:sp>
      <p:sp>
        <p:nvSpPr>
          <p:cNvPr id="65" name="TextBox 64"/>
          <p:cNvSpPr txBox="1"/>
          <p:nvPr/>
        </p:nvSpPr>
        <p:spPr>
          <a:xfrm>
            <a:off x="4525389" y="3367830"/>
            <a:ext cx="1824803" cy="2124250"/>
          </a:xfrm>
          <a:prstGeom prst="rect">
            <a:avLst/>
          </a:prstGeom>
          <a:noFill/>
          <a:ln>
            <a:noFill/>
          </a:ln>
        </p:spPr>
        <p:txBody>
          <a:bodyPr vert="horz" wrap="square" lIns="66462" tIns="42203" rIns="66462" bIns="42203" rtlCol="0" anchor="t">
            <a:spAutoFit/>
          </a:bodyPr>
          <a:lstStyle/>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Statutory Reporting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Legislation Changes</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Tax</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a:t>
            </a:r>
            <a:r>
              <a:rPr kumimoji="0" lang="en-US" sz="1100" b="0" i="0" u="none" strike="noStrike" kern="1200" cap="none" spc="0" normalizeH="0" baseline="0" noProof="0" dirty="0" err="1">
                <a:ln>
                  <a:noFill/>
                </a:ln>
                <a:solidFill>
                  <a:srgbClr val="70AD47">
                    <a:lumMod val="10000"/>
                  </a:srgbClr>
                </a:solidFill>
                <a:effectLst/>
                <a:uLnTx/>
                <a:uFillTx/>
                <a:latin typeface="Calibri" panose="020F0502020204030204"/>
                <a:ea typeface="+mn-ea"/>
                <a:cs typeface="Arial" panose="020B0604020202020204" pitchFamily="34" charset="0"/>
              </a:rPr>
              <a:t>Labour</a:t>
            </a: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Fire, Life, Safety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Currency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Commodities</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Interest Rates / Inflation</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Trade </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a:t>
            </a:r>
          </a:p>
        </p:txBody>
      </p:sp>
      <p:sp>
        <p:nvSpPr>
          <p:cNvPr id="66" name="TextBox 65"/>
          <p:cNvSpPr txBox="1"/>
          <p:nvPr/>
        </p:nvSpPr>
        <p:spPr>
          <a:xfrm>
            <a:off x="6477910" y="3354437"/>
            <a:ext cx="1794948" cy="1839557"/>
          </a:xfrm>
          <a:prstGeom prst="rect">
            <a:avLst/>
          </a:prstGeom>
          <a:noFill/>
          <a:ln>
            <a:noFill/>
          </a:ln>
        </p:spPr>
        <p:txBody>
          <a:bodyPr vert="horz" wrap="square" lIns="66462" tIns="42203" rIns="66462" bIns="42203" rtlCol="0" anchor="t">
            <a:spAutoFit/>
          </a:bodyPr>
          <a:lstStyle/>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Reputation / Brand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Climate Changes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Privacy &amp; Greater Availability of Data</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Blind Spots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Social Conscious Consumers &amp; Activism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Fraud </a:t>
            </a:r>
          </a:p>
          <a:p>
            <a:pPr marL="161196" marR="0" lvl="0" indent="-161196"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Verdana" pitchFamily="34" charset="0"/>
              <a:cs typeface="DB Adman X" pitchFamily="2" charset="-34"/>
            </a:endParaRPr>
          </a:p>
        </p:txBody>
      </p:sp>
      <p:sp>
        <p:nvSpPr>
          <p:cNvPr id="67" name="TextBox 66"/>
          <p:cNvSpPr txBox="1"/>
          <p:nvPr/>
        </p:nvSpPr>
        <p:spPr>
          <a:xfrm>
            <a:off x="8410888" y="3375518"/>
            <a:ext cx="1797431" cy="2555137"/>
          </a:xfrm>
          <a:prstGeom prst="rect">
            <a:avLst/>
          </a:prstGeom>
          <a:noFill/>
          <a:ln>
            <a:noFill/>
          </a:ln>
        </p:spPr>
        <p:txBody>
          <a:bodyPr vert="horz" wrap="square" lIns="66462" tIns="42203" rIns="66462" bIns="42203" rtlCol="0" anchor="t">
            <a:spAutoFit/>
          </a:bodyPr>
          <a:lstStyle/>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Risk as a performance Enable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Anticipate &amp; Response to Emerging Threats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Risk Dashboards &amp; Scenario Analysis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Automated Compliance Monitoring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Business Continuity Plans</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Risk Appetite in Project Evaluation</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endPar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endParaRPr>
          </a:p>
          <a:p>
            <a:pPr marL="161196" marR="0" lvl="0" indent="-161196"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Verdana" pitchFamily="34" charset="0"/>
              <a:cs typeface="DB Adman X" pitchFamily="2" charset="-34"/>
            </a:endParaRPr>
          </a:p>
        </p:txBody>
      </p:sp>
      <p:sp>
        <p:nvSpPr>
          <p:cNvPr id="68" name="TextBox 67"/>
          <p:cNvSpPr txBox="1"/>
          <p:nvPr/>
        </p:nvSpPr>
        <p:spPr>
          <a:xfrm rot="18932809">
            <a:off x="733683" y="1090797"/>
            <a:ext cx="67839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rPr>
              <a:t>Stronger</a:t>
            </a:r>
            <a:endParaRPr kumimoji="0" lang="th-TH" sz="1100" b="0" i="0" u="none" strike="noStrike" kern="1200" cap="none" spc="0" normalizeH="0" baseline="0" noProof="0" dirty="0">
              <a:ln>
                <a:noFill/>
              </a:ln>
              <a:solidFill>
                <a:prstClr val="black"/>
              </a:solidFill>
              <a:effectLst/>
              <a:uLnTx/>
              <a:uFillTx/>
              <a:latin typeface="Calibri" panose="020F0502020204030204"/>
              <a:ea typeface="+mn-ea"/>
              <a:cs typeface="DB Adman X" pitchFamily="2" charset="-34"/>
            </a:endParaRPr>
          </a:p>
        </p:txBody>
      </p:sp>
      <p:sp>
        <p:nvSpPr>
          <p:cNvPr id="69" name="Rectangle 68"/>
          <p:cNvSpPr/>
          <p:nvPr/>
        </p:nvSpPr>
        <p:spPr bwMode="auto">
          <a:xfrm>
            <a:off x="2547737" y="2839106"/>
            <a:ext cx="1828800" cy="506437"/>
          </a:xfrm>
          <a:prstGeom prst="rect">
            <a:avLst/>
          </a:prstGeom>
          <a:solidFill>
            <a:srgbClr val="000000"/>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Disruption</a:t>
            </a:r>
          </a:p>
        </p:txBody>
      </p:sp>
      <p:sp>
        <p:nvSpPr>
          <p:cNvPr id="70" name="Rectangle 69"/>
          <p:cNvSpPr/>
          <p:nvPr/>
        </p:nvSpPr>
        <p:spPr bwMode="auto">
          <a:xfrm>
            <a:off x="4490024" y="2855836"/>
            <a:ext cx="1828800" cy="506437"/>
          </a:xfrm>
          <a:prstGeom prst="rect">
            <a:avLst/>
          </a:prstGeom>
          <a:solidFill>
            <a:srgbClr val="000000"/>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Regulation</a:t>
            </a:r>
          </a:p>
        </p:txBody>
      </p:sp>
      <p:sp>
        <p:nvSpPr>
          <p:cNvPr id="71" name="Rectangle 70"/>
          <p:cNvSpPr/>
          <p:nvPr/>
        </p:nvSpPr>
        <p:spPr bwMode="auto">
          <a:xfrm>
            <a:off x="6444058" y="2855836"/>
            <a:ext cx="1828800" cy="506437"/>
          </a:xfrm>
          <a:prstGeom prst="rect">
            <a:avLst/>
          </a:prstGeom>
          <a:solidFill>
            <a:srgbClr val="000000"/>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Calibri" panose="020F0502020204030204"/>
                <a:ea typeface="+mn-ea"/>
                <a:cs typeface="Arial" panose="020B0604020202020204" pitchFamily="34" charset="0"/>
              </a:rPr>
              <a:t>Behaviour</a:t>
            </a:r>
            <a:endPar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72" name="Rectangle 71"/>
          <p:cNvSpPr/>
          <p:nvPr/>
        </p:nvSpPr>
        <p:spPr bwMode="auto">
          <a:xfrm>
            <a:off x="8395204" y="2848000"/>
            <a:ext cx="1828800" cy="506437"/>
          </a:xfrm>
          <a:prstGeom prst="rect">
            <a:avLst/>
          </a:prstGeom>
          <a:solidFill>
            <a:srgbClr val="000000"/>
          </a:solidFill>
          <a:ln w="9525" cap="flat" cmpd="sng" algn="ctr">
            <a:no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Opportunities</a:t>
            </a:r>
          </a:p>
        </p:txBody>
      </p:sp>
      <p:sp>
        <p:nvSpPr>
          <p:cNvPr id="73" name="TextBox 72"/>
          <p:cNvSpPr txBox="1"/>
          <p:nvPr/>
        </p:nvSpPr>
        <p:spPr>
          <a:xfrm>
            <a:off x="2568337" y="3405402"/>
            <a:ext cx="1736829" cy="2539748"/>
          </a:xfrm>
          <a:prstGeom prst="rect">
            <a:avLst/>
          </a:prstGeom>
          <a:noFill/>
          <a:ln>
            <a:noFill/>
          </a:ln>
        </p:spPr>
        <p:txBody>
          <a:bodyPr vert="horz" wrap="square" lIns="66462" tIns="42203" rIns="66462" bIns="42203" rtlCol="0" anchor="t">
            <a:spAutoFit/>
          </a:bodyPr>
          <a:lstStyle/>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Business Interruption</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Physical</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Supply Chain </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Internet Reliance</a:t>
            </a: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        - Cyber</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New Technology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Political Risk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Market Share </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rPr>
              <a:t>Startups</a:t>
            </a:r>
          </a:p>
          <a:p>
            <a:pPr marL="171450" marR="0" lvl="0" indent="-171450" algn="l" defTabSz="914400" rtl="0" eaLnBrk="1" fontAlgn="auto" latinLnBrk="0" hangingPunct="1">
              <a:lnSpc>
                <a:spcPct val="100000"/>
              </a:lnSpc>
              <a:spcBef>
                <a:spcPts val="0"/>
              </a:spcBef>
              <a:spcAft>
                <a:spcPts val="277"/>
              </a:spcAft>
              <a:buClr>
                <a:srgbClr val="1E252B"/>
              </a:buClr>
              <a:buSzPct val="100000"/>
              <a:buFont typeface="Wingdings" panose="05000000000000000000" pitchFamily="2" charset="2"/>
              <a:buChar char="§"/>
              <a:tabLst/>
              <a:defRPr/>
            </a:pPr>
            <a:endPar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277"/>
              </a:spcAft>
              <a:buClr>
                <a:srgbClr val="1E252B"/>
              </a:buClr>
              <a:buSzPct val="100000"/>
              <a:buFontTx/>
              <a:buNone/>
              <a:tabLst/>
              <a:defRPr/>
            </a:pPr>
            <a:endPar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277"/>
              </a:spcAft>
              <a:buClr>
                <a:srgbClr val="1E252B"/>
              </a:buClr>
              <a:buSzPct val="100000"/>
              <a:buFont typeface="Courier New" panose="02070309020205020404" pitchFamily="49" charset="0"/>
              <a:buChar char="o"/>
              <a:tabLst/>
              <a:defRPr/>
            </a:pPr>
            <a:endParaRPr kumimoji="0" lang="en-US" sz="1100" b="0" i="0" u="none" strike="noStrike" kern="1200" cap="none" spc="0" normalizeH="0" baseline="0" noProof="0" dirty="0">
              <a:ln>
                <a:noFill/>
              </a:ln>
              <a:solidFill>
                <a:srgbClr val="70AD47">
                  <a:lumMod val="10000"/>
                </a:srgb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0110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trade risk</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 name="Straight Connector 22"/>
          <p:cNvCxnSpPr/>
          <p:nvPr/>
        </p:nvCxnSpPr>
        <p:spPr>
          <a:xfrm>
            <a:off x="604158" y="6728680"/>
            <a:ext cx="10972800" cy="0"/>
          </a:xfrm>
          <a:prstGeom prst="line">
            <a:avLst/>
          </a:prstGeom>
          <a:ln>
            <a:solidFill>
              <a:srgbClr val="95373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D12F6ED-2A0D-4AD1-A5C1-E2C94661C141}"/>
              </a:ext>
            </a:extLst>
          </p:cNvPr>
          <p:cNvSpPr/>
          <p:nvPr/>
        </p:nvSpPr>
        <p:spPr>
          <a:xfrm>
            <a:off x="200863" y="810190"/>
            <a:ext cx="5749363" cy="5909310"/>
          </a:xfrm>
          <a:prstGeom prst="rect">
            <a:avLst/>
          </a:prstGeom>
        </p:spPr>
        <p:txBody>
          <a:bodyPr wrap="square">
            <a:spAutoFit/>
          </a:bodyPr>
          <a:lstStyle/>
          <a:p>
            <a:r>
              <a:rPr lang="en-US" b="1" dirty="0"/>
              <a:t>Economic risks</a:t>
            </a:r>
            <a:endParaRPr lang="en-US" dirty="0"/>
          </a:p>
          <a:p>
            <a:pPr>
              <a:buFont typeface="Arial" panose="020B0604020202020204" pitchFamily="34" charset="0"/>
              <a:buChar char="•"/>
            </a:pPr>
            <a:r>
              <a:rPr lang="en-US" dirty="0"/>
              <a:t>Risk of concession in economic control</a:t>
            </a:r>
          </a:p>
          <a:p>
            <a:pPr>
              <a:buFont typeface="Arial" panose="020B0604020202020204" pitchFamily="34" charset="0"/>
              <a:buChar char="•"/>
            </a:pPr>
            <a:r>
              <a:rPr lang="en-US" dirty="0"/>
              <a:t>Risk of insolvency of the buyer</a:t>
            </a:r>
          </a:p>
          <a:p>
            <a:pPr>
              <a:buFont typeface="Arial" panose="020B0604020202020204" pitchFamily="34" charset="0"/>
              <a:buChar char="•"/>
            </a:pPr>
            <a:r>
              <a:rPr lang="en-US" dirty="0"/>
              <a:t>Risk of non-acceptance</a:t>
            </a:r>
          </a:p>
          <a:p>
            <a:pPr>
              <a:buFont typeface="Arial" panose="020B0604020202020204" pitchFamily="34" charset="0"/>
              <a:buChar char="•"/>
            </a:pPr>
            <a:r>
              <a:rPr lang="en-US" dirty="0"/>
              <a:t>Risk of protracted default i.e. the failure of the buyer to pay off the due amount after six months of the due date</a:t>
            </a:r>
          </a:p>
          <a:p>
            <a:pPr>
              <a:buFont typeface="Arial" panose="020B0604020202020204" pitchFamily="34" charset="0"/>
              <a:buChar char="•"/>
            </a:pPr>
            <a:r>
              <a:rPr lang="en-US" dirty="0"/>
              <a:t>Risk of Exchange rate </a:t>
            </a:r>
          </a:p>
          <a:p>
            <a:pPr>
              <a:buFont typeface="Arial" panose="020B0604020202020204" pitchFamily="34" charset="0"/>
              <a:buChar char="•"/>
            </a:pPr>
            <a:endParaRPr lang="en-US" dirty="0"/>
          </a:p>
          <a:p>
            <a:r>
              <a:rPr lang="en-US" b="1" dirty="0"/>
              <a:t>Political risks</a:t>
            </a:r>
            <a:endParaRPr lang="en-US" dirty="0"/>
          </a:p>
          <a:p>
            <a:pPr>
              <a:buFont typeface="Arial" panose="020B0604020202020204" pitchFamily="34" charset="0"/>
              <a:buChar char="•"/>
            </a:pPr>
            <a:r>
              <a:rPr lang="en-US" dirty="0"/>
              <a:t>Risk of non- renewal of import and exports licenses</a:t>
            </a:r>
          </a:p>
          <a:p>
            <a:pPr>
              <a:buFont typeface="Arial" panose="020B0604020202020204" pitchFamily="34" charset="0"/>
              <a:buChar char="•"/>
            </a:pPr>
            <a:r>
              <a:rPr lang="en-US" dirty="0"/>
              <a:t>Risks due to war</a:t>
            </a:r>
          </a:p>
          <a:p>
            <a:pPr>
              <a:buFont typeface="Arial" panose="020B0604020202020204" pitchFamily="34" charset="0"/>
              <a:buChar char="•"/>
            </a:pPr>
            <a:r>
              <a:rPr lang="en-US" dirty="0"/>
              <a:t>Risk of the imposition of an import ban after the delivery of the goods</a:t>
            </a:r>
          </a:p>
          <a:p>
            <a:pPr>
              <a:buFont typeface="Arial" panose="020B0604020202020204" pitchFamily="34" charset="0"/>
              <a:buChar char="•"/>
            </a:pPr>
            <a:r>
              <a:rPr lang="en-US" dirty="0"/>
              <a:t>Surrendering of political sovereignty </a:t>
            </a:r>
          </a:p>
          <a:p>
            <a:pPr>
              <a:buFont typeface="Arial" panose="020B0604020202020204" pitchFamily="34" charset="0"/>
              <a:buChar char="•"/>
            </a:pPr>
            <a:endParaRPr lang="en-US" dirty="0"/>
          </a:p>
          <a:p>
            <a:r>
              <a:rPr lang="en-US" b="1" dirty="0"/>
              <a:t>Buyer Country risks </a:t>
            </a:r>
            <a:endParaRPr lang="en-US" dirty="0"/>
          </a:p>
          <a:p>
            <a:pPr>
              <a:buFont typeface="Arial" panose="020B0604020202020204" pitchFamily="34" charset="0"/>
              <a:buChar char="•"/>
            </a:pPr>
            <a:r>
              <a:rPr lang="en-US" dirty="0"/>
              <a:t>Changes in the policies of the government</a:t>
            </a:r>
          </a:p>
          <a:p>
            <a:pPr>
              <a:buFont typeface="Arial" panose="020B0604020202020204" pitchFamily="34" charset="0"/>
              <a:buChar char="•"/>
            </a:pPr>
            <a:r>
              <a:rPr lang="en-US" dirty="0"/>
              <a:t>Exchange control regulations</a:t>
            </a:r>
          </a:p>
          <a:p>
            <a:pPr>
              <a:buFont typeface="Arial" panose="020B0604020202020204" pitchFamily="34" charset="0"/>
              <a:buChar char="•"/>
            </a:pPr>
            <a:r>
              <a:rPr lang="en-US" dirty="0"/>
              <a:t>Lack of foreign currency</a:t>
            </a:r>
          </a:p>
          <a:p>
            <a:pPr>
              <a:buFont typeface="Arial" panose="020B0604020202020204" pitchFamily="34" charset="0"/>
              <a:buChar char="•"/>
            </a:pPr>
            <a:r>
              <a:rPr lang="en-US" dirty="0"/>
              <a:t>Trade embargoes </a:t>
            </a:r>
          </a:p>
          <a:p>
            <a:pPr>
              <a:buFont typeface="Arial" panose="020B0604020202020204" pitchFamily="34" charset="0"/>
              <a:buChar char="•"/>
            </a:pPr>
            <a:endParaRPr lang="en-US" dirty="0"/>
          </a:p>
        </p:txBody>
      </p:sp>
      <p:sp>
        <p:nvSpPr>
          <p:cNvPr id="12" name="Rectangle 11">
            <a:extLst>
              <a:ext uri="{FF2B5EF4-FFF2-40B4-BE49-F238E27FC236}">
                <a16:creationId xmlns:a16="http://schemas.microsoft.com/office/drawing/2014/main" id="{645BCBBE-34F0-499C-AA21-D22CB045244F}"/>
              </a:ext>
            </a:extLst>
          </p:cNvPr>
          <p:cNvSpPr/>
          <p:nvPr/>
        </p:nvSpPr>
        <p:spPr>
          <a:xfrm>
            <a:off x="6096000" y="948690"/>
            <a:ext cx="6096000" cy="5632311"/>
          </a:xfrm>
          <a:prstGeom prst="rect">
            <a:avLst/>
          </a:prstGeom>
        </p:spPr>
        <p:txBody>
          <a:bodyPr>
            <a:spAutoFit/>
          </a:bodyPr>
          <a:lstStyle/>
          <a:p>
            <a:r>
              <a:rPr lang="en-US" b="1" dirty="0"/>
              <a:t>Commercial risk</a:t>
            </a:r>
            <a:endParaRPr lang="en-US" dirty="0"/>
          </a:p>
          <a:p>
            <a:pPr>
              <a:buFont typeface="Arial" panose="020B0604020202020204" pitchFamily="34" charset="0"/>
              <a:buChar char="•"/>
            </a:pPr>
            <a:r>
              <a:rPr lang="en-US" dirty="0"/>
              <a:t>A bank's lack of ability to honor its responsibilities</a:t>
            </a:r>
          </a:p>
          <a:p>
            <a:pPr>
              <a:buFont typeface="Arial" panose="020B0604020202020204" pitchFamily="34" charset="0"/>
              <a:buChar char="•"/>
            </a:pPr>
            <a:r>
              <a:rPr lang="en-US" dirty="0"/>
              <a:t>A buyer's failure pertaining to payment due to financial limitations</a:t>
            </a:r>
          </a:p>
          <a:p>
            <a:pPr>
              <a:buFont typeface="Arial" panose="020B0604020202020204" pitchFamily="34" charset="0"/>
              <a:buChar char="•"/>
            </a:pPr>
            <a:r>
              <a:rPr lang="en-US" dirty="0"/>
              <a:t>A seller's inability to provide the required quantity or quality of goods</a:t>
            </a:r>
          </a:p>
          <a:p>
            <a:pPr>
              <a:buFont typeface="Arial" panose="020B0604020202020204" pitchFamily="34" charset="0"/>
              <a:buChar char="•"/>
            </a:pPr>
            <a:endParaRPr lang="en-US" dirty="0"/>
          </a:p>
          <a:p>
            <a:r>
              <a:rPr lang="en-US" b="1" dirty="0"/>
              <a:t>Others Risks </a:t>
            </a:r>
            <a:endParaRPr lang="en-US" dirty="0"/>
          </a:p>
          <a:p>
            <a:pPr>
              <a:buFont typeface="Arial" panose="020B0604020202020204" pitchFamily="34" charset="0"/>
              <a:buChar char="•"/>
            </a:pPr>
            <a:r>
              <a:rPr lang="en-US" dirty="0"/>
              <a:t>Cultural differences e.g., some cultures consider the payment of an incentive to help trading is absolutely lawful</a:t>
            </a:r>
          </a:p>
          <a:p>
            <a:pPr>
              <a:buFont typeface="Arial" panose="020B0604020202020204" pitchFamily="34" charset="0"/>
              <a:buChar char="•"/>
            </a:pPr>
            <a:r>
              <a:rPr lang="en-US" dirty="0"/>
              <a:t>Lack of knowledge of overseas markets</a:t>
            </a:r>
          </a:p>
          <a:p>
            <a:pPr>
              <a:buFont typeface="Arial" panose="020B0604020202020204" pitchFamily="34" charset="0"/>
              <a:buChar char="•"/>
            </a:pPr>
            <a:r>
              <a:rPr lang="en-US" dirty="0"/>
              <a:t>Language barriers</a:t>
            </a:r>
          </a:p>
          <a:p>
            <a:pPr>
              <a:buFont typeface="Arial" panose="020B0604020202020204" pitchFamily="34" charset="0"/>
              <a:buChar char="•"/>
            </a:pPr>
            <a:r>
              <a:rPr lang="en-US" dirty="0"/>
              <a:t>Inclination to corrupt business associates</a:t>
            </a:r>
          </a:p>
          <a:p>
            <a:pPr>
              <a:buFont typeface="Arial" panose="020B0604020202020204" pitchFamily="34" charset="0"/>
              <a:buChar char="•"/>
            </a:pPr>
            <a:r>
              <a:rPr lang="en-US" dirty="0"/>
              <a:t>Legal protection for breach of contract or non-payment is low</a:t>
            </a:r>
          </a:p>
          <a:p>
            <a:pPr>
              <a:buFont typeface="Arial" panose="020B0604020202020204" pitchFamily="34" charset="0"/>
              <a:buChar char="•"/>
            </a:pPr>
            <a:r>
              <a:rPr lang="en-US" dirty="0"/>
              <a:t>Effects of unpredictable business environment and fluctuating exchange rates</a:t>
            </a:r>
          </a:p>
          <a:p>
            <a:pPr>
              <a:buFont typeface="Arial" panose="020B0604020202020204" pitchFamily="34" charset="0"/>
              <a:buChar char="•"/>
            </a:pPr>
            <a:r>
              <a:rPr lang="en-US" dirty="0"/>
              <a:t>Sovereign risk - the ability of the government of a country to pay off its debts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78449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ASEAN</a:t>
            </a:r>
          </a:p>
        </p:txBody>
      </p:sp>
    </p:spTree>
    <p:extLst>
      <p:ext uri="{BB962C8B-B14F-4D97-AF65-F5344CB8AC3E}">
        <p14:creationId xmlns:p14="http://schemas.microsoft.com/office/powerpoint/2010/main" val="3910821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9" name="TextBox 8"/>
          <p:cNvSpPr txBox="1"/>
          <p:nvPr/>
        </p:nvSpPr>
        <p:spPr>
          <a:xfrm>
            <a:off x="7275443" y="1136960"/>
            <a:ext cx="452032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300" normalizeH="0" baseline="0" noProof="0" dirty="0">
                <a:ln>
                  <a:noFill/>
                </a:ln>
                <a:solidFill>
                  <a:srgbClr val="D4B5D6"/>
                </a:solidFill>
                <a:effectLst/>
                <a:uLnTx/>
                <a:uFillTx/>
                <a:latin typeface="Arial" panose="020B0604020202020204" pitchFamily="34" charset="0"/>
                <a:ea typeface="+mn-ea"/>
                <a:cs typeface="Arial" panose="020B0604020202020204" pitchFamily="34" charset="0"/>
              </a:rPr>
              <a:t> </a:t>
            </a:r>
            <a:r>
              <a:rPr kumimoji="0" lang="en-SG" sz="60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ASEAN</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4000" b="1" spc="-300" dirty="0" err="1">
                <a:solidFill>
                  <a:prstClr val="white"/>
                </a:solidFill>
                <a:latin typeface="Arial" panose="020B0604020202020204" pitchFamily="34" charset="0"/>
                <a:cs typeface="Arial" panose="020B0604020202020204" pitchFamily="34" charset="0"/>
              </a:rPr>
              <a:t>Austcham</a:t>
            </a:r>
            <a:r>
              <a:rPr lang="en-SG" sz="4000" b="1" spc="-300" dirty="0">
                <a:solidFill>
                  <a:prstClr val="white"/>
                </a:solidFill>
                <a:latin typeface="Arial" panose="020B0604020202020204" pitchFamily="34" charset="0"/>
                <a:cs typeface="Arial" panose="020B0604020202020204" pitchFamily="34" charset="0"/>
              </a:rPr>
              <a:t> ASEAN</a:t>
            </a:r>
            <a:endParaRPr kumimoji="0" lang="en-SG" sz="4000" b="1"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4830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0F42-C4FE-4A40-A510-879FCB939FF3}"/>
              </a:ext>
            </a:extLst>
          </p:cNvPr>
          <p:cNvSpPr>
            <a:spLocks noGrp="1"/>
          </p:cNvSpPr>
          <p:nvPr>
            <p:ph type="title"/>
          </p:nvPr>
        </p:nvSpPr>
        <p:spPr/>
        <p:txBody>
          <a:bodyPr>
            <a:normAutofit fontScale="90000"/>
          </a:bodyPr>
          <a:lstStyle/>
          <a:p>
            <a:r>
              <a:rPr lang="en-US" sz="4200" dirty="0">
                <a:solidFill>
                  <a:srgbClr val="620298"/>
                </a:solidFill>
                <a:latin typeface="+mn-lt"/>
              </a:rPr>
              <a:t>WHY ASEAN Snapshot</a:t>
            </a:r>
            <a:br>
              <a:rPr lang="en-US" dirty="0">
                <a:solidFill>
                  <a:srgbClr val="620298"/>
                </a:solidFill>
              </a:rPr>
            </a:br>
            <a:br>
              <a:rPr lang="en-AU" dirty="0">
                <a:solidFill>
                  <a:srgbClr val="620298"/>
                </a:solidFill>
              </a:rPr>
            </a:br>
            <a:endParaRPr lang="en-SG" dirty="0"/>
          </a:p>
        </p:txBody>
      </p:sp>
      <p:sp>
        <p:nvSpPr>
          <p:cNvPr id="3" name="Content Placeholder 2">
            <a:extLst>
              <a:ext uri="{FF2B5EF4-FFF2-40B4-BE49-F238E27FC236}">
                <a16:creationId xmlns:a16="http://schemas.microsoft.com/office/drawing/2014/main" id="{696C4C85-3196-4293-B8D3-C35FDFD93FF8}"/>
              </a:ext>
            </a:extLst>
          </p:cNvPr>
          <p:cNvSpPr>
            <a:spLocks noGrp="1"/>
          </p:cNvSpPr>
          <p:nvPr>
            <p:ph idx="4294967295"/>
          </p:nvPr>
        </p:nvSpPr>
        <p:spPr>
          <a:xfrm>
            <a:off x="7315255" y="1185696"/>
            <a:ext cx="4156075" cy="4749800"/>
          </a:xfrm>
        </p:spPr>
        <p:txBody>
          <a:bodyPr>
            <a:normAutofit fontScale="77500" lnSpcReduction="20000"/>
          </a:bodyPr>
          <a:lstStyle/>
          <a:p>
            <a:pPr marL="285750" indent="-285750">
              <a:buFont typeface="Arial" charset="0"/>
              <a:buChar char="•"/>
            </a:pPr>
            <a:r>
              <a:rPr lang="en-US" dirty="0"/>
              <a:t>ASEAN was established was in 1967 </a:t>
            </a:r>
          </a:p>
          <a:p>
            <a:pPr marL="285750" indent="-285750">
              <a:buFont typeface="Arial" charset="0"/>
              <a:buChar char="•"/>
            </a:pPr>
            <a:r>
              <a:rPr lang="en-US" dirty="0"/>
              <a:t>The Chairmanship of ASEAN rotates annually, 2019 will be hosted by Thailand and 2020 by Vietnam</a:t>
            </a:r>
          </a:p>
          <a:p>
            <a:pPr marL="285750" indent="-285750">
              <a:buFont typeface="Arial" charset="0"/>
              <a:buChar char="•"/>
            </a:pPr>
            <a:r>
              <a:rPr lang="en-US" dirty="0"/>
              <a:t>ASEAN Is the 5</a:t>
            </a:r>
            <a:r>
              <a:rPr lang="en-US" baseline="30000" dirty="0"/>
              <a:t>th</a:t>
            </a:r>
            <a:r>
              <a:rPr lang="en-US" dirty="0"/>
              <a:t> largest economy in the world and 2</a:t>
            </a:r>
            <a:r>
              <a:rPr lang="en-US" baseline="30000" dirty="0"/>
              <a:t>nd</a:t>
            </a:r>
            <a:r>
              <a:rPr lang="en-US" dirty="0"/>
              <a:t> largest Foreign Direct Investment (FDI) recipient</a:t>
            </a:r>
          </a:p>
          <a:p>
            <a:pPr marL="285750" indent="-285750">
              <a:buFont typeface="Arial" charset="0"/>
              <a:buChar char="•"/>
            </a:pPr>
            <a:r>
              <a:rPr lang="en-US" dirty="0"/>
              <a:t>Over the last 15 years ASEANs combined economy has quadrupled to US $2.5 Trillion</a:t>
            </a:r>
          </a:p>
          <a:p>
            <a:pPr marL="285750" indent="-285750">
              <a:buFont typeface="Arial" charset="0"/>
              <a:buChar char="•"/>
            </a:pPr>
            <a:r>
              <a:rPr lang="en-US" dirty="0"/>
              <a:t>660+ million people with a young working age population and rising middle class </a:t>
            </a:r>
          </a:p>
        </p:txBody>
      </p:sp>
      <p:pic>
        <p:nvPicPr>
          <p:cNvPr id="5" name="Picture 4">
            <a:extLst>
              <a:ext uri="{FF2B5EF4-FFF2-40B4-BE49-F238E27FC236}">
                <a16:creationId xmlns:a16="http://schemas.microsoft.com/office/drawing/2014/main" id="{6ADD0C40-8E68-4692-BE47-59D4884DC0A0}"/>
              </a:ext>
            </a:extLst>
          </p:cNvPr>
          <p:cNvPicPr>
            <a:picLocks noChangeAspect="1"/>
          </p:cNvPicPr>
          <p:nvPr/>
        </p:nvPicPr>
        <p:blipFill>
          <a:blip r:embed="rId3"/>
          <a:stretch>
            <a:fillRect/>
          </a:stretch>
        </p:blipFill>
        <p:spPr>
          <a:xfrm>
            <a:off x="1310941" y="1162591"/>
            <a:ext cx="5605342" cy="4618278"/>
          </a:xfrm>
          <a:prstGeom prst="rect">
            <a:avLst/>
          </a:prstGeom>
        </p:spPr>
      </p:pic>
    </p:spTree>
    <p:extLst>
      <p:ext uri="{BB962C8B-B14F-4D97-AF65-F5344CB8AC3E}">
        <p14:creationId xmlns:p14="http://schemas.microsoft.com/office/powerpoint/2010/main" val="638392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hidden="1">
            <a:extLst>
              <a:ext uri="{FF2B5EF4-FFF2-40B4-BE49-F238E27FC236}">
                <a16:creationId xmlns:a16="http://schemas.microsoft.com/office/drawing/2014/main" id="{953286E8-792F-4710-BE73-F5A6868B2AB5}"/>
              </a:ext>
            </a:extLst>
          </p:cNvPr>
          <p:cNvGraphicFramePr>
            <a:graphicFrameLocks noChangeAspect="1"/>
          </p:cNvGraphicFramePr>
          <p:nvPr>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70" name="think-cell Slide" r:id="rId6" imgW="395" imgH="394" progId="TCLayout.ActiveDocument.1">
                  <p:embed/>
                </p:oleObj>
              </mc:Choice>
              <mc:Fallback>
                <p:oleObj name="think-cell Slide" r:id="rId6" imgW="395" imgH="394" progId="TCLayout.ActiveDocument.1">
                  <p:embed/>
                  <p:pic>
                    <p:nvPicPr>
                      <p:cNvPr id="64" name="Object 63" hidden="1">
                        <a:extLst>
                          <a:ext uri="{FF2B5EF4-FFF2-40B4-BE49-F238E27FC236}">
                            <a16:creationId xmlns:a16="http://schemas.microsoft.com/office/drawing/2014/main" id="{953286E8-792F-4710-BE73-F5A6868B2AB5}"/>
                          </a:ext>
                        </a:extLst>
                      </p:cNvPr>
                      <p:cNvPicPr/>
                      <p:nvPr/>
                    </p:nvPicPr>
                    <p:blipFill>
                      <a:blip r:embed="rId7"/>
                      <a:stretch>
                        <a:fillRect/>
                      </a:stretch>
                    </p:blipFill>
                    <p:spPr>
                      <a:xfrm>
                        <a:off x="1589" y="1589"/>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E43F0FE-2050-4E40-85BD-9BB304D54AF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Calibri" panose="020F0502020204030204" pitchFamily="34" charset="0"/>
            </a:endParaRPr>
          </a:p>
        </p:txBody>
      </p:sp>
      <p:pic>
        <p:nvPicPr>
          <p:cNvPr id="66" name="Picture 65">
            <a:extLst>
              <a:ext uri="{FF2B5EF4-FFF2-40B4-BE49-F238E27FC236}">
                <a16:creationId xmlns:a16="http://schemas.microsoft.com/office/drawing/2014/main" id="{36409C47-2EE5-4A24-91E6-1750E8873FEF}"/>
              </a:ext>
            </a:extLst>
          </p:cNvPr>
          <p:cNvPicPr>
            <a:picLocks noChangeAspect="1"/>
          </p:cNvPicPr>
          <p:nvPr/>
        </p:nvPicPr>
        <p:blipFill rotWithShape="1">
          <a:blip r:embed="rId8">
            <a:duotone>
              <a:schemeClr val="accent1">
                <a:shade val="45000"/>
                <a:satMod val="135000"/>
              </a:schemeClr>
              <a:prstClr val="white"/>
            </a:duotone>
          </a:blip>
          <a:srcRect r="735" b="15010"/>
          <a:stretch/>
        </p:blipFill>
        <p:spPr>
          <a:xfrm>
            <a:off x="0" y="2564840"/>
            <a:ext cx="12192000" cy="2799790"/>
          </a:xfrm>
          <a:prstGeom prst="rect">
            <a:avLst/>
          </a:prstGeom>
        </p:spPr>
      </p:pic>
      <p:sp>
        <p:nvSpPr>
          <p:cNvPr id="2" name="Title 1">
            <a:extLst>
              <a:ext uri="{FF2B5EF4-FFF2-40B4-BE49-F238E27FC236}">
                <a16:creationId xmlns:a16="http://schemas.microsoft.com/office/drawing/2014/main" id="{E76D3CC1-47E4-4C8E-B863-97DB91C55C7E}"/>
              </a:ext>
            </a:extLst>
          </p:cNvPr>
          <p:cNvSpPr>
            <a:spLocks noGrp="1"/>
          </p:cNvSpPr>
          <p:nvPr>
            <p:ph type="title"/>
          </p:nvPr>
        </p:nvSpPr>
        <p:spPr>
          <a:xfrm>
            <a:off x="1415440" y="252061"/>
            <a:ext cx="10657290" cy="830997"/>
          </a:xfrm>
        </p:spPr>
        <p:txBody>
          <a:bodyPr vert="horz" wrap="square" lIns="0" tIns="0" rIns="0" bIns="0" rtlCol="0" anchor="t" anchorCtr="0">
            <a:spAutoFit/>
          </a:bodyPr>
          <a:lstStyle/>
          <a:p>
            <a:r>
              <a:rPr lang="en-US" sz="3000" dirty="0"/>
              <a:t>AustCham ASEAN was </a:t>
            </a:r>
            <a:r>
              <a:rPr lang="en-US" sz="3000" dirty="0" err="1"/>
              <a:t>lacunhed</a:t>
            </a:r>
            <a:r>
              <a:rPr lang="en-US" sz="3000" dirty="0"/>
              <a:t> in June 2017 and is a “Chamber of Chambers” representing over 2,000 Australian corporate members.</a:t>
            </a:r>
          </a:p>
        </p:txBody>
      </p:sp>
      <p:sp>
        <p:nvSpPr>
          <p:cNvPr id="3" name="Slide Number Placeholder 2">
            <a:extLst>
              <a:ext uri="{FF2B5EF4-FFF2-40B4-BE49-F238E27FC236}">
                <a16:creationId xmlns:a16="http://schemas.microsoft.com/office/drawing/2014/main" id="{3F4899ED-3489-4789-95BF-ED7D72EC53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089175-3D65-496D-A742-0985FB05C3BF}"/>
              </a:ext>
            </a:extLst>
          </p:cNvPr>
          <p:cNvGrpSpPr/>
          <p:nvPr/>
        </p:nvGrpSpPr>
        <p:grpSpPr>
          <a:xfrm>
            <a:off x="1433779" y="2266194"/>
            <a:ext cx="10442789" cy="305504"/>
            <a:chOff x="1433779" y="2308094"/>
            <a:chExt cx="10442789" cy="305504"/>
          </a:xfrm>
        </p:grpSpPr>
        <p:sp>
          <p:nvSpPr>
            <p:cNvPr id="8" name="Rectangle 10">
              <a:extLst>
                <a:ext uri="{FF2B5EF4-FFF2-40B4-BE49-F238E27FC236}">
                  <a16:creationId xmlns:a16="http://schemas.microsoft.com/office/drawing/2014/main" id="{C5BC05C5-CE4D-4291-8F54-6630FFDA5DC1}"/>
                </a:ext>
              </a:extLst>
            </p:cNvPr>
            <p:cNvSpPr txBox="1"/>
            <p:nvPr/>
          </p:nvSpPr>
          <p:spPr>
            <a:xfrm>
              <a:off x="1929325" y="2337736"/>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Indonesia</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9" name="Picture 19" descr="http://flags.redpixart.com/download/?icon=1466&amp;size=256&amp;type=png">
              <a:extLst>
                <a:ext uri="{FF2B5EF4-FFF2-40B4-BE49-F238E27FC236}">
                  <a16:creationId xmlns:a16="http://schemas.microsoft.com/office/drawing/2014/main" id="{124C9152-EA48-4417-92F8-2E9CDEE230E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6667" t="5454" r="13782" b="5958"/>
            <a:stretch/>
          </p:blipFill>
          <p:spPr bwMode="auto">
            <a:xfrm>
              <a:off x="1433779" y="2308094"/>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0" name="Rectangle 10">
              <a:extLst>
                <a:ext uri="{FF2B5EF4-FFF2-40B4-BE49-F238E27FC236}">
                  <a16:creationId xmlns:a16="http://schemas.microsoft.com/office/drawing/2014/main" id="{25FC6AC1-C46D-4586-9EC3-02D6758B9631}"/>
                </a:ext>
              </a:extLst>
            </p:cNvPr>
            <p:cNvSpPr txBox="1">
              <a:spLocks/>
            </p:cNvSpPr>
            <p:nvPr/>
          </p:nvSpPr>
          <p:spPr>
            <a:xfrm>
              <a:off x="3207335" y="2337736"/>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Australia Indonesia Business Council (IABC)</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13" name="Group 12">
            <a:extLst>
              <a:ext uri="{FF2B5EF4-FFF2-40B4-BE49-F238E27FC236}">
                <a16:creationId xmlns:a16="http://schemas.microsoft.com/office/drawing/2014/main" id="{65C9509C-BB6C-4696-84CA-70A2845EC918}"/>
              </a:ext>
            </a:extLst>
          </p:cNvPr>
          <p:cNvGrpSpPr/>
          <p:nvPr/>
        </p:nvGrpSpPr>
        <p:grpSpPr>
          <a:xfrm>
            <a:off x="1433780" y="2652606"/>
            <a:ext cx="10442789" cy="305504"/>
            <a:chOff x="1433780" y="2715455"/>
            <a:chExt cx="10442789" cy="305504"/>
          </a:xfrm>
        </p:grpSpPr>
        <p:sp>
          <p:nvSpPr>
            <p:cNvPr id="34" name="Rectangle 10">
              <a:extLst>
                <a:ext uri="{FF2B5EF4-FFF2-40B4-BE49-F238E27FC236}">
                  <a16:creationId xmlns:a16="http://schemas.microsoft.com/office/drawing/2014/main" id="{7A9FF9A2-6E66-478B-854C-4C7AD93D00AF}"/>
                </a:ext>
              </a:extLst>
            </p:cNvPr>
            <p:cNvSpPr txBox="1"/>
            <p:nvPr/>
          </p:nvSpPr>
          <p:spPr>
            <a:xfrm>
              <a:off x="1929325" y="2745097"/>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Lao PDR</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35" name="Picture 41" descr="http://img.freeflagicons.com/thumb/round_icon/laos/laos_640.png">
              <a:extLst>
                <a:ext uri="{FF2B5EF4-FFF2-40B4-BE49-F238E27FC236}">
                  <a16:creationId xmlns:a16="http://schemas.microsoft.com/office/drawing/2014/main" id="{C98EBBE2-69C7-4DAC-8058-CD3607D6742C}"/>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6633" t="5523" r="16682" b="5782"/>
            <a:stretch/>
          </p:blipFill>
          <p:spPr bwMode="auto">
            <a:xfrm>
              <a:off x="1433780" y="2715455"/>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1" name="Rectangle 10">
              <a:extLst>
                <a:ext uri="{FF2B5EF4-FFF2-40B4-BE49-F238E27FC236}">
                  <a16:creationId xmlns:a16="http://schemas.microsoft.com/office/drawing/2014/main" id="{810CEDB9-5C04-4782-81E7-F6680CCD4166}"/>
                </a:ext>
              </a:extLst>
            </p:cNvPr>
            <p:cNvSpPr txBox="1">
              <a:spLocks/>
            </p:cNvSpPr>
            <p:nvPr/>
          </p:nvSpPr>
          <p:spPr>
            <a:xfrm>
              <a:off x="3207336" y="2745097"/>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The Australia Chamber of Commerce Lao PDR (</a:t>
              </a:r>
              <a:r>
                <a:rPr kumimoji="0" lang="en-SG" sz="1600" b="0" i="0" u="none" strike="noStrike" kern="1200" cap="none" spc="0" normalizeH="0" baseline="0" noProof="0" dirty="0" err="1">
                  <a:ln>
                    <a:noFill/>
                  </a:ln>
                  <a:solidFill>
                    <a:prstClr val="black"/>
                  </a:solidFill>
                  <a:effectLst/>
                  <a:uLnTx/>
                  <a:uFillTx/>
                  <a:latin typeface="Calibri" panose="020F0502020204030204"/>
                  <a:ea typeface="Arial Unicode MS"/>
                  <a:cs typeface="Arial Unicode MS"/>
                </a:rPr>
                <a:t>AustCham</a:t>
              </a: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 Laos)</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16" name="Group 15">
            <a:extLst>
              <a:ext uri="{FF2B5EF4-FFF2-40B4-BE49-F238E27FC236}">
                <a16:creationId xmlns:a16="http://schemas.microsoft.com/office/drawing/2014/main" id="{D688914B-E24B-4F2E-841B-6C6E98F5907A}"/>
              </a:ext>
            </a:extLst>
          </p:cNvPr>
          <p:cNvGrpSpPr/>
          <p:nvPr/>
        </p:nvGrpSpPr>
        <p:grpSpPr>
          <a:xfrm>
            <a:off x="1433780" y="3039018"/>
            <a:ext cx="10442787" cy="305504"/>
            <a:chOff x="1433780" y="3122817"/>
            <a:chExt cx="10442787" cy="305504"/>
          </a:xfrm>
        </p:grpSpPr>
        <p:sp>
          <p:nvSpPr>
            <p:cNvPr id="11" name="Rectangle 10">
              <a:extLst>
                <a:ext uri="{FF2B5EF4-FFF2-40B4-BE49-F238E27FC236}">
                  <a16:creationId xmlns:a16="http://schemas.microsoft.com/office/drawing/2014/main" id="{8F028FCE-8881-44FF-A10A-BAEC071CB5B3}"/>
                </a:ext>
              </a:extLst>
            </p:cNvPr>
            <p:cNvSpPr txBox="1"/>
            <p:nvPr/>
          </p:nvSpPr>
          <p:spPr>
            <a:xfrm>
              <a:off x="1929325" y="3152459"/>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Arial Unicode MS"/>
                  <a:cs typeface="Arial Unicode MS"/>
                </a:rPr>
                <a:t>Malaysia</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12" name="Picture 23" descr="http://img.freeflagicons.com/thumb/glossy_round_icon/malaysia/malaysia_640.png">
              <a:extLst>
                <a:ext uri="{FF2B5EF4-FFF2-40B4-BE49-F238E27FC236}">
                  <a16:creationId xmlns:a16="http://schemas.microsoft.com/office/drawing/2014/main" id="{CA90B233-B772-43BE-8E77-E40D1917F228}"/>
                </a:ext>
              </a:extLst>
            </p:cNvPr>
            <p:cNvPicPr>
              <a:picLocks noChangeArrowheads="1"/>
            </p:cNvPicPr>
            <p:nvPr/>
          </p:nvPicPr>
          <p:blipFill rotWithShape="1">
            <a:blip r:embed="rId11" cstate="print">
              <a:extLst>
                <a:ext uri="{28A0092B-C50C-407E-A947-70E740481C1C}">
                  <a14:useLocalDpi xmlns:a14="http://schemas.microsoft.com/office/drawing/2010/main" val="0"/>
                </a:ext>
              </a:extLst>
            </a:blip>
            <a:srcRect l="17171" t="2986" r="18264" b="10927"/>
            <a:stretch/>
          </p:blipFill>
          <p:spPr bwMode="auto">
            <a:xfrm>
              <a:off x="1433780" y="3122817"/>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2" name="Rectangle 10">
              <a:extLst>
                <a:ext uri="{FF2B5EF4-FFF2-40B4-BE49-F238E27FC236}">
                  <a16:creationId xmlns:a16="http://schemas.microsoft.com/office/drawing/2014/main" id="{D4C8A70A-5AB2-4D78-8D94-4CCDE07E7A2F}"/>
                </a:ext>
              </a:extLst>
            </p:cNvPr>
            <p:cNvSpPr txBox="1">
              <a:spLocks/>
            </p:cNvSpPr>
            <p:nvPr/>
          </p:nvSpPr>
          <p:spPr>
            <a:xfrm>
              <a:off x="3207334" y="3152459"/>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Malaysia-Australia Business Council (MABC)</a:t>
              </a:r>
            </a:p>
          </p:txBody>
        </p:sp>
      </p:grpSp>
      <p:grpSp>
        <p:nvGrpSpPr>
          <p:cNvPr id="31" name="Group 30">
            <a:extLst>
              <a:ext uri="{FF2B5EF4-FFF2-40B4-BE49-F238E27FC236}">
                <a16:creationId xmlns:a16="http://schemas.microsoft.com/office/drawing/2014/main" id="{5213052E-F3EC-4D4C-B986-8BFE5FDA8F31}"/>
              </a:ext>
            </a:extLst>
          </p:cNvPr>
          <p:cNvGrpSpPr/>
          <p:nvPr/>
        </p:nvGrpSpPr>
        <p:grpSpPr>
          <a:xfrm>
            <a:off x="1433779" y="4971086"/>
            <a:ext cx="10442788" cy="305504"/>
            <a:chOff x="1433779" y="5159624"/>
            <a:chExt cx="10442788" cy="305504"/>
          </a:xfrm>
        </p:grpSpPr>
        <p:sp>
          <p:nvSpPr>
            <p:cNvPr id="20" name="Rectangle 10">
              <a:extLst>
                <a:ext uri="{FF2B5EF4-FFF2-40B4-BE49-F238E27FC236}">
                  <a16:creationId xmlns:a16="http://schemas.microsoft.com/office/drawing/2014/main" id="{D68A3E0B-9A68-4371-B3F6-7A4BE5932236}"/>
                </a:ext>
              </a:extLst>
            </p:cNvPr>
            <p:cNvSpPr txBox="1"/>
            <p:nvPr/>
          </p:nvSpPr>
          <p:spPr>
            <a:xfrm>
              <a:off x="1929325" y="5189266"/>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Vietnam</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21" name="Picture 30" descr="http://img.freeflagicons.com/thumb/glossy_round_icon/vietnam/vietnam_640.png">
              <a:extLst>
                <a:ext uri="{FF2B5EF4-FFF2-40B4-BE49-F238E27FC236}">
                  <a16:creationId xmlns:a16="http://schemas.microsoft.com/office/drawing/2014/main" id="{E57AF163-C50C-4341-AF82-D29A1EDDEE9B}"/>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17122" t="3131" r="18476" b="11434"/>
            <a:stretch/>
          </p:blipFill>
          <p:spPr bwMode="auto">
            <a:xfrm>
              <a:off x="1433779" y="5159624"/>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3" name="Rectangle 10">
              <a:extLst>
                <a:ext uri="{FF2B5EF4-FFF2-40B4-BE49-F238E27FC236}">
                  <a16:creationId xmlns:a16="http://schemas.microsoft.com/office/drawing/2014/main" id="{2D040CBA-FBA7-4F16-9F43-4A73B8957A19}"/>
                </a:ext>
              </a:extLst>
            </p:cNvPr>
            <p:cNvSpPr txBox="1">
              <a:spLocks/>
            </p:cNvSpPr>
            <p:nvPr/>
          </p:nvSpPr>
          <p:spPr>
            <a:xfrm>
              <a:off x="3207334" y="5189266"/>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The Australian Chamber of Commerce in Vietnam (</a:t>
              </a:r>
              <a:r>
                <a:rPr kumimoji="0" lang="en-SG" sz="1600" b="0" i="0" u="none" strike="noStrike" kern="1200" cap="none" spc="0" normalizeH="0" baseline="0" noProof="0" dirty="0" err="1">
                  <a:ln>
                    <a:noFill/>
                  </a:ln>
                  <a:solidFill>
                    <a:prstClr val="black"/>
                  </a:solidFill>
                  <a:effectLst/>
                  <a:uLnTx/>
                  <a:uFillTx/>
                  <a:latin typeface="Calibri" panose="020F0502020204030204"/>
                  <a:ea typeface="Arial Unicode MS"/>
                  <a:cs typeface="Arial Unicode MS"/>
                </a:rPr>
                <a:t>AusCham</a:t>
              </a: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 Vietnam)</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6" name="Group 5">
            <a:extLst>
              <a:ext uri="{FF2B5EF4-FFF2-40B4-BE49-F238E27FC236}">
                <a16:creationId xmlns:a16="http://schemas.microsoft.com/office/drawing/2014/main" id="{3AB8FE64-22F6-4E59-9769-1E5485ACBC40}"/>
              </a:ext>
            </a:extLst>
          </p:cNvPr>
          <p:cNvGrpSpPr/>
          <p:nvPr/>
        </p:nvGrpSpPr>
        <p:grpSpPr>
          <a:xfrm>
            <a:off x="1433780" y="1493370"/>
            <a:ext cx="10452142" cy="305504"/>
            <a:chOff x="1433780" y="1493370"/>
            <a:chExt cx="10452142" cy="305504"/>
          </a:xfrm>
        </p:grpSpPr>
        <p:sp>
          <p:nvSpPr>
            <p:cNvPr id="26" name="Rectangle 10">
              <a:extLst>
                <a:ext uri="{FF2B5EF4-FFF2-40B4-BE49-F238E27FC236}">
                  <a16:creationId xmlns:a16="http://schemas.microsoft.com/office/drawing/2014/main" id="{B8B100F4-2743-412F-8076-C2F15DDD7623}"/>
                </a:ext>
              </a:extLst>
            </p:cNvPr>
            <p:cNvSpPr txBox="1"/>
            <p:nvPr/>
          </p:nvSpPr>
          <p:spPr>
            <a:xfrm>
              <a:off x="1929325" y="1523012"/>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Brunei</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27" name="Picture 35" descr="http://img.freeflagicons.com/thumb/round_icon/brunei/brunei_640.png">
              <a:extLst>
                <a:ext uri="{FF2B5EF4-FFF2-40B4-BE49-F238E27FC236}">
                  <a16:creationId xmlns:a16="http://schemas.microsoft.com/office/drawing/2014/main" id="{7DECE7AF-5386-495A-8B12-9B2314068954}"/>
                </a:ext>
              </a:extLst>
            </p:cNvPr>
            <p:cNvPicPr>
              <a:picLocks noChangeArrowheads="1"/>
            </p:cNvPicPr>
            <p:nvPr/>
          </p:nvPicPr>
          <p:blipFill rotWithShape="1">
            <a:blip r:embed="rId13" cstate="print">
              <a:extLst>
                <a:ext uri="{28A0092B-C50C-407E-A947-70E740481C1C}">
                  <a14:useLocalDpi xmlns:a14="http://schemas.microsoft.com/office/drawing/2010/main" val="0"/>
                </a:ext>
              </a:extLst>
            </a:blip>
            <a:srcRect l="16524" t="5812" r="16792" b="6145"/>
            <a:stretch/>
          </p:blipFill>
          <p:spPr bwMode="auto">
            <a:xfrm>
              <a:off x="1433780" y="1493370"/>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4" name="Rectangle 10">
              <a:extLst>
                <a:ext uri="{FF2B5EF4-FFF2-40B4-BE49-F238E27FC236}">
                  <a16:creationId xmlns:a16="http://schemas.microsoft.com/office/drawing/2014/main" id="{0B35A7FB-C245-470A-872C-8B9972AD0725}"/>
                </a:ext>
              </a:extLst>
            </p:cNvPr>
            <p:cNvSpPr txBox="1">
              <a:spLocks/>
            </p:cNvSpPr>
            <p:nvPr/>
          </p:nvSpPr>
          <p:spPr>
            <a:xfrm>
              <a:off x="3216689" y="1523012"/>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Pending</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7" name="Group 6">
            <a:extLst>
              <a:ext uri="{FF2B5EF4-FFF2-40B4-BE49-F238E27FC236}">
                <a16:creationId xmlns:a16="http://schemas.microsoft.com/office/drawing/2014/main" id="{7C463BD0-74DA-4F7F-82AD-39C77A5557EB}"/>
              </a:ext>
            </a:extLst>
          </p:cNvPr>
          <p:cNvGrpSpPr/>
          <p:nvPr/>
        </p:nvGrpSpPr>
        <p:grpSpPr>
          <a:xfrm>
            <a:off x="1433780" y="1879782"/>
            <a:ext cx="10452143" cy="305504"/>
            <a:chOff x="1433780" y="1900731"/>
            <a:chExt cx="10452143" cy="305504"/>
          </a:xfrm>
        </p:grpSpPr>
        <p:sp>
          <p:nvSpPr>
            <p:cNvPr id="29" name="Rectangle 10">
              <a:extLst>
                <a:ext uri="{FF2B5EF4-FFF2-40B4-BE49-F238E27FC236}">
                  <a16:creationId xmlns:a16="http://schemas.microsoft.com/office/drawing/2014/main" id="{78F77B70-B4A8-40FD-B78F-AD87E6BCAF1B}"/>
                </a:ext>
              </a:extLst>
            </p:cNvPr>
            <p:cNvSpPr txBox="1"/>
            <p:nvPr/>
          </p:nvSpPr>
          <p:spPr>
            <a:xfrm>
              <a:off x="1929325" y="1930373"/>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Cambodia</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30" name="Picture 37" descr="http://worldflags.me/Bottons/Cambodia_Flag.png">
              <a:extLst>
                <a:ext uri="{FF2B5EF4-FFF2-40B4-BE49-F238E27FC236}">
                  <a16:creationId xmlns:a16="http://schemas.microsoft.com/office/drawing/2014/main" id="{E87C76FC-FEFB-4EBD-B578-232AA1E28553}"/>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5849" t="5450" r="6108" b="5691"/>
            <a:stretch/>
          </p:blipFill>
          <p:spPr bwMode="auto">
            <a:xfrm>
              <a:off x="1433780" y="1900731"/>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5" name="Rectangle 10">
              <a:extLst>
                <a:ext uri="{FF2B5EF4-FFF2-40B4-BE49-F238E27FC236}">
                  <a16:creationId xmlns:a16="http://schemas.microsoft.com/office/drawing/2014/main" id="{9C9151DB-EDDB-4804-8C1F-0B668BFBE5BF}"/>
                </a:ext>
              </a:extLst>
            </p:cNvPr>
            <p:cNvSpPr txBox="1">
              <a:spLocks/>
            </p:cNvSpPr>
            <p:nvPr/>
          </p:nvSpPr>
          <p:spPr>
            <a:xfrm>
              <a:off x="3216690" y="1930373"/>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Australian Chamber of Commerce, Cambodia (</a:t>
              </a:r>
              <a:r>
                <a:rPr kumimoji="0" lang="en-US" sz="1600" b="0" i="0" u="none" strike="noStrike" kern="1200" cap="none" spc="0" normalizeH="0" baseline="0" noProof="0" dirty="0" err="1">
                  <a:ln>
                    <a:noFill/>
                  </a:ln>
                  <a:solidFill>
                    <a:srgbClr val="000000"/>
                  </a:solidFill>
                  <a:effectLst/>
                  <a:uLnTx/>
                  <a:uFillTx/>
                  <a:latin typeface="Calibri" panose="020F0502020204030204"/>
                  <a:ea typeface="Arial Unicode MS"/>
                  <a:cs typeface="Arial Unicode MS"/>
                </a:rPr>
                <a:t>AusCham</a:t>
              </a:r>
              <a:r>
                <a:rPr kumimoji="0" lang="en-US" sz="1600" b="0"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 Cambodia)</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22" name="Group 21">
            <a:extLst>
              <a:ext uri="{FF2B5EF4-FFF2-40B4-BE49-F238E27FC236}">
                <a16:creationId xmlns:a16="http://schemas.microsoft.com/office/drawing/2014/main" id="{9B521619-E42D-49B5-A5F0-88C78884A119}"/>
              </a:ext>
            </a:extLst>
          </p:cNvPr>
          <p:cNvGrpSpPr/>
          <p:nvPr/>
        </p:nvGrpSpPr>
        <p:grpSpPr>
          <a:xfrm>
            <a:off x="1433779" y="3811842"/>
            <a:ext cx="10442787" cy="305504"/>
            <a:chOff x="1433779" y="3937542"/>
            <a:chExt cx="10442787" cy="305504"/>
          </a:xfrm>
        </p:grpSpPr>
        <p:sp>
          <p:nvSpPr>
            <p:cNvPr id="17" name="Rectangle 10">
              <a:extLst>
                <a:ext uri="{FF2B5EF4-FFF2-40B4-BE49-F238E27FC236}">
                  <a16:creationId xmlns:a16="http://schemas.microsoft.com/office/drawing/2014/main" id="{F3AE2A4C-05DE-4BFF-8404-5D293A3E2A07}"/>
                </a:ext>
              </a:extLst>
            </p:cNvPr>
            <p:cNvSpPr txBox="1"/>
            <p:nvPr/>
          </p:nvSpPr>
          <p:spPr>
            <a:xfrm>
              <a:off x="1929325" y="3967184"/>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Philippines</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18" name="Picture 28" descr="http://img.freeflagicons.com/thumb/round_icon/philippines/philippines_640.png">
              <a:extLst>
                <a:ext uri="{FF2B5EF4-FFF2-40B4-BE49-F238E27FC236}">
                  <a16:creationId xmlns:a16="http://schemas.microsoft.com/office/drawing/2014/main" id="{3C035798-4A41-4172-89E1-4726FC71F5FB}"/>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16687" t="5594" r="16791" b="5927"/>
            <a:stretch/>
          </p:blipFill>
          <p:spPr bwMode="auto">
            <a:xfrm>
              <a:off x="1433779" y="3937542"/>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8" name="Rectangle 10">
              <a:extLst>
                <a:ext uri="{FF2B5EF4-FFF2-40B4-BE49-F238E27FC236}">
                  <a16:creationId xmlns:a16="http://schemas.microsoft.com/office/drawing/2014/main" id="{729FB287-2328-4047-8293-FF1876136E02}"/>
                </a:ext>
              </a:extLst>
            </p:cNvPr>
            <p:cNvSpPr txBox="1">
              <a:spLocks/>
            </p:cNvSpPr>
            <p:nvPr/>
          </p:nvSpPr>
          <p:spPr>
            <a:xfrm>
              <a:off x="3207333" y="3967184"/>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The Australian-New Zealand Chamber of Commerce (Philippines) Inc (ANZCHAM Philippines)</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grpSp>
        <p:nvGrpSpPr>
          <p:cNvPr id="28" name="Group 27">
            <a:extLst>
              <a:ext uri="{FF2B5EF4-FFF2-40B4-BE49-F238E27FC236}">
                <a16:creationId xmlns:a16="http://schemas.microsoft.com/office/drawing/2014/main" id="{2C681C07-29CA-47C1-99BE-15FFDA2BB3C2}"/>
              </a:ext>
            </a:extLst>
          </p:cNvPr>
          <p:cNvGrpSpPr/>
          <p:nvPr/>
        </p:nvGrpSpPr>
        <p:grpSpPr>
          <a:xfrm>
            <a:off x="1433780" y="4584666"/>
            <a:ext cx="10442787" cy="305503"/>
            <a:chOff x="1433780" y="4752255"/>
            <a:chExt cx="10442787" cy="305503"/>
          </a:xfrm>
        </p:grpSpPr>
        <p:sp>
          <p:nvSpPr>
            <p:cNvPr id="37" name="Rectangle 10">
              <a:extLst>
                <a:ext uri="{FF2B5EF4-FFF2-40B4-BE49-F238E27FC236}">
                  <a16:creationId xmlns:a16="http://schemas.microsoft.com/office/drawing/2014/main" id="{19CDB359-2AA6-41F3-9624-433F68DFE4EC}"/>
                </a:ext>
              </a:extLst>
            </p:cNvPr>
            <p:cNvSpPr txBox="1"/>
            <p:nvPr/>
          </p:nvSpPr>
          <p:spPr>
            <a:xfrm>
              <a:off x="1929325" y="4781896"/>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Thailand</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38" name="Picture 21" descr="http://img.freeflagicons.com/thumb/round_icon/thailand/thailand_640.png">
              <a:extLst>
                <a:ext uri="{FF2B5EF4-FFF2-40B4-BE49-F238E27FC236}">
                  <a16:creationId xmlns:a16="http://schemas.microsoft.com/office/drawing/2014/main" id="{CEB06402-6E14-4752-B23B-2BB4374EB38D}"/>
                </a:ext>
              </a:extLst>
            </p:cNvPr>
            <p:cNvPicPr>
              <a:picLocks noChangeArrowheads="1"/>
            </p:cNvPicPr>
            <p:nvPr/>
          </p:nvPicPr>
          <p:blipFill rotWithShape="1">
            <a:blip r:embed="rId16" cstate="print">
              <a:extLst>
                <a:ext uri="{28A0092B-C50C-407E-A947-70E740481C1C}">
                  <a14:useLocalDpi xmlns:a14="http://schemas.microsoft.com/office/drawing/2010/main" val="0"/>
                </a:ext>
              </a:extLst>
            </a:blip>
            <a:srcRect l="16688" t="5367" r="16628" b="5937"/>
            <a:stretch/>
          </p:blipFill>
          <p:spPr bwMode="auto">
            <a:xfrm>
              <a:off x="1433780" y="4752255"/>
              <a:ext cx="310180" cy="305503"/>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49" name="Rectangle 10">
              <a:extLst>
                <a:ext uri="{FF2B5EF4-FFF2-40B4-BE49-F238E27FC236}">
                  <a16:creationId xmlns:a16="http://schemas.microsoft.com/office/drawing/2014/main" id="{2FA4173B-12D2-466D-ABAF-9C645712D3A6}"/>
                </a:ext>
              </a:extLst>
            </p:cNvPr>
            <p:cNvSpPr txBox="1">
              <a:spLocks/>
            </p:cNvSpPr>
            <p:nvPr/>
          </p:nvSpPr>
          <p:spPr>
            <a:xfrm>
              <a:off x="3207334" y="4781896"/>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Australian-Thai Chamber of Commerce (</a:t>
              </a:r>
              <a:r>
                <a:rPr kumimoji="0" lang="en-US" sz="1600" b="0" i="0" u="none" strike="noStrike" kern="1200" cap="none" spc="0" normalizeH="0" baseline="0" noProof="0" dirty="0" err="1">
                  <a:ln>
                    <a:noFill/>
                  </a:ln>
                  <a:solidFill>
                    <a:prstClr val="black"/>
                  </a:solidFill>
                  <a:effectLst/>
                  <a:uLnTx/>
                  <a:uFillTx/>
                  <a:latin typeface="Calibri" panose="020F0502020204030204"/>
                  <a:ea typeface="Arial Unicode MS"/>
                  <a:cs typeface="Arial Unicode MS"/>
                </a:rPr>
                <a:t>AustCham</a:t>
              </a:r>
              <a:r>
                <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 Thailand)</a:t>
              </a:r>
            </a:p>
          </p:txBody>
        </p:sp>
      </p:grpSp>
      <p:grpSp>
        <p:nvGrpSpPr>
          <p:cNvPr id="25" name="Group 24">
            <a:extLst>
              <a:ext uri="{FF2B5EF4-FFF2-40B4-BE49-F238E27FC236}">
                <a16:creationId xmlns:a16="http://schemas.microsoft.com/office/drawing/2014/main" id="{664E7C8B-9A51-4446-B7B0-5C3AD8208B06}"/>
              </a:ext>
            </a:extLst>
          </p:cNvPr>
          <p:cNvGrpSpPr/>
          <p:nvPr/>
        </p:nvGrpSpPr>
        <p:grpSpPr>
          <a:xfrm>
            <a:off x="1433779" y="4198254"/>
            <a:ext cx="10442787" cy="305504"/>
            <a:chOff x="1433779" y="4344897"/>
            <a:chExt cx="10442787" cy="305504"/>
          </a:xfrm>
        </p:grpSpPr>
        <p:sp>
          <p:nvSpPr>
            <p:cNvPr id="14" name="Rectangle 10">
              <a:extLst>
                <a:ext uri="{FF2B5EF4-FFF2-40B4-BE49-F238E27FC236}">
                  <a16:creationId xmlns:a16="http://schemas.microsoft.com/office/drawing/2014/main" id="{80D6329B-53BD-43C6-A40B-1E5D0B8F2849}"/>
                </a:ext>
              </a:extLst>
            </p:cNvPr>
            <p:cNvSpPr txBox="1"/>
            <p:nvPr/>
          </p:nvSpPr>
          <p:spPr>
            <a:xfrm>
              <a:off x="1929325" y="4374539"/>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Arial Unicode MS"/>
                  <a:cs typeface="Arial Unicode MS"/>
                </a:rPr>
                <a:t>Singapore</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15" name="Picture 25" descr="http://img.freeflagicons.com/thumb/round_icon/singapore/singapore_640.png">
              <a:extLst>
                <a:ext uri="{FF2B5EF4-FFF2-40B4-BE49-F238E27FC236}">
                  <a16:creationId xmlns:a16="http://schemas.microsoft.com/office/drawing/2014/main" id="{4E7FD69D-F7CC-475F-AC51-17AF318D5C24}"/>
                </a:ext>
              </a:extLst>
            </p:cNvPr>
            <p:cNvPicPr>
              <a:picLocks noChangeArrowheads="1"/>
            </p:cNvPicPr>
            <p:nvPr/>
          </p:nvPicPr>
          <p:blipFill rotWithShape="1">
            <a:blip r:embed="rId17" cstate="print">
              <a:extLst>
                <a:ext uri="{28A0092B-C50C-407E-A947-70E740481C1C}">
                  <a14:useLocalDpi xmlns:a14="http://schemas.microsoft.com/office/drawing/2010/main" val="0"/>
                </a:ext>
              </a:extLst>
            </a:blip>
            <a:srcRect l="16775" t="5599" r="16866" b="5704"/>
            <a:stretch/>
          </p:blipFill>
          <p:spPr bwMode="auto">
            <a:xfrm>
              <a:off x="1433779" y="4344897"/>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50" name="Rectangle 10">
              <a:extLst>
                <a:ext uri="{FF2B5EF4-FFF2-40B4-BE49-F238E27FC236}">
                  <a16:creationId xmlns:a16="http://schemas.microsoft.com/office/drawing/2014/main" id="{71E91586-522A-4403-BBE9-322998FA01F3}"/>
                </a:ext>
              </a:extLst>
            </p:cNvPr>
            <p:cNvSpPr txBox="1">
              <a:spLocks/>
            </p:cNvSpPr>
            <p:nvPr/>
          </p:nvSpPr>
          <p:spPr>
            <a:xfrm>
              <a:off x="3207333" y="4374539"/>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Australian Chamber of Commerce, Singapore (</a:t>
              </a:r>
              <a:r>
                <a:rPr kumimoji="0" lang="en-SG" sz="1600" b="0" i="0" u="none" strike="noStrike" kern="1200" cap="none" spc="0" normalizeH="0" baseline="0" noProof="0" dirty="0" err="1">
                  <a:ln>
                    <a:noFill/>
                  </a:ln>
                  <a:solidFill>
                    <a:prstClr val="black"/>
                  </a:solidFill>
                  <a:effectLst/>
                  <a:uLnTx/>
                  <a:uFillTx/>
                  <a:latin typeface="Calibri" panose="020F0502020204030204"/>
                  <a:ea typeface="Arial Unicode MS"/>
                  <a:cs typeface="Arial Unicode MS"/>
                </a:rPr>
                <a:t>AustCham</a:t>
              </a:r>
              <a:r>
                <a:rPr kumimoji="0" lang="en-SG"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rPr>
                <a:t> Singapore)</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cxnSp>
        <p:nvCxnSpPr>
          <p:cNvPr id="51" name="Straight Connector 50">
            <a:extLst>
              <a:ext uri="{FF2B5EF4-FFF2-40B4-BE49-F238E27FC236}">
                <a16:creationId xmlns:a16="http://schemas.microsoft.com/office/drawing/2014/main" id="{CF5DAE7B-19C9-4240-BADF-44634BE124AB}"/>
              </a:ext>
            </a:extLst>
          </p:cNvPr>
          <p:cNvCxnSpPr>
            <a:cxnSpLocks/>
          </p:cNvCxnSpPr>
          <p:nvPr/>
        </p:nvCxnSpPr>
        <p:spPr>
          <a:xfrm>
            <a:off x="1957605" y="3771388"/>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5CE39C-36FA-42C3-9C5D-2279C4A13B77}"/>
              </a:ext>
            </a:extLst>
          </p:cNvPr>
          <p:cNvCxnSpPr>
            <a:cxnSpLocks/>
          </p:cNvCxnSpPr>
          <p:nvPr/>
        </p:nvCxnSpPr>
        <p:spPr>
          <a:xfrm>
            <a:off x="1957605" y="1839328"/>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1106B5B-438F-42F6-924A-3CDBB304DED1}"/>
              </a:ext>
            </a:extLst>
          </p:cNvPr>
          <p:cNvCxnSpPr>
            <a:cxnSpLocks/>
          </p:cNvCxnSpPr>
          <p:nvPr/>
        </p:nvCxnSpPr>
        <p:spPr>
          <a:xfrm>
            <a:off x="1957605" y="4157800"/>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2BD519-0CA7-49E3-B06E-62E63D112074}"/>
              </a:ext>
            </a:extLst>
          </p:cNvPr>
          <p:cNvCxnSpPr>
            <a:cxnSpLocks/>
          </p:cNvCxnSpPr>
          <p:nvPr/>
        </p:nvCxnSpPr>
        <p:spPr>
          <a:xfrm>
            <a:off x="1957605" y="2225740"/>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566FFD4-9946-423A-8E90-3CBA5190CC11}"/>
              </a:ext>
            </a:extLst>
          </p:cNvPr>
          <p:cNvCxnSpPr>
            <a:cxnSpLocks/>
          </p:cNvCxnSpPr>
          <p:nvPr/>
        </p:nvCxnSpPr>
        <p:spPr>
          <a:xfrm>
            <a:off x="1957605" y="2612152"/>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21D6038-3B17-4B4C-9AE6-B45A24A11A72}"/>
              </a:ext>
            </a:extLst>
          </p:cNvPr>
          <p:cNvCxnSpPr>
            <a:cxnSpLocks/>
          </p:cNvCxnSpPr>
          <p:nvPr/>
        </p:nvCxnSpPr>
        <p:spPr>
          <a:xfrm>
            <a:off x="1957605" y="2998564"/>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2B6175-5316-425A-81C3-1E5E3EA3753B}"/>
              </a:ext>
            </a:extLst>
          </p:cNvPr>
          <p:cNvCxnSpPr>
            <a:cxnSpLocks/>
          </p:cNvCxnSpPr>
          <p:nvPr/>
        </p:nvCxnSpPr>
        <p:spPr>
          <a:xfrm>
            <a:off x="1957605" y="3384976"/>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B7A98D-0EF6-4A10-B75D-1724DFE64EBD}"/>
              </a:ext>
            </a:extLst>
          </p:cNvPr>
          <p:cNvCxnSpPr>
            <a:cxnSpLocks/>
          </p:cNvCxnSpPr>
          <p:nvPr/>
        </p:nvCxnSpPr>
        <p:spPr>
          <a:xfrm>
            <a:off x="1957605" y="4544212"/>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1DBFDDA-28FE-4DDD-A4E4-006C086EB3CD}"/>
              </a:ext>
            </a:extLst>
          </p:cNvPr>
          <p:cNvCxnSpPr>
            <a:cxnSpLocks/>
          </p:cNvCxnSpPr>
          <p:nvPr/>
        </p:nvCxnSpPr>
        <p:spPr>
          <a:xfrm>
            <a:off x="1957605" y="4930623"/>
            <a:ext cx="99189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BE69521-7F35-4C35-AFE7-8B24D02C95A1}"/>
              </a:ext>
            </a:extLst>
          </p:cNvPr>
          <p:cNvGrpSpPr/>
          <p:nvPr/>
        </p:nvGrpSpPr>
        <p:grpSpPr>
          <a:xfrm>
            <a:off x="1433780" y="3425430"/>
            <a:ext cx="10442787" cy="305504"/>
            <a:chOff x="1433780" y="3537116"/>
            <a:chExt cx="10442787" cy="305504"/>
          </a:xfrm>
        </p:grpSpPr>
        <p:sp>
          <p:nvSpPr>
            <p:cNvPr id="23" name="Rectangle 10">
              <a:extLst>
                <a:ext uri="{FF2B5EF4-FFF2-40B4-BE49-F238E27FC236}">
                  <a16:creationId xmlns:a16="http://schemas.microsoft.com/office/drawing/2014/main" id="{AAFF12FE-16FE-4534-B40D-135326403847}"/>
                </a:ext>
              </a:extLst>
            </p:cNvPr>
            <p:cNvSpPr txBox="1"/>
            <p:nvPr/>
          </p:nvSpPr>
          <p:spPr>
            <a:xfrm>
              <a:off x="1929325" y="3566758"/>
              <a:ext cx="1160635"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Arial Unicode MS"/>
                  <a:cs typeface="Arial Unicode MS"/>
                </a:rPr>
                <a:t>Myanmar</a:t>
              </a:r>
              <a:endParaRPr kumimoji="0" lang="en-US" sz="1600" b="1"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pic>
          <p:nvPicPr>
            <p:cNvPr id="24" name="Picture 33" descr="http://img.freeflagicons.com/thumb/round_icon/myanmar/myanmar_640.png">
              <a:extLst>
                <a:ext uri="{FF2B5EF4-FFF2-40B4-BE49-F238E27FC236}">
                  <a16:creationId xmlns:a16="http://schemas.microsoft.com/office/drawing/2014/main" id="{DAAC4B2E-2DA7-4301-83F2-14747E8C52E0}"/>
                </a:ext>
              </a:extLst>
            </p:cNvPr>
            <p:cNvPicPr>
              <a:picLocks noChangeArrowheads="1"/>
            </p:cNvPicPr>
            <p:nvPr/>
          </p:nvPicPr>
          <p:blipFill rotWithShape="1">
            <a:blip r:embed="rId18" cstate="print">
              <a:extLst>
                <a:ext uri="{28A0092B-C50C-407E-A947-70E740481C1C}">
                  <a14:useLocalDpi xmlns:a14="http://schemas.microsoft.com/office/drawing/2010/main" val="0"/>
                </a:ext>
              </a:extLst>
            </a:blip>
            <a:srcRect l="16742" t="5377" r="16574" b="5275"/>
            <a:stretch/>
          </p:blipFill>
          <p:spPr bwMode="auto">
            <a:xfrm>
              <a:off x="1433780" y="3537116"/>
              <a:ext cx="310180" cy="305504"/>
            </a:xfrm>
            <a:prstGeom prst="ellipse">
              <a:avLst/>
            </a:prstGeom>
            <a:solidFill>
              <a:schemeClr val="accent6">
                <a:lumMod val="20000"/>
                <a:lumOff val="80000"/>
              </a:schemeClr>
            </a:solidFill>
            <a:ln w="19050">
              <a:solidFill>
                <a:schemeClr val="accent6">
                  <a:lumMod val="20000"/>
                  <a:lumOff val="80000"/>
                </a:schemeClr>
              </a:solidFill>
            </a:ln>
            <a:effectLst>
              <a:outerShdw blurRad="76200" dir="13500000" sy="23000" kx="1200000" algn="br" rotWithShape="0">
                <a:prstClr val="black">
                  <a:alpha val="20000"/>
                </a:prstClr>
              </a:outerShdw>
            </a:effectLst>
          </p:spPr>
        </p:pic>
        <p:sp>
          <p:nvSpPr>
            <p:cNvPr id="75" name="Rectangle 10">
              <a:extLst>
                <a:ext uri="{FF2B5EF4-FFF2-40B4-BE49-F238E27FC236}">
                  <a16:creationId xmlns:a16="http://schemas.microsoft.com/office/drawing/2014/main" id="{D74B8A75-781A-47B3-BA44-19ACA1992746}"/>
                </a:ext>
              </a:extLst>
            </p:cNvPr>
            <p:cNvSpPr txBox="1">
              <a:spLocks/>
            </p:cNvSpPr>
            <p:nvPr/>
          </p:nvSpPr>
          <p:spPr>
            <a:xfrm>
              <a:off x="3207334" y="3566758"/>
              <a:ext cx="8669233" cy="24622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5350" rtl="0" eaLnBrk="1" fontAlgn="auto" latinLnBrk="0" hangingPunct="1">
                <a:lnSpc>
                  <a:spcPct val="100000"/>
                </a:lnSpc>
                <a:spcBef>
                  <a:spcPts val="0"/>
                </a:spcBef>
                <a:spcAft>
                  <a:spcPts val="0"/>
                </a:spcAft>
                <a:buClr>
                  <a:srgbClr val="44546A"/>
                </a:buClr>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pitchFamily="34" charset="-128"/>
                </a:rPr>
                <a:t>Australian Chamber of Commerce Myanmar Association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Arial Unicode MS"/>
                <a:cs typeface="Arial Unicode MS"/>
              </a:endParaRPr>
            </a:p>
          </p:txBody>
        </p:sp>
      </p:grpSp>
    </p:spTree>
    <p:extLst>
      <p:ext uri="{BB962C8B-B14F-4D97-AF65-F5344CB8AC3E}">
        <p14:creationId xmlns:p14="http://schemas.microsoft.com/office/powerpoint/2010/main" val="226001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0F42-C4FE-4A40-A510-879FCB939FF3}"/>
              </a:ext>
            </a:extLst>
          </p:cNvPr>
          <p:cNvSpPr>
            <a:spLocks noGrp="1"/>
          </p:cNvSpPr>
          <p:nvPr>
            <p:ph type="title"/>
          </p:nvPr>
        </p:nvSpPr>
        <p:spPr>
          <a:xfrm>
            <a:off x="1415440" y="252062"/>
            <a:ext cx="6550689" cy="1251274"/>
          </a:xfrm>
        </p:spPr>
        <p:txBody>
          <a:bodyPr>
            <a:normAutofit fontScale="90000"/>
          </a:bodyPr>
          <a:lstStyle/>
          <a:p>
            <a:r>
              <a:rPr lang="en-US" sz="4200" dirty="0">
                <a:solidFill>
                  <a:srgbClr val="620298"/>
                </a:solidFill>
                <a:latin typeface="+mn-lt"/>
              </a:rPr>
              <a:t>ASEAN- Australia trade relationship</a:t>
            </a:r>
            <a:br>
              <a:rPr lang="en-US" dirty="0">
                <a:solidFill>
                  <a:srgbClr val="620298"/>
                </a:solidFill>
              </a:rPr>
            </a:br>
            <a:endParaRPr lang="en-SG" dirty="0">
              <a:solidFill>
                <a:srgbClr val="FF0000"/>
              </a:solidFill>
            </a:endParaRPr>
          </a:p>
        </p:txBody>
      </p:sp>
      <p:sp>
        <p:nvSpPr>
          <p:cNvPr id="3" name="Content Placeholder 2">
            <a:extLst>
              <a:ext uri="{FF2B5EF4-FFF2-40B4-BE49-F238E27FC236}">
                <a16:creationId xmlns:a16="http://schemas.microsoft.com/office/drawing/2014/main" id="{696C4C85-3196-4293-B8D3-C35FDFD93FF8}"/>
              </a:ext>
            </a:extLst>
          </p:cNvPr>
          <p:cNvSpPr>
            <a:spLocks noGrp="1"/>
          </p:cNvSpPr>
          <p:nvPr>
            <p:ph idx="4294967295"/>
          </p:nvPr>
        </p:nvSpPr>
        <p:spPr>
          <a:xfrm>
            <a:off x="8035925" y="457200"/>
            <a:ext cx="4156075" cy="5338763"/>
          </a:xfrm>
        </p:spPr>
        <p:txBody>
          <a:bodyPr>
            <a:normAutofit fontScale="92500"/>
          </a:bodyPr>
          <a:lstStyle/>
          <a:p>
            <a:pPr marL="285750" indent="-285750">
              <a:buFont typeface="Arial" charset="0"/>
              <a:buChar char="•"/>
            </a:pPr>
            <a:r>
              <a:rPr lang="en-US" dirty="0"/>
              <a:t>Australia’s $93 billion two way trade with ASEAN has grown by over $25 billion in the last decade and now exceeds our trade with US and Japan</a:t>
            </a:r>
          </a:p>
          <a:p>
            <a:pPr marL="285750" indent="-285750">
              <a:buFont typeface="Arial" charset="0"/>
              <a:buChar char="•"/>
            </a:pPr>
            <a:r>
              <a:rPr lang="en-US" dirty="0"/>
              <a:t>Top three trading partner - ASEAN accounts for 11.5 per cent of Australia’s exports and 16.1 percent of imports. </a:t>
            </a:r>
          </a:p>
          <a:p>
            <a:pPr marL="285750" indent="-285750">
              <a:buFont typeface="Arial" charset="0"/>
              <a:buChar char="•"/>
            </a:pPr>
            <a:r>
              <a:rPr lang="en-SG" dirty="0"/>
              <a:t>ASEAN currently accounts for about 14% of Australia’s total trade</a:t>
            </a:r>
          </a:p>
        </p:txBody>
      </p:sp>
      <p:sp>
        <p:nvSpPr>
          <p:cNvPr id="5" name="TextBox 4">
            <a:extLst>
              <a:ext uri="{FF2B5EF4-FFF2-40B4-BE49-F238E27FC236}">
                <a16:creationId xmlns:a16="http://schemas.microsoft.com/office/drawing/2014/main" id="{5DE810A8-FD92-40BC-851E-47E7537F1699}"/>
              </a:ext>
            </a:extLst>
          </p:cNvPr>
          <p:cNvSpPr txBox="1"/>
          <p:nvPr/>
        </p:nvSpPr>
        <p:spPr>
          <a:xfrm>
            <a:off x="347392" y="3796963"/>
            <a:ext cx="492833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146" name="Picture 2" descr="http://soileiragusgonta.com/wp-content/uploads/2018/04/map-showing-australia-and-new-zealand-19-asean-fta-aanzfta-ministry.jpg">
            <a:extLst>
              <a:ext uri="{FF2B5EF4-FFF2-40B4-BE49-F238E27FC236}">
                <a16:creationId xmlns:a16="http://schemas.microsoft.com/office/drawing/2014/main" id="{1317B180-1CD6-47EB-A19F-4FC1B14D3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081" y="1464752"/>
            <a:ext cx="5013702" cy="428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00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0F42-C4FE-4A40-A510-879FCB939FF3}"/>
              </a:ext>
            </a:extLst>
          </p:cNvPr>
          <p:cNvSpPr>
            <a:spLocks noGrp="1"/>
          </p:cNvSpPr>
          <p:nvPr>
            <p:ph type="title"/>
          </p:nvPr>
        </p:nvSpPr>
        <p:spPr>
          <a:xfrm>
            <a:off x="1343481" y="116236"/>
            <a:ext cx="8947393" cy="2696705"/>
          </a:xfrm>
        </p:spPr>
        <p:txBody>
          <a:bodyPr>
            <a:normAutofit/>
          </a:bodyPr>
          <a:lstStyle/>
          <a:p>
            <a:r>
              <a:rPr lang="en-US" sz="4200" dirty="0">
                <a:solidFill>
                  <a:srgbClr val="620298"/>
                </a:solidFill>
                <a:latin typeface="+mn-lt"/>
              </a:rPr>
              <a:t>ASEAN-Australia Free Trade Agreements</a:t>
            </a:r>
            <a:br>
              <a:rPr lang="en-US" sz="4200" dirty="0">
                <a:solidFill>
                  <a:srgbClr val="620298"/>
                </a:solidFill>
                <a:latin typeface="+mn-lt"/>
              </a:rPr>
            </a:br>
            <a:br>
              <a:rPr lang="en-US" dirty="0">
                <a:solidFill>
                  <a:srgbClr val="620298"/>
                </a:solidFill>
              </a:rPr>
            </a:br>
            <a:br>
              <a:rPr lang="en-AU" dirty="0">
                <a:solidFill>
                  <a:srgbClr val="620298"/>
                </a:solidFill>
              </a:rPr>
            </a:br>
            <a:endParaRPr lang="en-SG" dirty="0"/>
          </a:p>
        </p:txBody>
      </p:sp>
      <p:sp>
        <p:nvSpPr>
          <p:cNvPr id="3" name="Content Placeholder 2">
            <a:extLst>
              <a:ext uri="{FF2B5EF4-FFF2-40B4-BE49-F238E27FC236}">
                <a16:creationId xmlns:a16="http://schemas.microsoft.com/office/drawing/2014/main" id="{696C4C85-3196-4293-B8D3-C35FDFD93FF8}"/>
              </a:ext>
            </a:extLst>
          </p:cNvPr>
          <p:cNvSpPr>
            <a:spLocks noGrp="1"/>
          </p:cNvSpPr>
          <p:nvPr>
            <p:ph idx="1"/>
          </p:nvPr>
        </p:nvSpPr>
        <p:spPr>
          <a:xfrm>
            <a:off x="1201096" y="2022529"/>
            <a:ext cx="9306755" cy="3370881"/>
          </a:xfrm>
        </p:spPr>
        <p:txBody>
          <a:bodyPr>
            <a:normAutofit fontScale="85000" lnSpcReduction="10000"/>
          </a:bodyPr>
          <a:lstStyle/>
          <a:p>
            <a:pPr marL="285750" indent="-285750">
              <a:buFont typeface="Arial" charset="0"/>
              <a:buChar char="•"/>
            </a:pPr>
            <a:r>
              <a:rPr lang="en-US" dirty="0"/>
              <a:t>ASEAN Australia New Zealand Free Trade Agreement (AANZFTA)</a:t>
            </a:r>
          </a:p>
          <a:p>
            <a:pPr marL="285750" indent="-285750">
              <a:buFont typeface="Arial" charset="0"/>
              <a:buChar char="•"/>
            </a:pPr>
            <a:r>
              <a:rPr lang="en-US" dirty="0"/>
              <a:t>Malaysia Australia Free Trade Agreement (MAFTA)</a:t>
            </a:r>
          </a:p>
          <a:p>
            <a:pPr marL="285750" indent="-285750">
              <a:buFont typeface="Arial" charset="0"/>
              <a:buChar char="•"/>
            </a:pPr>
            <a:r>
              <a:rPr lang="en-US" dirty="0"/>
              <a:t>Thailand Australia Free Trade Agreement (TAFTA)</a:t>
            </a:r>
          </a:p>
          <a:p>
            <a:pPr marL="285750" indent="-285750">
              <a:buFont typeface="Arial" charset="0"/>
              <a:buChar char="•"/>
            </a:pPr>
            <a:r>
              <a:rPr lang="en-US" dirty="0"/>
              <a:t>Indonesia Australia Comprehensive Economic Partnership (IA-CEPA) </a:t>
            </a:r>
          </a:p>
          <a:p>
            <a:pPr marL="285750" indent="-285750">
              <a:buFont typeface="Arial" charset="0"/>
              <a:buChar char="•"/>
            </a:pPr>
            <a:r>
              <a:rPr lang="en-US" dirty="0"/>
              <a:t>Singapore Australia Free Trade Agreement (SAFTA) and Singapore Australia Comprehensive Strategic Partnership (CSP) </a:t>
            </a:r>
          </a:p>
        </p:txBody>
      </p:sp>
    </p:spTree>
    <p:extLst>
      <p:ext uri="{BB962C8B-B14F-4D97-AF65-F5344CB8AC3E}">
        <p14:creationId xmlns:p14="http://schemas.microsoft.com/office/powerpoint/2010/main" val="46865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192" y="365125"/>
            <a:ext cx="10124607" cy="1325563"/>
          </a:xfrm>
        </p:spPr>
        <p:txBody>
          <a:bodyPr>
            <a:normAutofit/>
          </a:bodyPr>
          <a:lstStyle/>
          <a:p>
            <a:r>
              <a:rPr lang="en-AU" sz="3600" dirty="0">
                <a:solidFill>
                  <a:srgbClr val="620298"/>
                </a:solidFill>
              </a:rPr>
              <a:t>ASEAN integration is viewed as important for market access, and number of areas to accelerate progress</a:t>
            </a:r>
          </a:p>
        </p:txBody>
      </p:sp>
      <p:sp>
        <p:nvSpPr>
          <p:cNvPr id="5" name="Rectangle 4"/>
          <p:cNvSpPr/>
          <p:nvPr/>
        </p:nvSpPr>
        <p:spPr>
          <a:xfrm>
            <a:off x="9069050" y="5381469"/>
            <a:ext cx="2848131" cy="1476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Content Placeholder 5"/>
          <p:cNvGraphicFramePr>
            <a:graphicFrameLocks noGrp="1"/>
          </p:cNvGraphicFramePr>
          <p:nvPr>
            <p:ph sz="half" idx="2"/>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half" idx="1"/>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923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192" y="365125"/>
            <a:ext cx="10124607" cy="1325563"/>
          </a:xfrm>
        </p:spPr>
        <p:txBody>
          <a:bodyPr>
            <a:normAutofit/>
          </a:bodyPr>
          <a:lstStyle/>
          <a:p>
            <a:r>
              <a:rPr lang="en-AU" sz="3600" dirty="0">
                <a:solidFill>
                  <a:srgbClr val="620298"/>
                </a:solidFill>
              </a:rPr>
              <a:t>Utilisation of the AANZFTA is increasing from a low base, but knowledge gaps remain a hurdle</a:t>
            </a:r>
          </a:p>
        </p:txBody>
      </p:sp>
      <p:sp>
        <p:nvSpPr>
          <p:cNvPr id="5" name="Rectangle 4"/>
          <p:cNvSpPr/>
          <p:nvPr/>
        </p:nvSpPr>
        <p:spPr>
          <a:xfrm>
            <a:off x="9069050" y="5381469"/>
            <a:ext cx="2848131" cy="1476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00000000-0008-0000-1600-000002000000}"/>
              </a:ext>
            </a:extLst>
          </p:cNvPr>
          <p:cNvGraphicFramePr>
            <a:graphicFrameLocks noGrp="1"/>
          </p:cNvGraphicFramePr>
          <p:nvPr>
            <p:ph sz="half" idx="2"/>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ontent Placeholder 11"/>
          <p:cNvGraphicFramePr>
            <a:graphicFrameLocks noGrp="1"/>
          </p:cNvGraphicFramePr>
          <p:nvPr>
            <p:ph sz="half" idx="1"/>
            <p:extLst>
              <p:ext uri="{D42A27DB-BD31-4B8C-83A1-F6EECF244321}">
                <p14:modId xmlns:p14="http://schemas.microsoft.com/office/powerpoint/2010/main" val="2808029403"/>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4219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COMPANY PROFILE</a:t>
            </a:r>
          </a:p>
        </p:txBody>
      </p:sp>
    </p:spTree>
    <p:extLst>
      <p:ext uri="{BB962C8B-B14F-4D97-AF65-F5344CB8AC3E}">
        <p14:creationId xmlns:p14="http://schemas.microsoft.com/office/powerpoint/2010/main" val="3607909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THAILAND</a:t>
            </a:r>
          </a:p>
        </p:txBody>
      </p:sp>
    </p:spTree>
    <p:extLst>
      <p:ext uri="{BB962C8B-B14F-4D97-AF65-F5344CB8AC3E}">
        <p14:creationId xmlns:p14="http://schemas.microsoft.com/office/powerpoint/2010/main" val="2300345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0110A51-4B77-4C35-9462-E3845485A8F2}"/>
              </a:ext>
            </a:extLst>
          </p:cNvPr>
          <p:cNvSpPr/>
          <p:nvPr/>
        </p:nvSpPr>
        <p:spPr>
          <a:xfrm>
            <a:off x="4864135" y="46351"/>
            <a:ext cx="239841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THAILAND</a:t>
            </a:r>
          </a:p>
        </p:txBody>
      </p:sp>
      <p:pic>
        <p:nvPicPr>
          <p:cNvPr id="6" name="Picture 5">
            <a:extLst>
              <a:ext uri="{FF2B5EF4-FFF2-40B4-BE49-F238E27FC236}">
                <a16:creationId xmlns:a16="http://schemas.microsoft.com/office/drawing/2014/main" id="{2B22E08B-9F9C-450A-AE38-DB65BB3C21BE}"/>
              </a:ext>
            </a:extLst>
          </p:cNvPr>
          <p:cNvPicPr>
            <a:picLocks noChangeAspect="1"/>
          </p:cNvPicPr>
          <p:nvPr/>
        </p:nvPicPr>
        <p:blipFill rotWithShape="1">
          <a:blip r:embed="rId3"/>
          <a:srcRect t="11713" b="12530"/>
          <a:stretch/>
        </p:blipFill>
        <p:spPr>
          <a:xfrm>
            <a:off x="162164" y="97505"/>
            <a:ext cx="1126892" cy="682965"/>
          </a:xfrm>
          <a:prstGeom prst="rect">
            <a:avLst/>
          </a:prstGeom>
        </p:spPr>
      </p:pic>
      <p:sp>
        <p:nvSpPr>
          <p:cNvPr id="13" name="Rectangle 12">
            <a:extLst>
              <a:ext uri="{FF2B5EF4-FFF2-40B4-BE49-F238E27FC236}">
                <a16:creationId xmlns:a16="http://schemas.microsoft.com/office/drawing/2014/main" id="{863A329B-9ED8-46D6-96BC-F6769F470D7A}"/>
              </a:ext>
            </a:extLst>
          </p:cNvPr>
          <p:cNvSpPr/>
          <p:nvPr/>
        </p:nvSpPr>
        <p:spPr>
          <a:xfrm>
            <a:off x="162164" y="871703"/>
            <a:ext cx="11031523"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Thailand ranks as one of the easiest countries in the South East Asian region in which to do business; it is Australia’s sixth largest two-way goods and services trading partner - and second largest in ASEAN - with two-way trade in excess of $14 billion a year, and Australian investment backed by the Thailand-Australia Free Trade Agreement.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Thailand is a regional and global manufacturing hub for vehicles, automotive components, consumer electronics, and processed food and beverages. It is also a leading exporter of agricultural commodities. Thailand is also a significant international tourist destination with around 35 million visitors in 2017.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government of Thailand has announced a “Thailand 4.0” development plan to encourage investment into a value-based, digital, innovation-driven and services-based economy, especially within the ten targeted industries including: automotive, electronics, high-value tourism and medical tourism, efficient agriculture, food innovation, automation and robotics, aerospace, bio-energy and bio-chemicals, digital medical and healthcare</a:t>
            </a:r>
          </a:p>
        </p:txBody>
      </p:sp>
      <p:graphicFrame>
        <p:nvGraphicFramePr>
          <p:cNvPr id="21" name="Table Placeholder 5">
            <a:extLst>
              <a:ext uri="{FF2B5EF4-FFF2-40B4-BE49-F238E27FC236}">
                <a16:creationId xmlns:a16="http://schemas.microsoft.com/office/drawing/2014/main" id="{7342EFB0-6FBF-4E08-B3B2-F19B5BEBA1DE}"/>
              </a:ext>
            </a:extLst>
          </p:cNvPr>
          <p:cNvGraphicFramePr>
            <a:graphicFrameLocks/>
          </p:cNvGraphicFramePr>
          <p:nvPr>
            <p:extLst>
              <p:ext uri="{D42A27DB-BD31-4B8C-83A1-F6EECF244321}">
                <p14:modId xmlns:p14="http://schemas.microsoft.com/office/powerpoint/2010/main" val="3099154066"/>
              </p:ext>
            </p:extLst>
          </p:nvPr>
        </p:nvGraphicFramePr>
        <p:xfrm>
          <a:off x="189210" y="4412032"/>
          <a:ext cx="5475468" cy="1715058"/>
        </p:xfrm>
        <a:graphic>
          <a:graphicData uri="http://schemas.openxmlformats.org/drawingml/2006/table">
            <a:tbl>
              <a:tblPr firstRow="1" bandRow="1"/>
              <a:tblGrid>
                <a:gridCol w="2638499">
                  <a:extLst>
                    <a:ext uri="{9D8B030D-6E8A-4147-A177-3AD203B41FA5}">
                      <a16:colId xmlns:a16="http://schemas.microsoft.com/office/drawing/2014/main" val="20000"/>
                    </a:ext>
                  </a:extLst>
                </a:gridCol>
                <a:gridCol w="1399433">
                  <a:extLst>
                    <a:ext uri="{9D8B030D-6E8A-4147-A177-3AD203B41FA5}">
                      <a16:colId xmlns:a16="http://schemas.microsoft.com/office/drawing/2014/main" val="20002"/>
                    </a:ext>
                  </a:extLst>
                </a:gridCol>
                <a:gridCol w="1437536">
                  <a:extLst>
                    <a:ext uri="{9D8B030D-6E8A-4147-A177-3AD203B41FA5}">
                      <a16:colId xmlns:a16="http://schemas.microsoft.com/office/drawing/2014/main" val="20003"/>
                    </a:ext>
                  </a:extLst>
                </a:gridCol>
              </a:tblGrid>
              <a:tr h="372562">
                <a:tc>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algn="l"/>
                      <a:r>
                        <a:rPr lang="en-JM" sz="1200" b="0" spc="0" dirty="0">
                          <a:solidFill>
                            <a:schemeClr val="bg1"/>
                          </a:solidFill>
                          <a:latin typeface="+mn-lt"/>
                          <a:cs typeface="Arial" pitchFamily="34" charset="0"/>
                        </a:rPr>
                        <a:t>Title AECONOMIC INDICATORS</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JM" altLang="ko-KR" sz="1200" b="0" spc="0" dirty="0">
                          <a:solidFill>
                            <a:schemeClr val="bg1"/>
                          </a:solidFill>
                          <a:latin typeface="+mn-lt"/>
                          <a:cs typeface="Arial" pitchFamily="34" charset="0"/>
                        </a:rPr>
                        <a:t>2013</a:t>
                      </a: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algn="ctr"/>
                      <a:r>
                        <a:rPr lang="en-JM" altLang="ko-KR" sz="1200" b="0" spc="0" dirty="0">
                          <a:solidFill>
                            <a:schemeClr val="bg1"/>
                          </a:solidFill>
                          <a:latin typeface="+mn-lt"/>
                          <a:cs typeface="Arial" pitchFamily="34" charset="0"/>
                        </a:rPr>
                        <a:t>2018</a:t>
                      </a: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0000"/>
                  </a:ext>
                </a:extLst>
              </a:tr>
              <a:tr h="438397">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r>
                        <a:rPr lang="en-US" altLang="ko-KR" sz="1100" baseline="0" dirty="0">
                          <a:solidFill>
                            <a:schemeClr val="tx1"/>
                          </a:solidFill>
                          <a:latin typeface="+mn-lt"/>
                          <a:cs typeface="Arial" pitchFamily="34" charset="0"/>
                        </a:rPr>
                        <a:t>GDP (US$B) (CURRENT PRICES)</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200" b="0" i="0" u="none" strike="noStrike" baseline="0" dirty="0">
                          <a:latin typeface="Arial" panose="020B0604020202020204" pitchFamily="34" charset="0"/>
                          <a:cs typeface="Arial" panose="020B0604020202020204" pitchFamily="34" charset="0"/>
                        </a:rPr>
                        <a:t>420.3</a:t>
                      </a:r>
                      <a:endParaRPr lang="en-US" altLang="ko-KR" sz="1200"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algn="ctr"/>
                      <a:r>
                        <a:rPr lang="en-US" sz="1200" b="0" i="0" u="none" strike="noStrike" baseline="0" dirty="0">
                          <a:latin typeface="Arial" panose="020B0604020202020204" pitchFamily="34" charset="0"/>
                          <a:cs typeface="Arial" panose="020B0604020202020204" pitchFamily="34" charset="0"/>
                        </a:rPr>
                        <a:t>490.1</a:t>
                      </a:r>
                      <a:endParaRPr lang="en-US" altLang="ko-KR" sz="1200"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85000"/>
                        <a:alpha val="10000"/>
                      </a:sysClr>
                    </a:solidFill>
                  </a:tcPr>
                </a:tc>
                <a:extLst>
                  <a:ext uri="{0D108BD9-81ED-4DB2-BD59-A6C34878D82A}">
                    <a16:rowId xmlns:a16="http://schemas.microsoft.com/office/drawing/2014/main" val="10001"/>
                  </a:ext>
                </a:extLst>
              </a:tr>
              <a:tr h="438397">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baseline="0" dirty="0">
                          <a:solidFill>
                            <a:schemeClr val="tx1"/>
                          </a:solidFill>
                          <a:latin typeface="+mn-lt"/>
                          <a:cs typeface="Arial" pitchFamily="34" charset="0"/>
                        </a:rPr>
                        <a:t>GDP PER CAPITA (US$)</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algn="ctr"/>
                      <a:r>
                        <a:rPr lang="en-US" sz="1200" b="0" i="0" u="none" strike="noStrike" baseline="0" dirty="0">
                          <a:latin typeface="Arial" panose="020B0604020202020204" pitchFamily="34" charset="0"/>
                          <a:cs typeface="Arial" panose="020B0604020202020204" pitchFamily="34" charset="0"/>
                        </a:rPr>
                        <a:t>6,154.5</a:t>
                      </a:r>
                      <a:endParaRPr lang="en-US" altLang="ko-KR" sz="1200" b="1"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algn="ctr"/>
                      <a:r>
                        <a:rPr lang="en-US" sz="1200" b="0" i="0" u="none" strike="noStrike" baseline="0" dirty="0">
                          <a:latin typeface="Arial" panose="020B0604020202020204" pitchFamily="34" charset="0"/>
                          <a:cs typeface="Arial" panose="020B0604020202020204" pitchFamily="34" charset="0"/>
                        </a:rPr>
                        <a:t>7,084.5</a:t>
                      </a:r>
                      <a:endParaRPr lang="en-US" altLang="ko-KR" sz="1200"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85000"/>
                        <a:alpha val="10000"/>
                      </a:sysClr>
                    </a:solidFill>
                  </a:tcPr>
                </a:tc>
                <a:extLst>
                  <a:ext uri="{0D108BD9-81ED-4DB2-BD59-A6C34878D82A}">
                    <a16:rowId xmlns:a16="http://schemas.microsoft.com/office/drawing/2014/main" val="10002"/>
                  </a:ext>
                </a:extLst>
              </a:tr>
              <a:tr h="46570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100" kern="1200" baseline="0" dirty="0">
                          <a:solidFill>
                            <a:schemeClr val="tx1"/>
                          </a:solidFill>
                          <a:latin typeface="+mn-lt"/>
                          <a:cs typeface="Arial" pitchFamily="34" charset="0"/>
                        </a:rPr>
                        <a:t>REAL GDP GROWTH (% CHANGE YOY)</a:t>
                      </a:r>
                      <a:endParaRPr lang="en-US" altLang="ko-KR" sz="1100" kern="1200" baseline="0" dirty="0">
                        <a:solidFill>
                          <a:schemeClr val="tx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US" sz="1200" b="0" i="0" u="none" strike="noStrike" baseline="0" dirty="0">
                          <a:latin typeface="Arial" panose="020B0604020202020204" pitchFamily="34" charset="0"/>
                          <a:cs typeface="Arial" panose="020B0604020202020204" pitchFamily="34" charset="0"/>
                        </a:rPr>
                        <a:t>2.7</a:t>
                      </a:r>
                      <a:endParaRPr lang="en-US" altLang="ko-KR" sz="1200"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tc>
                  <a:txBody>
                    <a:bodyPr/>
                    <a:lstStyle/>
                    <a:p>
                      <a:pPr algn="ctr"/>
                      <a:r>
                        <a:rPr lang="en-US" sz="1200" b="0" i="0" u="none" strike="noStrike" baseline="0" dirty="0">
                          <a:latin typeface="Arial" panose="020B0604020202020204" pitchFamily="34" charset="0"/>
                          <a:cs typeface="Arial" panose="020B0604020202020204" pitchFamily="34" charset="0"/>
                        </a:rPr>
                        <a:t>4.6</a:t>
                      </a:r>
                      <a:endParaRPr lang="en-US" altLang="ko-KR" sz="1200" baseline="0" dirty="0">
                        <a:solidFill>
                          <a:schemeClr val="tx1">
                            <a:lumMod val="75000"/>
                            <a:lumOff val="25000"/>
                          </a:schemeClr>
                        </a:solidFill>
                        <a:latin typeface="Arial" panose="020B0604020202020204" pitchFamily="34" charset="0"/>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85000"/>
                        <a:alpha val="10000"/>
                      </a:sysClr>
                    </a:solidFill>
                  </a:tcPr>
                </a:tc>
                <a:extLst>
                  <a:ext uri="{0D108BD9-81ED-4DB2-BD59-A6C34878D82A}">
                    <a16:rowId xmlns:a16="http://schemas.microsoft.com/office/drawing/2014/main" val="2577068748"/>
                  </a:ext>
                </a:extLst>
              </a:tr>
            </a:tbl>
          </a:graphicData>
        </a:graphic>
      </p:graphicFrame>
      <p:graphicFrame>
        <p:nvGraphicFramePr>
          <p:cNvPr id="24" name="Table Placeholder 5">
            <a:extLst>
              <a:ext uri="{FF2B5EF4-FFF2-40B4-BE49-F238E27FC236}">
                <a16:creationId xmlns:a16="http://schemas.microsoft.com/office/drawing/2014/main" id="{2140E04B-6665-4FEA-9106-E2BA116740F6}"/>
              </a:ext>
            </a:extLst>
          </p:cNvPr>
          <p:cNvGraphicFramePr>
            <a:graphicFrameLocks/>
          </p:cNvGraphicFramePr>
          <p:nvPr>
            <p:extLst>
              <p:ext uri="{D42A27DB-BD31-4B8C-83A1-F6EECF244321}">
                <p14:modId xmlns:p14="http://schemas.microsoft.com/office/powerpoint/2010/main" val="80822849"/>
              </p:ext>
            </p:extLst>
          </p:nvPr>
        </p:nvGraphicFramePr>
        <p:xfrm>
          <a:off x="5819644" y="4412032"/>
          <a:ext cx="2962616" cy="1715058"/>
        </p:xfrm>
        <a:graphic>
          <a:graphicData uri="http://schemas.openxmlformats.org/drawingml/2006/table">
            <a:tbl>
              <a:tblPr firstRow="1" bandRow="1"/>
              <a:tblGrid>
                <a:gridCol w="1935858">
                  <a:extLst>
                    <a:ext uri="{9D8B030D-6E8A-4147-A177-3AD203B41FA5}">
                      <a16:colId xmlns:a16="http://schemas.microsoft.com/office/drawing/2014/main" val="20000"/>
                    </a:ext>
                  </a:extLst>
                </a:gridCol>
                <a:gridCol w="1026758">
                  <a:extLst>
                    <a:ext uri="{9D8B030D-6E8A-4147-A177-3AD203B41FA5}">
                      <a16:colId xmlns:a16="http://schemas.microsoft.com/office/drawing/2014/main" val="20002"/>
                    </a:ext>
                  </a:extLst>
                </a:gridCol>
              </a:tblGrid>
              <a:tr h="290571">
                <a:tc gridSpan="2">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algn="ctr"/>
                      <a:r>
                        <a:rPr lang="en-US" sz="1200" b="1" i="0" u="none" strike="noStrike" baseline="0" dirty="0">
                          <a:solidFill>
                            <a:srgbClr val="FFFFFF"/>
                          </a:solidFill>
                          <a:latin typeface="MyriadPro-Bold"/>
                        </a:rPr>
                        <a:t>PRINCIPAL EXPORT DESTINATIONS 2017</a:t>
                      </a:r>
                      <a:endParaRPr lang="en-JM" sz="1200" b="0" spc="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JM" altLang="ko-KR" sz="1200" b="0" spc="0" dirty="0">
                        <a:solidFill>
                          <a:schemeClr val="bg1"/>
                        </a:solidFill>
                        <a:latin typeface="+mn-lt"/>
                        <a:cs typeface="Arial" pitchFamily="34" charset="0"/>
                      </a:endParaRP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mpd="sng">
                      <a:noFill/>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341916">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r>
                        <a:rPr lang="en-US" altLang="ko-KR" sz="1100" baseline="0" dirty="0">
                          <a:solidFill>
                            <a:schemeClr val="bg1"/>
                          </a:solidFill>
                          <a:latin typeface="+mn-lt"/>
                          <a:cs typeface="Arial" pitchFamily="34" charset="0"/>
                        </a:rPr>
                        <a:t>1. CHINA</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12.5%</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0001"/>
                  </a:ext>
                </a:extLst>
              </a:tr>
              <a:tr h="341916">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baseline="0" dirty="0">
                          <a:solidFill>
                            <a:schemeClr val="bg1"/>
                          </a:solidFill>
                          <a:latin typeface="+mn-lt"/>
                          <a:cs typeface="Arial" pitchFamily="34" charset="0"/>
                        </a:rPr>
                        <a:t>2. UNITED STATES</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11.2%</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0002"/>
                  </a:ext>
                </a:extLst>
              </a:tr>
              <a:tr h="36321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100" kern="1200" baseline="0" dirty="0">
                          <a:solidFill>
                            <a:schemeClr val="bg1"/>
                          </a:solidFill>
                          <a:latin typeface="+mn-lt"/>
                          <a:cs typeface="Arial" pitchFamily="34" charset="0"/>
                        </a:rPr>
                        <a:t>3. JAPAN</a:t>
                      </a:r>
                      <a:endParaRPr lang="en-US" altLang="ko-KR" sz="1100" kern="1200" baseline="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9.4%</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2577068748"/>
                  </a:ext>
                </a:extLst>
              </a:tr>
              <a:tr h="36321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kern="1200" baseline="0" dirty="0">
                          <a:solidFill>
                            <a:schemeClr val="bg1"/>
                          </a:solidFill>
                          <a:latin typeface="+mn-lt"/>
                          <a:cs typeface="Arial" pitchFamily="34" charset="0"/>
                        </a:rPr>
                        <a:t>6. </a:t>
                      </a:r>
                      <a:r>
                        <a:rPr lang="en-US" sz="1100" b="0" i="0" u="none" strike="noStrike" baseline="0" dirty="0">
                          <a:solidFill>
                            <a:schemeClr val="bg1"/>
                          </a:solidFill>
                          <a:latin typeface="MyriadPro-Light"/>
                        </a:rPr>
                        <a:t>AUSTRALIA</a:t>
                      </a:r>
                      <a:endParaRPr lang="en-US" altLang="ko-KR" sz="1100" kern="1200" baseline="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4.4%</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24993907"/>
                  </a:ext>
                </a:extLst>
              </a:tr>
            </a:tbl>
          </a:graphicData>
        </a:graphic>
      </p:graphicFrame>
      <p:graphicFrame>
        <p:nvGraphicFramePr>
          <p:cNvPr id="26" name="Table Placeholder 5">
            <a:extLst>
              <a:ext uri="{FF2B5EF4-FFF2-40B4-BE49-F238E27FC236}">
                <a16:creationId xmlns:a16="http://schemas.microsoft.com/office/drawing/2014/main" id="{5E349F44-38FA-49F1-90ED-CEB3B0283297}"/>
              </a:ext>
            </a:extLst>
          </p:cNvPr>
          <p:cNvGraphicFramePr>
            <a:graphicFrameLocks/>
          </p:cNvGraphicFramePr>
          <p:nvPr>
            <p:extLst>
              <p:ext uri="{D42A27DB-BD31-4B8C-83A1-F6EECF244321}">
                <p14:modId xmlns:p14="http://schemas.microsoft.com/office/powerpoint/2010/main" val="1955124186"/>
              </p:ext>
            </p:extLst>
          </p:nvPr>
        </p:nvGraphicFramePr>
        <p:xfrm>
          <a:off x="8939594" y="4412032"/>
          <a:ext cx="3031320" cy="1715060"/>
        </p:xfrm>
        <a:graphic>
          <a:graphicData uri="http://schemas.openxmlformats.org/drawingml/2006/table">
            <a:tbl>
              <a:tblPr firstRow="1" bandRow="1"/>
              <a:tblGrid>
                <a:gridCol w="1980751">
                  <a:extLst>
                    <a:ext uri="{9D8B030D-6E8A-4147-A177-3AD203B41FA5}">
                      <a16:colId xmlns:a16="http://schemas.microsoft.com/office/drawing/2014/main" val="20000"/>
                    </a:ext>
                  </a:extLst>
                </a:gridCol>
                <a:gridCol w="1050569">
                  <a:extLst>
                    <a:ext uri="{9D8B030D-6E8A-4147-A177-3AD203B41FA5}">
                      <a16:colId xmlns:a16="http://schemas.microsoft.com/office/drawing/2014/main" val="20002"/>
                    </a:ext>
                  </a:extLst>
                </a:gridCol>
              </a:tblGrid>
              <a:tr h="343012">
                <a:tc gridSpan="2">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algn="ctr"/>
                      <a:r>
                        <a:rPr lang="en-US" sz="1200" b="1" i="0" u="none" strike="noStrike" baseline="0" dirty="0">
                          <a:solidFill>
                            <a:srgbClr val="FFFFFF"/>
                          </a:solidFill>
                          <a:latin typeface="MyriadPro-Bold"/>
                        </a:rPr>
                        <a:t>PRINCIPAL IMPORT SOURCES 2017</a:t>
                      </a:r>
                      <a:endParaRPr lang="en-JM" sz="1200" b="0" spc="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2">
                        <a:lumMod val="50000"/>
                      </a:schemeClr>
                    </a:solidFill>
                  </a:tcPr>
                </a:tc>
                <a:tc hMerge="1">
                  <a:txBody>
                    <a:bodyPr/>
                    <a:lstStyle>
                      <a:lvl1pPr marL="0" algn="l" defTabSz="914400" rtl="0" eaLnBrk="1" latinLnBrk="0" hangingPunct="1">
                        <a:defRPr sz="1800" b="1" kern="1200">
                          <a:solidFill>
                            <a:schemeClr val="tx1"/>
                          </a:solidFill>
                          <a:latin typeface="Arial"/>
                          <a:ea typeface="Arial Unicode MS"/>
                        </a:defRPr>
                      </a:lvl1pPr>
                      <a:lvl2pPr marL="457200" algn="l" defTabSz="914400" rtl="0" eaLnBrk="1" latinLnBrk="0" hangingPunct="1">
                        <a:defRPr sz="1800" b="1" kern="1200">
                          <a:solidFill>
                            <a:schemeClr val="tx1"/>
                          </a:solidFill>
                          <a:latin typeface="Arial"/>
                          <a:ea typeface="Arial Unicode MS"/>
                        </a:defRPr>
                      </a:lvl2pPr>
                      <a:lvl3pPr marL="914400" algn="l" defTabSz="914400" rtl="0" eaLnBrk="1" latinLnBrk="0" hangingPunct="1">
                        <a:defRPr sz="1800" b="1" kern="1200">
                          <a:solidFill>
                            <a:schemeClr val="tx1"/>
                          </a:solidFill>
                          <a:latin typeface="Arial"/>
                          <a:ea typeface="Arial Unicode MS"/>
                        </a:defRPr>
                      </a:lvl3pPr>
                      <a:lvl4pPr marL="1371600" algn="l" defTabSz="914400" rtl="0" eaLnBrk="1" latinLnBrk="0" hangingPunct="1">
                        <a:defRPr sz="1800" b="1" kern="1200">
                          <a:solidFill>
                            <a:schemeClr val="tx1"/>
                          </a:solidFill>
                          <a:latin typeface="Arial"/>
                          <a:ea typeface="Arial Unicode MS"/>
                        </a:defRPr>
                      </a:lvl4pPr>
                      <a:lvl5pPr marL="1828800" algn="l" defTabSz="914400" rtl="0" eaLnBrk="1" latinLnBrk="0" hangingPunct="1">
                        <a:defRPr sz="1800" b="1" kern="1200">
                          <a:solidFill>
                            <a:schemeClr val="tx1"/>
                          </a:solidFill>
                          <a:latin typeface="Arial"/>
                          <a:ea typeface="Arial Unicode MS"/>
                        </a:defRPr>
                      </a:lvl5pPr>
                      <a:lvl6pPr marL="2286000" algn="l" defTabSz="914400" rtl="0" eaLnBrk="1" latinLnBrk="0" hangingPunct="1">
                        <a:defRPr sz="1800" b="1" kern="1200">
                          <a:solidFill>
                            <a:schemeClr val="tx1"/>
                          </a:solidFill>
                          <a:latin typeface="Arial"/>
                          <a:ea typeface="Arial Unicode MS"/>
                        </a:defRPr>
                      </a:lvl6pPr>
                      <a:lvl7pPr marL="2743200" algn="l" defTabSz="914400" rtl="0" eaLnBrk="1" latinLnBrk="0" hangingPunct="1">
                        <a:defRPr sz="1800" b="1" kern="1200">
                          <a:solidFill>
                            <a:schemeClr val="tx1"/>
                          </a:solidFill>
                          <a:latin typeface="Arial"/>
                          <a:ea typeface="Arial Unicode MS"/>
                        </a:defRPr>
                      </a:lvl7pPr>
                      <a:lvl8pPr marL="3200400" algn="l" defTabSz="914400" rtl="0" eaLnBrk="1" latinLnBrk="0" hangingPunct="1">
                        <a:defRPr sz="1800" b="1" kern="1200">
                          <a:solidFill>
                            <a:schemeClr val="tx1"/>
                          </a:solidFill>
                          <a:latin typeface="Arial"/>
                          <a:ea typeface="Arial Unicode MS"/>
                        </a:defRPr>
                      </a:lvl8pPr>
                      <a:lvl9pPr marL="3657600" algn="l" defTabSz="914400" rtl="0" eaLnBrk="1" latinLnBrk="0" hangingPunct="1">
                        <a:defRPr sz="1800" b="1" kern="1200">
                          <a:solidFill>
                            <a:schemeClr val="tx1"/>
                          </a:solidFill>
                          <a:latin typeface="Arial"/>
                          <a:ea typeface="Arial Unicode MS"/>
                        </a:defRPr>
                      </a:lvl9p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JM" altLang="ko-KR" sz="1200" b="0" spc="0" dirty="0">
                        <a:solidFill>
                          <a:schemeClr val="bg1"/>
                        </a:solidFill>
                        <a:latin typeface="+mn-lt"/>
                        <a:cs typeface="Arial" pitchFamily="34" charset="0"/>
                      </a:endParaRPr>
                    </a:p>
                  </a:txBody>
                  <a:tcPr marT="60960" marB="6096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mpd="sng">
                      <a:noFill/>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343012">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r>
                        <a:rPr lang="en-US" altLang="ko-KR" sz="1100" baseline="0" dirty="0">
                          <a:solidFill>
                            <a:schemeClr val="bg1"/>
                          </a:solidFill>
                          <a:latin typeface="+mn-lt"/>
                          <a:cs typeface="Arial" pitchFamily="34" charset="0"/>
                        </a:rPr>
                        <a:t>1. CHINA</a:t>
                      </a: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19.9%</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0001"/>
                  </a:ext>
                </a:extLst>
              </a:tr>
              <a:tr h="343012">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100" baseline="0" dirty="0">
                          <a:solidFill>
                            <a:schemeClr val="bg1"/>
                          </a:solidFill>
                          <a:latin typeface="+mn-lt"/>
                          <a:cs typeface="Arial" pitchFamily="34" charset="0"/>
                        </a:rPr>
                        <a:t>2. </a:t>
                      </a:r>
                      <a:r>
                        <a:rPr lang="en-US" sz="1100" kern="1200" baseline="0" dirty="0">
                          <a:solidFill>
                            <a:schemeClr val="bg1"/>
                          </a:solidFill>
                          <a:latin typeface="Arial"/>
                          <a:ea typeface="Arial Unicode MS"/>
                          <a:cs typeface="Arial" pitchFamily="34" charset="0"/>
                        </a:rPr>
                        <a:t>JAPAN</a:t>
                      </a:r>
                      <a:endParaRPr lang="en-US" altLang="ko-KR" sz="1100" baseline="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lvl1pPr marL="0" algn="l" defTabSz="914400" rtl="0" eaLnBrk="1" latinLnBrk="0" hangingPunct="1">
                        <a:defRPr sz="1800" kern="1200">
                          <a:solidFill>
                            <a:schemeClr val="tx1"/>
                          </a:solidFill>
                          <a:latin typeface="Arial"/>
                          <a:ea typeface="Arial Unicode MS"/>
                        </a:defRPr>
                      </a:lvl1pPr>
                      <a:lvl2pPr marL="457200" algn="l" defTabSz="914400" rtl="0" eaLnBrk="1" latinLnBrk="0" hangingPunct="1">
                        <a:defRPr sz="1800" kern="1200">
                          <a:solidFill>
                            <a:schemeClr val="tx1"/>
                          </a:solidFill>
                          <a:latin typeface="Arial"/>
                          <a:ea typeface="Arial Unicode MS"/>
                        </a:defRPr>
                      </a:lvl2pPr>
                      <a:lvl3pPr marL="914400" algn="l" defTabSz="914400" rtl="0" eaLnBrk="1" latinLnBrk="0" hangingPunct="1">
                        <a:defRPr sz="1800" kern="1200">
                          <a:solidFill>
                            <a:schemeClr val="tx1"/>
                          </a:solidFill>
                          <a:latin typeface="Arial"/>
                          <a:ea typeface="Arial Unicode MS"/>
                        </a:defRPr>
                      </a:lvl3pPr>
                      <a:lvl4pPr marL="1371600" algn="l" defTabSz="914400" rtl="0" eaLnBrk="1" latinLnBrk="0" hangingPunct="1">
                        <a:defRPr sz="1800" kern="1200">
                          <a:solidFill>
                            <a:schemeClr val="tx1"/>
                          </a:solidFill>
                          <a:latin typeface="Arial"/>
                          <a:ea typeface="Arial Unicode MS"/>
                        </a:defRPr>
                      </a:lvl4pPr>
                      <a:lvl5pPr marL="1828800" algn="l" defTabSz="914400" rtl="0" eaLnBrk="1" latinLnBrk="0" hangingPunct="1">
                        <a:defRPr sz="1800" kern="1200">
                          <a:solidFill>
                            <a:schemeClr val="tx1"/>
                          </a:solidFill>
                          <a:latin typeface="Arial"/>
                          <a:ea typeface="Arial Unicode MS"/>
                        </a:defRPr>
                      </a:lvl5pPr>
                      <a:lvl6pPr marL="2286000" algn="l" defTabSz="914400" rtl="0" eaLnBrk="1" latinLnBrk="0" hangingPunct="1">
                        <a:defRPr sz="1800" kern="1200">
                          <a:solidFill>
                            <a:schemeClr val="tx1"/>
                          </a:solidFill>
                          <a:latin typeface="Arial"/>
                          <a:ea typeface="Arial Unicode MS"/>
                        </a:defRPr>
                      </a:lvl6pPr>
                      <a:lvl7pPr marL="2743200" algn="l" defTabSz="914400" rtl="0" eaLnBrk="1" latinLnBrk="0" hangingPunct="1">
                        <a:defRPr sz="1800" kern="1200">
                          <a:solidFill>
                            <a:schemeClr val="tx1"/>
                          </a:solidFill>
                          <a:latin typeface="Arial"/>
                          <a:ea typeface="Arial Unicode MS"/>
                        </a:defRPr>
                      </a:lvl7pPr>
                      <a:lvl8pPr marL="3200400" algn="l" defTabSz="914400" rtl="0" eaLnBrk="1" latinLnBrk="0" hangingPunct="1">
                        <a:defRPr sz="1800" kern="1200">
                          <a:solidFill>
                            <a:schemeClr val="tx1"/>
                          </a:solidFill>
                          <a:latin typeface="Arial"/>
                          <a:ea typeface="Arial Unicode MS"/>
                        </a:defRPr>
                      </a:lvl8pPr>
                      <a:lvl9pPr marL="3657600" algn="l" defTabSz="914400" rtl="0" eaLnBrk="1" latinLnBrk="0" hangingPunct="1">
                        <a:defRPr sz="1800" kern="1200">
                          <a:solidFill>
                            <a:schemeClr val="tx1"/>
                          </a:solidFill>
                          <a:latin typeface="Arial"/>
                          <a:ea typeface="Arial Unicode MS"/>
                        </a:defRPr>
                      </a:lvl9p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14.4%</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0002"/>
                  </a:ext>
                </a:extLst>
              </a:tr>
              <a:tr h="34301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100" kern="1200" baseline="0" dirty="0">
                          <a:solidFill>
                            <a:schemeClr val="bg1"/>
                          </a:solidFill>
                          <a:latin typeface="+mn-lt"/>
                          <a:cs typeface="Arial" pitchFamily="34" charset="0"/>
                        </a:rPr>
                        <a:t>3. </a:t>
                      </a:r>
                      <a:r>
                        <a:rPr lang="en-US" altLang="ko-KR" sz="1100" baseline="0" dirty="0">
                          <a:solidFill>
                            <a:schemeClr val="bg1"/>
                          </a:solidFill>
                          <a:latin typeface="+mn-lt"/>
                          <a:cs typeface="Arial" pitchFamily="34" charset="0"/>
                        </a:rPr>
                        <a:t>UNITED STATES</a:t>
                      </a:r>
                      <a:endParaRPr lang="en-US" altLang="ko-KR" sz="1100" kern="1200" baseline="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6.7%</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ysClr val="window" lastClr="FFFFFF"/>
                      </a:solidFill>
                      <a:prstDash val="sysDot"/>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2577068748"/>
                  </a:ext>
                </a:extLst>
              </a:tr>
              <a:tr h="343012">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100" b="0" i="0" u="none" strike="noStrike" kern="1200" baseline="0" dirty="0">
                          <a:solidFill>
                            <a:schemeClr val="bg1"/>
                          </a:solidFill>
                          <a:latin typeface="+mn-lt"/>
                          <a:cs typeface="Arial" pitchFamily="34" charset="0"/>
                        </a:rPr>
                        <a:t>14. </a:t>
                      </a:r>
                      <a:r>
                        <a:rPr lang="en-US" sz="1100" b="0" i="0" u="none" strike="noStrike" baseline="0" dirty="0">
                          <a:solidFill>
                            <a:schemeClr val="bg1"/>
                          </a:solidFill>
                          <a:latin typeface="MyriadPro-Light"/>
                        </a:rPr>
                        <a:t>AUSTRALIA</a:t>
                      </a:r>
                      <a:endParaRPr lang="en-US" altLang="ko-KR" sz="1100" kern="1200" baseline="0" dirty="0">
                        <a:solidFill>
                          <a:schemeClr val="bg1"/>
                        </a:solidFill>
                        <a:latin typeface="+mn-lt"/>
                        <a:cs typeface="Arial" pitchFamily="34" charset="0"/>
                      </a:endParaRPr>
                    </a:p>
                  </a:txBody>
                  <a:tcPr marT="60960" marB="60960" anchor="ctr">
                    <a:lnL w="12700" cap="flat" cmpd="sng" algn="ctr">
                      <a:solidFill>
                        <a:schemeClr val="tx1"/>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pPr marL="0" algn="ctr" defTabSz="914400" rtl="0" eaLnBrk="1" latinLnBrk="0" hangingPunct="1"/>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a:t>
                      </a:r>
                      <a:endParaRPr lang="en-US" altLang="ko-KR" sz="12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marT="60960" marB="60960" anchor="ctr">
                    <a:lnL w="12700" cap="flat" cmpd="sng" algn="ctr">
                      <a:no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 lastClr="FFFFFF"/>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alpha val="10000"/>
                      </a:sysClr>
                    </a:solidFill>
                  </a:tcPr>
                </a:tc>
                <a:extLst>
                  <a:ext uri="{0D108BD9-81ED-4DB2-BD59-A6C34878D82A}">
                    <a16:rowId xmlns:a16="http://schemas.microsoft.com/office/drawing/2014/main" val="124993907"/>
                  </a:ext>
                </a:extLst>
              </a:tr>
            </a:tbl>
          </a:graphicData>
        </a:graphic>
      </p:graphicFrame>
      <p:pic>
        <p:nvPicPr>
          <p:cNvPr id="2" name="Picture 1">
            <a:extLst>
              <a:ext uri="{FF2B5EF4-FFF2-40B4-BE49-F238E27FC236}">
                <a16:creationId xmlns:a16="http://schemas.microsoft.com/office/drawing/2014/main" id="{E186B7DE-F82C-43BA-B96B-3EFE1D421637}"/>
              </a:ext>
            </a:extLst>
          </p:cNvPr>
          <p:cNvPicPr>
            <a:picLocks noChangeAspect="1"/>
          </p:cNvPicPr>
          <p:nvPr/>
        </p:nvPicPr>
        <p:blipFill>
          <a:blip r:embed="rId4"/>
          <a:stretch>
            <a:fillRect/>
          </a:stretch>
        </p:blipFill>
        <p:spPr>
          <a:xfrm>
            <a:off x="9651624" y="214834"/>
            <a:ext cx="2372008" cy="448306"/>
          </a:xfrm>
          <a:prstGeom prst="rect">
            <a:avLst/>
          </a:prstGeom>
        </p:spPr>
      </p:pic>
    </p:spTree>
    <p:extLst>
      <p:ext uri="{BB962C8B-B14F-4D97-AF65-F5344CB8AC3E}">
        <p14:creationId xmlns:p14="http://schemas.microsoft.com/office/powerpoint/2010/main" val="2301485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F5F61-C839-4557-B46A-59B3A56312C2}"/>
              </a:ext>
            </a:extLst>
          </p:cNvPr>
          <p:cNvPicPr>
            <a:picLocks noChangeAspect="1"/>
          </p:cNvPicPr>
          <p:nvPr/>
        </p:nvPicPr>
        <p:blipFill>
          <a:blip r:embed="rId2"/>
          <a:stretch>
            <a:fillRect/>
          </a:stretch>
        </p:blipFill>
        <p:spPr>
          <a:xfrm>
            <a:off x="276749" y="574354"/>
            <a:ext cx="3435870" cy="2261947"/>
          </a:xfrm>
          <a:prstGeom prst="rect">
            <a:avLst/>
          </a:prstGeom>
        </p:spPr>
      </p:pic>
      <p:sp>
        <p:nvSpPr>
          <p:cNvPr id="29" name="Rectangle 14">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520A453-3161-4AFB-9988-1747469227C9}"/>
              </a:ext>
            </a:extLst>
          </p:cNvPr>
          <p:cNvPicPr>
            <a:picLocks noChangeAspect="1"/>
          </p:cNvPicPr>
          <p:nvPr/>
        </p:nvPicPr>
        <p:blipFill>
          <a:blip r:embed="rId3"/>
          <a:stretch>
            <a:fillRect/>
          </a:stretch>
        </p:blipFill>
        <p:spPr>
          <a:xfrm>
            <a:off x="4395216" y="647508"/>
            <a:ext cx="3401568" cy="2097409"/>
          </a:xfrm>
          <a:prstGeom prst="rect">
            <a:avLst/>
          </a:prstGeom>
        </p:spPr>
      </p:pic>
      <p:sp>
        <p:nvSpPr>
          <p:cNvPr id="30" name="Rectangle 16">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77C7AF-E13E-4D6E-9963-7F25847A82BE}"/>
              </a:ext>
            </a:extLst>
          </p:cNvPr>
          <p:cNvPicPr>
            <a:picLocks noChangeAspect="1"/>
          </p:cNvPicPr>
          <p:nvPr/>
        </p:nvPicPr>
        <p:blipFill>
          <a:blip r:embed="rId4"/>
          <a:stretch>
            <a:fillRect/>
          </a:stretch>
        </p:blipFill>
        <p:spPr>
          <a:xfrm>
            <a:off x="9051524" y="51810"/>
            <a:ext cx="2484694" cy="3288802"/>
          </a:xfrm>
          <a:prstGeom prst="rect">
            <a:avLst/>
          </a:prstGeom>
        </p:spPr>
      </p:pic>
      <p:sp>
        <p:nvSpPr>
          <p:cNvPr id="31" name="Rectangle 18">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8F38F9C-A63C-407E-8EBC-798503CA079A}"/>
              </a:ext>
            </a:extLst>
          </p:cNvPr>
          <p:cNvPicPr>
            <a:picLocks noChangeAspect="1"/>
          </p:cNvPicPr>
          <p:nvPr/>
        </p:nvPicPr>
        <p:blipFill>
          <a:blip r:embed="rId5"/>
          <a:stretch>
            <a:fillRect/>
          </a:stretch>
        </p:blipFill>
        <p:spPr>
          <a:xfrm>
            <a:off x="715247" y="3517389"/>
            <a:ext cx="2535953" cy="3172007"/>
          </a:xfrm>
          <a:prstGeom prst="rect">
            <a:avLst/>
          </a:prstGeom>
        </p:spPr>
      </p:pic>
      <p:pic>
        <p:nvPicPr>
          <p:cNvPr id="7" name="Picture 6">
            <a:extLst>
              <a:ext uri="{FF2B5EF4-FFF2-40B4-BE49-F238E27FC236}">
                <a16:creationId xmlns:a16="http://schemas.microsoft.com/office/drawing/2014/main" id="{4EC4432A-F994-44E0-B2CE-15E9DD03AADD}"/>
              </a:ext>
            </a:extLst>
          </p:cNvPr>
          <p:cNvPicPr>
            <a:picLocks noChangeAspect="1"/>
          </p:cNvPicPr>
          <p:nvPr/>
        </p:nvPicPr>
        <p:blipFill>
          <a:blip r:embed="rId6"/>
          <a:stretch>
            <a:fillRect/>
          </a:stretch>
        </p:blipFill>
        <p:spPr>
          <a:xfrm>
            <a:off x="4528827" y="3617668"/>
            <a:ext cx="3134345" cy="3040628"/>
          </a:xfrm>
          <a:prstGeom prst="rect">
            <a:avLst/>
          </a:prstGeom>
        </p:spPr>
      </p:pic>
      <p:pic>
        <p:nvPicPr>
          <p:cNvPr id="5" name="Picture 4">
            <a:extLst>
              <a:ext uri="{FF2B5EF4-FFF2-40B4-BE49-F238E27FC236}">
                <a16:creationId xmlns:a16="http://schemas.microsoft.com/office/drawing/2014/main" id="{F35683ED-3297-4C0B-9233-5D96F137E7B1}"/>
              </a:ext>
            </a:extLst>
          </p:cNvPr>
          <p:cNvPicPr>
            <a:picLocks noChangeAspect="1"/>
          </p:cNvPicPr>
          <p:nvPr/>
        </p:nvPicPr>
        <p:blipFill>
          <a:blip r:embed="rId7"/>
          <a:stretch>
            <a:fillRect/>
          </a:stretch>
        </p:blipFill>
        <p:spPr>
          <a:xfrm>
            <a:off x="8444188" y="3710770"/>
            <a:ext cx="3480696" cy="2858754"/>
          </a:xfrm>
          <a:prstGeom prst="rect">
            <a:avLst/>
          </a:prstGeom>
        </p:spPr>
      </p:pic>
    </p:spTree>
    <p:extLst>
      <p:ext uri="{BB962C8B-B14F-4D97-AF65-F5344CB8AC3E}">
        <p14:creationId xmlns:p14="http://schemas.microsoft.com/office/powerpoint/2010/main" val="1371180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09" y="543609"/>
            <a:ext cx="9395310" cy="1325563"/>
          </a:xfrm>
        </p:spPr>
        <p:txBody>
          <a:bodyPr>
            <a:normAutofit/>
          </a:bodyPr>
          <a:lstStyle/>
          <a:p>
            <a:r>
              <a:rPr lang="en-AU" sz="3600" dirty="0">
                <a:solidFill>
                  <a:srgbClr val="620298"/>
                </a:solidFill>
              </a:rPr>
              <a:t>Access to skilled labour continues to be the greatest constraint to operating in Thailand</a:t>
            </a:r>
          </a:p>
        </p:txBody>
      </p:sp>
      <p:sp>
        <p:nvSpPr>
          <p:cNvPr id="5" name="Rectangle 4"/>
          <p:cNvSpPr/>
          <p:nvPr/>
        </p:nvSpPr>
        <p:spPr>
          <a:xfrm>
            <a:off x="9069050" y="5381469"/>
            <a:ext cx="2848131" cy="1476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596757610"/>
              </p:ext>
            </p:extLst>
          </p:nvPr>
        </p:nvGraphicFramePr>
        <p:xfrm>
          <a:off x="274819" y="1869172"/>
          <a:ext cx="11135303" cy="46826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7414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TRADE</a:t>
            </a:r>
          </a:p>
        </p:txBody>
      </p:sp>
    </p:spTree>
    <p:extLst>
      <p:ext uri="{BB962C8B-B14F-4D97-AF65-F5344CB8AC3E}">
        <p14:creationId xmlns:p14="http://schemas.microsoft.com/office/powerpoint/2010/main" val="2443728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gular Pentagon 7">
            <a:extLst>
              <a:ext uri="{FF2B5EF4-FFF2-40B4-BE49-F238E27FC236}">
                <a16:creationId xmlns:a16="http://schemas.microsoft.com/office/drawing/2014/main" id="{8693042C-126F-4D79-B24E-8EE9C0438A92}"/>
              </a:ext>
            </a:extLst>
          </p:cNvPr>
          <p:cNvSpPr/>
          <p:nvPr/>
        </p:nvSpPr>
        <p:spPr>
          <a:xfrm>
            <a:off x="5375984" y="2928588"/>
            <a:ext cx="1440030" cy="1371457"/>
          </a:xfrm>
          <a:prstGeom prst="pentagon">
            <a:avLst/>
          </a:prstGeom>
          <a:solidFill>
            <a:srgbClr val="07A398"/>
          </a:solidFill>
          <a:ln w="635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1" name="Down Arrow 2">
            <a:extLst>
              <a:ext uri="{FF2B5EF4-FFF2-40B4-BE49-F238E27FC236}">
                <a16:creationId xmlns:a16="http://schemas.microsoft.com/office/drawing/2014/main" id="{75EE8B36-DA4F-419F-BFA9-2F3661A4A6AC}"/>
              </a:ext>
            </a:extLst>
          </p:cNvPr>
          <p:cNvSpPr/>
          <p:nvPr/>
        </p:nvSpPr>
        <p:spPr>
          <a:xfrm rot="10800000">
            <a:off x="4471176" y="4519459"/>
            <a:ext cx="3231250" cy="1728049"/>
          </a:xfrm>
          <a:custGeom>
            <a:avLst/>
            <a:gdLst/>
            <a:ahLst/>
            <a:cxnLst/>
            <a:rect l="l" t="t" r="r" b="b"/>
            <a:pathLst>
              <a:path w="3231250" h="1728049">
                <a:moveTo>
                  <a:pt x="1603656" y="1728049"/>
                </a:moveTo>
                <a:lnTo>
                  <a:pt x="1361340" y="1485733"/>
                </a:lnTo>
                <a:lnTo>
                  <a:pt x="1482498" y="1485733"/>
                </a:lnTo>
                <a:lnTo>
                  <a:pt x="1482498" y="1238845"/>
                </a:lnTo>
                <a:lnTo>
                  <a:pt x="1519544" y="1238845"/>
                </a:lnTo>
                <a:cubicBezTo>
                  <a:pt x="1344853" y="1227816"/>
                  <a:pt x="1172648" y="1177063"/>
                  <a:pt x="1015740" y="1087892"/>
                </a:cubicBezTo>
                <a:lnTo>
                  <a:pt x="817941" y="1309456"/>
                </a:lnTo>
                <a:lnTo>
                  <a:pt x="908322" y="1390143"/>
                </a:lnTo>
                <a:lnTo>
                  <a:pt x="566184" y="1409531"/>
                </a:lnTo>
                <a:lnTo>
                  <a:pt x="546797" y="1067393"/>
                </a:lnTo>
                <a:lnTo>
                  <a:pt x="637178" y="1148080"/>
                </a:lnTo>
                <a:lnTo>
                  <a:pt x="815894" y="947893"/>
                </a:lnTo>
                <a:cubicBezTo>
                  <a:pt x="680789" y="835606"/>
                  <a:pt x="574092" y="695026"/>
                  <a:pt x="502445" y="537233"/>
                </a:cubicBezTo>
                <a:lnTo>
                  <a:pt x="503893" y="542638"/>
                </a:lnTo>
                <a:lnTo>
                  <a:pt x="265418" y="606537"/>
                </a:lnTo>
                <a:lnTo>
                  <a:pt x="296776" y="723567"/>
                </a:lnTo>
                <a:lnTo>
                  <a:pt x="0" y="552223"/>
                </a:lnTo>
                <a:lnTo>
                  <a:pt x="171344" y="255448"/>
                </a:lnTo>
                <a:lnTo>
                  <a:pt x="202702" y="372478"/>
                </a:lnTo>
                <a:lnTo>
                  <a:pt x="420370" y="314153"/>
                </a:lnTo>
                <a:cubicBezTo>
                  <a:pt x="394191" y="212871"/>
                  <a:pt x="381279" y="107363"/>
                  <a:pt x="382349" y="0"/>
                </a:cubicBezTo>
                <a:lnTo>
                  <a:pt x="668774" y="2854"/>
                </a:lnTo>
                <a:cubicBezTo>
                  <a:pt x="665395" y="342077"/>
                  <a:pt x="843838" y="657162"/>
                  <a:pt x="1136496" y="828730"/>
                </a:cubicBezTo>
                <a:cubicBezTo>
                  <a:pt x="1429154" y="1000297"/>
                  <a:pt x="1791255" y="1002101"/>
                  <a:pt x="2085607" y="833457"/>
                </a:cubicBezTo>
                <a:cubicBezTo>
                  <a:pt x="2379959" y="664813"/>
                  <a:pt x="2561533" y="351521"/>
                  <a:pt x="2561533" y="12281"/>
                </a:cubicBezTo>
                <a:lnTo>
                  <a:pt x="2847972" y="12281"/>
                </a:lnTo>
                <a:cubicBezTo>
                  <a:pt x="2847972" y="115358"/>
                  <a:pt x="2835103" y="216597"/>
                  <a:pt x="2809305" y="313731"/>
                </a:cubicBezTo>
                <a:lnTo>
                  <a:pt x="3028549" y="372478"/>
                </a:lnTo>
                <a:lnTo>
                  <a:pt x="3059907" y="255448"/>
                </a:lnTo>
                <a:lnTo>
                  <a:pt x="3231250" y="552223"/>
                </a:lnTo>
                <a:lnTo>
                  <a:pt x="2934475" y="723567"/>
                </a:lnTo>
                <a:lnTo>
                  <a:pt x="2965833" y="606537"/>
                </a:lnTo>
                <a:lnTo>
                  <a:pt x="2727358" y="542638"/>
                </a:lnTo>
                <a:lnTo>
                  <a:pt x="2729738" y="533756"/>
                </a:lnTo>
                <a:cubicBezTo>
                  <a:pt x="2653953" y="701088"/>
                  <a:pt x="2539292" y="849337"/>
                  <a:pt x="2393713" y="965698"/>
                </a:cubicBezTo>
                <a:lnTo>
                  <a:pt x="2549092" y="1121077"/>
                </a:lnTo>
                <a:lnTo>
                  <a:pt x="2634763" y="1035405"/>
                </a:lnTo>
                <a:lnTo>
                  <a:pt x="2634763" y="1378092"/>
                </a:lnTo>
                <a:lnTo>
                  <a:pt x="2292077" y="1378092"/>
                </a:lnTo>
                <a:lnTo>
                  <a:pt x="2377748" y="1292420"/>
                </a:lnTo>
                <a:lnTo>
                  <a:pt x="2187215" y="1101886"/>
                </a:lnTo>
                <a:cubicBezTo>
                  <a:pt x="2038736" y="1182335"/>
                  <a:pt x="1877130" y="1228109"/>
                  <a:pt x="1713346" y="1238845"/>
                </a:cubicBezTo>
                <a:lnTo>
                  <a:pt x="1724814" y="1238845"/>
                </a:lnTo>
                <a:lnTo>
                  <a:pt x="1724814" y="1485733"/>
                </a:lnTo>
                <a:lnTo>
                  <a:pt x="1845972" y="1485733"/>
                </a:lnTo>
                <a:close/>
              </a:path>
            </a:pathLst>
          </a:cu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2" name="Regular Pentagon 9">
            <a:extLst>
              <a:ext uri="{FF2B5EF4-FFF2-40B4-BE49-F238E27FC236}">
                <a16:creationId xmlns:a16="http://schemas.microsoft.com/office/drawing/2014/main" id="{02E5A631-CE5D-44F5-A82B-313FFA3C891C}"/>
              </a:ext>
            </a:extLst>
          </p:cNvPr>
          <p:cNvSpPr/>
          <p:nvPr/>
        </p:nvSpPr>
        <p:spPr>
          <a:xfrm rot="2400500">
            <a:off x="7047930" y="3488420"/>
            <a:ext cx="1440030" cy="1371457"/>
          </a:xfrm>
          <a:prstGeom prst="pentagon">
            <a:avLst/>
          </a:prstGeom>
          <a:solidFill>
            <a:srgbClr val="90C221"/>
          </a:solidFill>
          <a:ln w="635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3" name="Regular Pentagon 10">
            <a:extLst>
              <a:ext uri="{FF2B5EF4-FFF2-40B4-BE49-F238E27FC236}">
                <a16:creationId xmlns:a16="http://schemas.microsoft.com/office/drawing/2014/main" id="{FE711745-0D7F-4920-B12C-C7D0D45384AA}"/>
              </a:ext>
            </a:extLst>
          </p:cNvPr>
          <p:cNvSpPr/>
          <p:nvPr/>
        </p:nvSpPr>
        <p:spPr>
          <a:xfrm rot="4800000">
            <a:off x="7960020" y="4912617"/>
            <a:ext cx="1440030" cy="1371457"/>
          </a:xfrm>
          <a:prstGeom prst="pentagon">
            <a:avLst/>
          </a:prstGeom>
          <a:solidFill>
            <a:srgbClr val="FBA200"/>
          </a:solidFill>
          <a:ln w="635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4" name="Regular Pentagon 11">
            <a:extLst>
              <a:ext uri="{FF2B5EF4-FFF2-40B4-BE49-F238E27FC236}">
                <a16:creationId xmlns:a16="http://schemas.microsoft.com/office/drawing/2014/main" id="{4C0AEC55-C9C1-4BA0-82A6-A8999BDE9199}"/>
              </a:ext>
            </a:extLst>
          </p:cNvPr>
          <p:cNvSpPr/>
          <p:nvPr/>
        </p:nvSpPr>
        <p:spPr>
          <a:xfrm rot="19199500" flipH="1">
            <a:off x="3704040" y="3488420"/>
            <a:ext cx="1440030" cy="1371457"/>
          </a:xfrm>
          <a:prstGeom prst="pentagon">
            <a:avLst/>
          </a:prstGeom>
          <a:solidFill>
            <a:srgbClr val="0680C3"/>
          </a:solidFill>
          <a:ln w="635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5" name="Regular Pentagon 12">
            <a:extLst>
              <a:ext uri="{FF2B5EF4-FFF2-40B4-BE49-F238E27FC236}">
                <a16:creationId xmlns:a16="http://schemas.microsoft.com/office/drawing/2014/main" id="{CAF20789-FDE6-4300-90C2-902318A8EFB4}"/>
              </a:ext>
            </a:extLst>
          </p:cNvPr>
          <p:cNvSpPr/>
          <p:nvPr/>
        </p:nvSpPr>
        <p:spPr>
          <a:xfrm rot="16800000" flipH="1">
            <a:off x="2791950" y="4912617"/>
            <a:ext cx="1440030" cy="1371457"/>
          </a:xfrm>
          <a:prstGeom prst="pentagon">
            <a:avLst/>
          </a:prstGeom>
          <a:solidFill>
            <a:srgbClr val="57687C"/>
          </a:solidFill>
          <a:ln w="635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F4DF03A5-B5C8-4D70-8F95-D26A2E0D9D93}"/>
              </a:ext>
            </a:extLst>
          </p:cNvPr>
          <p:cNvSpPr txBox="1"/>
          <p:nvPr/>
        </p:nvSpPr>
        <p:spPr>
          <a:xfrm>
            <a:off x="1619075" y="3320436"/>
            <a:ext cx="2066544" cy="938719"/>
          </a:xfrm>
          <a:prstGeom prst="rect">
            <a:avLst/>
          </a:prstGeom>
          <a:noFill/>
        </p:spPr>
        <p:txBody>
          <a:bodyPr wrap="square" rtlCol="0">
            <a:spAutoFit/>
          </a:bodyPr>
          <a:lstStyle/>
          <a:p>
            <a:pPr algn="just"/>
            <a:r>
              <a:rPr lang="en-US" sz="1100" dirty="0"/>
              <a:t>More open access for Australian companies to Thailand’s </a:t>
            </a:r>
            <a:r>
              <a:rPr lang="en-US" sz="1100" b="1" dirty="0"/>
              <a:t>services </a:t>
            </a:r>
            <a:r>
              <a:rPr lang="en-US" sz="1100" dirty="0"/>
              <a:t>market and a commitment to </a:t>
            </a:r>
            <a:r>
              <a:rPr lang="en-US" sz="1100" dirty="0" err="1"/>
              <a:t>liberalise</a:t>
            </a:r>
            <a:r>
              <a:rPr lang="en-US" sz="1100" dirty="0"/>
              <a:t> two-way services trade in future. </a:t>
            </a:r>
            <a:endParaRPr lang="ko-KR" altLang="en-US" sz="1100" b="1" dirty="0">
              <a:solidFill>
                <a:srgbClr val="000000">
                  <a:lumMod val="75000"/>
                  <a:lumOff val="25000"/>
                </a:srgbClr>
              </a:solidFill>
              <a:latin typeface="Arial"/>
              <a:cs typeface="Arial" pitchFamily="34" charset="0"/>
            </a:endParaRPr>
          </a:p>
        </p:txBody>
      </p:sp>
      <p:sp>
        <p:nvSpPr>
          <p:cNvPr id="51" name="TextBox 50">
            <a:extLst>
              <a:ext uri="{FF2B5EF4-FFF2-40B4-BE49-F238E27FC236}">
                <a16:creationId xmlns:a16="http://schemas.microsoft.com/office/drawing/2014/main" id="{668731AA-C941-4E42-B6FF-96E70EA4AC20}"/>
              </a:ext>
            </a:extLst>
          </p:cNvPr>
          <p:cNvSpPr txBox="1"/>
          <p:nvPr/>
        </p:nvSpPr>
        <p:spPr>
          <a:xfrm>
            <a:off x="243281" y="5036179"/>
            <a:ext cx="2488385" cy="1446550"/>
          </a:xfrm>
          <a:prstGeom prst="rect">
            <a:avLst/>
          </a:prstGeom>
          <a:noFill/>
        </p:spPr>
        <p:txBody>
          <a:bodyPr wrap="square" rtlCol="0">
            <a:spAutoFit/>
          </a:bodyPr>
          <a:lstStyle/>
          <a:p>
            <a:pPr algn="just"/>
            <a:r>
              <a:rPr lang="en-US" sz="1100" dirty="0"/>
              <a:t>The elimination of 94 per cent of Thailand’s</a:t>
            </a:r>
            <a:r>
              <a:rPr lang="en-US" sz="1100" b="1" dirty="0"/>
              <a:t> tariff</a:t>
            </a:r>
            <a:r>
              <a:rPr lang="en-US" sz="1100" dirty="0"/>
              <a:t> and quota barriers on imports from Australia as of 2010, with the remaining tariffs phasing to zero in 2015 or 2020 (with the exception of skim milk powder and liquid milk and cream, for which the tariff rate quotas will be eliminated in 2025). </a:t>
            </a:r>
            <a:endParaRPr lang="ko-KR" altLang="en-US" sz="1100" b="1" dirty="0">
              <a:solidFill>
                <a:srgbClr val="000000">
                  <a:lumMod val="75000"/>
                  <a:lumOff val="25000"/>
                </a:srgbClr>
              </a:solidFill>
              <a:latin typeface="Arial"/>
              <a:cs typeface="Arial" pitchFamily="34" charset="0"/>
            </a:endParaRPr>
          </a:p>
        </p:txBody>
      </p:sp>
      <p:sp>
        <p:nvSpPr>
          <p:cNvPr id="54" name="TextBox 53">
            <a:extLst>
              <a:ext uri="{FF2B5EF4-FFF2-40B4-BE49-F238E27FC236}">
                <a16:creationId xmlns:a16="http://schemas.microsoft.com/office/drawing/2014/main" id="{3AE02875-EB54-435B-BFBC-56C6AF2B334E}"/>
              </a:ext>
            </a:extLst>
          </p:cNvPr>
          <p:cNvSpPr txBox="1"/>
          <p:nvPr/>
        </p:nvSpPr>
        <p:spPr>
          <a:xfrm>
            <a:off x="8459152" y="3340585"/>
            <a:ext cx="3320664" cy="1107996"/>
          </a:xfrm>
          <a:prstGeom prst="rect">
            <a:avLst/>
          </a:prstGeom>
          <a:noFill/>
        </p:spPr>
        <p:txBody>
          <a:bodyPr wrap="square" rtlCol="0">
            <a:spAutoFit/>
          </a:bodyPr>
          <a:lstStyle/>
          <a:p>
            <a:pPr algn="just"/>
            <a:r>
              <a:rPr lang="en-US" sz="1100" dirty="0"/>
              <a:t>Provisions on </a:t>
            </a:r>
            <a:r>
              <a:rPr lang="en-US" sz="1100" b="1" dirty="0"/>
              <a:t>investment protection</a:t>
            </a:r>
            <a:r>
              <a:rPr lang="en-US" sz="1100" dirty="0"/>
              <a:t> that guarantee a range of rights to Australian direct investors in Thailand, including the right to transfer their funds out of Thailand at any time, and the right to seek impartial resolution of any disputes with the Thai government over their investments. </a:t>
            </a:r>
            <a:endParaRPr lang="ko-KR" altLang="en-US" sz="1100" b="1" dirty="0">
              <a:solidFill>
                <a:srgbClr val="000000">
                  <a:lumMod val="75000"/>
                  <a:lumOff val="25000"/>
                </a:srgbClr>
              </a:solidFill>
              <a:latin typeface="Arial"/>
              <a:cs typeface="Arial" pitchFamily="34" charset="0"/>
            </a:endParaRPr>
          </a:p>
        </p:txBody>
      </p:sp>
      <p:sp>
        <p:nvSpPr>
          <p:cNvPr id="57" name="TextBox 56">
            <a:extLst>
              <a:ext uri="{FF2B5EF4-FFF2-40B4-BE49-F238E27FC236}">
                <a16:creationId xmlns:a16="http://schemas.microsoft.com/office/drawing/2014/main" id="{E7AE316F-E725-41DA-968C-C24AE3248BD9}"/>
              </a:ext>
            </a:extLst>
          </p:cNvPr>
          <p:cNvSpPr txBox="1"/>
          <p:nvPr/>
        </p:nvSpPr>
        <p:spPr>
          <a:xfrm>
            <a:off x="9470062" y="5036179"/>
            <a:ext cx="2618474" cy="1446550"/>
          </a:xfrm>
          <a:prstGeom prst="rect">
            <a:avLst/>
          </a:prstGeom>
          <a:noFill/>
        </p:spPr>
        <p:txBody>
          <a:bodyPr wrap="square" rtlCol="0">
            <a:spAutoFit/>
          </a:bodyPr>
          <a:lstStyle/>
          <a:p>
            <a:pPr algn="just"/>
            <a:r>
              <a:rPr lang="en-US" sz="1100" dirty="0"/>
              <a:t>Facilitates business by easing visa and other requirements for the temporary entry of Australian </a:t>
            </a:r>
            <a:r>
              <a:rPr lang="en-US" sz="1100" b="1" dirty="0"/>
              <a:t>business people</a:t>
            </a:r>
            <a:r>
              <a:rPr lang="en-US" sz="1100" dirty="0"/>
              <a:t> to Thailand, including through reduced paperwork, access to a one-stop visa and work permit service, and extension of the maximum length of stay under business visa arrangements. </a:t>
            </a:r>
            <a:endParaRPr lang="ko-KR" altLang="en-US" sz="1100" b="1" dirty="0">
              <a:solidFill>
                <a:srgbClr val="000000">
                  <a:lumMod val="75000"/>
                  <a:lumOff val="25000"/>
                </a:srgbClr>
              </a:solidFill>
              <a:latin typeface="Arial"/>
              <a:cs typeface="Arial" pitchFamily="34" charset="0"/>
            </a:endParaRPr>
          </a:p>
        </p:txBody>
      </p:sp>
      <p:sp>
        <p:nvSpPr>
          <p:cNvPr id="59" name="TextBox 58">
            <a:extLst>
              <a:ext uri="{FF2B5EF4-FFF2-40B4-BE49-F238E27FC236}">
                <a16:creationId xmlns:a16="http://schemas.microsoft.com/office/drawing/2014/main" id="{96C55A31-D2D8-4D29-BC4C-9E53CA21D437}"/>
              </a:ext>
            </a:extLst>
          </p:cNvPr>
          <p:cNvSpPr txBox="1"/>
          <p:nvPr/>
        </p:nvSpPr>
        <p:spPr>
          <a:xfrm>
            <a:off x="4314257" y="1880459"/>
            <a:ext cx="3562297" cy="938719"/>
          </a:xfrm>
          <a:prstGeom prst="rect">
            <a:avLst/>
          </a:prstGeom>
          <a:noFill/>
        </p:spPr>
        <p:txBody>
          <a:bodyPr wrap="square" rtlCol="0" anchor="ctr">
            <a:spAutoFit/>
          </a:bodyPr>
          <a:lstStyle/>
          <a:p>
            <a:pPr algn="just"/>
            <a:r>
              <a:rPr lang="en-US" sz="1100" dirty="0"/>
              <a:t>Increased access for Australian </a:t>
            </a:r>
            <a:r>
              <a:rPr lang="en-US" sz="1100" b="1" dirty="0"/>
              <a:t>investors </a:t>
            </a:r>
            <a:r>
              <a:rPr lang="en-US" sz="1100" dirty="0"/>
              <a:t>in Thailand, permitting majority Australian ownership for businesses in certain sectors including mining operations, construction services, restaurants and hotels, tertiary education institutions, maritime cargo services and more. </a:t>
            </a:r>
            <a:endParaRPr lang="ko-KR" altLang="en-US" sz="1100" b="1" dirty="0">
              <a:solidFill>
                <a:srgbClr val="000000">
                  <a:lumMod val="75000"/>
                  <a:lumOff val="25000"/>
                </a:srgbClr>
              </a:solidFill>
              <a:latin typeface="Arial"/>
              <a:cs typeface="Arial" pitchFamily="34" charset="0"/>
            </a:endParaRPr>
          </a:p>
        </p:txBody>
      </p:sp>
      <p:sp>
        <p:nvSpPr>
          <p:cNvPr id="79" name="TextBox 78">
            <a:extLst>
              <a:ext uri="{FF2B5EF4-FFF2-40B4-BE49-F238E27FC236}">
                <a16:creationId xmlns:a16="http://schemas.microsoft.com/office/drawing/2014/main" id="{2A470986-4179-411A-80B8-C7CDF65113A8}"/>
              </a:ext>
            </a:extLst>
          </p:cNvPr>
          <p:cNvSpPr txBox="1"/>
          <p:nvPr/>
        </p:nvSpPr>
        <p:spPr>
          <a:xfrm>
            <a:off x="243281" y="194425"/>
            <a:ext cx="1530157" cy="1376361"/>
          </a:xfrm>
          <a:prstGeom prst="rect">
            <a:avLst/>
          </a:prstGeom>
          <a:solidFill>
            <a:srgbClr val="1F497D"/>
          </a:solidFill>
          <a:ln w="3175">
            <a:noFill/>
          </a:ln>
        </p:spPr>
        <p:txBody>
          <a:bodyPr wrap="square" rtlCol="0" anchor="ctr">
            <a:noAutofit/>
          </a:bodyPr>
          <a:lstStyle/>
          <a:p>
            <a:pPr algn="ctr" defTabSz="1219170">
              <a:defRPr/>
            </a:pPr>
            <a:r>
              <a:rPr lang="en-US" sz="1600" b="1" kern="0" dirty="0">
                <a:solidFill>
                  <a:prstClr val="white"/>
                </a:solidFill>
                <a:latin typeface="Arial"/>
                <a:cs typeface="Arial"/>
                <a:sym typeface="Arial"/>
              </a:rPr>
              <a:t>Thailand-Australia FTA</a:t>
            </a:r>
          </a:p>
        </p:txBody>
      </p:sp>
      <p:sp>
        <p:nvSpPr>
          <p:cNvPr id="80" name="TextBox 79">
            <a:extLst>
              <a:ext uri="{FF2B5EF4-FFF2-40B4-BE49-F238E27FC236}">
                <a16:creationId xmlns:a16="http://schemas.microsoft.com/office/drawing/2014/main" id="{553F89B7-363D-46CF-9075-BE43F55742BC}"/>
              </a:ext>
            </a:extLst>
          </p:cNvPr>
          <p:cNvSpPr txBox="1"/>
          <p:nvPr/>
        </p:nvSpPr>
        <p:spPr>
          <a:xfrm>
            <a:off x="1837189" y="194425"/>
            <a:ext cx="10008065" cy="1403398"/>
          </a:xfrm>
          <a:prstGeom prst="rect">
            <a:avLst/>
          </a:prstGeom>
          <a:noFill/>
        </p:spPr>
        <p:txBody>
          <a:bodyPr wrap="square" rtlCol="0">
            <a:spAutoFit/>
          </a:bodyPr>
          <a:lstStyle/>
          <a:p>
            <a:pPr algn="just"/>
            <a:r>
              <a:rPr lang="en-US" sz="1067" dirty="0">
                <a:solidFill>
                  <a:prstClr val="black"/>
                </a:solidFill>
                <a:latin typeface="Arial"/>
                <a:cs typeface="Cordia New" panose="020B0304020202020204" pitchFamily="34" charset="-34"/>
              </a:rPr>
              <a:t>The Thailand-Australia Free Trade Agreement (TAFTA) is one of two FTAs that Australian businesses can use to trade with Thailand. As a member of ASEAN, Thailand is also part of the </a:t>
            </a:r>
            <a:r>
              <a:rPr lang="en-US" sz="1050" dirty="0">
                <a:latin typeface="Arial" panose="020B0604020202020204" pitchFamily="34" charset="0"/>
                <a:cs typeface="Arial" panose="020B0604020202020204" pitchFamily="34" charset="0"/>
                <a:hlinkClick r:id="rId2"/>
              </a:rPr>
              <a:t>ASEAN-Australia-New Zealand Free Trade Agreement (AANZFTA)</a:t>
            </a:r>
            <a:r>
              <a:rPr lang="en-US" sz="1050" dirty="0">
                <a:latin typeface="Arial" panose="020B0604020202020204" pitchFamily="34" charset="0"/>
                <a:cs typeface="Arial" panose="020B0604020202020204" pitchFamily="34" charset="0"/>
              </a:rPr>
              <a:t> .</a:t>
            </a:r>
          </a:p>
          <a:p>
            <a:pPr algn="just"/>
            <a:endParaRPr lang="en-US" sz="1050" dirty="0">
              <a:latin typeface="Arial" panose="020B0604020202020204" pitchFamily="34" charset="0"/>
              <a:cs typeface="Arial" panose="020B0604020202020204" pitchFamily="34" charset="0"/>
            </a:endParaRPr>
          </a:p>
          <a:p>
            <a:pPr algn="just"/>
            <a:r>
              <a:rPr lang="en-US" sz="1067" dirty="0">
                <a:solidFill>
                  <a:prstClr val="black"/>
                </a:solidFill>
                <a:latin typeface="Arial"/>
                <a:cs typeface="Cordia New" panose="020B0304020202020204" pitchFamily="34" charset="-34"/>
              </a:rPr>
              <a:t>TAFTA has eliminated the majority of Thai tariffs on goods imported from Australia. The reduction of Thailand's previously high tariff barriers (for some goods, up to 200 per cent) is a significant win for Australian businesses, opening up a range of export opportunities in Southeast Asia's second-largest economy. TAFTA also improves the environment for bilateral services trade and investment. The agreement entered into force on 1 January 2005 and was Australia’s third free trade agreement. It was Thailand’s first comprehensive free trade agreement and its first with a developed country. Total two-way trade between Australia and Thailand has more than doubled since TAFTA entered into force.</a:t>
            </a:r>
          </a:p>
        </p:txBody>
      </p:sp>
      <p:sp>
        <p:nvSpPr>
          <p:cNvPr id="82" name="Rectangle 81">
            <a:extLst>
              <a:ext uri="{FF2B5EF4-FFF2-40B4-BE49-F238E27FC236}">
                <a16:creationId xmlns:a16="http://schemas.microsoft.com/office/drawing/2014/main" id="{A7D7C18E-A1B8-4BC8-8C2F-EFBC6A1C1834}"/>
              </a:ext>
            </a:extLst>
          </p:cNvPr>
          <p:cNvSpPr/>
          <p:nvPr/>
        </p:nvSpPr>
        <p:spPr>
          <a:xfrm>
            <a:off x="5054066" y="5601178"/>
            <a:ext cx="2083868" cy="646331"/>
          </a:xfrm>
          <a:prstGeom prst="rect">
            <a:avLst/>
          </a:prstGeom>
        </p:spPr>
        <p:txBody>
          <a:bodyPr wrap="square">
            <a:spAutoFit/>
          </a:bodyPr>
          <a:lstStyle/>
          <a:p>
            <a:pPr algn="ctr"/>
            <a:r>
              <a:rPr lang="en-US" b="1" dirty="0"/>
              <a:t>Key interests and benefits</a:t>
            </a:r>
            <a:endParaRPr lang="en-US" dirty="0"/>
          </a:p>
        </p:txBody>
      </p:sp>
      <p:sp>
        <p:nvSpPr>
          <p:cNvPr id="83" name="Google Shape;1089;p73">
            <a:extLst>
              <a:ext uri="{FF2B5EF4-FFF2-40B4-BE49-F238E27FC236}">
                <a16:creationId xmlns:a16="http://schemas.microsoft.com/office/drawing/2014/main" id="{834B7BCD-6037-4029-919E-B9C21785C998}"/>
              </a:ext>
            </a:extLst>
          </p:cNvPr>
          <p:cNvSpPr/>
          <p:nvPr/>
        </p:nvSpPr>
        <p:spPr>
          <a:xfrm rot="-5400000">
            <a:off x="4227737" y="3912338"/>
            <a:ext cx="440410" cy="503665"/>
          </a:xfrm>
          <a:custGeom>
            <a:avLst/>
            <a:gdLst/>
            <a:ahLst/>
            <a:cxnLst/>
            <a:rect l="l" t="t" r="r" b="b"/>
            <a:pathLst>
              <a:path w="120000" h="120000" extrusionOk="0">
                <a:moveTo>
                  <a:pt x="28780" y="88243"/>
                </a:moveTo>
                <a:cubicBezTo>
                  <a:pt x="21351" y="84944"/>
                  <a:pt x="14517" y="80365"/>
                  <a:pt x="8667" y="74602"/>
                </a:cubicBezTo>
                <a:cubicBezTo>
                  <a:pt x="11188" y="83720"/>
                  <a:pt x="16125" y="91832"/>
                  <a:pt x="22752" y="98217"/>
                </a:cubicBezTo>
                <a:cubicBezTo>
                  <a:pt x="25154" y="95082"/>
                  <a:pt x="27145" y="91727"/>
                  <a:pt x="28780" y="88243"/>
                </a:cubicBezTo>
                <a:close/>
                <a:moveTo>
                  <a:pt x="29516" y="32485"/>
                </a:moveTo>
                <a:cubicBezTo>
                  <a:pt x="27786" y="28646"/>
                  <a:pt x="25663" y="24941"/>
                  <a:pt x="23042" y="21501"/>
                </a:cubicBezTo>
                <a:cubicBezTo>
                  <a:pt x="15792" y="28386"/>
                  <a:pt x="10518" y="37314"/>
                  <a:pt x="8119" y="47360"/>
                </a:cubicBezTo>
                <a:cubicBezTo>
                  <a:pt x="14267" y="41039"/>
                  <a:pt x="21545" y="36024"/>
                  <a:pt x="29516" y="32485"/>
                </a:cubicBezTo>
                <a:close/>
                <a:moveTo>
                  <a:pt x="35247" y="62987"/>
                </a:moveTo>
                <a:lnTo>
                  <a:pt x="8552" y="62987"/>
                </a:lnTo>
                <a:cubicBezTo>
                  <a:pt x="14807" y="70885"/>
                  <a:pt x="22814" y="77023"/>
                  <a:pt x="31804" y="81056"/>
                </a:cubicBezTo>
                <a:cubicBezTo>
                  <a:pt x="33825" y="75194"/>
                  <a:pt x="34991" y="69108"/>
                  <a:pt x="35247" y="62987"/>
                </a:cubicBezTo>
                <a:close/>
                <a:moveTo>
                  <a:pt x="35257" y="56211"/>
                </a:moveTo>
                <a:cubicBezTo>
                  <a:pt x="34993" y="50658"/>
                  <a:pt x="33989" y="45137"/>
                  <a:pt x="32275" y="39790"/>
                </a:cubicBezTo>
                <a:cubicBezTo>
                  <a:pt x="23987" y="43555"/>
                  <a:pt x="16555" y="49115"/>
                  <a:pt x="10603" y="56211"/>
                </a:cubicBezTo>
                <a:close/>
                <a:moveTo>
                  <a:pt x="55368" y="94684"/>
                </a:moveTo>
                <a:cubicBezTo>
                  <a:pt x="48332" y="94421"/>
                  <a:pt x="41457" y="93072"/>
                  <a:pt x="34944" y="90774"/>
                </a:cubicBezTo>
                <a:cubicBezTo>
                  <a:pt x="33031" y="94900"/>
                  <a:pt x="30670" y="98866"/>
                  <a:pt x="27809" y="102563"/>
                </a:cubicBezTo>
                <a:cubicBezTo>
                  <a:pt x="35585" y="108484"/>
                  <a:pt x="45059" y="112279"/>
                  <a:pt x="55368" y="113143"/>
                </a:cubicBezTo>
                <a:close/>
                <a:moveTo>
                  <a:pt x="55368" y="62987"/>
                </a:moveTo>
                <a:lnTo>
                  <a:pt x="41900" y="62987"/>
                </a:lnTo>
                <a:cubicBezTo>
                  <a:pt x="41638" y="69952"/>
                  <a:pt x="40309" y="76879"/>
                  <a:pt x="37972" y="83538"/>
                </a:cubicBezTo>
                <a:cubicBezTo>
                  <a:pt x="43529" y="85472"/>
                  <a:pt x="49381" y="86617"/>
                  <a:pt x="55368" y="86881"/>
                </a:cubicBezTo>
                <a:close/>
                <a:moveTo>
                  <a:pt x="55368" y="33843"/>
                </a:moveTo>
                <a:cubicBezTo>
                  <a:pt x="49541" y="34173"/>
                  <a:pt x="43855" y="35341"/>
                  <a:pt x="38459" y="37272"/>
                </a:cubicBezTo>
                <a:cubicBezTo>
                  <a:pt x="40480" y="43430"/>
                  <a:pt x="41643" y="49803"/>
                  <a:pt x="41904" y="56211"/>
                </a:cubicBezTo>
                <a:lnTo>
                  <a:pt x="55368" y="56211"/>
                </a:lnTo>
                <a:close/>
                <a:moveTo>
                  <a:pt x="55368" y="6856"/>
                </a:moveTo>
                <a:cubicBezTo>
                  <a:pt x="45199" y="7709"/>
                  <a:pt x="35843" y="11413"/>
                  <a:pt x="28125" y="17195"/>
                </a:cubicBezTo>
                <a:cubicBezTo>
                  <a:pt x="31202" y="21187"/>
                  <a:pt x="33686" y="25498"/>
                  <a:pt x="35690" y="29969"/>
                </a:cubicBezTo>
                <a:cubicBezTo>
                  <a:pt x="41961" y="27710"/>
                  <a:pt x="48582" y="26364"/>
                  <a:pt x="55368" y="26033"/>
                </a:cubicBezTo>
                <a:close/>
                <a:moveTo>
                  <a:pt x="80995" y="37351"/>
                </a:moveTo>
                <a:cubicBezTo>
                  <a:pt x="74992" y="35218"/>
                  <a:pt x="68645" y="33979"/>
                  <a:pt x="62149" y="33777"/>
                </a:cubicBezTo>
                <a:lnTo>
                  <a:pt x="62149" y="56211"/>
                </a:lnTo>
                <a:lnTo>
                  <a:pt x="77742" y="56211"/>
                </a:lnTo>
                <a:cubicBezTo>
                  <a:pt x="77944" y="49839"/>
                  <a:pt x="79047" y="43493"/>
                  <a:pt x="80995" y="37351"/>
                </a:cubicBezTo>
                <a:close/>
                <a:moveTo>
                  <a:pt x="81702" y="82788"/>
                </a:moveTo>
                <a:cubicBezTo>
                  <a:pt x="79431" y="76372"/>
                  <a:pt x="78114" y="69703"/>
                  <a:pt x="77802" y="62987"/>
                </a:cubicBezTo>
                <a:lnTo>
                  <a:pt x="62149" y="62987"/>
                </a:lnTo>
                <a:lnTo>
                  <a:pt x="62149" y="86861"/>
                </a:lnTo>
                <a:cubicBezTo>
                  <a:pt x="68915" y="86568"/>
                  <a:pt x="75504" y="85154"/>
                  <a:pt x="81702" y="82788"/>
                </a:cubicBezTo>
                <a:close/>
                <a:moveTo>
                  <a:pt x="91254" y="16823"/>
                </a:moveTo>
                <a:cubicBezTo>
                  <a:pt x="83038" y="10812"/>
                  <a:pt x="73011" y="7148"/>
                  <a:pt x="62149" y="6735"/>
                </a:cubicBezTo>
                <a:lnTo>
                  <a:pt x="62149" y="25971"/>
                </a:lnTo>
                <a:cubicBezTo>
                  <a:pt x="69578" y="26170"/>
                  <a:pt x="76836" y="27576"/>
                  <a:pt x="83694" y="30019"/>
                </a:cubicBezTo>
                <a:cubicBezTo>
                  <a:pt x="85703" y="25424"/>
                  <a:pt x="88216" y="20993"/>
                  <a:pt x="91254" y="16823"/>
                </a:cubicBezTo>
                <a:close/>
                <a:moveTo>
                  <a:pt x="92191" y="102478"/>
                </a:moveTo>
                <a:cubicBezTo>
                  <a:pt x="89134" y="98585"/>
                  <a:pt x="86626" y="94394"/>
                  <a:pt x="84614" y="90026"/>
                </a:cubicBezTo>
                <a:cubicBezTo>
                  <a:pt x="77503" y="92765"/>
                  <a:pt x="69928" y="94377"/>
                  <a:pt x="62149" y="94672"/>
                </a:cubicBezTo>
                <a:lnTo>
                  <a:pt x="62149" y="113264"/>
                </a:lnTo>
                <a:cubicBezTo>
                  <a:pt x="73428" y="112835"/>
                  <a:pt x="83806" y="108901"/>
                  <a:pt x="92191" y="102478"/>
                </a:cubicBezTo>
                <a:close/>
                <a:moveTo>
                  <a:pt x="108452" y="56211"/>
                </a:moveTo>
                <a:cubicBezTo>
                  <a:pt x="102585" y="49213"/>
                  <a:pt x="95286" y="43712"/>
                  <a:pt x="87165" y="39928"/>
                </a:cubicBezTo>
                <a:cubicBezTo>
                  <a:pt x="85533" y="45240"/>
                  <a:pt x="84594" y="50713"/>
                  <a:pt x="84387" y="56211"/>
                </a:cubicBezTo>
                <a:close/>
                <a:moveTo>
                  <a:pt x="108893" y="62987"/>
                </a:moveTo>
                <a:lnTo>
                  <a:pt x="84451" y="62987"/>
                </a:lnTo>
                <a:cubicBezTo>
                  <a:pt x="84750" y="68783"/>
                  <a:pt x="85872" y="74538"/>
                  <a:pt x="87772" y="80093"/>
                </a:cubicBezTo>
                <a:cubicBezTo>
                  <a:pt x="95898" y="76042"/>
                  <a:pt x="103149" y="70263"/>
                  <a:pt x="108893" y="62987"/>
                </a:cubicBezTo>
                <a:close/>
                <a:moveTo>
                  <a:pt x="111997" y="48352"/>
                </a:moveTo>
                <a:cubicBezTo>
                  <a:pt x="109700" y="37715"/>
                  <a:pt x="104172" y="28286"/>
                  <a:pt x="96490" y="21123"/>
                </a:cubicBezTo>
                <a:cubicBezTo>
                  <a:pt x="93775" y="24712"/>
                  <a:pt x="91592" y="28582"/>
                  <a:pt x="89828" y="32588"/>
                </a:cubicBezTo>
                <a:cubicBezTo>
                  <a:pt x="98115" y="36327"/>
                  <a:pt x="105653" y="41662"/>
                  <a:pt x="111997" y="48352"/>
                </a:cubicBezTo>
                <a:close/>
                <a:moveTo>
                  <a:pt x="112044" y="71427"/>
                </a:moveTo>
                <a:cubicBezTo>
                  <a:pt x="105949" y="78076"/>
                  <a:pt x="98693" y="83450"/>
                  <a:pt x="90692" y="87326"/>
                </a:cubicBezTo>
                <a:cubicBezTo>
                  <a:pt x="92451" y="91123"/>
                  <a:pt x="94624" y="94770"/>
                  <a:pt x="97268" y="98161"/>
                </a:cubicBezTo>
                <a:cubicBezTo>
                  <a:pt x="104590" y="91027"/>
                  <a:pt x="109851" y="81796"/>
                  <a:pt x="112044" y="71427"/>
                </a:cubicBezTo>
                <a:close/>
                <a:moveTo>
                  <a:pt x="120000" y="60000"/>
                </a:moveTo>
                <a:cubicBezTo>
                  <a:pt x="120000" y="93137"/>
                  <a:pt x="93119" y="120000"/>
                  <a:pt x="59960" y="120000"/>
                </a:cubicBezTo>
                <a:cubicBezTo>
                  <a:pt x="27805" y="120000"/>
                  <a:pt x="1554" y="94738"/>
                  <a:pt x="72" y="62987"/>
                </a:cubicBezTo>
                <a:lnTo>
                  <a:pt x="0" y="62987"/>
                </a:lnTo>
                <a:lnTo>
                  <a:pt x="0" y="56211"/>
                </a:lnTo>
                <a:lnTo>
                  <a:pt x="103" y="56211"/>
                </a:lnTo>
                <a:cubicBezTo>
                  <a:pt x="1902" y="26359"/>
                  <a:pt x="25603" y="2427"/>
                  <a:pt x="55368" y="231"/>
                </a:cubicBezTo>
                <a:lnTo>
                  <a:pt x="55368" y="0"/>
                </a:lnTo>
                <a:lnTo>
                  <a:pt x="59960" y="0"/>
                </a:lnTo>
                <a:lnTo>
                  <a:pt x="62149" y="0"/>
                </a:lnTo>
                <a:lnTo>
                  <a:pt x="62149" y="110"/>
                </a:lnTo>
                <a:cubicBezTo>
                  <a:pt x="94295" y="1191"/>
                  <a:pt x="120000" y="27595"/>
                  <a:pt x="120000" y="6000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89" name="Google Shape;1077;p73">
            <a:extLst>
              <a:ext uri="{FF2B5EF4-FFF2-40B4-BE49-F238E27FC236}">
                <a16:creationId xmlns:a16="http://schemas.microsoft.com/office/drawing/2014/main" id="{CDA80362-2998-4943-8FB6-030159304F30}"/>
              </a:ext>
            </a:extLst>
          </p:cNvPr>
          <p:cNvGrpSpPr/>
          <p:nvPr/>
        </p:nvGrpSpPr>
        <p:grpSpPr>
          <a:xfrm>
            <a:off x="5802910" y="3423697"/>
            <a:ext cx="617015" cy="594622"/>
            <a:chOff x="1244285" y="137079"/>
            <a:chExt cx="3222887" cy="3222885"/>
          </a:xfrm>
          <a:solidFill>
            <a:schemeClr val="bg1"/>
          </a:solidFill>
        </p:grpSpPr>
        <p:sp>
          <p:nvSpPr>
            <p:cNvPr id="90" name="Google Shape;1078;p73">
              <a:extLst>
                <a:ext uri="{FF2B5EF4-FFF2-40B4-BE49-F238E27FC236}">
                  <a16:creationId xmlns:a16="http://schemas.microsoft.com/office/drawing/2014/main" id="{5D7E9B2C-5500-4EE4-B824-EEAAFC79C372}"/>
                </a:ext>
              </a:extLst>
            </p:cNvPr>
            <p:cNvSpPr/>
            <p:nvPr/>
          </p:nvSpPr>
          <p:spPr>
            <a:xfrm rot="-2700000">
              <a:off x="3296344" y="1792669"/>
              <a:ext cx="528220" cy="1321158"/>
            </a:xfrm>
            <a:prstGeom prst="rect">
              <a:avLst/>
            </a:prstGeom>
            <a:grp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1" name="Google Shape;1079;p73">
              <a:extLst>
                <a:ext uri="{FF2B5EF4-FFF2-40B4-BE49-F238E27FC236}">
                  <a16:creationId xmlns:a16="http://schemas.microsoft.com/office/drawing/2014/main" id="{6069676B-3D2B-4067-A42C-6323E0A40E86}"/>
                </a:ext>
              </a:extLst>
            </p:cNvPr>
            <p:cNvSpPr/>
            <p:nvPr/>
          </p:nvSpPr>
          <p:spPr>
            <a:xfrm rot="8100000">
              <a:off x="3909641" y="2915594"/>
              <a:ext cx="528162" cy="301840"/>
            </a:xfrm>
            <a:prstGeom prst="round2SameRect">
              <a:avLst>
                <a:gd name="adj1" fmla="val 50000"/>
                <a:gd name="adj2" fmla="val 0"/>
              </a:avLst>
            </a:prstGeom>
            <a:grp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 name="Google Shape;1080;p73">
              <a:extLst>
                <a:ext uri="{FF2B5EF4-FFF2-40B4-BE49-F238E27FC236}">
                  <a16:creationId xmlns:a16="http://schemas.microsoft.com/office/drawing/2014/main" id="{6D940B1B-BB0B-489F-8DA9-7716AA57FBA7}"/>
                </a:ext>
              </a:extLst>
            </p:cNvPr>
            <p:cNvSpPr/>
            <p:nvPr/>
          </p:nvSpPr>
          <p:spPr>
            <a:xfrm>
              <a:off x="1244285" y="137079"/>
              <a:ext cx="2226071" cy="2226071"/>
            </a:xfrm>
            <a:prstGeom prst="donut">
              <a:avLst>
                <a:gd name="adj" fmla="val 11298"/>
              </a:avLst>
            </a:prstGeom>
            <a:grp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1081;p73">
              <a:extLst>
                <a:ext uri="{FF2B5EF4-FFF2-40B4-BE49-F238E27FC236}">
                  <a16:creationId xmlns:a16="http://schemas.microsoft.com/office/drawing/2014/main" id="{E03B7068-79DE-4154-842D-1BB1DB414DA8}"/>
                </a:ext>
              </a:extLst>
            </p:cNvPr>
            <p:cNvSpPr/>
            <p:nvPr/>
          </p:nvSpPr>
          <p:spPr>
            <a:xfrm>
              <a:off x="1570436" y="463230"/>
              <a:ext cx="1573768" cy="1573768"/>
            </a:xfrm>
            <a:prstGeom prst="blockArc">
              <a:avLst>
                <a:gd name="adj1" fmla="val 15714950"/>
                <a:gd name="adj2" fmla="val 161138"/>
                <a:gd name="adj3" fmla="val 9277"/>
              </a:avLst>
            </a:prstGeom>
            <a:grp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4" name="Google Shape;1178;p74">
            <a:extLst>
              <a:ext uri="{FF2B5EF4-FFF2-40B4-BE49-F238E27FC236}">
                <a16:creationId xmlns:a16="http://schemas.microsoft.com/office/drawing/2014/main" id="{4BD233FA-865E-43DD-8340-023F73C7C9E0}"/>
              </a:ext>
            </a:extLst>
          </p:cNvPr>
          <p:cNvSpPr/>
          <p:nvPr/>
        </p:nvSpPr>
        <p:spPr>
          <a:xfrm>
            <a:off x="7492223" y="3943965"/>
            <a:ext cx="428968" cy="484404"/>
          </a:xfrm>
          <a:custGeom>
            <a:avLst/>
            <a:gdLst/>
            <a:ahLst/>
            <a:cxnLst/>
            <a:rect l="l" t="t" r="r" b="b"/>
            <a:pathLst>
              <a:path w="120000" h="120000" extrusionOk="0">
                <a:moveTo>
                  <a:pt x="60000" y="78614"/>
                </a:moveTo>
                <a:cubicBezTo>
                  <a:pt x="55531" y="78614"/>
                  <a:pt x="51908" y="81122"/>
                  <a:pt x="51908" y="84215"/>
                </a:cubicBezTo>
                <a:cubicBezTo>
                  <a:pt x="51908" y="86325"/>
                  <a:pt x="53593" y="88163"/>
                  <a:pt x="56141" y="89046"/>
                </a:cubicBezTo>
                <a:lnTo>
                  <a:pt x="53370" y="100653"/>
                </a:lnTo>
                <a:lnTo>
                  <a:pt x="66629" y="100653"/>
                </a:lnTo>
                <a:lnTo>
                  <a:pt x="63858" y="89046"/>
                </a:lnTo>
                <a:cubicBezTo>
                  <a:pt x="66406" y="88163"/>
                  <a:pt x="68091" y="86325"/>
                  <a:pt x="68091" y="84215"/>
                </a:cubicBezTo>
                <a:cubicBezTo>
                  <a:pt x="68091" y="81122"/>
                  <a:pt x="64469" y="78614"/>
                  <a:pt x="60000" y="78614"/>
                </a:cubicBezTo>
                <a:close/>
                <a:moveTo>
                  <a:pt x="59712" y="10004"/>
                </a:moveTo>
                <a:cubicBezTo>
                  <a:pt x="47383" y="10113"/>
                  <a:pt x="37471" y="17062"/>
                  <a:pt x="37471" y="25597"/>
                </a:cubicBezTo>
                <a:lnTo>
                  <a:pt x="37395" y="25597"/>
                </a:lnTo>
                <a:lnTo>
                  <a:pt x="37395" y="59268"/>
                </a:lnTo>
                <a:lnTo>
                  <a:pt x="82604" y="59268"/>
                </a:lnTo>
                <a:lnTo>
                  <a:pt x="82604" y="25197"/>
                </a:lnTo>
                <a:lnTo>
                  <a:pt x="82521" y="25198"/>
                </a:lnTo>
                <a:cubicBezTo>
                  <a:pt x="82205" y="16666"/>
                  <a:pt x="72040" y="9895"/>
                  <a:pt x="59712" y="10004"/>
                </a:cubicBezTo>
                <a:close/>
                <a:moveTo>
                  <a:pt x="59527" y="2"/>
                </a:moveTo>
                <a:cubicBezTo>
                  <a:pt x="79765" y="-176"/>
                  <a:pt x="96451" y="10938"/>
                  <a:pt x="96968" y="24942"/>
                </a:cubicBezTo>
                <a:lnTo>
                  <a:pt x="94392" y="24988"/>
                </a:lnTo>
                <a:lnTo>
                  <a:pt x="96980" y="24988"/>
                </a:lnTo>
                <a:lnTo>
                  <a:pt x="96980" y="59268"/>
                </a:lnTo>
                <a:lnTo>
                  <a:pt x="110559" y="59268"/>
                </a:lnTo>
                <a:cubicBezTo>
                  <a:pt x="115773" y="59268"/>
                  <a:pt x="120000" y="62193"/>
                  <a:pt x="120000" y="65802"/>
                </a:cubicBezTo>
                <a:lnTo>
                  <a:pt x="120000" y="113465"/>
                </a:lnTo>
                <a:cubicBezTo>
                  <a:pt x="120000" y="117074"/>
                  <a:pt x="115773" y="120000"/>
                  <a:pt x="110559" y="120000"/>
                </a:cubicBezTo>
                <a:lnTo>
                  <a:pt x="9440" y="120000"/>
                </a:lnTo>
                <a:cubicBezTo>
                  <a:pt x="4226" y="120000"/>
                  <a:pt x="0" y="117074"/>
                  <a:pt x="0" y="113465"/>
                </a:cubicBezTo>
                <a:lnTo>
                  <a:pt x="0" y="65802"/>
                </a:lnTo>
                <a:cubicBezTo>
                  <a:pt x="0" y="62193"/>
                  <a:pt x="4226" y="59268"/>
                  <a:pt x="9440" y="59268"/>
                </a:cubicBezTo>
                <a:lnTo>
                  <a:pt x="23019" y="59268"/>
                </a:lnTo>
                <a:lnTo>
                  <a:pt x="23019" y="25371"/>
                </a:lnTo>
                <a:lnTo>
                  <a:pt x="23052" y="25371"/>
                </a:lnTo>
                <a:cubicBezTo>
                  <a:pt x="23195" y="11465"/>
                  <a:pt x="39398" y="180"/>
                  <a:pt x="59527" y="2"/>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5" name="Google Shape;1183;p74">
            <a:extLst>
              <a:ext uri="{FF2B5EF4-FFF2-40B4-BE49-F238E27FC236}">
                <a16:creationId xmlns:a16="http://schemas.microsoft.com/office/drawing/2014/main" id="{E547892A-94D6-4C70-B61F-CD147C8E8954}"/>
              </a:ext>
            </a:extLst>
          </p:cNvPr>
          <p:cNvSpPr/>
          <p:nvPr/>
        </p:nvSpPr>
        <p:spPr>
          <a:xfrm>
            <a:off x="8412192" y="5433297"/>
            <a:ext cx="505305" cy="413830"/>
          </a:xfrm>
          <a:custGeom>
            <a:avLst/>
            <a:gdLst/>
            <a:ahLst/>
            <a:cxnLst/>
            <a:rect l="l" t="t" r="r" b="b"/>
            <a:pathLst>
              <a:path w="120000" h="120000" extrusionOk="0">
                <a:moveTo>
                  <a:pt x="103619" y="21556"/>
                </a:moveTo>
                <a:lnTo>
                  <a:pt x="110933" y="21556"/>
                </a:lnTo>
                <a:cubicBezTo>
                  <a:pt x="115940" y="21556"/>
                  <a:pt x="119999" y="26691"/>
                  <a:pt x="119999" y="33024"/>
                </a:cubicBezTo>
                <a:lnTo>
                  <a:pt x="119999" y="108532"/>
                </a:lnTo>
                <a:cubicBezTo>
                  <a:pt x="119999" y="114865"/>
                  <a:pt x="115940" y="119999"/>
                  <a:pt x="110933" y="119999"/>
                </a:cubicBezTo>
                <a:lnTo>
                  <a:pt x="103619" y="119999"/>
                </a:lnTo>
                <a:close/>
                <a:moveTo>
                  <a:pt x="9066" y="21556"/>
                </a:moveTo>
                <a:lnTo>
                  <a:pt x="16380" y="21556"/>
                </a:lnTo>
                <a:lnTo>
                  <a:pt x="16380" y="119999"/>
                </a:lnTo>
                <a:lnTo>
                  <a:pt x="9066" y="119999"/>
                </a:lnTo>
                <a:cubicBezTo>
                  <a:pt x="4059" y="119999"/>
                  <a:pt x="0" y="114865"/>
                  <a:pt x="0" y="108532"/>
                </a:cubicBezTo>
                <a:lnTo>
                  <a:pt x="0" y="33024"/>
                </a:lnTo>
                <a:cubicBezTo>
                  <a:pt x="0" y="26691"/>
                  <a:pt x="4059" y="21556"/>
                  <a:pt x="9066" y="21556"/>
                </a:cubicBezTo>
                <a:close/>
                <a:moveTo>
                  <a:pt x="53249" y="8215"/>
                </a:moveTo>
                <a:cubicBezTo>
                  <a:pt x="51152" y="8215"/>
                  <a:pt x="49452" y="10366"/>
                  <a:pt x="49452" y="13019"/>
                </a:cubicBezTo>
                <a:lnTo>
                  <a:pt x="49452" y="21556"/>
                </a:lnTo>
                <a:lnTo>
                  <a:pt x="70547" y="21556"/>
                </a:lnTo>
                <a:lnTo>
                  <a:pt x="70547" y="13019"/>
                </a:lnTo>
                <a:cubicBezTo>
                  <a:pt x="70547" y="10366"/>
                  <a:pt x="68847" y="8215"/>
                  <a:pt x="66750" y="8215"/>
                </a:cubicBezTo>
                <a:close/>
                <a:moveTo>
                  <a:pt x="47927" y="0"/>
                </a:moveTo>
                <a:lnTo>
                  <a:pt x="72072" y="0"/>
                </a:lnTo>
                <a:cubicBezTo>
                  <a:pt x="74817" y="0"/>
                  <a:pt x="77043" y="2815"/>
                  <a:pt x="77043" y="6287"/>
                </a:cubicBezTo>
                <a:lnTo>
                  <a:pt x="77043" y="21556"/>
                </a:lnTo>
                <a:lnTo>
                  <a:pt x="96909" y="21556"/>
                </a:lnTo>
                <a:lnTo>
                  <a:pt x="96909" y="119999"/>
                </a:lnTo>
                <a:lnTo>
                  <a:pt x="23090" y="119999"/>
                </a:lnTo>
                <a:lnTo>
                  <a:pt x="23090" y="21556"/>
                </a:lnTo>
                <a:lnTo>
                  <a:pt x="42956" y="21556"/>
                </a:lnTo>
                <a:lnTo>
                  <a:pt x="42956" y="6287"/>
                </a:lnTo>
                <a:cubicBezTo>
                  <a:pt x="42956" y="2815"/>
                  <a:pt x="45182" y="0"/>
                  <a:pt x="47927" y="0"/>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1184;p74">
            <a:extLst>
              <a:ext uri="{FF2B5EF4-FFF2-40B4-BE49-F238E27FC236}">
                <a16:creationId xmlns:a16="http://schemas.microsoft.com/office/drawing/2014/main" id="{66CE2317-9A53-4E19-887A-52970B4099F7}"/>
              </a:ext>
            </a:extLst>
          </p:cNvPr>
          <p:cNvSpPr/>
          <p:nvPr/>
        </p:nvSpPr>
        <p:spPr>
          <a:xfrm>
            <a:off x="3315747" y="5381947"/>
            <a:ext cx="455390" cy="461384"/>
          </a:xfrm>
          <a:custGeom>
            <a:avLst/>
            <a:gdLst/>
            <a:ahLst/>
            <a:cxnLst/>
            <a:rect l="l" t="t" r="r" b="b"/>
            <a:pathLst>
              <a:path w="120000" h="120000" extrusionOk="0">
                <a:moveTo>
                  <a:pt x="65274" y="39473"/>
                </a:moveTo>
                <a:cubicBezTo>
                  <a:pt x="53599" y="36371"/>
                  <a:pt x="41599" y="43242"/>
                  <a:pt x="38470" y="54820"/>
                </a:cubicBezTo>
                <a:cubicBezTo>
                  <a:pt x="35342" y="66398"/>
                  <a:pt x="42270" y="78299"/>
                  <a:pt x="53945" y="81402"/>
                </a:cubicBezTo>
                <a:cubicBezTo>
                  <a:pt x="65620" y="84504"/>
                  <a:pt x="77621" y="77633"/>
                  <a:pt x="80749" y="66055"/>
                </a:cubicBezTo>
                <a:cubicBezTo>
                  <a:pt x="83877" y="54477"/>
                  <a:pt x="76949" y="42576"/>
                  <a:pt x="65274" y="39473"/>
                </a:cubicBezTo>
                <a:close/>
                <a:moveTo>
                  <a:pt x="69168" y="25060"/>
                </a:moveTo>
                <a:cubicBezTo>
                  <a:pt x="88870" y="30296"/>
                  <a:pt x="100561" y="50379"/>
                  <a:pt x="95282" y="69917"/>
                </a:cubicBezTo>
                <a:cubicBezTo>
                  <a:pt x="90003" y="89455"/>
                  <a:pt x="69753" y="101050"/>
                  <a:pt x="50051" y="95815"/>
                </a:cubicBezTo>
                <a:cubicBezTo>
                  <a:pt x="30350" y="90579"/>
                  <a:pt x="18658" y="70496"/>
                  <a:pt x="23937" y="50958"/>
                </a:cubicBezTo>
                <a:cubicBezTo>
                  <a:pt x="29216" y="31420"/>
                  <a:pt x="49467" y="19825"/>
                  <a:pt x="69168" y="25060"/>
                </a:cubicBezTo>
                <a:close/>
                <a:moveTo>
                  <a:pt x="70584" y="19819"/>
                </a:moveTo>
                <a:cubicBezTo>
                  <a:pt x="47964" y="13808"/>
                  <a:pt x="24713" y="27121"/>
                  <a:pt x="18652" y="49554"/>
                </a:cubicBezTo>
                <a:cubicBezTo>
                  <a:pt x="12591" y="71987"/>
                  <a:pt x="26015" y="95045"/>
                  <a:pt x="48635" y="101056"/>
                </a:cubicBezTo>
                <a:cubicBezTo>
                  <a:pt x="71255" y="107067"/>
                  <a:pt x="94506" y="93754"/>
                  <a:pt x="100567" y="71321"/>
                </a:cubicBezTo>
                <a:cubicBezTo>
                  <a:pt x="106628" y="48888"/>
                  <a:pt x="93204" y="25830"/>
                  <a:pt x="70584" y="19819"/>
                </a:cubicBezTo>
                <a:close/>
                <a:moveTo>
                  <a:pt x="120000" y="28418"/>
                </a:moveTo>
                <a:lnTo>
                  <a:pt x="119819" y="29085"/>
                </a:lnTo>
                <a:lnTo>
                  <a:pt x="119636" y="28804"/>
                </a:lnTo>
                <a:close/>
                <a:moveTo>
                  <a:pt x="84120" y="4683"/>
                </a:moveTo>
                <a:lnTo>
                  <a:pt x="83867" y="19572"/>
                </a:lnTo>
                <a:lnTo>
                  <a:pt x="83406" y="19449"/>
                </a:lnTo>
                <a:cubicBezTo>
                  <a:pt x="87163" y="21546"/>
                  <a:pt x="90559" y="24117"/>
                  <a:pt x="93431" y="27166"/>
                </a:cubicBezTo>
                <a:lnTo>
                  <a:pt x="106796" y="23870"/>
                </a:lnTo>
                <a:lnTo>
                  <a:pt x="115363" y="39849"/>
                </a:lnTo>
                <a:lnTo>
                  <a:pt x="105840" y="48364"/>
                </a:lnTo>
                <a:cubicBezTo>
                  <a:pt x="107034" y="52676"/>
                  <a:pt x="107596" y="57191"/>
                  <a:pt x="107394" y="61781"/>
                </a:cubicBezTo>
                <a:lnTo>
                  <a:pt x="119289" y="68330"/>
                </a:lnTo>
                <a:lnTo>
                  <a:pt x="114566" y="85810"/>
                </a:lnTo>
                <a:lnTo>
                  <a:pt x="100132" y="85570"/>
                </a:lnTo>
                <a:cubicBezTo>
                  <a:pt x="98307" y="88594"/>
                  <a:pt x="96096" y="91321"/>
                  <a:pt x="93619" y="93756"/>
                </a:cubicBezTo>
                <a:lnTo>
                  <a:pt x="98359" y="106025"/>
                </a:lnTo>
                <a:lnTo>
                  <a:pt x="83411" y="116405"/>
                </a:lnTo>
                <a:lnTo>
                  <a:pt x="72073" y="106643"/>
                </a:lnTo>
                <a:lnTo>
                  <a:pt x="73453" y="105685"/>
                </a:lnTo>
                <a:cubicBezTo>
                  <a:pt x="69110" y="107079"/>
                  <a:pt x="64517" y="107749"/>
                  <a:pt x="59835" y="107723"/>
                </a:cubicBezTo>
                <a:lnTo>
                  <a:pt x="52963" y="119999"/>
                </a:lnTo>
                <a:lnTo>
                  <a:pt x="35336" y="115316"/>
                </a:lnTo>
                <a:lnTo>
                  <a:pt x="35574" y="101277"/>
                </a:lnTo>
                <a:cubicBezTo>
                  <a:pt x="31839" y="99165"/>
                  <a:pt x="28466" y="96583"/>
                  <a:pt x="25614" y="93529"/>
                </a:cubicBezTo>
                <a:lnTo>
                  <a:pt x="25843" y="94015"/>
                </a:lnTo>
                <a:lnTo>
                  <a:pt x="11102" y="96847"/>
                </a:lnTo>
                <a:lnTo>
                  <a:pt x="3390" y="80445"/>
                </a:lnTo>
                <a:lnTo>
                  <a:pt x="13359" y="72429"/>
                </a:lnTo>
                <a:cubicBezTo>
                  <a:pt x="12295" y="68561"/>
                  <a:pt x="11739" y="64530"/>
                  <a:pt x="11738" y="60428"/>
                </a:cubicBezTo>
                <a:lnTo>
                  <a:pt x="0" y="53965"/>
                </a:lnTo>
                <a:lnTo>
                  <a:pt x="4723" y="36484"/>
                </a:lnTo>
                <a:lnTo>
                  <a:pt x="18174" y="36709"/>
                </a:lnTo>
                <a:cubicBezTo>
                  <a:pt x="19999" y="33515"/>
                  <a:pt x="22203" y="30603"/>
                  <a:pt x="24696" y="27997"/>
                </a:cubicBezTo>
                <a:lnTo>
                  <a:pt x="20190" y="14215"/>
                </a:lnTo>
                <a:lnTo>
                  <a:pt x="35666" y="4625"/>
                </a:lnTo>
                <a:lnTo>
                  <a:pt x="46473" y="14962"/>
                </a:lnTo>
                <a:lnTo>
                  <a:pt x="46365" y="15030"/>
                </a:lnTo>
                <a:cubicBezTo>
                  <a:pt x="50613" y="13704"/>
                  <a:pt x="55098" y="13091"/>
                  <a:pt x="59667" y="13141"/>
                </a:cubicBezTo>
                <a:lnTo>
                  <a:pt x="59206" y="13018"/>
                </a:lnTo>
                <a:lnTo>
                  <a:pt x="66493" y="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780091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F44DF8-3415-43B8-899F-422EEE5AE1EE}"/>
              </a:ext>
            </a:extLst>
          </p:cNvPr>
          <p:cNvSpPr>
            <a:spLocks noGrp="1"/>
          </p:cNvSpPr>
          <p:nvPr>
            <p:ph type="sldNum" sz="quarter" idx="12"/>
          </p:nvPr>
        </p:nvSpPr>
        <p:spPr/>
        <p:txBody>
          <a:bodyPr/>
          <a:lstStyle/>
          <a:p>
            <a:fld id="{31A1B90B-C5B9-49A7-BA31-714282E05296}" type="slidenum">
              <a:rPr lang="en-US" smtClean="0"/>
              <a:pPr/>
              <a:t>36</a:t>
            </a:fld>
            <a:endParaRPr lang="en-US"/>
          </a:p>
        </p:txBody>
      </p:sp>
      <p:sp>
        <p:nvSpPr>
          <p:cNvPr id="63" name="TextBox 62">
            <a:extLst>
              <a:ext uri="{FF2B5EF4-FFF2-40B4-BE49-F238E27FC236}">
                <a16:creationId xmlns:a16="http://schemas.microsoft.com/office/drawing/2014/main" id="{6A287EC1-5E1A-478D-95BF-F74CBB69E94E}"/>
              </a:ext>
            </a:extLst>
          </p:cNvPr>
          <p:cNvSpPr txBox="1"/>
          <p:nvPr/>
        </p:nvSpPr>
        <p:spPr>
          <a:xfrm>
            <a:off x="176917" y="745944"/>
            <a:ext cx="1428089" cy="1107995"/>
          </a:xfrm>
          <a:prstGeom prst="rect">
            <a:avLst/>
          </a:prstGeom>
          <a:solidFill>
            <a:srgbClr val="1F497D"/>
          </a:solidFill>
          <a:ln w="3175">
            <a:noFill/>
          </a:ln>
        </p:spPr>
        <p:txBody>
          <a:bodyPr wrap="square" rtlCol="0" anchor="ctr">
            <a:noAutofit/>
          </a:bodyPr>
          <a:lstStyle/>
          <a:p>
            <a:pPr lvl="0" algn="ctr">
              <a:defRPr/>
            </a:pPr>
            <a:r>
              <a:rPr lang="en-US" sz="1400" b="1" kern="0" dirty="0">
                <a:solidFill>
                  <a:prstClr val="white"/>
                </a:solidFill>
              </a:rPr>
              <a:t>TAFTA in a nutshell</a:t>
            </a:r>
            <a:endParaRPr kumimoji="0" lang="en-US" sz="1400" b="1" i="0" u="none" strike="noStrike" kern="0" cap="none" spc="0" normalizeH="0" baseline="0" noProof="0" dirty="0">
              <a:ln>
                <a:noFill/>
              </a:ln>
              <a:solidFill>
                <a:prstClr val="white"/>
              </a:solidFill>
              <a:effectLst/>
              <a:uLnTx/>
              <a:uFillTx/>
            </a:endParaRPr>
          </a:p>
        </p:txBody>
      </p:sp>
      <p:sp>
        <p:nvSpPr>
          <p:cNvPr id="64" name="TextBox 63">
            <a:extLst>
              <a:ext uri="{FF2B5EF4-FFF2-40B4-BE49-F238E27FC236}">
                <a16:creationId xmlns:a16="http://schemas.microsoft.com/office/drawing/2014/main" id="{5DFF92BE-7F46-4474-9F07-2B22A53B6628}"/>
              </a:ext>
            </a:extLst>
          </p:cNvPr>
          <p:cNvSpPr txBox="1"/>
          <p:nvPr/>
        </p:nvSpPr>
        <p:spPr>
          <a:xfrm>
            <a:off x="1690788" y="756640"/>
            <a:ext cx="9971956" cy="1107996"/>
          </a:xfrm>
          <a:prstGeom prst="rect">
            <a:avLst/>
          </a:prstGeom>
          <a:noFill/>
        </p:spPr>
        <p:txBody>
          <a:bodyPr wrap="square" rtlCol="0">
            <a:spAutoFit/>
          </a:bodyPr>
          <a:lstStyle/>
          <a:p>
            <a:pPr algn="just"/>
            <a:r>
              <a:rPr lang="en-US" sz="1100" b="1" dirty="0">
                <a:latin typeface="Calibri" panose="020F0502020204030204" pitchFamily="34" charset="0"/>
                <a:ea typeface="Calibri" panose="020F0502020204030204" pitchFamily="34" charset="0"/>
                <a:cs typeface="Cordia New" panose="020B0304020202020204" pitchFamily="34" charset="-34"/>
              </a:rPr>
              <a:t>AFTA (Thailand) </a:t>
            </a:r>
            <a:r>
              <a:rPr lang="en-US" sz="1100" dirty="0">
                <a:latin typeface="Calibri" panose="020F0502020204030204" pitchFamily="34" charset="0"/>
                <a:ea typeface="Calibri" panose="020F0502020204030204" pitchFamily="34" charset="0"/>
                <a:cs typeface="Cordia New" panose="020B0304020202020204" pitchFamily="34" charset="-34"/>
              </a:rPr>
              <a:t>Thailand had relatively high tariff rates, with few duty free tariff lines and some relatively high tariff peaks. For example, automotive tariffs were up to 80 per cent, while beef tariffs were 51 per cent. Around half of Thailand’s tariffs on complying Australian imports were reduced to zero upon entry into force in 2005. </a:t>
            </a:r>
          </a:p>
          <a:p>
            <a:pPr algn="just"/>
            <a:endParaRPr lang="en-US" sz="1100" dirty="0">
              <a:latin typeface="Calibri" panose="020F0502020204030204" pitchFamily="34" charset="0"/>
              <a:ea typeface="Calibri" panose="020F0502020204030204" pitchFamily="34" charset="0"/>
              <a:cs typeface="Cordia New" panose="020B0304020202020204" pitchFamily="34" charset="-34"/>
            </a:endParaRPr>
          </a:p>
          <a:p>
            <a:pPr algn="just"/>
            <a:r>
              <a:rPr lang="en-US" sz="1100" dirty="0">
                <a:latin typeface="Calibri" panose="020F0502020204030204" pitchFamily="34" charset="0"/>
                <a:ea typeface="Calibri" panose="020F0502020204030204" pitchFamily="34" charset="0"/>
                <a:cs typeface="Cordia New" panose="020B0304020202020204" pitchFamily="34" charset="-34"/>
              </a:rPr>
              <a:t>A substantial proportion of remaining tariffs were phased to zero by 1 January 2010, with most remaining tariffs to be phased to zero by 1 January 2015. Border restrictions on some agricultural products such as beef will not be phased out until 2020, while designated dairy tariff quotas will not be abolished until 2025. Australia will reduce all tariffs on imports from Thailand to zero by 2015. Under the agreement, tariffs on motor vehicles were cut to zero upon its entry into force.</a:t>
            </a:r>
            <a:endParaRPr lang="en-US" sz="1100" b="1" dirty="0">
              <a:solidFill>
                <a:prstClr val="black"/>
              </a:solidFill>
              <a:ea typeface="Arial Unicode MS" panose="020B0604020202020204" pitchFamily="34" charset="-128"/>
              <a:cs typeface="Arial Unicode MS" panose="020B0604020202020204" pitchFamily="34" charset="-128"/>
            </a:endParaRPr>
          </a:p>
        </p:txBody>
      </p:sp>
      <p:grpSp>
        <p:nvGrpSpPr>
          <p:cNvPr id="89" name="그룹 8">
            <a:extLst>
              <a:ext uri="{FF2B5EF4-FFF2-40B4-BE49-F238E27FC236}">
                <a16:creationId xmlns:a16="http://schemas.microsoft.com/office/drawing/2014/main" id="{6DFA79D5-62ED-46ED-A50C-8498FDEC5D67}"/>
              </a:ext>
            </a:extLst>
          </p:cNvPr>
          <p:cNvGrpSpPr/>
          <p:nvPr/>
        </p:nvGrpSpPr>
        <p:grpSpPr>
          <a:xfrm>
            <a:off x="4168209" y="2096576"/>
            <a:ext cx="3172967" cy="2896789"/>
            <a:chOff x="4406922" y="1835575"/>
            <a:chExt cx="3374514" cy="3074347"/>
          </a:xfrm>
        </p:grpSpPr>
        <p:sp>
          <p:nvSpPr>
            <p:cNvPr id="108" name="Freeform 20">
              <a:extLst>
                <a:ext uri="{FF2B5EF4-FFF2-40B4-BE49-F238E27FC236}">
                  <a16:creationId xmlns:a16="http://schemas.microsoft.com/office/drawing/2014/main" id="{C3FF6850-6ADF-45FA-9F6C-19F92125CEC6}"/>
                </a:ext>
              </a:extLst>
            </p:cNvPr>
            <p:cNvSpPr>
              <a:spLocks/>
            </p:cNvSpPr>
            <p:nvPr/>
          </p:nvSpPr>
          <p:spPr bwMode="auto">
            <a:xfrm>
              <a:off x="5253191" y="1879651"/>
              <a:ext cx="2340560" cy="1687967"/>
            </a:xfrm>
            <a:custGeom>
              <a:avLst/>
              <a:gdLst>
                <a:gd name="connsiteX0" fmla="*/ 1634846 w 2138022"/>
                <a:gd name="connsiteY0" fmla="*/ 2638954 h 2647376"/>
                <a:gd name="connsiteX1" fmla="*/ 1636616 w 2138022"/>
                <a:gd name="connsiteY1" fmla="*/ 2641686 h 2647376"/>
                <a:gd name="connsiteX2" fmla="*/ 1631537 w 2138022"/>
                <a:gd name="connsiteY2" fmla="*/ 2647376 h 2647376"/>
                <a:gd name="connsiteX3" fmla="*/ 1634846 w 2138022"/>
                <a:gd name="connsiteY3" fmla="*/ 2638954 h 2647376"/>
                <a:gd name="connsiteX4" fmla="*/ 191284 w 2138022"/>
                <a:gd name="connsiteY4" fmla="*/ 0 h 2647376"/>
                <a:gd name="connsiteX5" fmla="*/ 1429002 w 2138022"/>
                <a:gd name="connsiteY5" fmla="*/ 0 h 2647376"/>
                <a:gd name="connsiteX6" fmla="*/ 1680296 w 2138022"/>
                <a:gd name="connsiteY6" fmla="*/ 146243 h 2647376"/>
                <a:gd name="connsiteX7" fmla="*/ 2138022 w 2138022"/>
                <a:gd name="connsiteY7" fmla="*/ 939458 h 2647376"/>
                <a:gd name="connsiteX8" fmla="*/ 1207798 w 2138022"/>
                <a:gd name="connsiteY8" fmla="*/ 1541901 h 2647376"/>
                <a:gd name="connsiteX9" fmla="*/ 491337 w 2138022"/>
                <a:gd name="connsiteY9" fmla="*/ 299986 h 2647376"/>
                <a:gd name="connsiteX10" fmla="*/ 0 w 2138022"/>
                <a:gd name="connsiteY10" fmla="*/ 74996 h 2647376"/>
                <a:gd name="connsiteX11" fmla="*/ 191284 w 2138022"/>
                <a:gd name="connsiteY11" fmla="*/ 0 h 2647376"/>
                <a:gd name="connsiteX0" fmla="*/ 1631537 w 2138022"/>
                <a:gd name="connsiteY0" fmla="*/ 2647376 h 2647376"/>
                <a:gd name="connsiteX1" fmla="*/ 1636616 w 2138022"/>
                <a:gd name="connsiteY1" fmla="*/ 2641686 h 2647376"/>
                <a:gd name="connsiteX2" fmla="*/ 1631537 w 2138022"/>
                <a:gd name="connsiteY2" fmla="*/ 2647376 h 2647376"/>
                <a:gd name="connsiteX3" fmla="*/ 191284 w 2138022"/>
                <a:gd name="connsiteY3" fmla="*/ 0 h 2647376"/>
                <a:gd name="connsiteX4" fmla="*/ 1429002 w 2138022"/>
                <a:gd name="connsiteY4" fmla="*/ 0 h 2647376"/>
                <a:gd name="connsiteX5" fmla="*/ 1680296 w 2138022"/>
                <a:gd name="connsiteY5" fmla="*/ 146243 h 2647376"/>
                <a:gd name="connsiteX6" fmla="*/ 2138022 w 2138022"/>
                <a:gd name="connsiteY6" fmla="*/ 939458 h 2647376"/>
                <a:gd name="connsiteX7" fmla="*/ 1207798 w 2138022"/>
                <a:gd name="connsiteY7" fmla="*/ 1541901 h 2647376"/>
                <a:gd name="connsiteX8" fmla="*/ 491337 w 2138022"/>
                <a:gd name="connsiteY8" fmla="*/ 299986 h 2647376"/>
                <a:gd name="connsiteX9" fmla="*/ 0 w 2138022"/>
                <a:gd name="connsiteY9" fmla="*/ 74996 h 2647376"/>
                <a:gd name="connsiteX10" fmla="*/ 191284 w 2138022"/>
                <a:gd name="connsiteY10" fmla="*/ 0 h 2647376"/>
                <a:gd name="connsiteX0" fmla="*/ 191284 w 2138022"/>
                <a:gd name="connsiteY0" fmla="*/ 0 h 1541901"/>
                <a:gd name="connsiteX1" fmla="*/ 1429002 w 2138022"/>
                <a:gd name="connsiteY1" fmla="*/ 0 h 1541901"/>
                <a:gd name="connsiteX2" fmla="*/ 1680296 w 2138022"/>
                <a:gd name="connsiteY2" fmla="*/ 146243 h 1541901"/>
                <a:gd name="connsiteX3" fmla="*/ 2138022 w 2138022"/>
                <a:gd name="connsiteY3" fmla="*/ 939458 h 1541901"/>
                <a:gd name="connsiteX4" fmla="*/ 1207798 w 2138022"/>
                <a:gd name="connsiteY4" fmla="*/ 1541901 h 1541901"/>
                <a:gd name="connsiteX5" fmla="*/ 491337 w 2138022"/>
                <a:gd name="connsiteY5" fmla="*/ 299986 h 1541901"/>
                <a:gd name="connsiteX6" fmla="*/ 0 w 2138022"/>
                <a:gd name="connsiteY6" fmla="*/ 74996 h 1541901"/>
                <a:gd name="connsiteX7" fmla="*/ 191284 w 2138022"/>
                <a:gd name="connsiteY7" fmla="*/ 0 h 154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22" h="1541901">
                  <a:moveTo>
                    <a:pt x="191284" y="0"/>
                  </a:moveTo>
                  <a:lnTo>
                    <a:pt x="1429002" y="0"/>
                  </a:lnTo>
                  <a:cubicBezTo>
                    <a:pt x="1522768" y="0"/>
                    <a:pt x="1635288" y="67497"/>
                    <a:pt x="1680296" y="146243"/>
                  </a:cubicBezTo>
                  <a:lnTo>
                    <a:pt x="2138022" y="939458"/>
                  </a:lnTo>
                  <a:lnTo>
                    <a:pt x="1207798" y="1541901"/>
                  </a:lnTo>
                  <a:lnTo>
                    <a:pt x="491337" y="299986"/>
                  </a:lnTo>
                  <a:cubicBezTo>
                    <a:pt x="360063" y="71247"/>
                    <a:pt x="168780" y="-3750"/>
                    <a:pt x="0" y="74996"/>
                  </a:cubicBezTo>
                  <a:cubicBezTo>
                    <a:pt x="56260" y="29999"/>
                    <a:pt x="127523" y="0"/>
                    <a:pt x="191284" y="0"/>
                  </a:cubicBezTo>
                  <a:close/>
                </a:path>
              </a:pathLst>
            </a:custGeom>
            <a:gradFill flip="none" rotWithShape="1">
              <a:gsLst>
                <a:gs pos="0">
                  <a:srgbClr val="FBA200"/>
                </a:gs>
                <a:gs pos="59000">
                  <a:srgbClr val="FBA200">
                    <a:lumMod val="98000"/>
                  </a:srgbClr>
                </a:gs>
                <a:gs pos="88000">
                  <a:srgbClr val="FBA200">
                    <a:lumMod val="35000"/>
                  </a:srgbClr>
                </a:gs>
              </a:gsLst>
              <a:lin ang="13500000" scaled="1"/>
              <a:tileRect/>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000000"/>
                </a:solidFill>
                <a:effectLst/>
                <a:uLnTx/>
                <a:uFillTx/>
                <a:latin typeface="Arial"/>
                <a:cs typeface="+mn-cs"/>
              </a:endParaRPr>
            </a:p>
          </p:txBody>
        </p:sp>
        <p:sp>
          <p:nvSpPr>
            <p:cNvPr id="109" name="Freeform 74">
              <a:extLst>
                <a:ext uri="{FF2B5EF4-FFF2-40B4-BE49-F238E27FC236}">
                  <a16:creationId xmlns:a16="http://schemas.microsoft.com/office/drawing/2014/main" id="{B4DF0159-2D92-4F1D-9E54-20B0A1AA6BCC}"/>
                </a:ext>
              </a:extLst>
            </p:cNvPr>
            <p:cNvSpPr>
              <a:spLocks/>
            </p:cNvSpPr>
            <p:nvPr/>
          </p:nvSpPr>
          <p:spPr bwMode="auto">
            <a:xfrm>
              <a:off x="6288400" y="3682379"/>
              <a:ext cx="1310149" cy="1227543"/>
            </a:xfrm>
            <a:custGeom>
              <a:avLst/>
              <a:gdLst>
                <a:gd name="connsiteX0" fmla="*/ 0 w 1196777"/>
                <a:gd name="connsiteY0" fmla="*/ 5276 h 1121319"/>
                <a:gd name="connsiteX1" fmla="*/ 308095 w 1196777"/>
                <a:gd name="connsiteY1" fmla="*/ 15507 h 1121319"/>
                <a:gd name="connsiteX2" fmla="*/ 560126 w 1196777"/>
                <a:gd name="connsiteY2" fmla="*/ 176723 h 1121319"/>
                <a:gd name="connsiteX3" fmla="*/ 1065618 w 1196777"/>
                <a:gd name="connsiteY3" fmla="*/ 176723 h 1121319"/>
                <a:gd name="connsiteX4" fmla="*/ 1196777 w 1196777"/>
                <a:gd name="connsiteY4" fmla="*/ 165439 h 1121319"/>
                <a:gd name="connsiteX5" fmla="*/ 731862 w 1196777"/>
                <a:gd name="connsiteY5" fmla="*/ 975149 h 1121319"/>
                <a:gd name="connsiteX6" fmla="*/ 476687 w 1196777"/>
                <a:gd name="connsiteY6" fmla="*/ 1121319 h 1121319"/>
                <a:gd name="connsiteX7" fmla="*/ 28575 w 1196777"/>
                <a:gd name="connsiteY7" fmla="*/ 1121319 h 1121319"/>
                <a:gd name="connsiteX8" fmla="*/ 0 w 1196777"/>
                <a:gd name="connsiteY8" fmla="*/ 5276 h 1121319"/>
                <a:gd name="connsiteX0" fmla="*/ 0 w 1196777"/>
                <a:gd name="connsiteY0" fmla="*/ 5276 h 1121319"/>
                <a:gd name="connsiteX1" fmla="*/ 498595 w 1196777"/>
                <a:gd name="connsiteY1" fmla="*/ 15507 h 1121319"/>
                <a:gd name="connsiteX2" fmla="*/ 560126 w 1196777"/>
                <a:gd name="connsiteY2" fmla="*/ 176723 h 1121319"/>
                <a:gd name="connsiteX3" fmla="*/ 1065618 w 1196777"/>
                <a:gd name="connsiteY3" fmla="*/ 176723 h 1121319"/>
                <a:gd name="connsiteX4" fmla="*/ 1196777 w 1196777"/>
                <a:gd name="connsiteY4" fmla="*/ 165439 h 1121319"/>
                <a:gd name="connsiteX5" fmla="*/ 731862 w 1196777"/>
                <a:gd name="connsiteY5" fmla="*/ 975149 h 1121319"/>
                <a:gd name="connsiteX6" fmla="*/ 476687 w 1196777"/>
                <a:gd name="connsiteY6" fmla="*/ 1121319 h 1121319"/>
                <a:gd name="connsiteX7" fmla="*/ 28575 w 1196777"/>
                <a:gd name="connsiteY7" fmla="*/ 1121319 h 1121319"/>
                <a:gd name="connsiteX8" fmla="*/ 0 w 1196777"/>
                <a:gd name="connsiteY8" fmla="*/ 5276 h 11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777" h="1121319">
                  <a:moveTo>
                    <a:pt x="0" y="5276"/>
                  </a:moveTo>
                  <a:cubicBezTo>
                    <a:pt x="119762" y="6915"/>
                    <a:pt x="405241" y="-13067"/>
                    <a:pt x="498595" y="15507"/>
                  </a:cubicBezTo>
                  <a:cubicBezTo>
                    <a:pt x="591949" y="44081"/>
                    <a:pt x="465622" y="149854"/>
                    <a:pt x="560126" y="176723"/>
                  </a:cubicBezTo>
                  <a:cubicBezTo>
                    <a:pt x="654630" y="203592"/>
                    <a:pt x="897121" y="176723"/>
                    <a:pt x="1065618" y="176723"/>
                  </a:cubicBezTo>
                  <a:cubicBezTo>
                    <a:pt x="1171631" y="174907"/>
                    <a:pt x="1155629" y="172962"/>
                    <a:pt x="1196777" y="165439"/>
                  </a:cubicBezTo>
                  <a:lnTo>
                    <a:pt x="731862" y="975149"/>
                  </a:lnTo>
                  <a:cubicBezTo>
                    <a:pt x="682999" y="1057637"/>
                    <a:pt x="570413" y="1121319"/>
                    <a:pt x="476687" y="1121319"/>
                  </a:cubicBezTo>
                  <a:lnTo>
                    <a:pt x="28575" y="1121319"/>
                  </a:lnTo>
                  <a:cubicBezTo>
                    <a:pt x="28575" y="749305"/>
                    <a:pt x="0" y="377290"/>
                    <a:pt x="0" y="5276"/>
                  </a:cubicBezTo>
                  <a:close/>
                </a:path>
              </a:pathLst>
            </a:custGeom>
            <a:gradFill flip="none" rotWithShape="1">
              <a:gsLst>
                <a:gs pos="0">
                  <a:srgbClr val="90C221"/>
                </a:gs>
                <a:gs pos="30000">
                  <a:srgbClr val="90C221"/>
                </a:gs>
                <a:gs pos="62000">
                  <a:srgbClr val="90C221">
                    <a:lumMod val="57000"/>
                  </a:srgbClr>
                </a:gs>
              </a:gsLst>
              <a:lin ang="20400000" scaled="0"/>
              <a:tileRect/>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000000"/>
                </a:solidFill>
                <a:effectLst/>
                <a:uLnTx/>
                <a:uFillTx/>
                <a:latin typeface="Arial"/>
                <a:cs typeface="+mn-cs"/>
              </a:endParaRPr>
            </a:p>
          </p:txBody>
        </p:sp>
        <p:sp>
          <p:nvSpPr>
            <p:cNvPr id="110" name="Freeform 12">
              <a:extLst>
                <a:ext uri="{FF2B5EF4-FFF2-40B4-BE49-F238E27FC236}">
                  <a16:creationId xmlns:a16="http://schemas.microsoft.com/office/drawing/2014/main" id="{788B403C-1B83-4CC8-89C8-22E8328C0DCE}"/>
                </a:ext>
              </a:extLst>
            </p:cNvPr>
            <p:cNvSpPr>
              <a:spLocks/>
            </p:cNvSpPr>
            <p:nvPr/>
          </p:nvSpPr>
          <p:spPr bwMode="auto">
            <a:xfrm>
              <a:off x="4406922" y="1835575"/>
              <a:ext cx="2598140" cy="2900532"/>
            </a:xfrm>
            <a:custGeom>
              <a:avLst/>
              <a:gdLst>
                <a:gd name="T0" fmla="*/ 13 w 630"/>
                <a:gd name="T1" fmla="*/ 406 h 704"/>
                <a:gd name="T2" fmla="*/ 177 w 630"/>
                <a:gd name="T3" fmla="*/ 692 h 704"/>
                <a:gd name="T4" fmla="*/ 186 w 630"/>
                <a:gd name="T5" fmla="*/ 704 h 704"/>
                <a:gd name="T6" fmla="*/ 199 w 630"/>
                <a:gd name="T7" fmla="*/ 591 h 704"/>
                <a:gd name="T8" fmla="*/ 492 w 630"/>
                <a:gd name="T9" fmla="*/ 83 h 704"/>
                <a:gd name="T10" fmla="*/ 630 w 630"/>
                <a:gd name="T11" fmla="*/ 27 h 704"/>
                <a:gd name="T12" fmla="*/ 575 w 630"/>
                <a:gd name="T13" fmla="*/ 3 h 704"/>
                <a:gd name="T14" fmla="*/ 245 w 630"/>
                <a:gd name="T15" fmla="*/ 3 h 704"/>
                <a:gd name="T16" fmla="*/ 177 w 630"/>
                <a:gd name="T17" fmla="*/ 43 h 704"/>
                <a:gd name="T18" fmla="*/ 13 w 630"/>
                <a:gd name="T19" fmla="*/ 328 h 704"/>
                <a:gd name="T20" fmla="*/ 13 w 630"/>
                <a:gd name="T21" fmla="*/ 40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0" h="704">
                  <a:moveTo>
                    <a:pt x="13" y="406"/>
                  </a:moveTo>
                  <a:cubicBezTo>
                    <a:pt x="177" y="692"/>
                    <a:pt x="177" y="692"/>
                    <a:pt x="177" y="692"/>
                  </a:cubicBezTo>
                  <a:cubicBezTo>
                    <a:pt x="180" y="696"/>
                    <a:pt x="183" y="700"/>
                    <a:pt x="186" y="704"/>
                  </a:cubicBezTo>
                  <a:cubicBezTo>
                    <a:pt x="171" y="674"/>
                    <a:pt x="174" y="634"/>
                    <a:pt x="199" y="591"/>
                  </a:cubicBezTo>
                  <a:cubicBezTo>
                    <a:pt x="492" y="83"/>
                    <a:pt x="492" y="83"/>
                    <a:pt x="492" y="83"/>
                  </a:cubicBezTo>
                  <a:cubicBezTo>
                    <a:pt x="529" y="19"/>
                    <a:pt x="583" y="0"/>
                    <a:pt x="630" y="27"/>
                  </a:cubicBezTo>
                  <a:cubicBezTo>
                    <a:pt x="615" y="13"/>
                    <a:pt x="593" y="3"/>
                    <a:pt x="575" y="3"/>
                  </a:cubicBezTo>
                  <a:cubicBezTo>
                    <a:pt x="245" y="3"/>
                    <a:pt x="245" y="3"/>
                    <a:pt x="245" y="3"/>
                  </a:cubicBezTo>
                  <a:cubicBezTo>
                    <a:pt x="220" y="3"/>
                    <a:pt x="190" y="21"/>
                    <a:pt x="177" y="43"/>
                  </a:cubicBezTo>
                  <a:cubicBezTo>
                    <a:pt x="13" y="328"/>
                    <a:pt x="13" y="328"/>
                    <a:pt x="13" y="328"/>
                  </a:cubicBezTo>
                  <a:cubicBezTo>
                    <a:pt x="0" y="350"/>
                    <a:pt x="0" y="385"/>
                    <a:pt x="13" y="406"/>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cs typeface="+mn-cs"/>
              </a:endParaRPr>
            </a:p>
          </p:txBody>
        </p:sp>
        <p:sp>
          <p:nvSpPr>
            <p:cNvPr id="111" name="Freeform 24">
              <a:extLst>
                <a:ext uri="{FF2B5EF4-FFF2-40B4-BE49-F238E27FC236}">
                  <a16:creationId xmlns:a16="http://schemas.microsoft.com/office/drawing/2014/main" id="{D259E93F-5D35-43BA-ADD7-D92420A4CEEC}"/>
                </a:ext>
              </a:extLst>
            </p:cNvPr>
            <p:cNvSpPr>
              <a:spLocks/>
            </p:cNvSpPr>
            <p:nvPr/>
          </p:nvSpPr>
          <p:spPr bwMode="auto">
            <a:xfrm>
              <a:off x="4457809" y="3490069"/>
              <a:ext cx="1940702" cy="1419853"/>
            </a:xfrm>
            <a:custGeom>
              <a:avLst/>
              <a:gdLst/>
              <a:ahLst/>
              <a:cxnLst/>
              <a:rect l="l" t="t" r="r" b="b"/>
              <a:pathLst>
                <a:path w="1772766" h="1296988">
                  <a:moveTo>
                    <a:pt x="0" y="0"/>
                  </a:moveTo>
                  <a:cubicBezTo>
                    <a:pt x="63722" y="116210"/>
                    <a:pt x="202597" y="191176"/>
                    <a:pt x="401193" y="191176"/>
                  </a:cubicBezTo>
                  <a:cubicBezTo>
                    <a:pt x="401193" y="191176"/>
                    <a:pt x="1311793" y="171842"/>
                    <a:pt x="1772766" y="182552"/>
                  </a:cubicBezTo>
                  <a:lnTo>
                    <a:pt x="1772766" y="1296988"/>
                  </a:lnTo>
                  <a:lnTo>
                    <a:pt x="900113" y="1296988"/>
                  </a:lnTo>
                  <a:cubicBezTo>
                    <a:pt x="817531" y="1296988"/>
                    <a:pt x="720090" y="1248222"/>
                    <a:pt x="667512" y="1180778"/>
                  </a:cubicBezTo>
                  <a:cubicBezTo>
                    <a:pt x="656368" y="1169494"/>
                    <a:pt x="652367" y="1158340"/>
                    <a:pt x="644938" y="1150818"/>
                  </a:cubicBezTo>
                  <a:lnTo>
                    <a:pt x="510064" y="914636"/>
                  </a:lnTo>
                  <a:lnTo>
                    <a:pt x="168878" y="326063"/>
                  </a:lnTo>
                  <a:lnTo>
                    <a:pt x="26289" y="78727"/>
                  </a:lnTo>
                  <a:cubicBezTo>
                    <a:pt x="14859" y="56289"/>
                    <a:pt x="3715" y="29961"/>
                    <a:pt x="0" y="0"/>
                  </a:cubicBezTo>
                  <a:close/>
                </a:path>
              </a:pathLst>
            </a:custGeom>
            <a:gradFill flip="none" rotWithShape="1">
              <a:gsLst>
                <a:gs pos="0">
                  <a:srgbClr val="90C221"/>
                </a:gs>
                <a:gs pos="50000">
                  <a:srgbClr val="90C221"/>
                </a:gs>
                <a:gs pos="100000">
                  <a:srgbClr val="90C221">
                    <a:lumMod val="79000"/>
                    <a:lumOff val="21000"/>
                  </a:srgbClr>
                </a:gs>
              </a:gsLst>
              <a:lin ang="8100000" scaled="1"/>
              <a:tileRect/>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cs typeface="+mn-cs"/>
              </a:endParaRPr>
            </a:p>
          </p:txBody>
        </p:sp>
        <p:sp>
          <p:nvSpPr>
            <p:cNvPr id="112" name="Freeform 20">
              <a:extLst>
                <a:ext uri="{FF2B5EF4-FFF2-40B4-BE49-F238E27FC236}">
                  <a16:creationId xmlns:a16="http://schemas.microsoft.com/office/drawing/2014/main" id="{AF022D6F-AEF1-419E-8B13-4B211220E581}"/>
                </a:ext>
              </a:extLst>
            </p:cNvPr>
            <p:cNvSpPr>
              <a:spLocks/>
            </p:cNvSpPr>
            <p:nvPr/>
          </p:nvSpPr>
          <p:spPr bwMode="auto">
            <a:xfrm>
              <a:off x="6237210" y="2338392"/>
              <a:ext cx="1544226" cy="2461419"/>
            </a:xfrm>
            <a:custGeom>
              <a:avLst/>
              <a:gdLst/>
              <a:ahLst/>
              <a:cxnLst/>
              <a:rect l="l" t="t" r="r" b="b"/>
              <a:pathLst>
                <a:path w="1410598" h="2248423">
                  <a:moveTo>
                    <a:pt x="937565" y="0"/>
                  </a:moveTo>
                  <a:cubicBezTo>
                    <a:pt x="1027835" y="156432"/>
                    <a:pt x="1173982" y="409698"/>
                    <a:pt x="1410598" y="819740"/>
                  </a:cubicBezTo>
                  <a:cubicBezTo>
                    <a:pt x="1459356" y="902236"/>
                    <a:pt x="1459356" y="1033480"/>
                    <a:pt x="1410598" y="1112226"/>
                  </a:cubicBezTo>
                  <a:cubicBezTo>
                    <a:pt x="1410598" y="1112226"/>
                    <a:pt x="1410598" y="1112226"/>
                    <a:pt x="791739" y="2184676"/>
                  </a:cubicBezTo>
                  <a:cubicBezTo>
                    <a:pt x="780487" y="2207175"/>
                    <a:pt x="761733" y="2229674"/>
                    <a:pt x="742980" y="2248423"/>
                  </a:cubicBezTo>
                  <a:cubicBezTo>
                    <a:pt x="810492" y="2135928"/>
                    <a:pt x="802991" y="1978436"/>
                    <a:pt x="701723" y="1805944"/>
                  </a:cubicBezTo>
                  <a:cubicBezTo>
                    <a:pt x="701723" y="1805944"/>
                    <a:pt x="701723" y="1805944"/>
                    <a:pt x="0" y="589575"/>
                  </a:cubicBezTo>
                  <a:close/>
                </a:path>
              </a:pathLst>
            </a:custGeom>
            <a:gradFill>
              <a:gsLst>
                <a:gs pos="0">
                  <a:srgbClr val="FBA200">
                    <a:lumMod val="77000"/>
                    <a:lumOff val="23000"/>
                  </a:srgbClr>
                </a:gs>
                <a:gs pos="50000">
                  <a:srgbClr val="FBA200"/>
                </a:gs>
                <a:gs pos="100000">
                  <a:srgbClr val="FBA200"/>
                </a:gs>
              </a:gsLst>
              <a:lin ang="13500000" scaled="1"/>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000000"/>
                </a:solidFill>
                <a:effectLst/>
                <a:uLnTx/>
                <a:uFillTx/>
                <a:latin typeface="Arial"/>
                <a:cs typeface="+mn-cs"/>
              </a:endParaRPr>
            </a:p>
          </p:txBody>
        </p:sp>
      </p:grpSp>
      <p:sp>
        <p:nvSpPr>
          <p:cNvPr id="90" name="TextBox 43">
            <a:extLst>
              <a:ext uri="{FF2B5EF4-FFF2-40B4-BE49-F238E27FC236}">
                <a16:creationId xmlns:a16="http://schemas.microsoft.com/office/drawing/2014/main" id="{03C3437E-BF62-4F82-B318-940AEEBB094D}"/>
              </a:ext>
            </a:extLst>
          </p:cNvPr>
          <p:cNvSpPr txBox="1"/>
          <p:nvPr/>
        </p:nvSpPr>
        <p:spPr>
          <a:xfrm rot="1898085">
            <a:off x="4334277" y="2977232"/>
            <a:ext cx="119874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ko-KR" sz="1600" b="1" dirty="0">
                <a:solidFill>
                  <a:sysClr val="window" lastClr="FFFFFF"/>
                </a:solidFill>
                <a:ea typeface="Arial Unicode MS"/>
              </a:rPr>
              <a:t>Some thoughts</a:t>
            </a:r>
            <a:endParaRPr kumimoji="0" lang="ko-KR" altLang="en-US" sz="1600" b="1" i="0" u="none" strike="noStrike" kern="1200" cap="none" spc="0" normalizeH="0" baseline="0" noProof="0" dirty="0">
              <a:ln>
                <a:noFill/>
              </a:ln>
              <a:solidFill>
                <a:sysClr val="window" lastClr="FFFFFF"/>
              </a:solidFill>
              <a:effectLst/>
              <a:uLnTx/>
              <a:uFillTx/>
              <a:cs typeface="+mn-cs"/>
            </a:endParaRPr>
          </a:p>
        </p:txBody>
      </p:sp>
      <p:sp>
        <p:nvSpPr>
          <p:cNvPr id="91" name="TextBox 44">
            <a:extLst>
              <a:ext uri="{FF2B5EF4-FFF2-40B4-BE49-F238E27FC236}">
                <a16:creationId xmlns:a16="http://schemas.microsoft.com/office/drawing/2014/main" id="{1FBD1DC3-7BDB-4242-86A0-B21F4DFF55FC}"/>
              </a:ext>
            </a:extLst>
          </p:cNvPr>
          <p:cNvSpPr txBox="1"/>
          <p:nvPr/>
        </p:nvSpPr>
        <p:spPr>
          <a:xfrm rot="19719727">
            <a:off x="6146977" y="2947129"/>
            <a:ext cx="1150043"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kumimoji="0" lang="en-US" altLang="ko-KR" sz="1400" b="1" i="0" u="none" strike="noStrike" kern="1200" cap="none" spc="0" normalizeH="0" baseline="0" noProof="0" dirty="0">
                <a:ln>
                  <a:noFill/>
                </a:ln>
                <a:solidFill>
                  <a:sysClr val="window" lastClr="FFFFFF"/>
                </a:solidFill>
                <a:effectLst/>
                <a:uLnTx/>
                <a:uFillTx/>
                <a:ea typeface="Arial Unicode MS"/>
                <a:cs typeface="Arial" panose="020B0604020202020204" pitchFamily="34" charset="0"/>
              </a:rPr>
              <a:t>Are the benefits really </a:t>
            </a:r>
            <a:r>
              <a:rPr kumimoji="0" lang="en-US" altLang="ko-KR" sz="1400" b="1" i="0" u="none" strike="noStrike" kern="1200" cap="none" spc="0" normalizeH="0" baseline="0" noProof="0" dirty="0" err="1">
                <a:ln>
                  <a:noFill/>
                </a:ln>
                <a:solidFill>
                  <a:sysClr val="window" lastClr="FFFFFF"/>
                </a:solidFill>
                <a:effectLst/>
                <a:uLnTx/>
                <a:uFillTx/>
                <a:ea typeface="Arial Unicode MS"/>
                <a:cs typeface="Arial" panose="020B0604020202020204" pitchFamily="34" charset="0"/>
              </a:rPr>
              <a:t>deiivered</a:t>
            </a:r>
            <a:endParaRPr kumimoji="0" lang="ko-KR" altLang="en-US" sz="1400" b="1" i="0" u="none" strike="noStrike" kern="1200" cap="none" spc="0" normalizeH="0" baseline="0" noProof="0" dirty="0">
              <a:ln>
                <a:noFill/>
              </a:ln>
              <a:solidFill>
                <a:sysClr val="window" lastClr="FFFFFF"/>
              </a:solidFill>
              <a:effectLst/>
              <a:uLnTx/>
              <a:uFillTx/>
              <a:cs typeface="Arial" panose="020B0604020202020204" pitchFamily="34" charset="0"/>
            </a:endParaRPr>
          </a:p>
        </p:txBody>
      </p:sp>
      <p:sp>
        <p:nvSpPr>
          <p:cNvPr id="92" name="TextBox 45">
            <a:extLst>
              <a:ext uri="{FF2B5EF4-FFF2-40B4-BE49-F238E27FC236}">
                <a16:creationId xmlns:a16="http://schemas.microsoft.com/office/drawing/2014/main" id="{5030718B-2385-4143-8EE9-61DB4F9301DA}"/>
              </a:ext>
            </a:extLst>
          </p:cNvPr>
          <p:cNvSpPr txBox="1"/>
          <p:nvPr/>
        </p:nvSpPr>
        <p:spPr>
          <a:xfrm>
            <a:off x="4913400" y="4352947"/>
            <a:ext cx="1643955"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ko-KR" sz="1600" b="1" dirty="0">
                <a:solidFill>
                  <a:sysClr val="window" lastClr="FFFFFF"/>
                </a:solidFill>
                <a:ea typeface="Arial Unicode MS"/>
              </a:rPr>
              <a:t>General Pros and cons of FTA’s </a:t>
            </a:r>
            <a:endParaRPr kumimoji="0" lang="ko-KR" altLang="en-US" sz="1600" b="1" i="0" u="none" strike="noStrike" kern="1200" cap="none" spc="0" normalizeH="0" baseline="0" noProof="0" dirty="0">
              <a:ln>
                <a:noFill/>
              </a:ln>
              <a:solidFill>
                <a:sysClr val="window" lastClr="FFFFFF"/>
              </a:solidFill>
              <a:effectLst/>
              <a:uLnTx/>
              <a:uFillTx/>
              <a:cs typeface="+mn-cs"/>
            </a:endParaRPr>
          </a:p>
        </p:txBody>
      </p:sp>
      <p:grpSp>
        <p:nvGrpSpPr>
          <p:cNvPr id="93" name="그룹 6">
            <a:extLst>
              <a:ext uri="{FF2B5EF4-FFF2-40B4-BE49-F238E27FC236}">
                <a16:creationId xmlns:a16="http://schemas.microsoft.com/office/drawing/2014/main" id="{E658838F-B784-487C-811E-8021BE6EC62C}"/>
              </a:ext>
            </a:extLst>
          </p:cNvPr>
          <p:cNvGrpSpPr/>
          <p:nvPr/>
        </p:nvGrpSpPr>
        <p:grpSpPr>
          <a:xfrm>
            <a:off x="7485359" y="2420176"/>
            <a:ext cx="4359895" cy="2739211"/>
            <a:chOff x="7637355" y="2159174"/>
            <a:chExt cx="3744000" cy="2739211"/>
          </a:xfrm>
        </p:grpSpPr>
        <p:sp>
          <p:nvSpPr>
            <p:cNvPr id="105" name="TextBox 47">
              <a:extLst>
                <a:ext uri="{FF2B5EF4-FFF2-40B4-BE49-F238E27FC236}">
                  <a16:creationId xmlns:a16="http://schemas.microsoft.com/office/drawing/2014/main" id="{8002EDAF-75A3-40E8-BCBC-15405655A6DF}"/>
                </a:ext>
              </a:extLst>
            </p:cNvPr>
            <p:cNvSpPr txBox="1"/>
            <p:nvPr/>
          </p:nvSpPr>
          <p:spPr>
            <a:xfrm>
              <a:off x="7658850" y="2436172"/>
              <a:ext cx="3701011"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algn="just">
                <a:buFont typeface="Arial" panose="020B0604020202020204" pitchFamily="34" charset="0"/>
                <a:buChar char="•"/>
              </a:pPr>
              <a:r>
                <a:rPr lang="en-US" sz="1100" dirty="0"/>
                <a:t>Thailand reduced tariffs, but in sensitive areas (</a:t>
              </a:r>
              <a:r>
                <a:rPr lang="en-US" sz="1100" dirty="0" err="1"/>
                <a:t>eg</a:t>
              </a:r>
              <a:r>
                <a:rPr lang="en-US" sz="1100" dirty="0"/>
                <a:t> Auto’s and Wine) competitive advantage that was given to Australian exporters to Thailand in this area was whittled away by increases in excise taxes.</a:t>
              </a:r>
            </a:p>
            <a:p>
              <a:pPr algn="just"/>
              <a:endParaRPr lang="en-US" sz="1100" dirty="0"/>
            </a:p>
            <a:p>
              <a:pPr marL="171450" lvl="0" indent="-171450" algn="just">
                <a:buFont typeface="Arial" panose="020B0604020202020204" pitchFamily="34" charset="0"/>
                <a:buChar char="•"/>
              </a:pPr>
              <a:r>
                <a:rPr lang="en-US" sz="1100" dirty="0"/>
                <a:t>Given that agricultural products from Australia are set to be liberalized under TAFTA schedules in the next few years (beef, dairy) will we see the same thing happen as Thailand seeks to protect industry that has had 14 years to ‘prepare’ and ‘adjust’ for this moment, either via new excise taxes or new non-</a:t>
              </a:r>
              <a:r>
                <a:rPr lang="en-US" sz="1100" dirty="0" err="1"/>
                <a:t>tarriff</a:t>
              </a:r>
              <a:r>
                <a:rPr lang="en-US" sz="1100" dirty="0"/>
                <a:t> barriers such as agricultural and quarantine rules. </a:t>
              </a:r>
            </a:p>
            <a:p>
              <a:pPr algn="just"/>
              <a:endParaRPr lang="en-US" sz="1100" dirty="0"/>
            </a:p>
            <a:p>
              <a:pPr marL="171450" lvl="0" indent="-171450" algn="just">
                <a:buFont typeface="Arial" panose="020B0604020202020204" pitchFamily="34" charset="0"/>
                <a:buChar char="•"/>
              </a:pPr>
              <a:r>
                <a:rPr lang="en-US" sz="1100" dirty="0"/>
                <a:t>Outreach and support from Australian government and industry necessary to minimize the chances of this occurring</a:t>
              </a:r>
            </a:p>
            <a:p>
              <a:pPr marR="0" lvl="0" algn="just" defTabSz="914400" rtl="0" eaLnBrk="1" fontAlgn="auto" latinLnBrk="0" hangingPunct="1">
                <a:lnSpc>
                  <a:spcPct val="100000"/>
                </a:lnSpc>
                <a:spcBef>
                  <a:spcPts val="0"/>
                </a:spcBef>
                <a:spcAft>
                  <a:spcPts val="0"/>
                </a:spcAft>
                <a:buClrTx/>
                <a:buSzTx/>
                <a:tabLst/>
                <a:defRPr/>
              </a:pPr>
              <a:endParaRPr kumimoji="0" lang="ko-KR" altLang="en-US" sz="1100" b="0" i="0" u="none" strike="noStrike" kern="1200" cap="none" spc="0" normalizeH="0" baseline="0" noProof="0" dirty="0">
                <a:ln>
                  <a:noFill/>
                </a:ln>
                <a:solidFill>
                  <a:srgbClr val="000000">
                    <a:lumMod val="75000"/>
                    <a:lumOff val="25000"/>
                  </a:srgbClr>
                </a:solidFill>
                <a:effectLst/>
                <a:uLnTx/>
                <a:uFillTx/>
                <a:cs typeface="+mn-cs"/>
              </a:endParaRPr>
            </a:p>
          </p:txBody>
        </p:sp>
        <p:sp>
          <p:nvSpPr>
            <p:cNvPr id="106" name="TextBox 48">
              <a:extLst>
                <a:ext uri="{FF2B5EF4-FFF2-40B4-BE49-F238E27FC236}">
                  <a16:creationId xmlns:a16="http://schemas.microsoft.com/office/drawing/2014/main" id="{A380C8FB-1A24-45F6-A9F0-C40226E47CCD}"/>
                </a:ext>
              </a:extLst>
            </p:cNvPr>
            <p:cNvSpPr txBox="1"/>
            <p:nvPr/>
          </p:nvSpPr>
          <p:spPr>
            <a:xfrm>
              <a:off x="7653348" y="2159174"/>
              <a:ext cx="371201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ko-KR" sz="1200" b="1" dirty="0">
                  <a:solidFill>
                    <a:srgbClr val="FBA200"/>
                  </a:solidFill>
                  <a:latin typeface="Arial"/>
                  <a:ea typeface="Arial Unicode MS"/>
                </a:rPr>
                <a:t>Are the benefits really delivered</a:t>
              </a:r>
            </a:p>
          </p:txBody>
        </p:sp>
        <p:cxnSp>
          <p:nvCxnSpPr>
            <p:cNvPr id="107" name="Straight Connector 106">
              <a:extLst>
                <a:ext uri="{FF2B5EF4-FFF2-40B4-BE49-F238E27FC236}">
                  <a16:creationId xmlns:a16="http://schemas.microsoft.com/office/drawing/2014/main" id="{52708F6A-9D33-46D1-B547-BCA512F0AECD}"/>
                </a:ext>
              </a:extLst>
            </p:cNvPr>
            <p:cNvCxnSpPr/>
            <p:nvPr/>
          </p:nvCxnSpPr>
          <p:spPr>
            <a:xfrm>
              <a:off x="7637355" y="2436172"/>
              <a:ext cx="3744000" cy="0"/>
            </a:xfrm>
            <a:prstGeom prst="line">
              <a:avLst/>
            </a:prstGeom>
            <a:noFill/>
            <a:ln w="6350" cap="flat" cmpd="sng" algn="ctr">
              <a:solidFill>
                <a:srgbClr val="FBA200"/>
              </a:solidFill>
              <a:prstDash val="solid"/>
              <a:miter lim="800000"/>
              <a:headEnd type="oval"/>
              <a:tailEnd type="none"/>
            </a:ln>
            <a:effectLst/>
          </p:spPr>
        </p:cxnSp>
      </p:grpSp>
      <p:grpSp>
        <p:nvGrpSpPr>
          <p:cNvPr id="94" name="그룹 7">
            <a:extLst>
              <a:ext uri="{FF2B5EF4-FFF2-40B4-BE49-F238E27FC236}">
                <a16:creationId xmlns:a16="http://schemas.microsoft.com/office/drawing/2014/main" id="{64FDA4FC-B2B3-4797-ABFF-D3B0AF6EFE45}"/>
              </a:ext>
            </a:extLst>
          </p:cNvPr>
          <p:cNvGrpSpPr/>
          <p:nvPr/>
        </p:nvGrpSpPr>
        <p:grpSpPr>
          <a:xfrm>
            <a:off x="86415" y="2405780"/>
            <a:ext cx="4084271" cy="2517611"/>
            <a:chOff x="890962" y="2144778"/>
            <a:chExt cx="3744000" cy="2517611"/>
          </a:xfrm>
        </p:grpSpPr>
        <p:sp>
          <p:nvSpPr>
            <p:cNvPr id="102" name="TextBox 51">
              <a:extLst>
                <a:ext uri="{FF2B5EF4-FFF2-40B4-BE49-F238E27FC236}">
                  <a16:creationId xmlns:a16="http://schemas.microsoft.com/office/drawing/2014/main" id="{78FE3DD5-F05B-4246-8820-151C141E99B9}"/>
                </a:ext>
              </a:extLst>
            </p:cNvPr>
            <p:cNvSpPr txBox="1"/>
            <p:nvPr/>
          </p:nvSpPr>
          <p:spPr>
            <a:xfrm>
              <a:off x="912456" y="2421776"/>
              <a:ext cx="3697291" cy="22406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algn="just">
                <a:buFont typeface="Arial" panose="020B0604020202020204" pitchFamily="34" charset="0"/>
                <a:buChar char="•"/>
              </a:pPr>
              <a:r>
                <a:rPr lang="en-US" sz="1100" dirty="0"/>
                <a:t>FTAs can have a ‘head turning’ effect on trade, </a:t>
              </a:r>
              <a:r>
                <a:rPr lang="en-US" sz="1100" dirty="0" err="1"/>
                <a:t>ie</a:t>
              </a:r>
              <a:r>
                <a:rPr lang="en-US" sz="1100" dirty="0"/>
                <a:t>. customers in FTA partner markets such as Thailand now look at opportunities for supply from Australia ahead of other suppliers as they see the commercial advantage of setting up long term business relationships linked with FTA preferences.</a:t>
              </a:r>
            </a:p>
            <a:p>
              <a:pPr algn="just"/>
              <a:r>
                <a:rPr lang="en-US" sz="1100" dirty="0"/>
                <a:t> </a:t>
              </a:r>
            </a:p>
            <a:p>
              <a:pPr marL="171450" lvl="0" indent="-171450" algn="just">
                <a:buFont typeface="Arial" panose="020B0604020202020204" pitchFamily="34" charset="0"/>
                <a:buChar char="•"/>
              </a:pPr>
              <a:r>
                <a:rPr lang="en-US" sz="1100" dirty="0"/>
                <a:t>However are these FTA’s fit for purpose??</a:t>
              </a:r>
            </a:p>
            <a:p>
              <a:pPr marL="742950" marR="0" lvl="1" indent="-285750" algn="just">
                <a:lnSpc>
                  <a:spcPct val="107000"/>
                </a:lnSpc>
                <a:spcBef>
                  <a:spcPts val="0"/>
                </a:spcBef>
                <a:spcAft>
                  <a:spcPts val="800"/>
                </a:spcAft>
                <a:buFont typeface="Courier New" panose="02070309020205020404" pitchFamily="49" charset="0"/>
                <a:buChar char="o"/>
              </a:pPr>
              <a:r>
                <a:rPr lang="en-US" sz="1050" dirty="0"/>
                <a:t>The reality is that most business we as a chamber come across are mid-sized businesses, or larger companies (</a:t>
              </a:r>
              <a:r>
                <a:rPr lang="en-US" sz="1050" dirty="0" err="1"/>
                <a:t>eg</a:t>
              </a:r>
              <a:r>
                <a:rPr lang="en-US" sz="1050" dirty="0"/>
                <a:t> hotels, hospitality, consultancies </a:t>
              </a:r>
              <a:r>
                <a:rPr lang="en-US" sz="1050" dirty="0" err="1"/>
                <a:t>etc</a:t>
              </a:r>
              <a:r>
                <a:rPr lang="en-US" sz="1050" dirty="0"/>
                <a:t>) which deal in services and not necessarily just exporters.</a:t>
              </a:r>
            </a:p>
            <a:p>
              <a:pPr algn="just"/>
              <a:endParaRPr lang="en-US" sz="1100" dirty="0"/>
            </a:p>
          </p:txBody>
        </p:sp>
        <p:sp>
          <p:nvSpPr>
            <p:cNvPr id="103" name="TextBox 54">
              <a:extLst>
                <a:ext uri="{FF2B5EF4-FFF2-40B4-BE49-F238E27FC236}">
                  <a16:creationId xmlns:a16="http://schemas.microsoft.com/office/drawing/2014/main" id="{97FF9487-C804-4B7A-8A25-F68E7AAE9A4B}"/>
                </a:ext>
              </a:extLst>
            </p:cNvPr>
            <p:cNvSpPr txBox="1"/>
            <p:nvPr/>
          </p:nvSpPr>
          <p:spPr>
            <a:xfrm>
              <a:off x="906954" y="2144778"/>
              <a:ext cx="371201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ko-KR" sz="1200" b="1" dirty="0">
                  <a:solidFill>
                    <a:srgbClr val="2F5597"/>
                  </a:solidFill>
                  <a:latin typeface="Arial"/>
                  <a:ea typeface="Arial Unicode MS"/>
                </a:rPr>
                <a:t>Some thoughts</a:t>
              </a:r>
            </a:p>
          </p:txBody>
        </p:sp>
        <p:cxnSp>
          <p:nvCxnSpPr>
            <p:cNvPr id="104" name="Straight Connector 103">
              <a:extLst>
                <a:ext uri="{FF2B5EF4-FFF2-40B4-BE49-F238E27FC236}">
                  <a16:creationId xmlns:a16="http://schemas.microsoft.com/office/drawing/2014/main" id="{FEA88B6D-1ABF-4656-99B4-388CD2F73A85}"/>
                </a:ext>
              </a:extLst>
            </p:cNvPr>
            <p:cNvCxnSpPr/>
            <p:nvPr/>
          </p:nvCxnSpPr>
          <p:spPr>
            <a:xfrm>
              <a:off x="890962" y="2421776"/>
              <a:ext cx="3744000" cy="0"/>
            </a:xfrm>
            <a:prstGeom prst="line">
              <a:avLst/>
            </a:prstGeom>
            <a:noFill/>
            <a:ln w="6350" cap="flat" cmpd="sng" algn="ctr">
              <a:solidFill>
                <a:srgbClr val="0680C3"/>
              </a:solidFill>
              <a:prstDash val="solid"/>
              <a:miter lim="800000"/>
              <a:headEnd type="none"/>
              <a:tailEnd type="oval"/>
            </a:ln>
            <a:effectLst/>
          </p:spPr>
        </p:cxnSp>
      </p:grpSp>
      <p:grpSp>
        <p:nvGrpSpPr>
          <p:cNvPr id="95" name="그룹 3">
            <a:extLst>
              <a:ext uri="{FF2B5EF4-FFF2-40B4-BE49-F238E27FC236}">
                <a16:creationId xmlns:a16="http://schemas.microsoft.com/office/drawing/2014/main" id="{870F98C7-66DB-4450-AF66-AF22EF6EE7FF}"/>
              </a:ext>
            </a:extLst>
          </p:cNvPr>
          <p:cNvGrpSpPr/>
          <p:nvPr/>
        </p:nvGrpSpPr>
        <p:grpSpPr>
          <a:xfrm>
            <a:off x="3212984" y="5039152"/>
            <a:ext cx="4990980" cy="1892825"/>
            <a:chOff x="4636424" y="5144267"/>
            <a:chExt cx="2918420" cy="1892825"/>
          </a:xfrm>
        </p:grpSpPr>
        <p:sp>
          <p:nvSpPr>
            <p:cNvPr id="99" name="TextBox 57">
              <a:extLst>
                <a:ext uri="{FF2B5EF4-FFF2-40B4-BE49-F238E27FC236}">
                  <a16:creationId xmlns:a16="http://schemas.microsoft.com/office/drawing/2014/main" id="{077138E3-EA28-48B2-B581-F74E037FE33F}"/>
                </a:ext>
              </a:extLst>
            </p:cNvPr>
            <p:cNvSpPr txBox="1"/>
            <p:nvPr/>
          </p:nvSpPr>
          <p:spPr>
            <a:xfrm>
              <a:off x="4646212" y="5421265"/>
              <a:ext cx="2899577" cy="16158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algn="just">
                <a:buFont typeface="Arial" panose="020B0604020202020204" pitchFamily="34" charset="0"/>
                <a:buChar char="•"/>
              </a:pPr>
              <a:r>
                <a:rPr lang="en-US" sz="1100" dirty="0"/>
                <a:t>Well known that gains from trade are greatest if barriers are removed multilaterally via global trade deals</a:t>
              </a:r>
            </a:p>
            <a:p>
              <a:pPr algn="just"/>
              <a:endParaRPr lang="en-US" sz="1100" dirty="0"/>
            </a:p>
            <a:p>
              <a:pPr marL="171450" lvl="0" indent="-171450" algn="just">
                <a:buFont typeface="Arial" panose="020B0604020202020204" pitchFamily="34" charset="0"/>
                <a:buChar char="•"/>
              </a:pPr>
              <a:r>
                <a:rPr lang="en-US" sz="1100" dirty="0"/>
                <a:t>Are bilateral free trade agreements then ‘building blocks’ that are making  genuine  progress  in  reducing  trade  barriers,  more  rapidly  and  deeply  than  could be achieved through multilateral means alone? Or are they ‘stumbling blocks’ that  distort  trade  patterns  and  have  the  effect  of  undermining  multilateral  trade  negotiations  and  impeding  domestic  reform?</a:t>
              </a:r>
            </a:p>
          </p:txBody>
        </p:sp>
        <p:sp>
          <p:nvSpPr>
            <p:cNvPr id="100" name="TextBox 58">
              <a:extLst>
                <a:ext uri="{FF2B5EF4-FFF2-40B4-BE49-F238E27FC236}">
                  <a16:creationId xmlns:a16="http://schemas.microsoft.com/office/drawing/2014/main" id="{46D82725-1355-4389-88F1-6CC70001FE02}"/>
                </a:ext>
              </a:extLst>
            </p:cNvPr>
            <p:cNvSpPr txBox="1"/>
            <p:nvPr/>
          </p:nvSpPr>
          <p:spPr>
            <a:xfrm>
              <a:off x="4636424" y="5144267"/>
              <a:ext cx="290819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ko-KR" sz="1200" b="1" dirty="0">
                  <a:solidFill>
                    <a:srgbClr val="90C221"/>
                  </a:solidFill>
                  <a:latin typeface="Arial"/>
                  <a:ea typeface="Arial Unicode MS"/>
                </a:rPr>
                <a:t>General Pros and cons of FTA’s </a:t>
              </a:r>
            </a:p>
          </p:txBody>
        </p:sp>
        <p:cxnSp>
          <p:nvCxnSpPr>
            <p:cNvPr id="101" name="Straight Connector 100">
              <a:extLst>
                <a:ext uri="{FF2B5EF4-FFF2-40B4-BE49-F238E27FC236}">
                  <a16:creationId xmlns:a16="http://schemas.microsoft.com/office/drawing/2014/main" id="{AC87630F-EDB5-437D-87B3-E5CDAE9A9C9E}"/>
                </a:ext>
              </a:extLst>
            </p:cNvPr>
            <p:cNvCxnSpPr/>
            <p:nvPr/>
          </p:nvCxnSpPr>
          <p:spPr>
            <a:xfrm>
              <a:off x="4636424" y="5421265"/>
              <a:ext cx="2918420" cy="0"/>
            </a:xfrm>
            <a:prstGeom prst="line">
              <a:avLst/>
            </a:prstGeom>
            <a:noFill/>
            <a:ln w="6350" cap="flat" cmpd="sng" algn="ctr">
              <a:solidFill>
                <a:srgbClr val="90C221"/>
              </a:solidFill>
              <a:prstDash val="solid"/>
              <a:miter lim="800000"/>
              <a:headEnd type="oval"/>
              <a:tailEnd type="oval"/>
            </a:ln>
            <a:effectLst/>
          </p:spPr>
        </p:cxnSp>
      </p:grpSp>
      <p:sp>
        <p:nvSpPr>
          <p:cNvPr id="98" name="Round Same Side Corner Rectangle 36">
            <a:extLst>
              <a:ext uri="{FF2B5EF4-FFF2-40B4-BE49-F238E27FC236}">
                <a16:creationId xmlns:a16="http://schemas.microsoft.com/office/drawing/2014/main" id="{5791C372-A0C8-415B-9E1E-A3E773298FB4}"/>
              </a:ext>
            </a:extLst>
          </p:cNvPr>
          <p:cNvSpPr>
            <a:spLocks noChangeAspect="1"/>
          </p:cNvSpPr>
          <p:nvPr/>
        </p:nvSpPr>
        <p:spPr>
          <a:xfrm>
            <a:off x="5495942" y="4030359"/>
            <a:ext cx="396000" cy="313084"/>
          </a:xfrm>
          <a:custGeom>
            <a:avLst/>
            <a:gdLst/>
            <a:ahLst/>
            <a:cxnLst/>
            <a:rect l="l" t="t" r="r" b="b"/>
            <a:pathLst>
              <a:path w="3219104" h="2545072">
                <a:moveTo>
                  <a:pt x="2779672" y="457200"/>
                </a:moveTo>
                <a:lnTo>
                  <a:pt x="2975888" y="457200"/>
                </a:lnTo>
                <a:cubicBezTo>
                  <a:pt x="3110212" y="457200"/>
                  <a:pt x="3219104" y="566092"/>
                  <a:pt x="3219104" y="700416"/>
                </a:cubicBezTo>
                <a:lnTo>
                  <a:pt x="3219104" y="2301856"/>
                </a:lnTo>
                <a:cubicBezTo>
                  <a:pt x="3219104" y="2436180"/>
                  <a:pt x="3110212" y="2545072"/>
                  <a:pt x="2975888" y="2545072"/>
                </a:cubicBezTo>
                <a:lnTo>
                  <a:pt x="2779672" y="2545072"/>
                </a:lnTo>
                <a:close/>
                <a:moveTo>
                  <a:pt x="243216" y="457200"/>
                </a:moveTo>
                <a:lnTo>
                  <a:pt x="439432" y="457200"/>
                </a:lnTo>
                <a:lnTo>
                  <a:pt x="439432" y="2545072"/>
                </a:lnTo>
                <a:lnTo>
                  <a:pt x="243216" y="2545072"/>
                </a:lnTo>
                <a:cubicBezTo>
                  <a:pt x="108892" y="2545072"/>
                  <a:pt x="0" y="2436180"/>
                  <a:pt x="0" y="2301856"/>
                </a:cubicBezTo>
                <a:lnTo>
                  <a:pt x="0" y="700416"/>
                </a:lnTo>
                <a:cubicBezTo>
                  <a:pt x="0" y="566092"/>
                  <a:pt x="108892" y="457200"/>
                  <a:pt x="243216" y="457200"/>
                </a:cubicBezTo>
                <a:close/>
                <a:moveTo>
                  <a:pt x="1428476" y="174246"/>
                </a:moveTo>
                <a:cubicBezTo>
                  <a:pt x="1372210" y="174246"/>
                  <a:pt x="1326598" y="219858"/>
                  <a:pt x="1326598" y="276124"/>
                </a:cubicBezTo>
                <a:lnTo>
                  <a:pt x="1326598" y="457200"/>
                </a:lnTo>
                <a:lnTo>
                  <a:pt x="1892506" y="457200"/>
                </a:lnTo>
                <a:lnTo>
                  <a:pt x="1892506" y="276124"/>
                </a:lnTo>
                <a:cubicBezTo>
                  <a:pt x="1892506" y="219858"/>
                  <a:pt x="1846894" y="174246"/>
                  <a:pt x="1790628" y="174246"/>
                </a:cubicBezTo>
                <a:close/>
                <a:moveTo>
                  <a:pt x="1285704" y="0"/>
                </a:moveTo>
                <a:lnTo>
                  <a:pt x="1933400" y="0"/>
                </a:lnTo>
                <a:cubicBezTo>
                  <a:pt x="2007048" y="0"/>
                  <a:pt x="2066752" y="59704"/>
                  <a:pt x="2066752" y="133352"/>
                </a:cubicBezTo>
                <a:lnTo>
                  <a:pt x="2066752" y="457200"/>
                </a:lnTo>
                <a:lnTo>
                  <a:pt x="2599672" y="457200"/>
                </a:lnTo>
                <a:lnTo>
                  <a:pt x="2599672" y="2545072"/>
                </a:lnTo>
                <a:lnTo>
                  <a:pt x="619432" y="2545072"/>
                </a:lnTo>
                <a:lnTo>
                  <a:pt x="619432" y="457200"/>
                </a:lnTo>
                <a:lnTo>
                  <a:pt x="1152352" y="457200"/>
                </a:lnTo>
                <a:lnTo>
                  <a:pt x="1152352" y="133352"/>
                </a:lnTo>
                <a:cubicBezTo>
                  <a:pt x="1152352" y="59704"/>
                  <a:pt x="1212056" y="0"/>
                  <a:pt x="1285704" y="0"/>
                </a:cubicBezTo>
                <a:close/>
              </a:path>
            </a:pathLst>
          </a:cu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ysClr val="window" lastClr="FFFFFF"/>
              </a:solidFill>
              <a:effectLst/>
              <a:uLnTx/>
              <a:uFillTx/>
              <a:latin typeface="Arial"/>
              <a:cs typeface="+mn-cs"/>
            </a:endParaRPr>
          </a:p>
        </p:txBody>
      </p:sp>
      <p:sp>
        <p:nvSpPr>
          <p:cNvPr id="119" name="Google Shape;262;p43">
            <a:extLst>
              <a:ext uri="{FF2B5EF4-FFF2-40B4-BE49-F238E27FC236}">
                <a16:creationId xmlns:a16="http://schemas.microsoft.com/office/drawing/2014/main" id="{B6A01D41-D809-46F1-8A16-69CDA6AA432C}"/>
              </a:ext>
            </a:extLst>
          </p:cNvPr>
          <p:cNvSpPr/>
          <p:nvPr/>
        </p:nvSpPr>
        <p:spPr>
          <a:xfrm rot="1471616">
            <a:off x="5061653" y="2593541"/>
            <a:ext cx="345306" cy="344297"/>
          </a:xfrm>
          <a:custGeom>
            <a:avLst/>
            <a:gdLst/>
            <a:ahLst/>
            <a:cxnLst/>
            <a:rect l="l" t="t" r="r" b="b"/>
            <a:pathLst>
              <a:path w="120000" h="120000" extrusionOk="0">
                <a:moveTo>
                  <a:pt x="26666" y="100217"/>
                </a:moveTo>
                <a:cubicBezTo>
                  <a:pt x="25193" y="100217"/>
                  <a:pt x="24000" y="101415"/>
                  <a:pt x="24000" y="102892"/>
                </a:cubicBezTo>
                <a:cubicBezTo>
                  <a:pt x="24000" y="104369"/>
                  <a:pt x="25193" y="105566"/>
                  <a:pt x="26666" y="105566"/>
                </a:cubicBezTo>
                <a:lnTo>
                  <a:pt x="93333" y="105566"/>
                </a:lnTo>
                <a:cubicBezTo>
                  <a:pt x="94806" y="105566"/>
                  <a:pt x="96000" y="104369"/>
                  <a:pt x="96000" y="102892"/>
                </a:cubicBezTo>
                <a:cubicBezTo>
                  <a:pt x="96000" y="101415"/>
                  <a:pt x="94806" y="100217"/>
                  <a:pt x="93333" y="100217"/>
                </a:cubicBezTo>
                <a:close/>
                <a:moveTo>
                  <a:pt x="26666" y="87913"/>
                </a:moveTo>
                <a:cubicBezTo>
                  <a:pt x="25193" y="87913"/>
                  <a:pt x="24000" y="89111"/>
                  <a:pt x="24000" y="90588"/>
                </a:cubicBezTo>
                <a:cubicBezTo>
                  <a:pt x="24000" y="92065"/>
                  <a:pt x="25193" y="93262"/>
                  <a:pt x="26666" y="93262"/>
                </a:cubicBezTo>
                <a:lnTo>
                  <a:pt x="93333" y="93262"/>
                </a:lnTo>
                <a:cubicBezTo>
                  <a:pt x="94806" y="93262"/>
                  <a:pt x="96000" y="92065"/>
                  <a:pt x="96000" y="90588"/>
                </a:cubicBezTo>
                <a:cubicBezTo>
                  <a:pt x="96000" y="89111"/>
                  <a:pt x="94806" y="87913"/>
                  <a:pt x="93333" y="87913"/>
                </a:cubicBezTo>
                <a:close/>
                <a:moveTo>
                  <a:pt x="26666" y="75609"/>
                </a:moveTo>
                <a:cubicBezTo>
                  <a:pt x="25193" y="75609"/>
                  <a:pt x="24000" y="76806"/>
                  <a:pt x="24000" y="78284"/>
                </a:cubicBezTo>
                <a:cubicBezTo>
                  <a:pt x="24000" y="79761"/>
                  <a:pt x="25193" y="80958"/>
                  <a:pt x="26666" y="80958"/>
                </a:cubicBezTo>
                <a:lnTo>
                  <a:pt x="93333" y="80958"/>
                </a:lnTo>
                <a:cubicBezTo>
                  <a:pt x="94806" y="80958"/>
                  <a:pt x="96000" y="79761"/>
                  <a:pt x="96000" y="78284"/>
                </a:cubicBezTo>
                <a:cubicBezTo>
                  <a:pt x="96000" y="76806"/>
                  <a:pt x="94806" y="75609"/>
                  <a:pt x="93333" y="75609"/>
                </a:cubicBezTo>
                <a:close/>
                <a:moveTo>
                  <a:pt x="26666" y="63305"/>
                </a:moveTo>
                <a:cubicBezTo>
                  <a:pt x="25193" y="63305"/>
                  <a:pt x="24000" y="64502"/>
                  <a:pt x="24000" y="65979"/>
                </a:cubicBezTo>
                <a:cubicBezTo>
                  <a:pt x="24000" y="67457"/>
                  <a:pt x="25193" y="68654"/>
                  <a:pt x="26666" y="68654"/>
                </a:cubicBezTo>
                <a:lnTo>
                  <a:pt x="93333" y="68654"/>
                </a:lnTo>
                <a:cubicBezTo>
                  <a:pt x="94806" y="68654"/>
                  <a:pt x="96000" y="67457"/>
                  <a:pt x="96000" y="65979"/>
                </a:cubicBezTo>
                <a:cubicBezTo>
                  <a:pt x="96000" y="64502"/>
                  <a:pt x="94806" y="63305"/>
                  <a:pt x="93333" y="63305"/>
                </a:cubicBezTo>
                <a:close/>
                <a:moveTo>
                  <a:pt x="26666" y="51001"/>
                </a:moveTo>
                <a:cubicBezTo>
                  <a:pt x="25193" y="51001"/>
                  <a:pt x="24000" y="52198"/>
                  <a:pt x="24000" y="53675"/>
                </a:cubicBezTo>
                <a:cubicBezTo>
                  <a:pt x="24000" y="55152"/>
                  <a:pt x="25193" y="56350"/>
                  <a:pt x="26666" y="56350"/>
                </a:cubicBezTo>
                <a:lnTo>
                  <a:pt x="93333" y="56350"/>
                </a:lnTo>
                <a:cubicBezTo>
                  <a:pt x="94806" y="56350"/>
                  <a:pt x="96000" y="55152"/>
                  <a:pt x="96000" y="53675"/>
                </a:cubicBezTo>
                <a:cubicBezTo>
                  <a:pt x="96000" y="52198"/>
                  <a:pt x="94806" y="51001"/>
                  <a:pt x="93333" y="51001"/>
                </a:cubicBezTo>
                <a:close/>
                <a:moveTo>
                  <a:pt x="26666" y="38697"/>
                </a:moveTo>
                <a:cubicBezTo>
                  <a:pt x="25193" y="38697"/>
                  <a:pt x="24000" y="39894"/>
                  <a:pt x="24000" y="41371"/>
                </a:cubicBezTo>
                <a:cubicBezTo>
                  <a:pt x="24000" y="42848"/>
                  <a:pt x="25193" y="44046"/>
                  <a:pt x="26666" y="44046"/>
                </a:cubicBezTo>
                <a:lnTo>
                  <a:pt x="93333" y="44046"/>
                </a:lnTo>
                <a:cubicBezTo>
                  <a:pt x="94806" y="44046"/>
                  <a:pt x="96000" y="42848"/>
                  <a:pt x="96000" y="41371"/>
                </a:cubicBezTo>
                <a:cubicBezTo>
                  <a:pt x="96000" y="39894"/>
                  <a:pt x="94806" y="38697"/>
                  <a:pt x="93333" y="38697"/>
                </a:cubicBezTo>
                <a:close/>
                <a:moveTo>
                  <a:pt x="0" y="11366"/>
                </a:moveTo>
                <a:lnTo>
                  <a:pt x="6739" y="11366"/>
                </a:lnTo>
                <a:lnTo>
                  <a:pt x="6739" y="17459"/>
                </a:lnTo>
                <a:cubicBezTo>
                  <a:pt x="6739" y="22260"/>
                  <a:pt x="10619" y="26151"/>
                  <a:pt x="15405" y="26151"/>
                </a:cubicBezTo>
                <a:cubicBezTo>
                  <a:pt x="20192" y="26151"/>
                  <a:pt x="24072" y="22260"/>
                  <a:pt x="24072" y="17459"/>
                </a:cubicBezTo>
                <a:lnTo>
                  <a:pt x="24072" y="11366"/>
                </a:lnTo>
                <a:lnTo>
                  <a:pt x="29716" y="11366"/>
                </a:lnTo>
                <a:lnTo>
                  <a:pt x="29716" y="17459"/>
                </a:lnTo>
                <a:cubicBezTo>
                  <a:pt x="29716" y="22260"/>
                  <a:pt x="33597" y="26151"/>
                  <a:pt x="38383" y="26151"/>
                </a:cubicBezTo>
                <a:cubicBezTo>
                  <a:pt x="43170" y="26151"/>
                  <a:pt x="47050" y="22260"/>
                  <a:pt x="47050" y="17459"/>
                </a:cubicBezTo>
                <a:lnTo>
                  <a:pt x="47050" y="11366"/>
                </a:lnTo>
                <a:lnTo>
                  <a:pt x="52694" y="11366"/>
                </a:lnTo>
                <a:lnTo>
                  <a:pt x="52694" y="17459"/>
                </a:lnTo>
                <a:cubicBezTo>
                  <a:pt x="52694" y="22260"/>
                  <a:pt x="56574" y="26151"/>
                  <a:pt x="61361" y="26151"/>
                </a:cubicBezTo>
                <a:cubicBezTo>
                  <a:pt x="66147" y="26151"/>
                  <a:pt x="70028" y="22260"/>
                  <a:pt x="70028" y="17459"/>
                </a:cubicBezTo>
                <a:lnTo>
                  <a:pt x="70028" y="11366"/>
                </a:lnTo>
                <a:lnTo>
                  <a:pt x="75672" y="11366"/>
                </a:lnTo>
                <a:lnTo>
                  <a:pt x="75672" y="17459"/>
                </a:lnTo>
                <a:cubicBezTo>
                  <a:pt x="75672" y="22260"/>
                  <a:pt x="79552" y="26151"/>
                  <a:pt x="84339" y="26151"/>
                </a:cubicBezTo>
                <a:cubicBezTo>
                  <a:pt x="89125" y="26151"/>
                  <a:pt x="93005" y="22260"/>
                  <a:pt x="93005" y="17459"/>
                </a:cubicBezTo>
                <a:lnTo>
                  <a:pt x="93005" y="11366"/>
                </a:lnTo>
                <a:lnTo>
                  <a:pt x="98650" y="11366"/>
                </a:lnTo>
                <a:lnTo>
                  <a:pt x="98650" y="17459"/>
                </a:lnTo>
                <a:cubicBezTo>
                  <a:pt x="98650" y="22259"/>
                  <a:pt x="102530" y="26151"/>
                  <a:pt x="107316" y="26151"/>
                </a:cubicBezTo>
                <a:cubicBezTo>
                  <a:pt x="112103" y="26151"/>
                  <a:pt x="115983" y="22259"/>
                  <a:pt x="115983" y="17459"/>
                </a:cubicBezTo>
                <a:lnTo>
                  <a:pt x="115983" y="11366"/>
                </a:lnTo>
                <a:lnTo>
                  <a:pt x="120000" y="11366"/>
                </a:lnTo>
                <a:lnTo>
                  <a:pt x="120000" y="120000"/>
                </a:lnTo>
                <a:lnTo>
                  <a:pt x="0" y="120000"/>
                </a:lnTo>
                <a:close/>
                <a:moveTo>
                  <a:pt x="15405" y="0"/>
                </a:moveTo>
                <a:cubicBezTo>
                  <a:pt x="17983" y="0"/>
                  <a:pt x="20072" y="2095"/>
                  <a:pt x="20072" y="4680"/>
                </a:cubicBezTo>
                <a:lnTo>
                  <a:pt x="20072" y="18051"/>
                </a:lnTo>
                <a:cubicBezTo>
                  <a:pt x="20072" y="20636"/>
                  <a:pt x="17983" y="22732"/>
                  <a:pt x="15405" y="22732"/>
                </a:cubicBezTo>
                <a:cubicBezTo>
                  <a:pt x="12828" y="22732"/>
                  <a:pt x="10739" y="20636"/>
                  <a:pt x="10739" y="18051"/>
                </a:cubicBezTo>
                <a:lnTo>
                  <a:pt x="10739" y="4680"/>
                </a:lnTo>
                <a:cubicBezTo>
                  <a:pt x="10739" y="2095"/>
                  <a:pt x="12828" y="0"/>
                  <a:pt x="15405" y="0"/>
                </a:cubicBezTo>
                <a:close/>
                <a:moveTo>
                  <a:pt x="38383" y="0"/>
                </a:moveTo>
                <a:cubicBezTo>
                  <a:pt x="40960" y="0"/>
                  <a:pt x="43050" y="2095"/>
                  <a:pt x="43050" y="4680"/>
                </a:cubicBezTo>
                <a:lnTo>
                  <a:pt x="43050" y="18051"/>
                </a:lnTo>
                <a:cubicBezTo>
                  <a:pt x="43050" y="20636"/>
                  <a:pt x="40960" y="22732"/>
                  <a:pt x="38383" y="22732"/>
                </a:cubicBezTo>
                <a:cubicBezTo>
                  <a:pt x="35806" y="22732"/>
                  <a:pt x="33716" y="20636"/>
                  <a:pt x="33716" y="18051"/>
                </a:cubicBezTo>
                <a:lnTo>
                  <a:pt x="33716" y="4680"/>
                </a:lnTo>
                <a:cubicBezTo>
                  <a:pt x="33716" y="2095"/>
                  <a:pt x="35806" y="0"/>
                  <a:pt x="38383" y="0"/>
                </a:cubicBezTo>
                <a:close/>
                <a:moveTo>
                  <a:pt x="61361" y="0"/>
                </a:moveTo>
                <a:cubicBezTo>
                  <a:pt x="63938" y="0"/>
                  <a:pt x="66028" y="2095"/>
                  <a:pt x="66028" y="4680"/>
                </a:cubicBezTo>
                <a:lnTo>
                  <a:pt x="66028" y="18051"/>
                </a:lnTo>
                <a:cubicBezTo>
                  <a:pt x="66028" y="20636"/>
                  <a:pt x="63938" y="22731"/>
                  <a:pt x="61361" y="22731"/>
                </a:cubicBezTo>
                <a:cubicBezTo>
                  <a:pt x="58784" y="22731"/>
                  <a:pt x="56694" y="20636"/>
                  <a:pt x="56694" y="18051"/>
                </a:cubicBezTo>
                <a:lnTo>
                  <a:pt x="56694" y="4680"/>
                </a:lnTo>
                <a:cubicBezTo>
                  <a:pt x="56694" y="2095"/>
                  <a:pt x="58784" y="0"/>
                  <a:pt x="61361" y="0"/>
                </a:cubicBezTo>
                <a:close/>
                <a:moveTo>
                  <a:pt x="84339" y="0"/>
                </a:moveTo>
                <a:cubicBezTo>
                  <a:pt x="86916" y="0"/>
                  <a:pt x="89005" y="2095"/>
                  <a:pt x="89005" y="4680"/>
                </a:cubicBezTo>
                <a:lnTo>
                  <a:pt x="89005" y="18051"/>
                </a:lnTo>
                <a:cubicBezTo>
                  <a:pt x="89005" y="20636"/>
                  <a:pt x="86916" y="22731"/>
                  <a:pt x="84339" y="22731"/>
                </a:cubicBezTo>
                <a:cubicBezTo>
                  <a:pt x="81761" y="22731"/>
                  <a:pt x="79672" y="20636"/>
                  <a:pt x="79672" y="18051"/>
                </a:cubicBezTo>
                <a:lnTo>
                  <a:pt x="79672" y="4680"/>
                </a:lnTo>
                <a:cubicBezTo>
                  <a:pt x="79672" y="2095"/>
                  <a:pt x="81761" y="0"/>
                  <a:pt x="84339" y="0"/>
                </a:cubicBezTo>
                <a:close/>
                <a:moveTo>
                  <a:pt x="107316" y="0"/>
                </a:moveTo>
                <a:cubicBezTo>
                  <a:pt x="109894" y="0"/>
                  <a:pt x="111983" y="2095"/>
                  <a:pt x="111983" y="4680"/>
                </a:cubicBezTo>
                <a:lnTo>
                  <a:pt x="111983" y="18051"/>
                </a:lnTo>
                <a:cubicBezTo>
                  <a:pt x="111983" y="20636"/>
                  <a:pt x="109894" y="22731"/>
                  <a:pt x="107316" y="22731"/>
                </a:cubicBezTo>
                <a:cubicBezTo>
                  <a:pt x="104739" y="22731"/>
                  <a:pt x="102650" y="20636"/>
                  <a:pt x="102650" y="18051"/>
                </a:cubicBezTo>
                <a:lnTo>
                  <a:pt x="102650" y="4680"/>
                </a:lnTo>
                <a:cubicBezTo>
                  <a:pt x="102650" y="2095"/>
                  <a:pt x="104739" y="0"/>
                  <a:pt x="10731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108;p73">
            <a:extLst>
              <a:ext uri="{FF2B5EF4-FFF2-40B4-BE49-F238E27FC236}">
                <a16:creationId xmlns:a16="http://schemas.microsoft.com/office/drawing/2014/main" id="{E17FAAF2-CD7E-4C9F-B739-F423C49F23D5}"/>
              </a:ext>
            </a:extLst>
          </p:cNvPr>
          <p:cNvSpPr/>
          <p:nvPr/>
        </p:nvSpPr>
        <p:spPr>
          <a:xfrm rot="19951848">
            <a:off x="6126163" y="2596992"/>
            <a:ext cx="408033" cy="373744"/>
          </a:xfrm>
          <a:custGeom>
            <a:avLst/>
            <a:gdLst/>
            <a:ahLst/>
            <a:cxnLst/>
            <a:rect l="l" t="t" r="r" b="b"/>
            <a:pathLst>
              <a:path w="120000" h="120000" extrusionOk="0">
                <a:moveTo>
                  <a:pt x="12727" y="103097"/>
                </a:moveTo>
                <a:cubicBezTo>
                  <a:pt x="10497" y="103097"/>
                  <a:pt x="8690" y="105070"/>
                  <a:pt x="8690" y="107504"/>
                </a:cubicBezTo>
                <a:cubicBezTo>
                  <a:pt x="8690" y="109938"/>
                  <a:pt x="10497" y="111911"/>
                  <a:pt x="12727" y="111911"/>
                </a:cubicBezTo>
                <a:cubicBezTo>
                  <a:pt x="14956" y="111911"/>
                  <a:pt x="16763" y="109938"/>
                  <a:pt x="16763" y="107504"/>
                </a:cubicBezTo>
                <a:cubicBezTo>
                  <a:pt x="16763" y="105070"/>
                  <a:pt x="14956" y="103097"/>
                  <a:pt x="12727" y="103097"/>
                </a:cubicBezTo>
                <a:close/>
                <a:moveTo>
                  <a:pt x="68082" y="6"/>
                </a:moveTo>
                <a:cubicBezTo>
                  <a:pt x="71769" y="-202"/>
                  <a:pt x="76676" y="4868"/>
                  <a:pt x="78579" y="11373"/>
                </a:cubicBezTo>
                <a:cubicBezTo>
                  <a:pt x="81944" y="26505"/>
                  <a:pt x="58870" y="49508"/>
                  <a:pt x="74973" y="50471"/>
                </a:cubicBezTo>
                <a:cubicBezTo>
                  <a:pt x="86350" y="49246"/>
                  <a:pt x="92439" y="48022"/>
                  <a:pt x="104777" y="47584"/>
                </a:cubicBezTo>
                <a:cubicBezTo>
                  <a:pt x="115993" y="47759"/>
                  <a:pt x="117836" y="55544"/>
                  <a:pt x="112228" y="63853"/>
                </a:cubicBezTo>
                <a:cubicBezTo>
                  <a:pt x="119278" y="64290"/>
                  <a:pt x="125126" y="76273"/>
                  <a:pt x="112949" y="81171"/>
                </a:cubicBezTo>
                <a:cubicBezTo>
                  <a:pt x="124565" y="89043"/>
                  <a:pt x="117916" y="99015"/>
                  <a:pt x="111266" y="100851"/>
                </a:cubicBezTo>
                <a:cubicBezTo>
                  <a:pt x="116874" y="106362"/>
                  <a:pt x="116233" y="110560"/>
                  <a:pt x="110545" y="113971"/>
                </a:cubicBezTo>
                <a:cubicBezTo>
                  <a:pt x="97927" y="119657"/>
                  <a:pt x="65319" y="123593"/>
                  <a:pt x="46853" y="115021"/>
                </a:cubicBezTo>
                <a:cubicBezTo>
                  <a:pt x="38082" y="111742"/>
                  <a:pt x="32480" y="108305"/>
                  <a:pt x="26183" y="108065"/>
                </a:cubicBezTo>
                <a:lnTo>
                  <a:pt x="26183" y="114096"/>
                </a:lnTo>
                <a:cubicBezTo>
                  <a:pt x="26183" y="116727"/>
                  <a:pt x="24229" y="118860"/>
                  <a:pt x="21819" y="118860"/>
                </a:cubicBezTo>
                <a:lnTo>
                  <a:pt x="0" y="118860"/>
                </a:lnTo>
                <a:lnTo>
                  <a:pt x="0" y="57159"/>
                </a:lnTo>
                <a:lnTo>
                  <a:pt x="21819" y="57159"/>
                </a:lnTo>
                <a:cubicBezTo>
                  <a:pt x="24229" y="57159"/>
                  <a:pt x="26183" y="59292"/>
                  <a:pt x="26183" y="61923"/>
                </a:cubicBezTo>
                <a:lnTo>
                  <a:pt x="26183" y="64129"/>
                </a:lnTo>
                <a:cubicBezTo>
                  <a:pt x="26967" y="63995"/>
                  <a:pt x="27901" y="63638"/>
                  <a:pt x="29307" y="62803"/>
                </a:cubicBezTo>
                <a:cubicBezTo>
                  <a:pt x="31070" y="57993"/>
                  <a:pt x="33273" y="54013"/>
                  <a:pt x="38681" y="48634"/>
                </a:cubicBezTo>
                <a:cubicBezTo>
                  <a:pt x="47013" y="34727"/>
                  <a:pt x="60873" y="27642"/>
                  <a:pt x="63677" y="6912"/>
                </a:cubicBezTo>
                <a:cubicBezTo>
                  <a:pt x="64098" y="2156"/>
                  <a:pt x="65870" y="131"/>
                  <a:pt x="68082" y="6"/>
                </a:cubicBezTo>
                <a:close/>
              </a:path>
            </a:pathLst>
          </a:custGeom>
          <a:solidFill>
            <a:schemeClr val="bg1"/>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3563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additive="base">
                                        <p:cTn id="13" dur="500" fill="hold"/>
                                        <p:tgtEl>
                                          <p:spTgt spid="93"/>
                                        </p:tgtEl>
                                        <p:attrNameLst>
                                          <p:attrName>ppt_x</p:attrName>
                                        </p:attrNameLst>
                                      </p:cBhvr>
                                      <p:tavLst>
                                        <p:tav tm="0">
                                          <p:val>
                                            <p:strVal val="#ppt_x"/>
                                          </p:val>
                                        </p:tav>
                                        <p:tav tm="100000">
                                          <p:val>
                                            <p:strVal val="#ppt_x"/>
                                          </p:val>
                                        </p:tav>
                                      </p:tavLst>
                                    </p:anim>
                                    <p:anim calcmode="lin" valueType="num">
                                      <p:cBhvr additive="base">
                                        <p:cTn id="1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0"/>
          <p:cNvSpPr/>
          <p:nvPr/>
        </p:nvSpPr>
        <p:spPr>
          <a:xfrm>
            <a:off x="2023954" y="1459867"/>
            <a:ext cx="10024708" cy="5137485"/>
          </a:xfrm>
          <a:prstGeom prst="rect">
            <a:avLst/>
          </a:prstGeom>
          <a:no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Arial"/>
              <a:ea typeface="Arial"/>
              <a:cs typeface="Arial"/>
              <a:sym typeface="Arial"/>
            </a:endParaRPr>
          </a:p>
        </p:txBody>
      </p:sp>
      <p:sp>
        <p:nvSpPr>
          <p:cNvPr id="1044" name="Google Shape;1044;p70"/>
          <p:cNvSpPr/>
          <p:nvPr/>
        </p:nvSpPr>
        <p:spPr>
          <a:xfrm>
            <a:off x="2642623" y="2230573"/>
            <a:ext cx="9406039" cy="96000"/>
          </a:xfrm>
          <a:prstGeom prst="rect">
            <a:avLst/>
          </a:prstGeom>
          <a:solidFill>
            <a:srgbClr val="1F497D"/>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Arial"/>
              <a:ea typeface="Arial"/>
              <a:cs typeface="Arial"/>
              <a:sym typeface="Arial"/>
            </a:endParaRPr>
          </a:p>
        </p:txBody>
      </p:sp>
      <p:sp>
        <p:nvSpPr>
          <p:cNvPr id="1045" name="Google Shape;1045;p70"/>
          <p:cNvSpPr/>
          <p:nvPr/>
        </p:nvSpPr>
        <p:spPr>
          <a:xfrm>
            <a:off x="2642623" y="6657793"/>
            <a:ext cx="9406039" cy="60959"/>
          </a:xfrm>
          <a:prstGeom prst="rect">
            <a:avLst/>
          </a:prstGeom>
          <a:solidFill>
            <a:srgbClr val="1F497D"/>
          </a:solidFill>
          <a:ln>
            <a:noFill/>
          </a:ln>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Arial"/>
              <a:ea typeface="Arial"/>
              <a:cs typeface="Arial"/>
              <a:sym typeface="Arial"/>
            </a:endParaRPr>
          </a:p>
        </p:txBody>
      </p:sp>
      <p:pic>
        <p:nvPicPr>
          <p:cNvPr id="4" name="Picture 3">
            <a:extLst>
              <a:ext uri="{FF2B5EF4-FFF2-40B4-BE49-F238E27FC236}">
                <a16:creationId xmlns:a16="http://schemas.microsoft.com/office/drawing/2014/main" id="{79105A68-AB51-4779-AC31-F5E17D1C5296}"/>
              </a:ext>
            </a:extLst>
          </p:cNvPr>
          <p:cNvPicPr>
            <a:picLocks noChangeAspect="1"/>
          </p:cNvPicPr>
          <p:nvPr/>
        </p:nvPicPr>
        <p:blipFill>
          <a:blip r:embed="rId3"/>
          <a:stretch>
            <a:fillRect/>
          </a:stretch>
        </p:blipFill>
        <p:spPr>
          <a:xfrm rot="5400000">
            <a:off x="-2137098" y="2137095"/>
            <a:ext cx="6858001" cy="2583809"/>
          </a:xfrm>
          <a:prstGeom prst="rect">
            <a:avLst/>
          </a:prstGeom>
        </p:spPr>
      </p:pic>
      <p:sp>
        <p:nvSpPr>
          <p:cNvPr id="17" name="Rectangle 16">
            <a:extLst>
              <a:ext uri="{FF2B5EF4-FFF2-40B4-BE49-F238E27FC236}">
                <a16:creationId xmlns:a16="http://schemas.microsoft.com/office/drawing/2014/main" id="{09F2F564-5CF0-4A63-9FCD-4757DF9280BB}"/>
              </a:ext>
            </a:extLst>
          </p:cNvPr>
          <p:cNvSpPr/>
          <p:nvPr/>
        </p:nvSpPr>
        <p:spPr>
          <a:xfrm>
            <a:off x="2849216" y="458262"/>
            <a:ext cx="9700592" cy="1200713"/>
          </a:xfrm>
          <a:prstGeom prst="rect">
            <a:avLst/>
          </a:prstGeom>
        </p:spPr>
        <p:txBody>
          <a:bodyPr wrap="square">
            <a:spAutoFit/>
          </a:bodyPr>
          <a:lstStyle/>
          <a:p>
            <a:pPr>
              <a:lnSpc>
                <a:spcPct val="107000"/>
              </a:lnSpc>
              <a:spcAft>
                <a:spcPts val="800"/>
              </a:spcAft>
            </a:pPr>
            <a:r>
              <a:rPr lang="en-US" sz="2400" dirty="0">
                <a:solidFill>
                  <a:srgbClr val="000000"/>
                </a:solidFill>
                <a:latin typeface="Calibri" panose="020F0502020204030204" pitchFamily="34" charset="0"/>
                <a:ea typeface="Calibri" panose="020F0502020204030204" pitchFamily="34" charset="0"/>
                <a:cs typeface="Cordia New" panose="020B0304020202020204" pitchFamily="34" charset="-34"/>
              </a:rPr>
              <a:t>Some of the key findings of the 2009 Australian Productivity Commission report into Australia’s FTA’s include</a:t>
            </a:r>
          </a:p>
          <a:p>
            <a:r>
              <a:rPr lang="en-US" sz="1400" dirty="0">
                <a:solidFill>
                  <a:srgbClr val="000000"/>
                </a:solidFill>
                <a:latin typeface="Calibri" panose="020F0502020204030204" pitchFamily="34" charset="0"/>
                <a:ea typeface="Calibri" panose="020F0502020204030204" pitchFamily="34" charset="0"/>
                <a:cs typeface="Cordia New" panose="020B0304020202020204" pitchFamily="34" charset="-34"/>
              </a:rPr>
              <a:t> </a:t>
            </a:r>
          </a:p>
        </p:txBody>
      </p:sp>
      <p:sp>
        <p:nvSpPr>
          <p:cNvPr id="21" name="Rectangle 20">
            <a:extLst>
              <a:ext uri="{FF2B5EF4-FFF2-40B4-BE49-F238E27FC236}">
                <a16:creationId xmlns:a16="http://schemas.microsoft.com/office/drawing/2014/main" id="{75AA355D-0A21-4DD6-85AE-868F6DA98F1A}"/>
              </a:ext>
            </a:extLst>
          </p:cNvPr>
          <p:cNvSpPr/>
          <p:nvPr/>
        </p:nvSpPr>
        <p:spPr>
          <a:xfrm>
            <a:off x="2849216" y="2654510"/>
            <a:ext cx="8627167" cy="3377848"/>
          </a:xfrm>
          <a:prstGeom prst="rect">
            <a:avLst/>
          </a:prstGeom>
        </p:spPr>
        <p:txBody>
          <a:bodyPr wrap="square">
            <a:spAutoFit/>
          </a:bodyPr>
          <a:lstStyle/>
          <a:p>
            <a:pPr marL="342900" indent="-342900">
              <a:lnSpc>
                <a:spcPct val="107000"/>
              </a:lnSpc>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ordia New" panose="020B0304020202020204" pitchFamily="34" charset="-34"/>
              </a:rPr>
              <a:t>Businesses have provided </a:t>
            </a:r>
            <a:r>
              <a:rPr lang="en-US" u="sng" dirty="0">
                <a:solidFill>
                  <a:srgbClr val="000000"/>
                </a:solidFill>
                <a:latin typeface="Calibri" panose="020F0502020204030204" pitchFamily="34" charset="0"/>
                <a:ea typeface="Calibri" panose="020F0502020204030204" pitchFamily="34" charset="0"/>
                <a:cs typeface="Cordia New" panose="020B0304020202020204" pitchFamily="34" charset="-34"/>
              </a:rPr>
              <a:t>little evidence </a:t>
            </a:r>
            <a:r>
              <a:rPr lang="en-US" dirty="0">
                <a:solidFill>
                  <a:srgbClr val="000000"/>
                </a:solidFill>
                <a:latin typeface="Calibri" panose="020F0502020204030204" pitchFamily="34" charset="0"/>
                <a:ea typeface="Calibri" panose="020F0502020204030204" pitchFamily="34" charset="0"/>
                <a:cs typeface="Cordia New" panose="020B0304020202020204" pitchFamily="34" charset="-34"/>
              </a:rPr>
              <a:t>that Australia’s BRTAs (Bilateral and Regional Trade Agreements) have generated significant commercial benefits. The information available suggests that, where benefits accrue, they are mainly to existing exporters</a:t>
            </a:r>
          </a:p>
          <a:p>
            <a:pPr marL="457200">
              <a:lnSpc>
                <a:spcPct val="107000"/>
              </a:lnSpc>
            </a:pPr>
            <a:r>
              <a:rPr lang="en-US" dirty="0">
                <a:solidFill>
                  <a:srgbClr val="000000"/>
                </a:solidFill>
                <a:latin typeface="Calibri" panose="020F0502020204030204" pitchFamily="34" charset="0"/>
                <a:ea typeface="Calibri" panose="020F0502020204030204" pitchFamily="34" charset="0"/>
                <a:cs typeface="Cordia New" panose="020B0304020202020204" pitchFamily="34" charset="-34"/>
              </a:rPr>
              <a:t> </a:t>
            </a:r>
          </a:p>
          <a:p>
            <a:pPr marL="342900" indent="-342900">
              <a:lnSpc>
                <a:spcPct val="107000"/>
              </a:lnSpc>
              <a:spcAft>
                <a:spcPts val="800"/>
              </a:spcAft>
              <a:buFont typeface="Symbol" panose="05050102010706020507" pitchFamily="18" charset="2"/>
              <a:buChar char=""/>
            </a:pPr>
            <a:r>
              <a:rPr lang="en-US" dirty="0">
                <a:solidFill>
                  <a:srgbClr val="000000"/>
                </a:solidFill>
                <a:latin typeface="Calibri" panose="020F0502020204030204" pitchFamily="34" charset="0"/>
                <a:ea typeface="Calibri" panose="020F0502020204030204" pitchFamily="34" charset="0"/>
                <a:cs typeface="Cordia New" panose="020B0304020202020204" pitchFamily="34" charset="-34"/>
              </a:rPr>
              <a:t>The evidence available to the Commission indicates that the direct economic impacts from services and investment provisions in Australia’s BRTAs to date have been modest. More significant gains may be achieved in the future through some of the processes established under Australia’s agreements. However, their </a:t>
            </a:r>
            <a:r>
              <a:rPr lang="en-US" dirty="0" err="1">
                <a:solidFill>
                  <a:srgbClr val="000000"/>
                </a:solidFill>
                <a:latin typeface="Calibri" panose="020F0502020204030204" pitchFamily="34" charset="0"/>
                <a:ea typeface="Calibri" panose="020F0502020204030204" pitchFamily="34" charset="0"/>
                <a:cs typeface="Cordia New" panose="020B0304020202020204" pitchFamily="34" charset="-34"/>
              </a:rPr>
              <a:t>realisation</a:t>
            </a:r>
            <a:r>
              <a:rPr lang="en-US" dirty="0">
                <a:solidFill>
                  <a:srgbClr val="000000"/>
                </a:solidFill>
                <a:latin typeface="Calibri" panose="020F0502020204030204" pitchFamily="34" charset="0"/>
                <a:ea typeface="Calibri" panose="020F0502020204030204" pitchFamily="34" charset="0"/>
                <a:cs typeface="Cordia New" panose="020B0304020202020204" pitchFamily="34" charset="-34"/>
              </a:rPr>
              <a:t> will require concerted efforts from Australia and its BRTA partners over many years.</a:t>
            </a:r>
          </a:p>
          <a:p>
            <a:pPr>
              <a:lnSpc>
                <a:spcPct val="107000"/>
              </a:lnSpc>
              <a:spcAft>
                <a:spcPts val="800"/>
              </a:spcAft>
            </a:pPr>
            <a:r>
              <a:rPr lang="en-US" sz="1200" u="sng" dirty="0">
                <a:solidFill>
                  <a:srgbClr val="000000"/>
                </a:solidFill>
                <a:latin typeface="Calibri" panose="020F0502020204030204" pitchFamily="34" charset="0"/>
                <a:ea typeface="Calibri" panose="020F0502020204030204" pitchFamily="34" charset="0"/>
                <a:cs typeface="Cordia New" panose="020B0304020202020204" pitchFamily="34" charset="-34"/>
                <a:hlinkClick r:id="rId4"/>
              </a:rPr>
              <a:t>https://www.pc.gov.au/inquiries/completed/trade-agreements/report/trade-agreements-report.pdf</a:t>
            </a:r>
            <a:endParaRPr lang="en-US" sz="1200" dirty="0">
              <a:solidFill>
                <a:srgbClr val="000000"/>
              </a:solidFill>
              <a:latin typeface="Calibri" panose="020F0502020204030204" pitchFamily="34" charset="0"/>
              <a:ea typeface="Calibri" panose="020F0502020204030204" pitchFamily="34" charset="0"/>
              <a:cs typeface="Cordia New" panose="020B0304020202020204" pitchFamily="34" charset="-34"/>
            </a:endParaRPr>
          </a:p>
          <a:p>
            <a:r>
              <a:rPr lang="en-US" sz="1400" dirty="0">
                <a:solidFill>
                  <a:srgbClr val="000000"/>
                </a:solidFill>
                <a:latin typeface="Calibri" panose="020F0502020204030204" pitchFamily="34" charset="0"/>
                <a:ea typeface="Calibri" panose="020F0502020204030204" pitchFamily="34" charset="0"/>
                <a:cs typeface="Cordia New" panose="020B0304020202020204" pitchFamily="34" charset="-34"/>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PROVIDING VALUE TO </a:t>
            </a:r>
            <a:br>
              <a:rPr lang="en-US" b="1" dirty="0"/>
            </a:br>
            <a:r>
              <a:rPr lang="en-US" b="1" dirty="0"/>
              <a:t>THE BUSINESS</a:t>
            </a:r>
          </a:p>
        </p:txBody>
      </p:sp>
    </p:spTree>
    <p:extLst>
      <p:ext uri="{BB962C8B-B14F-4D97-AF65-F5344CB8AC3E}">
        <p14:creationId xmlns:p14="http://schemas.microsoft.com/office/powerpoint/2010/main" val="2663208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9075347-416F-49B1-8451-949BFB87DAEB}"/>
              </a:ext>
            </a:extLst>
          </p:cNvPr>
          <p:cNvSpPr txBox="1">
            <a:spLocks/>
          </p:cNvSpPr>
          <p:nvPr/>
        </p:nvSpPr>
        <p:spPr>
          <a:xfrm>
            <a:off x="847927" y="5365389"/>
            <a:ext cx="10496145" cy="1117600"/>
          </a:xfrm>
          <a:prstGeom prst="rect">
            <a:avLst/>
          </a:prstGeom>
        </p:spPr>
        <p:txBody>
          <a:bodyPr lIns="0" tIns="0" rIns="0" bIns="0" anchor="t" anchorCtr="0"/>
          <a:lstStyle>
            <a:lvl1pPr marL="0" indent="0" algn="l" rtl="0" eaLnBrk="0" fontAlgn="base" hangingPunct="0">
              <a:spcBef>
                <a:spcPct val="0"/>
              </a:spcBef>
              <a:spcAft>
                <a:spcPct val="0"/>
              </a:spcAft>
              <a:buFont typeface="Arial" panose="020B0604020202020204" pitchFamily="34" charset="0"/>
              <a:buNone/>
              <a:defRPr lang="en-ZA" sz="2700" b="0" i="0" kern="1200" cap="none" spc="-30" baseline="0" dirty="0">
                <a:solidFill>
                  <a:schemeClr val="tx2"/>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400" b="1" i="0" u="none" strike="noStrike" kern="1200" cap="none" spc="0" normalizeH="0" baseline="0" noProof="0" dirty="0">
                <a:ln w="22225">
                  <a:solidFill>
                    <a:srgbClr val="22345F"/>
                  </a:solidFill>
                  <a:prstDash val="solid"/>
                </a:ln>
                <a:solidFill>
                  <a:srgbClr val="8EA4D6">
                    <a:lumMod val="40000"/>
                    <a:lumOff val="60000"/>
                  </a:srgbClr>
                </a:solidFill>
                <a:effectLst/>
                <a:uLnTx/>
                <a:uFillTx/>
                <a:latin typeface="Microsoft YaHei UI" panose="020B0503020204020204" pitchFamily="34" charset="-122"/>
                <a:ea typeface="Microsoft YaHei UI" panose="020B0503020204020204" pitchFamily="34" charset="-122"/>
                <a:cs typeface="+mj-cs"/>
              </a:rPr>
              <a:t>INFLUENCE</a:t>
            </a:r>
            <a:r>
              <a:rPr kumimoji="0" lang="en-US" sz="44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rPr>
              <a:t> </a:t>
            </a:r>
            <a:r>
              <a:rPr lang="en-US" sz="4400" b="1" spc="0" dirty="0">
                <a:ln w="22225">
                  <a:solidFill>
                    <a:srgbClr val="22345F"/>
                  </a:solidFill>
                  <a:prstDash val="solid"/>
                </a:ln>
                <a:solidFill>
                  <a:prstClr val="white"/>
                </a:solidFill>
                <a:latin typeface="Microsoft YaHei UI" panose="020B0503020204020204" pitchFamily="34" charset="-122"/>
                <a:ea typeface="Microsoft YaHei UI" panose="020B0503020204020204" pitchFamily="34" charset="-122"/>
              </a:rPr>
              <a:t>and</a:t>
            </a:r>
            <a:r>
              <a:rPr kumimoji="0" lang="en-US" sz="44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rPr>
              <a:t> </a:t>
            </a:r>
            <a:r>
              <a:rPr kumimoji="0" lang="en-US" sz="4400" b="1" i="0" u="none" strike="noStrike" kern="1200" cap="none" spc="0" normalizeH="0" baseline="0" noProof="0" dirty="0">
                <a:ln w="22225">
                  <a:solidFill>
                    <a:srgbClr val="22345F"/>
                  </a:solidFill>
                  <a:prstDash val="solid"/>
                </a:ln>
                <a:solidFill>
                  <a:srgbClr val="FFD78F"/>
                </a:solidFill>
                <a:effectLst/>
                <a:uLnTx/>
                <a:uFillTx/>
                <a:latin typeface="Microsoft YaHei UI" panose="020B0503020204020204" pitchFamily="34" charset="-122"/>
                <a:ea typeface="Microsoft YaHei UI" panose="020B0503020204020204" pitchFamily="34" charset="-122"/>
                <a:cs typeface="+mj-cs"/>
              </a:rPr>
              <a:t>IMPACT</a:t>
            </a:r>
            <a:br>
              <a:rPr kumimoji="0" lang="en-US" sz="8800" b="1" i="0" u="none" strike="noStrike" kern="1200" cap="none" spc="0" normalizeH="0" baseline="0" noProof="0" dirty="0">
                <a:ln w="22225">
                  <a:solidFill>
                    <a:srgbClr val="22345F"/>
                  </a:solidFill>
                  <a:prstDash val="solid"/>
                </a:ln>
                <a:solidFill>
                  <a:srgbClr val="FFD78F"/>
                </a:solidFill>
                <a:effectLst/>
                <a:uLnTx/>
                <a:uFillTx/>
                <a:latin typeface="Microsoft YaHei UI" panose="020B0503020204020204" pitchFamily="34" charset="-122"/>
                <a:ea typeface="Microsoft YaHei UI" panose="020B0503020204020204" pitchFamily="34" charset="-122"/>
                <a:cs typeface="+mj-cs"/>
              </a:rPr>
            </a:br>
            <a:r>
              <a:rPr kumimoji="0" lang="en-US" sz="5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rPr>
              <a:t>    </a:t>
            </a:r>
            <a:br>
              <a:rPr kumimoji="0" lang="en-US" sz="60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rPr>
            </a:br>
            <a:endParaRPr kumimoji="0" lang="en-US" sz="60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60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sz="6000" b="1" i="0" u="none" strike="noStrike" kern="1200" cap="none" spc="0" normalizeH="0" baseline="0" noProof="0" dirty="0">
              <a:ln w="22225">
                <a:solidFill>
                  <a:srgbClr val="22345F"/>
                </a:solidFill>
                <a:prstDash val="solid"/>
              </a:ln>
              <a:solidFill>
                <a:prstClr val="white"/>
              </a:solidFill>
              <a:effectLst/>
              <a:uLnTx/>
              <a:uFillTx/>
              <a:latin typeface="Microsoft YaHei UI" panose="020B0503020204020204" pitchFamily="34" charset="-122"/>
              <a:ea typeface="Microsoft YaHei UI" panose="020B0503020204020204" pitchFamily="34" charset="-122"/>
              <a:cs typeface="+mj-cs"/>
            </a:endParaRPr>
          </a:p>
        </p:txBody>
      </p:sp>
    </p:spTree>
    <p:extLst>
      <p:ext uri="{BB962C8B-B14F-4D97-AF65-F5344CB8AC3E}">
        <p14:creationId xmlns:p14="http://schemas.microsoft.com/office/powerpoint/2010/main" val="265828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we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00863" y="665825"/>
            <a:ext cx="11846135" cy="1200329"/>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Statements included or incorporated in these materials that use the words "believe", "anticipate", "estimate", "target", or "hope", or that otherwise relate to objectives, strategies, plans, intentions, beliefs or expectations or that have been constructed as statements as to future performance or events, are "forward-looking statements" within the meaning are not guarantees of future performance and involve risks and uncertainties that could cause actual results to differ materially from historical results or those anticipated at the time the forward-looking statements are made. MINT undertakes no obligation to publicly update or revise any forward-looking statement, whether as a result of new information, future events or otherwise. MINT makes no representation whatsoever about the opinion or statements of any analyst or other third party. MINT does not monitor or control the content of third party opinions or statements and does not endorse or accept any responsibility for the content or the use of any such opinion or statement.</a:t>
            </a:r>
          </a:p>
        </p:txBody>
      </p:sp>
      <p:pic>
        <p:nvPicPr>
          <p:cNvPr id="116" name="Picture 5"/>
          <p:cNvPicPr>
            <a:picLocks noChangeArrowheads="1"/>
          </p:cNvPicPr>
          <p:nvPr/>
        </p:nvPicPr>
        <p:blipFill>
          <a:blip r:embed="rId3" cstate="print"/>
          <a:srcRect/>
          <a:stretch>
            <a:fillRect/>
          </a:stretch>
        </p:blipFill>
        <p:spPr bwMode="auto">
          <a:xfrm>
            <a:off x="4498217" y="6164465"/>
            <a:ext cx="769073" cy="505366"/>
          </a:xfrm>
          <a:prstGeom prst="rect">
            <a:avLst/>
          </a:prstGeom>
          <a:noFill/>
          <a:ln w="25400">
            <a:noFill/>
            <a:miter lim="800000"/>
            <a:headEnd/>
            <a:tailEnd/>
          </a:ln>
        </p:spPr>
      </p:pic>
      <p:pic>
        <p:nvPicPr>
          <p:cNvPr id="117" name="Picture 7"/>
          <p:cNvPicPr>
            <a:picLocks noChangeArrowheads="1"/>
          </p:cNvPicPr>
          <p:nvPr/>
        </p:nvPicPr>
        <p:blipFill>
          <a:blip r:embed="rId4" cstate="print"/>
          <a:srcRect/>
          <a:stretch>
            <a:fillRect/>
          </a:stretch>
        </p:blipFill>
        <p:spPr bwMode="auto">
          <a:xfrm>
            <a:off x="7014231" y="5361163"/>
            <a:ext cx="828262" cy="649054"/>
          </a:xfrm>
          <a:prstGeom prst="rect">
            <a:avLst/>
          </a:prstGeom>
          <a:noFill/>
          <a:ln w="12700">
            <a:noFill/>
            <a:miter lim="800000"/>
            <a:headEnd/>
            <a:tailEnd/>
          </a:ln>
        </p:spPr>
      </p:pic>
      <p:pic>
        <p:nvPicPr>
          <p:cNvPr id="118" name="Picture 10"/>
          <p:cNvPicPr>
            <a:picLocks noChangeArrowheads="1"/>
          </p:cNvPicPr>
          <p:nvPr/>
        </p:nvPicPr>
        <p:blipFill>
          <a:blip r:embed="rId5" cstate="print"/>
          <a:srcRect/>
          <a:stretch>
            <a:fillRect/>
          </a:stretch>
        </p:blipFill>
        <p:spPr bwMode="auto">
          <a:xfrm>
            <a:off x="4483965" y="5445774"/>
            <a:ext cx="797577" cy="479832"/>
          </a:xfrm>
          <a:prstGeom prst="rect">
            <a:avLst/>
          </a:prstGeom>
          <a:noFill/>
          <a:ln w="25400">
            <a:noFill/>
            <a:miter lim="800000"/>
            <a:headEnd/>
            <a:tailEnd/>
          </a:ln>
        </p:spPr>
      </p:pic>
      <p:pic>
        <p:nvPicPr>
          <p:cNvPr id="119" name="Picture 12"/>
          <p:cNvPicPr>
            <a:picLocks noChangeArrowheads="1"/>
          </p:cNvPicPr>
          <p:nvPr/>
        </p:nvPicPr>
        <p:blipFill>
          <a:blip r:embed="rId6" cstate="print"/>
          <a:srcRect/>
          <a:stretch>
            <a:fillRect/>
          </a:stretch>
        </p:blipFill>
        <p:spPr bwMode="auto">
          <a:xfrm>
            <a:off x="8404603" y="4172882"/>
            <a:ext cx="601235" cy="304481"/>
          </a:xfrm>
          <a:prstGeom prst="rect">
            <a:avLst/>
          </a:prstGeom>
          <a:noFill/>
          <a:ln w="25400">
            <a:noFill/>
            <a:miter lim="800000"/>
            <a:headEnd/>
            <a:tailEnd/>
          </a:ln>
        </p:spPr>
      </p:pic>
      <p:pic>
        <p:nvPicPr>
          <p:cNvPr id="120" name="Picture 14"/>
          <p:cNvPicPr>
            <a:picLocks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920020" y="6258040"/>
            <a:ext cx="1016685" cy="318216"/>
          </a:xfrm>
          <a:prstGeom prst="rect">
            <a:avLst/>
          </a:prstGeom>
          <a:noFill/>
          <a:ln w="25400">
            <a:noFill/>
            <a:miter lim="800000"/>
            <a:headEnd/>
            <a:tailEnd/>
          </a:ln>
        </p:spPr>
      </p:pic>
      <p:pic>
        <p:nvPicPr>
          <p:cNvPr id="121" name="Picture 15"/>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23381" y="4771450"/>
            <a:ext cx="583625" cy="410799"/>
          </a:xfrm>
          <a:prstGeom prst="rect">
            <a:avLst/>
          </a:prstGeom>
          <a:noFill/>
          <a:ln w="12700">
            <a:noFill/>
            <a:miter lim="800000"/>
            <a:headEnd/>
            <a:tailEnd/>
          </a:ln>
        </p:spPr>
      </p:pic>
      <p:pic>
        <p:nvPicPr>
          <p:cNvPr id="122" name="Picture 17"/>
          <p:cNvPicPr>
            <a:picLocks noChangeArrowheads="1"/>
          </p:cNvPicPr>
          <p:nvPr/>
        </p:nvPicPr>
        <p:blipFill>
          <a:blip r:embed="rId9" cstate="print"/>
          <a:srcRect/>
          <a:stretch>
            <a:fillRect/>
          </a:stretch>
        </p:blipFill>
        <p:spPr bwMode="auto">
          <a:xfrm>
            <a:off x="3313823" y="4080881"/>
            <a:ext cx="491799" cy="488483"/>
          </a:xfrm>
          <a:prstGeom prst="rect">
            <a:avLst/>
          </a:prstGeom>
          <a:noFill/>
          <a:ln w="12700">
            <a:noFill/>
            <a:miter lim="800000"/>
            <a:headEnd/>
            <a:tailEnd/>
          </a:ln>
        </p:spPr>
      </p:pic>
      <p:pic>
        <p:nvPicPr>
          <p:cNvPr id="123" name="Picture 18"/>
          <p:cNvPicPr>
            <a:picLocks noChangeArrowheads="1"/>
          </p:cNvPicPr>
          <p:nvPr/>
        </p:nvPicPr>
        <p:blipFill>
          <a:blip r:embed="rId10" cstate="print"/>
          <a:srcRect/>
          <a:stretch>
            <a:fillRect/>
          </a:stretch>
        </p:blipFill>
        <p:spPr bwMode="auto">
          <a:xfrm>
            <a:off x="4529214" y="4778382"/>
            <a:ext cx="707079" cy="396934"/>
          </a:xfrm>
          <a:prstGeom prst="rect">
            <a:avLst/>
          </a:prstGeom>
          <a:noFill/>
          <a:ln w="12700">
            <a:noFill/>
            <a:miter lim="800000"/>
            <a:headEnd/>
            <a:tailEnd/>
          </a:ln>
        </p:spPr>
      </p:pic>
      <p:pic>
        <p:nvPicPr>
          <p:cNvPr id="124" name="Picture 19"/>
          <p:cNvPicPr>
            <a:picLocks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99991" y="2951601"/>
            <a:ext cx="830405" cy="253040"/>
          </a:xfrm>
          <a:prstGeom prst="rect">
            <a:avLst/>
          </a:prstGeom>
          <a:noFill/>
          <a:ln w="12700">
            <a:noFill/>
            <a:miter lim="800000"/>
            <a:headEnd/>
            <a:tailEnd/>
          </a:ln>
        </p:spPr>
      </p:pic>
      <p:pic>
        <p:nvPicPr>
          <p:cNvPr id="125" name="Picture 20"/>
          <p:cNvPicPr>
            <a:picLocks noChangeArrowheads="1"/>
          </p:cNvPicPr>
          <p:nvPr/>
        </p:nvPicPr>
        <p:blipFill>
          <a:blip r:embed="rId12" cstate="print"/>
          <a:srcRect/>
          <a:stretch>
            <a:fillRect/>
          </a:stretch>
        </p:blipFill>
        <p:spPr bwMode="auto">
          <a:xfrm>
            <a:off x="3234105" y="6193592"/>
            <a:ext cx="651234" cy="447113"/>
          </a:xfrm>
          <a:prstGeom prst="rect">
            <a:avLst/>
          </a:prstGeom>
          <a:noFill/>
          <a:ln w="12700">
            <a:noFill/>
            <a:miter lim="800000"/>
            <a:headEnd/>
            <a:tailEnd/>
          </a:ln>
        </p:spPr>
      </p:pic>
      <p:pic>
        <p:nvPicPr>
          <p:cNvPr id="126" name="Picture 21"/>
          <p:cNvPicPr>
            <a:picLocks noChangeArrowheads="1"/>
          </p:cNvPicPr>
          <p:nvPr/>
        </p:nvPicPr>
        <p:blipFill>
          <a:blip r:embed="rId13" cstate="print"/>
          <a:srcRect/>
          <a:stretch>
            <a:fillRect/>
          </a:stretch>
        </p:blipFill>
        <p:spPr bwMode="auto">
          <a:xfrm>
            <a:off x="431575" y="4696545"/>
            <a:ext cx="894843" cy="560608"/>
          </a:xfrm>
          <a:prstGeom prst="rect">
            <a:avLst/>
          </a:prstGeom>
          <a:noFill/>
          <a:ln w="12700">
            <a:noFill/>
            <a:miter lim="800000"/>
            <a:headEnd/>
            <a:tailEnd/>
          </a:ln>
        </p:spPr>
      </p:pic>
      <p:pic>
        <p:nvPicPr>
          <p:cNvPr id="127" name="Picture 24"/>
          <p:cNvPicPr>
            <a:picLocks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41678" y="2842469"/>
            <a:ext cx="674637" cy="471305"/>
          </a:xfrm>
          <a:prstGeom prst="rect">
            <a:avLst/>
          </a:prstGeom>
          <a:noFill/>
          <a:ln w="12700">
            <a:noFill/>
            <a:miter lim="800000"/>
            <a:headEnd/>
            <a:tailEnd/>
          </a:ln>
        </p:spPr>
      </p:pic>
      <p:pic>
        <p:nvPicPr>
          <p:cNvPr id="128" name="Picture 26"/>
          <p:cNvPicPr>
            <a:picLocks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958364" y="5436457"/>
            <a:ext cx="513658" cy="498466"/>
          </a:xfrm>
          <a:prstGeom prst="rect">
            <a:avLst/>
          </a:prstGeom>
          <a:noFill/>
          <a:ln w="12700">
            <a:noFill/>
            <a:miter lim="800000"/>
            <a:headEnd/>
            <a:tailEnd/>
          </a:ln>
        </p:spPr>
      </p:pic>
      <p:pic>
        <p:nvPicPr>
          <p:cNvPr id="129" name="Picture 27"/>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823561" y="4071372"/>
            <a:ext cx="783265" cy="507500"/>
          </a:xfrm>
          <a:prstGeom prst="rect">
            <a:avLst/>
          </a:prstGeom>
          <a:noFill/>
          <a:ln w="12700">
            <a:noFill/>
            <a:miter lim="800000"/>
            <a:headEnd/>
            <a:tailEnd/>
          </a:ln>
        </p:spPr>
      </p:pic>
      <p:pic>
        <p:nvPicPr>
          <p:cNvPr id="130" name="Picture 30"/>
          <p:cNvPicPr>
            <a:picLocks noChangeArrowheads="1"/>
          </p:cNvPicPr>
          <p:nvPr/>
        </p:nvPicPr>
        <p:blipFill>
          <a:blip r:embed="rId17" cstate="print"/>
          <a:srcRect/>
          <a:stretch>
            <a:fillRect/>
          </a:stretch>
        </p:blipFill>
        <p:spPr bwMode="auto">
          <a:xfrm>
            <a:off x="9584293" y="2996952"/>
            <a:ext cx="795249" cy="162338"/>
          </a:xfrm>
          <a:prstGeom prst="rect">
            <a:avLst/>
          </a:prstGeom>
          <a:noFill/>
          <a:ln w="12700">
            <a:noFill/>
            <a:miter lim="800000"/>
            <a:headEnd/>
            <a:tailEnd/>
          </a:ln>
        </p:spPr>
      </p:pic>
      <p:pic>
        <p:nvPicPr>
          <p:cNvPr id="131" name="Picture 31"/>
          <p:cNvPicPr>
            <a:picLocks noChangeArrowheads="1"/>
          </p:cNvPicPr>
          <p:nvPr/>
        </p:nvPicPr>
        <p:blipFill>
          <a:blip r:embed="rId18" cstate="print"/>
          <a:srcRect/>
          <a:stretch>
            <a:fillRect/>
          </a:stretch>
        </p:blipFill>
        <p:spPr bwMode="auto">
          <a:xfrm>
            <a:off x="9796310" y="5451963"/>
            <a:ext cx="371215" cy="467455"/>
          </a:xfrm>
          <a:prstGeom prst="rect">
            <a:avLst/>
          </a:prstGeom>
          <a:noFill/>
          <a:ln w="12700">
            <a:noFill/>
            <a:miter lim="800000"/>
            <a:headEnd/>
            <a:tailEnd/>
          </a:ln>
        </p:spPr>
      </p:pic>
      <p:pic>
        <p:nvPicPr>
          <p:cNvPr id="132" name="Picture 37"/>
          <p:cNvPicPr>
            <a:picLocks noChangeArrowheads="1"/>
          </p:cNvPicPr>
          <p:nvPr/>
        </p:nvPicPr>
        <p:blipFill>
          <a:blip r:embed="rId19" cstate="print"/>
          <a:srcRect/>
          <a:stretch>
            <a:fillRect/>
          </a:stretch>
        </p:blipFill>
        <p:spPr bwMode="auto">
          <a:xfrm>
            <a:off x="10639367" y="4212026"/>
            <a:ext cx="1224136" cy="226192"/>
          </a:xfrm>
          <a:prstGeom prst="rect">
            <a:avLst/>
          </a:prstGeom>
          <a:noFill/>
          <a:ln w="12700">
            <a:noFill/>
            <a:miter lim="800000"/>
            <a:headEnd/>
            <a:tailEnd/>
          </a:ln>
        </p:spPr>
      </p:pic>
      <p:pic>
        <p:nvPicPr>
          <p:cNvPr id="133" name="Picture 39"/>
          <p:cNvPicPr>
            <a:picLocks noChangeArrowheads="1"/>
          </p:cNvPicPr>
          <p:nvPr/>
        </p:nvPicPr>
        <p:blipFill>
          <a:blip r:embed="rId20" cstate="print"/>
          <a:srcRect/>
          <a:stretch>
            <a:fillRect/>
          </a:stretch>
        </p:blipFill>
        <p:spPr bwMode="auto">
          <a:xfrm>
            <a:off x="10825604" y="2971494"/>
            <a:ext cx="851663" cy="213255"/>
          </a:xfrm>
          <a:prstGeom prst="rect">
            <a:avLst/>
          </a:prstGeom>
          <a:noFill/>
          <a:ln w="12700">
            <a:noFill/>
            <a:miter lim="800000"/>
            <a:headEnd/>
            <a:tailEnd/>
          </a:ln>
        </p:spPr>
      </p:pic>
      <p:pic>
        <p:nvPicPr>
          <p:cNvPr id="135" name="Picture 1"/>
          <p:cNvPicPr>
            <a:picLocks noChangeAspect="1" noChangeArrowheads="1"/>
          </p:cNvPicPr>
          <p:nvPr/>
        </p:nvPicPr>
        <p:blipFill>
          <a:blip r:embed="rId21" cstate="print"/>
          <a:srcRect/>
          <a:stretch>
            <a:fillRect/>
          </a:stretch>
        </p:blipFill>
        <p:spPr bwMode="auto">
          <a:xfrm>
            <a:off x="5830213" y="2846170"/>
            <a:ext cx="666860" cy="463902"/>
          </a:xfrm>
          <a:prstGeom prst="rect">
            <a:avLst/>
          </a:prstGeom>
          <a:noFill/>
          <a:ln w="9525">
            <a:noFill/>
            <a:miter lim="800000"/>
            <a:headEnd/>
            <a:tailEnd/>
          </a:ln>
          <a:effectLst/>
        </p:spPr>
      </p:pic>
      <p:pic>
        <p:nvPicPr>
          <p:cNvPr id="136" name="Picture 1" descr="image001"/>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847904" y="6312857"/>
            <a:ext cx="734579" cy="208583"/>
          </a:xfrm>
          <a:prstGeom prst="rect">
            <a:avLst/>
          </a:prstGeom>
          <a:noFill/>
          <a:ln w="9525">
            <a:noFill/>
            <a:miter lim="800000"/>
            <a:headEnd/>
            <a:tailEnd/>
          </a:ln>
        </p:spPr>
      </p:pic>
      <p:pic>
        <p:nvPicPr>
          <p:cNvPr id="137" name="Picture 31" descr="Avani_Design Dev_Logo_HotelsResorts-02"/>
          <p:cNvPicPr>
            <a:picLocks noChangeAspect="1" noChangeArrowheads="1"/>
          </p:cNvPicPr>
          <p:nvPr/>
        </p:nvPicPr>
        <p:blipFill>
          <a:blip r:embed="rId23" cstate="print"/>
          <a:srcRect/>
          <a:stretch>
            <a:fillRect/>
          </a:stretch>
        </p:blipFill>
        <p:spPr bwMode="auto">
          <a:xfrm>
            <a:off x="7034662" y="2970965"/>
            <a:ext cx="787400" cy="214312"/>
          </a:xfrm>
          <a:prstGeom prst="rect">
            <a:avLst/>
          </a:prstGeom>
          <a:noFill/>
          <a:ln w="9525">
            <a:noFill/>
            <a:miter lim="800000"/>
            <a:headEnd/>
            <a:tailEnd/>
          </a:ln>
        </p:spPr>
      </p:pic>
      <p:pic>
        <p:nvPicPr>
          <p:cNvPr id="139" name="Picture 2"/>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5600098" y="4098152"/>
            <a:ext cx="1127091" cy="453941"/>
          </a:xfrm>
          <a:prstGeom prst="rect">
            <a:avLst/>
          </a:prstGeom>
          <a:noFill/>
          <a:ln w="9525">
            <a:noFill/>
            <a:miter lim="800000"/>
            <a:headEnd/>
            <a:tailEnd/>
          </a:ln>
        </p:spPr>
      </p:pic>
      <p:pic>
        <p:nvPicPr>
          <p:cNvPr id="140" name="Picture 2" descr="https://encrypted-tbn3.gstatic.com/images?q=tbn:ANd9GcTADTGDe6ldH-jsyL00-tmEbXspH6A2_g2IcJiwr-WYcLnOnuKD6e02A64">
            <a:hlinkClick r:id="rId25"/>
          </p:cNvPr>
          <p:cNvPicPr>
            <a:picLocks noChangeAspect="1" noChangeArrowheads="1"/>
          </p:cNvPicPr>
          <p:nvPr/>
        </p:nvPicPr>
        <p:blipFill>
          <a:blip r:embed="rId26" cstate="print"/>
          <a:srcRect/>
          <a:stretch>
            <a:fillRect/>
          </a:stretch>
        </p:blipFill>
        <p:spPr bwMode="auto">
          <a:xfrm>
            <a:off x="5702562" y="6264826"/>
            <a:ext cx="922163" cy="304644"/>
          </a:xfrm>
          <a:prstGeom prst="rect">
            <a:avLst/>
          </a:prstGeom>
          <a:noFill/>
        </p:spPr>
      </p:pic>
      <p:pic>
        <p:nvPicPr>
          <p:cNvPr id="141" name="Picture 11"/>
          <p:cNvPicPr>
            <a:picLocks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5701162" y="5577507"/>
            <a:ext cx="924962" cy="216367"/>
          </a:xfrm>
          <a:prstGeom prst="rect">
            <a:avLst/>
          </a:prstGeom>
          <a:noFill/>
          <a:ln w="25400">
            <a:noFill/>
            <a:miter lim="800000"/>
            <a:headEnd/>
            <a:tailEnd/>
          </a:ln>
        </p:spPr>
      </p:pic>
      <p:pic>
        <p:nvPicPr>
          <p:cNvPr id="142" name="Picture 1"/>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582412" y="5438288"/>
            <a:ext cx="593168" cy="494804"/>
          </a:xfrm>
          <a:prstGeom prst="rect">
            <a:avLst/>
          </a:prstGeom>
          <a:noFill/>
          <a:ln w="9525">
            <a:noFill/>
            <a:miter lim="800000"/>
            <a:headEnd/>
            <a:tailEnd/>
          </a:ln>
        </p:spPr>
      </p:pic>
      <p:pic>
        <p:nvPicPr>
          <p:cNvPr id="143" name="Picture 3"/>
          <p:cNvPicPr>
            <a:picLocks noChangeAspect="1" noChangeArrowheads="1"/>
          </p:cNvPicPr>
          <p:nvPr/>
        </p:nvPicPr>
        <p:blipFill>
          <a:blip r:embed="rId29" cstate="print"/>
          <a:srcRect/>
          <a:stretch>
            <a:fillRect/>
          </a:stretch>
        </p:blipFill>
        <p:spPr bwMode="auto">
          <a:xfrm>
            <a:off x="314638" y="6213537"/>
            <a:ext cx="1128717" cy="407223"/>
          </a:xfrm>
          <a:prstGeom prst="rect">
            <a:avLst/>
          </a:prstGeom>
          <a:noFill/>
          <a:ln w="9525">
            <a:noFill/>
            <a:miter lim="800000"/>
            <a:headEnd/>
            <a:tailEnd/>
          </a:ln>
        </p:spPr>
      </p:pic>
      <p:pic>
        <p:nvPicPr>
          <p:cNvPr id="144" name="Picture 2" descr="Tivoli Hotels &amp; Resorts - BR">
            <a:hlinkClick r:id="rId30"/>
          </p:cNvPr>
          <p:cNvPicPr>
            <a:picLocks noChangeAspect="1" noChangeArrowheads="1"/>
          </p:cNvPicPr>
          <p:nvPr/>
        </p:nvPicPr>
        <p:blipFill>
          <a:blip r:embed="rId31" cstate="print"/>
          <a:srcRect/>
          <a:stretch>
            <a:fillRect/>
          </a:stretch>
        </p:blipFill>
        <p:spPr bwMode="auto">
          <a:xfrm>
            <a:off x="4486709" y="4099210"/>
            <a:ext cx="792088" cy="451825"/>
          </a:xfrm>
          <a:prstGeom prst="rect">
            <a:avLst/>
          </a:prstGeom>
          <a:noFill/>
        </p:spPr>
      </p:pic>
      <p:pic>
        <p:nvPicPr>
          <p:cNvPr id="145" name="Picture 2" descr="BreadTalk Logo">
            <a:hlinkClick r:id="rId32"/>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3012911" y="4801870"/>
            <a:ext cx="1093622" cy="349959"/>
          </a:xfrm>
          <a:prstGeom prst="rect">
            <a:avLst/>
          </a:prstGeom>
          <a:noFill/>
        </p:spPr>
      </p:pic>
      <p:pic>
        <p:nvPicPr>
          <p:cNvPr id="146" name="Picture 1"/>
          <p:cNvPicPr>
            <a:picLocks noChangeAspect="1" noChangeArrowheads="1"/>
          </p:cNvPicPr>
          <p:nvPr/>
        </p:nvPicPr>
        <p:blipFill>
          <a:blip r:embed="rId34" cstate="print"/>
          <a:srcRect/>
          <a:stretch>
            <a:fillRect/>
          </a:stretch>
        </p:blipFill>
        <p:spPr bwMode="auto">
          <a:xfrm>
            <a:off x="407455" y="4124425"/>
            <a:ext cx="943082" cy="401394"/>
          </a:xfrm>
          <a:prstGeom prst="rect">
            <a:avLst/>
          </a:prstGeom>
          <a:noFill/>
          <a:ln w="9525">
            <a:noFill/>
            <a:miter lim="800000"/>
            <a:headEnd/>
            <a:tailEnd/>
          </a:ln>
        </p:spPr>
      </p:pic>
      <p:pic>
        <p:nvPicPr>
          <p:cNvPr id="148" name="Picture 2" descr="http://thaiexpress.com.sg/wp-content/uploads/2014/02/thaiexpress_logo1.png"/>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281407" y="3564573"/>
            <a:ext cx="1195178" cy="239036"/>
          </a:xfrm>
          <a:prstGeom prst="rect">
            <a:avLst/>
          </a:prstGeom>
          <a:noFill/>
        </p:spPr>
      </p:pic>
      <p:pic>
        <p:nvPicPr>
          <p:cNvPr id="149" name="Picture 148" descr="Luxury Hotels and Resorts | Anantara Hotels, Resorts &amp;amp; Spas Official Site"/>
          <p:cNvPicPr>
            <a:picLocks noChangeAspect="1" noChangeArrowheads="1"/>
          </p:cNvPicPr>
          <p:nvPr/>
        </p:nvPicPr>
        <p:blipFill>
          <a:blip r:embed="rId36" cstate="print">
            <a:extLst>
              <a:ext uri="{28A0092B-C50C-407E-A947-70E740481C1C}">
                <a14:useLocalDpi xmlns:a14="http://schemas.microsoft.com/office/drawing/2010/main"/>
              </a:ext>
            </a:extLst>
          </a:blip>
          <a:srcRect l="3188" t="22790" r="3797" b="19818"/>
          <a:stretch>
            <a:fillRect/>
          </a:stretch>
        </p:blipFill>
        <p:spPr bwMode="auto">
          <a:xfrm>
            <a:off x="4378697" y="2767108"/>
            <a:ext cx="1008112" cy="622027"/>
          </a:xfrm>
          <a:prstGeom prst="rect">
            <a:avLst/>
          </a:prstGeom>
          <a:noFill/>
        </p:spPr>
      </p:pic>
      <p:pic>
        <p:nvPicPr>
          <p:cNvPr id="150" name="Picture 4" descr=" "/>
          <p:cNvPicPr>
            <a:picLocks noChangeAspect="1" noChangeArrowheads="1"/>
          </p:cNvPicPr>
          <p:nvPr/>
        </p:nvPicPr>
        <p:blipFill>
          <a:blip r:embed="rId37" cstate="print">
            <a:extLst>
              <a:ext uri="{28A0092B-C50C-407E-A947-70E740481C1C}">
                <a14:useLocalDpi xmlns:a14="http://schemas.microsoft.com/office/drawing/2010/main"/>
              </a:ext>
            </a:extLst>
          </a:blip>
          <a:srcRect l="5167" t="20811" r="3797" b="33671"/>
          <a:stretch>
            <a:fillRect/>
          </a:stretch>
        </p:blipFill>
        <p:spPr bwMode="auto">
          <a:xfrm>
            <a:off x="5695591" y="4742823"/>
            <a:ext cx="936104" cy="468052"/>
          </a:xfrm>
          <a:prstGeom prst="rect">
            <a:avLst/>
          </a:prstGeom>
          <a:noFill/>
        </p:spPr>
      </p:pic>
      <p:pic>
        <p:nvPicPr>
          <p:cNvPr id="151" name="Picture 6"/>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6996654" y="4748241"/>
            <a:ext cx="863416" cy="528240"/>
          </a:xfrm>
          <a:prstGeom prst="rect">
            <a:avLst/>
          </a:prstGeom>
          <a:noFill/>
          <a:ln w="9525">
            <a:noFill/>
            <a:miter lim="800000"/>
            <a:headEnd/>
            <a:tailEnd/>
          </a:ln>
        </p:spPr>
      </p:pic>
      <p:pic>
        <p:nvPicPr>
          <p:cNvPr id="153" name="Picture 2"/>
          <p:cNvPicPr>
            <a:picLocks noChangeAspect="1" noChangeArrowheads="1"/>
          </p:cNvPicPr>
          <p:nvPr/>
        </p:nvPicPr>
        <p:blipFill>
          <a:blip r:embed="rId39" cstate="print"/>
          <a:srcRect/>
          <a:stretch>
            <a:fillRect/>
          </a:stretch>
        </p:blipFill>
        <p:spPr bwMode="auto">
          <a:xfrm>
            <a:off x="6831610" y="4101508"/>
            <a:ext cx="1193505" cy="447228"/>
          </a:xfrm>
          <a:prstGeom prst="rect">
            <a:avLst/>
          </a:prstGeom>
          <a:noFill/>
          <a:ln w="9525">
            <a:noFill/>
            <a:miter lim="800000"/>
            <a:headEnd/>
            <a:tailEnd/>
          </a:ln>
          <a:effectLst/>
        </p:spPr>
      </p:pic>
      <p:pic>
        <p:nvPicPr>
          <p:cNvPr id="154" name="Picture 153" descr="Swensen's logo.png"/>
          <p:cNvPicPr>
            <a:picLocks noChangeAspect="1"/>
          </p:cNvPicPr>
          <p:nvPr/>
        </p:nvPicPr>
        <p:blipFill>
          <a:blip r:embed="rId40" cstate="print">
            <a:extLst>
              <a:ext uri="{28A0092B-C50C-407E-A947-70E740481C1C}">
                <a14:useLocalDpi xmlns:a14="http://schemas.microsoft.com/office/drawing/2010/main"/>
              </a:ext>
            </a:extLst>
          </a:blip>
          <a:srcRect/>
          <a:stretch>
            <a:fillRect/>
          </a:stretch>
        </p:blipFill>
        <p:spPr>
          <a:xfrm>
            <a:off x="1739367" y="3555069"/>
            <a:ext cx="951653" cy="258044"/>
          </a:xfrm>
          <a:prstGeom prst="rect">
            <a:avLst/>
          </a:prstGeom>
        </p:spPr>
      </p:pic>
      <p:pic>
        <p:nvPicPr>
          <p:cNvPr id="156" name="Picture 155"/>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3146615" y="3510691"/>
            <a:ext cx="826215" cy="346801"/>
          </a:xfrm>
          <a:prstGeom prst="rect">
            <a:avLst/>
          </a:prstGeom>
        </p:spPr>
      </p:pic>
      <p:pic>
        <p:nvPicPr>
          <p:cNvPr id="157" name="Picture 156"/>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8296456" y="4753034"/>
            <a:ext cx="817529" cy="447630"/>
          </a:xfrm>
          <a:prstGeom prst="rect">
            <a:avLst/>
          </a:prstGeom>
        </p:spPr>
      </p:pic>
      <p:pic>
        <p:nvPicPr>
          <p:cNvPr id="158" name="Picture 157"/>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10702795" y="3501212"/>
            <a:ext cx="1097280" cy="365758"/>
          </a:xfrm>
          <a:prstGeom prst="rect">
            <a:avLst/>
          </a:prstGeom>
        </p:spPr>
      </p:pic>
      <p:pic>
        <p:nvPicPr>
          <p:cNvPr id="159" name="Picture 158"/>
          <p:cNvPicPr>
            <a:picLocks noChangeAspect="1"/>
          </p:cNvPicPr>
          <p:nvPr/>
        </p:nvPicPr>
        <p:blipFill>
          <a:blip r:embed="rId44" cstate="print">
            <a:extLst>
              <a:ext uri="{28A0092B-C50C-407E-A947-70E740481C1C}">
                <a14:useLocalDpi xmlns:a14="http://schemas.microsoft.com/office/drawing/2010/main"/>
              </a:ext>
            </a:extLst>
          </a:blip>
          <a:stretch>
            <a:fillRect/>
          </a:stretch>
        </p:blipFill>
        <p:spPr>
          <a:xfrm>
            <a:off x="9609912" y="4159053"/>
            <a:ext cx="744010" cy="332138"/>
          </a:xfrm>
          <a:prstGeom prst="rect">
            <a:avLst/>
          </a:prstGeom>
        </p:spPr>
      </p:pic>
      <p:pic>
        <p:nvPicPr>
          <p:cNvPr id="160" name="Picture 159"/>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9436227" y="4759973"/>
            <a:ext cx="1091380" cy="433753"/>
          </a:xfrm>
          <a:prstGeom prst="rect">
            <a:avLst/>
          </a:prstGeom>
        </p:spPr>
      </p:pic>
      <p:pic>
        <p:nvPicPr>
          <p:cNvPr id="161" name="Picture 160"/>
          <p:cNvPicPr>
            <a:picLocks noChangeAspect="1"/>
          </p:cNvPicPr>
          <p:nvPr/>
        </p:nvPicPr>
        <p:blipFill rotWithShape="1">
          <a:blip r:embed="rId46" cstate="print">
            <a:extLst>
              <a:ext uri="{28A0092B-C50C-407E-A947-70E740481C1C}">
                <a14:useLocalDpi xmlns:a14="http://schemas.microsoft.com/office/drawing/2010/main"/>
              </a:ext>
            </a:extLst>
          </a:blip>
          <a:srcRect l="1" r="-2" b="43425"/>
          <a:stretch/>
        </p:blipFill>
        <p:spPr>
          <a:xfrm>
            <a:off x="8228157" y="5348619"/>
            <a:ext cx="971060" cy="589472"/>
          </a:xfrm>
          <a:prstGeom prst="rect">
            <a:avLst/>
          </a:prstGeom>
        </p:spPr>
      </p:pic>
      <p:pic>
        <p:nvPicPr>
          <p:cNvPr id="162" name="Picture 161"/>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8391345" y="6196070"/>
            <a:ext cx="627750" cy="442157"/>
          </a:xfrm>
          <a:prstGeom prst="rect">
            <a:avLst/>
          </a:prstGeom>
        </p:spPr>
      </p:pic>
      <p:pic>
        <p:nvPicPr>
          <p:cNvPr id="163" name="Picture 1" descr="image001"/>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t="15320" b="15741"/>
          <a:stretch/>
        </p:blipFill>
        <p:spPr bwMode="auto">
          <a:xfrm>
            <a:off x="8041050" y="3360055"/>
            <a:ext cx="132834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63"/>
          <p:cNvPicPr>
            <a:picLocks noChangeAspect="1"/>
          </p:cNvPicPr>
          <p:nvPr/>
        </p:nvPicPr>
        <p:blipFill rotWithShape="1">
          <a:blip r:embed="rId49" cstate="print">
            <a:extLst>
              <a:ext uri="{28A0092B-C50C-407E-A947-70E740481C1C}">
                <a14:useLocalDpi xmlns:a14="http://schemas.microsoft.com/office/drawing/2010/main" val="0"/>
              </a:ext>
            </a:extLst>
          </a:blip>
          <a:srcRect t="30210" b="26252"/>
          <a:stretch/>
        </p:blipFill>
        <p:spPr>
          <a:xfrm>
            <a:off x="8143921" y="2833739"/>
            <a:ext cx="1122598" cy="488764"/>
          </a:xfrm>
          <a:prstGeom prst="rect">
            <a:avLst/>
          </a:prstGeom>
        </p:spPr>
      </p:pic>
      <p:pic>
        <p:nvPicPr>
          <p:cNvPr id="165" name="Picture 164"/>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908787" y="5632425"/>
            <a:ext cx="1301870" cy="106530"/>
          </a:xfrm>
          <a:prstGeom prst="rect">
            <a:avLst/>
          </a:prstGeom>
        </p:spPr>
      </p:pic>
      <p:pic>
        <p:nvPicPr>
          <p:cNvPr id="166" name="Picture 165"/>
          <p:cNvPicPr>
            <a:picLocks noChangeAspect="1"/>
          </p:cNvPicPr>
          <p:nvPr/>
        </p:nvPicPr>
        <p:blipFill rotWithShape="1">
          <a:blip r:embed="rId51" cstate="print">
            <a:extLst>
              <a:ext uri="{28A0092B-C50C-407E-A947-70E740481C1C}">
                <a14:useLocalDpi xmlns:a14="http://schemas.microsoft.com/office/drawing/2010/main" val="0"/>
              </a:ext>
            </a:extLst>
          </a:blip>
          <a:srcRect l="12201" t="19061" r="11414" b="22631"/>
          <a:stretch/>
        </p:blipFill>
        <p:spPr>
          <a:xfrm>
            <a:off x="9700824" y="3542096"/>
            <a:ext cx="562186" cy="283991"/>
          </a:xfrm>
          <a:prstGeom prst="rect">
            <a:avLst/>
          </a:prstGeom>
        </p:spPr>
      </p:pic>
      <p:pic>
        <p:nvPicPr>
          <p:cNvPr id="167" name="Picture 166"/>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10929659" y="6249041"/>
            <a:ext cx="643553" cy="336215"/>
          </a:xfrm>
          <a:prstGeom prst="rect">
            <a:avLst/>
          </a:prstGeom>
        </p:spPr>
      </p:pic>
      <p:pic>
        <p:nvPicPr>
          <p:cNvPr id="169" name="Picture 168"/>
          <p:cNvPicPr>
            <a:picLocks noChangeAspect="1"/>
          </p:cNvPicPr>
          <p:nvPr/>
        </p:nvPicPr>
        <p:blipFill>
          <a:blip r:embed="rId53"/>
          <a:stretch>
            <a:fillRect/>
          </a:stretch>
        </p:blipFill>
        <p:spPr>
          <a:xfrm>
            <a:off x="10991865" y="5426120"/>
            <a:ext cx="519141" cy="519141"/>
          </a:xfrm>
          <a:prstGeom prst="rect">
            <a:avLst/>
          </a:prstGeom>
        </p:spPr>
      </p:pic>
      <p:pic>
        <p:nvPicPr>
          <p:cNvPr id="170" name="Picture 2" descr="https://www.nh-hotels.com/corporate/sites/default/files/builder_569748f8715ae/nhhotels.pn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638330" y="3490680"/>
            <a:ext cx="1050626" cy="38682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4" descr="https://www.nh-hotels.com/corporate/sites/default/files/nh-collection_logo2_0.pn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216722" y="3433168"/>
            <a:ext cx="1332062" cy="501846"/>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71"/>
          <p:cNvPicPr>
            <a:picLocks noChangeAspect="1"/>
          </p:cNvPicPr>
          <p:nvPr/>
        </p:nvPicPr>
        <p:blipFill>
          <a:blip r:embed="rId56"/>
          <a:stretch>
            <a:fillRect/>
          </a:stretch>
        </p:blipFill>
        <p:spPr>
          <a:xfrm>
            <a:off x="11019074" y="4744488"/>
            <a:ext cx="464722" cy="464722"/>
          </a:xfrm>
          <a:prstGeom prst="rect">
            <a:avLst/>
          </a:prstGeom>
        </p:spPr>
      </p:pic>
      <p:pic>
        <p:nvPicPr>
          <p:cNvPr id="12" name="Picture 11"/>
          <p:cNvPicPr>
            <a:picLocks noChangeAspect="1"/>
          </p:cNvPicPr>
          <p:nvPr/>
        </p:nvPicPr>
        <p:blipFill>
          <a:blip r:embed="rId57"/>
          <a:stretch>
            <a:fillRect/>
          </a:stretch>
        </p:blipFill>
        <p:spPr>
          <a:xfrm>
            <a:off x="7017966" y="3485457"/>
            <a:ext cx="820793" cy="397269"/>
          </a:xfrm>
          <a:prstGeom prst="rect">
            <a:avLst/>
          </a:prstGeom>
        </p:spPr>
      </p:pic>
      <p:pic>
        <p:nvPicPr>
          <p:cNvPr id="3" name="Picture 2"/>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2973260" y="2925152"/>
            <a:ext cx="1172925" cy="305938"/>
          </a:xfrm>
          <a:prstGeom prst="rect">
            <a:avLst/>
          </a:prstGeom>
        </p:spPr>
      </p:pic>
      <p:pic>
        <p:nvPicPr>
          <p:cNvPr id="6" name="Picture 5"/>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9746543" y="6130697"/>
            <a:ext cx="470749" cy="572902"/>
          </a:xfrm>
          <a:prstGeom prst="rect">
            <a:avLst/>
          </a:prstGeom>
        </p:spPr>
      </p:pic>
    </p:spTree>
    <p:extLst>
      <p:ext uri="{BB962C8B-B14F-4D97-AF65-F5344CB8AC3E}">
        <p14:creationId xmlns:p14="http://schemas.microsoft.com/office/powerpoint/2010/main" val="2992164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221" y="2510246"/>
            <a:ext cx="5743953" cy="1117989"/>
          </a:xfrm>
        </p:spPr>
        <p:txBody>
          <a:bodyPr/>
          <a:lstStyle/>
          <a:p>
            <a:r>
              <a:rPr lang="en-US" b="1" dirty="0"/>
              <a:t>THANK YOU</a:t>
            </a:r>
            <a:br>
              <a:rPr lang="en-US" b="1" dirty="0"/>
            </a:br>
            <a:br>
              <a:rPr lang="en-US" b="1" dirty="0"/>
            </a:br>
            <a:br>
              <a:rPr lang="en-US" b="1" dirty="0"/>
            </a:br>
            <a:endParaRPr lang="en-US" b="1" dirty="0"/>
          </a:p>
        </p:txBody>
      </p:sp>
    </p:spTree>
    <p:extLst>
      <p:ext uri="{BB962C8B-B14F-4D97-AF65-F5344CB8AC3E}">
        <p14:creationId xmlns:p14="http://schemas.microsoft.com/office/powerpoint/2010/main" val="1293518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2" descr="Tivoli Hotels &amp; Resorts - EN">
            <a:hlinkClick r:id="rId2"/>
          </p:cNvPr>
          <p:cNvPicPr>
            <a:picLocks noChangeAspect="1" noChangeArrowheads="1"/>
          </p:cNvPicPr>
          <p:nvPr/>
        </p:nvPicPr>
        <p:blipFill rotWithShape="1">
          <a:blip r:embed="rId3" cstate="print"/>
          <a:srcRect b="32779"/>
          <a:stretch/>
        </p:blipFill>
        <p:spPr bwMode="auto">
          <a:xfrm>
            <a:off x="9374062" y="3416849"/>
            <a:ext cx="474951" cy="182117"/>
          </a:xfrm>
          <a:prstGeom prst="rect">
            <a:avLst/>
          </a:prstGeom>
          <a:noFill/>
        </p:spPr>
      </p:pic>
      <p:sp>
        <p:nvSpPr>
          <p:cNvPr id="2" name="Title 1"/>
          <p:cNvSpPr>
            <a:spLocks noGrp="1"/>
          </p:cNvSpPr>
          <p:nvPr>
            <p:ph type="title"/>
          </p:nvPr>
        </p:nvSpPr>
        <p:spPr/>
        <p:txBody>
          <a:bodyPr/>
          <a:lstStyle/>
          <a:p>
            <a:r>
              <a:rPr lang="en-US" dirty="0"/>
              <a:t>MINT’s Key Milestones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64"/>
          <p:cNvSpPr>
            <a:spLocks/>
          </p:cNvSpPr>
          <p:nvPr/>
        </p:nvSpPr>
        <p:spPr bwMode="auto">
          <a:xfrm>
            <a:off x="7402226" y="1938052"/>
            <a:ext cx="1469296" cy="666111"/>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Joint venture with</a:t>
            </a:r>
          </a:p>
          <a:p>
            <a:pPr marL="23813" marR="0" lvl="0" indent="0" algn="ctr" defTabSz="914400" rtl="0" eaLnBrk="1" fontAlgn="auto" latinLnBrk="0" hangingPunct="1">
              <a:lnSpc>
                <a:spcPts val="12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endParaRPr>
          </a:p>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 African Assets</a:t>
            </a:r>
          </a:p>
        </p:txBody>
      </p:sp>
      <p:sp>
        <p:nvSpPr>
          <p:cNvPr id="14" name="AutoShape 2"/>
          <p:cNvSpPr>
            <a:spLocks/>
          </p:cNvSpPr>
          <p:nvPr/>
        </p:nvSpPr>
        <p:spPr bwMode="auto">
          <a:xfrm>
            <a:off x="406400" y="3679989"/>
            <a:ext cx="11438467" cy="502920"/>
          </a:xfrm>
          <a:prstGeom prst="rightArrow">
            <a:avLst>
              <a:gd name="adj1" fmla="val 58333"/>
              <a:gd name="adj2" fmla="val 79174"/>
            </a:avLst>
          </a:prstGeom>
          <a:solidFill>
            <a:schemeClr val="accent5">
              <a:lumMod val="50000"/>
            </a:schemeClr>
          </a:solidFill>
          <a:ln w="25400" cap="flat">
            <a:solidFill>
              <a:srgbClr val="000000">
                <a:alpha val="0"/>
              </a:srgbClr>
            </a:solidFill>
            <a:prstDash val="solid"/>
            <a:round/>
            <a:headEnd type="none" w="med" len="med"/>
            <a:tailEnd type="none" w="med" len="med"/>
          </a:ln>
          <a:effectLst>
            <a:outerShdw dist="25399" dir="13079954" algn="ctr" rotWithShape="0">
              <a:schemeClr val="bg2">
                <a:alpha val="50000"/>
              </a:schemeClr>
            </a:outerShdw>
          </a:effec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4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15" name="Rectangle 4"/>
          <p:cNvSpPr>
            <a:spLocks/>
          </p:cNvSpPr>
          <p:nvPr/>
        </p:nvSpPr>
        <p:spPr bwMode="auto">
          <a:xfrm>
            <a:off x="314793" y="3028495"/>
            <a:ext cx="899592" cy="301625"/>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Founded</a:t>
            </a:r>
          </a:p>
        </p:txBody>
      </p:sp>
      <p:sp>
        <p:nvSpPr>
          <p:cNvPr id="16" name="Rectangle 6"/>
          <p:cNvSpPr>
            <a:spLocks/>
          </p:cNvSpPr>
          <p:nvPr/>
        </p:nvSpPr>
        <p:spPr bwMode="auto">
          <a:xfrm>
            <a:off x="2496887" y="4346165"/>
            <a:ext cx="936104" cy="536807"/>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 RGR, MFG and MINOR listed </a:t>
            </a:r>
          </a:p>
        </p:txBody>
      </p:sp>
      <p:sp>
        <p:nvSpPr>
          <p:cNvPr id="17" name="Rectangle 10"/>
          <p:cNvSpPr>
            <a:spLocks/>
          </p:cNvSpPr>
          <p:nvPr/>
        </p:nvSpPr>
        <p:spPr bwMode="auto">
          <a:xfrm>
            <a:off x="3947069" y="4317509"/>
            <a:ext cx="935620" cy="474663"/>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M&amp;A of </a:t>
            </a:r>
          </a:p>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 RGR and MFG and became </a:t>
            </a:r>
          </a:p>
        </p:txBody>
      </p:sp>
      <p:sp>
        <p:nvSpPr>
          <p:cNvPr id="18" name="Rectangle 15"/>
          <p:cNvSpPr>
            <a:spLocks/>
          </p:cNvSpPr>
          <p:nvPr/>
        </p:nvSpPr>
        <p:spPr bwMode="auto">
          <a:xfrm>
            <a:off x="3223606" y="2450983"/>
            <a:ext cx="972470" cy="679450"/>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Launched</a:t>
            </a:r>
          </a:p>
        </p:txBody>
      </p:sp>
      <p:sp>
        <p:nvSpPr>
          <p:cNvPr id="19" name="Rectangle 17"/>
          <p:cNvSpPr>
            <a:spLocks/>
          </p:cNvSpPr>
          <p:nvPr/>
        </p:nvSpPr>
        <p:spPr bwMode="auto">
          <a:xfrm>
            <a:off x="978535" y="4275322"/>
            <a:ext cx="1088587" cy="266700"/>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Founded</a:t>
            </a:r>
          </a:p>
        </p:txBody>
      </p:sp>
      <p:pic>
        <p:nvPicPr>
          <p:cNvPr id="20" name="Picture 35"/>
          <p:cNvPicPr>
            <a:picLocks noChangeArrowheads="1"/>
          </p:cNvPicPr>
          <p:nvPr/>
        </p:nvPicPr>
        <p:blipFill>
          <a:blip r:embed="rId4" cstate="print"/>
          <a:srcRect/>
          <a:stretch>
            <a:fillRect/>
          </a:stretch>
        </p:blipFill>
        <p:spPr bwMode="auto">
          <a:xfrm>
            <a:off x="368545" y="3337794"/>
            <a:ext cx="792088" cy="217762"/>
          </a:xfrm>
          <a:prstGeom prst="rect">
            <a:avLst/>
          </a:prstGeom>
          <a:noFill/>
          <a:ln w="12700">
            <a:noFill/>
            <a:miter lim="800000"/>
            <a:headEnd/>
            <a:tailEnd/>
          </a:ln>
        </p:spPr>
      </p:pic>
      <p:sp>
        <p:nvSpPr>
          <p:cNvPr id="21" name="Rectangle 44"/>
          <p:cNvSpPr>
            <a:spLocks/>
          </p:cNvSpPr>
          <p:nvPr/>
        </p:nvSpPr>
        <p:spPr bwMode="auto">
          <a:xfrm>
            <a:off x="4637456" y="3073543"/>
            <a:ext cx="1070422" cy="199346"/>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50% stake in</a:t>
            </a:r>
          </a:p>
        </p:txBody>
      </p:sp>
      <p:pic>
        <p:nvPicPr>
          <p:cNvPr id="22" name="Picture 46"/>
          <p:cNvPicPr>
            <a:picLocks noChangeArrowheads="1"/>
          </p:cNvPicPr>
          <p:nvPr/>
        </p:nvPicPr>
        <p:blipFill>
          <a:blip r:embed="rId5" cstate="print"/>
          <a:srcRect/>
          <a:stretch>
            <a:fillRect/>
          </a:stretch>
        </p:blipFill>
        <p:spPr bwMode="auto">
          <a:xfrm>
            <a:off x="4893404" y="3197711"/>
            <a:ext cx="558053" cy="330445"/>
          </a:xfrm>
          <a:prstGeom prst="rect">
            <a:avLst/>
          </a:prstGeom>
          <a:noFill/>
          <a:ln w="12700">
            <a:noFill/>
            <a:miter lim="800000"/>
            <a:headEnd/>
            <a:tailEnd/>
          </a:ln>
        </p:spPr>
      </p:pic>
      <p:sp>
        <p:nvSpPr>
          <p:cNvPr id="23" name="Rectangle 49"/>
          <p:cNvSpPr>
            <a:spLocks/>
          </p:cNvSpPr>
          <p:nvPr/>
        </p:nvSpPr>
        <p:spPr bwMode="auto">
          <a:xfrm>
            <a:off x="4569720" y="2507231"/>
            <a:ext cx="1220293" cy="149672"/>
          </a:xfrm>
          <a:prstGeom prst="rect">
            <a:avLst/>
          </a:prstGeom>
          <a:noFill/>
          <a:ln w="12700">
            <a:noFill/>
            <a:miter lim="800000"/>
            <a:headEnd/>
            <a:tailEnd/>
          </a:ln>
        </p:spPr>
        <p:txBody>
          <a:bodyPr lIns="0" tIns="0" rIns="28570" bIns="0" anchor="t"/>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70% stake in</a:t>
            </a:r>
          </a:p>
        </p:txBody>
      </p:sp>
      <p:pic>
        <p:nvPicPr>
          <p:cNvPr id="24" name="Picture 56"/>
          <p:cNvPicPr>
            <a:picLocks noChangeAspect="1" noChangeArrowheads="1"/>
          </p:cNvPicPr>
          <p:nvPr/>
        </p:nvPicPr>
        <p:blipFill>
          <a:blip r:embed="rId6" cstate="print"/>
          <a:srcRect/>
          <a:stretch>
            <a:fillRect/>
          </a:stretch>
        </p:blipFill>
        <p:spPr bwMode="auto">
          <a:xfrm>
            <a:off x="1191734" y="4502773"/>
            <a:ext cx="662189" cy="236407"/>
          </a:xfrm>
          <a:prstGeom prst="rect">
            <a:avLst/>
          </a:prstGeom>
          <a:noFill/>
          <a:ln w="25400">
            <a:noFill/>
            <a:round/>
            <a:headEnd/>
            <a:tailEnd/>
          </a:ln>
        </p:spPr>
      </p:pic>
      <p:sp>
        <p:nvSpPr>
          <p:cNvPr id="25" name="Rectangle 64"/>
          <p:cNvSpPr>
            <a:spLocks/>
          </p:cNvSpPr>
          <p:nvPr/>
        </p:nvSpPr>
        <p:spPr bwMode="auto">
          <a:xfrm>
            <a:off x="5365686" y="4317509"/>
            <a:ext cx="1054490" cy="360041"/>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Completed group  business restructuring; Delisted</a:t>
            </a:r>
          </a:p>
        </p:txBody>
      </p:sp>
      <p:graphicFrame>
        <p:nvGraphicFramePr>
          <p:cNvPr id="26" name="Table 25"/>
          <p:cNvGraphicFramePr>
            <a:graphicFrameLocks noGrp="1"/>
          </p:cNvGraphicFramePr>
          <p:nvPr>
            <p:extLst/>
          </p:nvPr>
        </p:nvGraphicFramePr>
        <p:xfrm>
          <a:off x="397940" y="3778740"/>
          <a:ext cx="10989720" cy="320040"/>
        </p:xfrm>
        <a:graphic>
          <a:graphicData uri="http://schemas.openxmlformats.org/drawingml/2006/table">
            <a:tbl>
              <a:tblPr firstRow="1" bandRow="1">
                <a:tableStyleId>{5C22544A-7EE6-4342-B048-85BDC9FD1C3A}</a:tableStyleId>
              </a:tblPr>
              <a:tblGrid>
                <a:gridCol w="732648">
                  <a:extLst>
                    <a:ext uri="{9D8B030D-6E8A-4147-A177-3AD203B41FA5}">
                      <a16:colId xmlns:a16="http://schemas.microsoft.com/office/drawing/2014/main" val="20000"/>
                    </a:ext>
                  </a:extLst>
                </a:gridCol>
                <a:gridCol w="732648">
                  <a:extLst>
                    <a:ext uri="{9D8B030D-6E8A-4147-A177-3AD203B41FA5}">
                      <a16:colId xmlns:a16="http://schemas.microsoft.com/office/drawing/2014/main" val="20001"/>
                    </a:ext>
                  </a:extLst>
                </a:gridCol>
                <a:gridCol w="732648">
                  <a:extLst>
                    <a:ext uri="{9D8B030D-6E8A-4147-A177-3AD203B41FA5}">
                      <a16:colId xmlns:a16="http://schemas.microsoft.com/office/drawing/2014/main" val="20002"/>
                    </a:ext>
                  </a:extLst>
                </a:gridCol>
                <a:gridCol w="732648">
                  <a:extLst>
                    <a:ext uri="{9D8B030D-6E8A-4147-A177-3AD203B41FA5}">
                      <a16:colId xmlns:a16="http://schemas.microsoft.com/office/drawing/2014/main" val="20003"/>
                    </a:ext>
                  </a:extLst>
                </a:gridCol>
                <a:gridCol w="732648">
                  <a:extLst>
                    <a:ext uri="{9D8B030D-6E8A-4147-A177-3AD203B41FA5}">
                      <a16:colId xmlns:a16="http://schemas.microsoft.com/office/drawing/2014/main" val="20004"/>
                    </a:ext>
                  </a:extLst>
                </a:gridCol>
                <a:gridCol w="732648">
                  <a:extLst>
                    <a:ext uri="{9D8B030D-6E8A-4147-A177-3AD203B41FA5}">
                      <a16:colId xmlns:a16="http://schemas.microsoft.com/office/drawing/2014/main" val="20005"/>
                    </a:ext>
                  </a:extLst>
                </a:gridCol>
                <a:gridCol w="732648">
                  <a:extLst>
                    <a:ext uri="{9D8B030D-6E8A-4147-A177-3AD203B41FA5}">
                      <a16:colId xmlns:a16="http://schemas.microsoft.com/office/drawing/2014/main" val="20006"/>
                    </a:ext>
                  </a:extLst>
                </a:gridCol>
                <a:gridCol w="732648">
                  <a:extLst>
                    <a:ext uri="{9D8B030D-6E8A-4147-A177-3AD203B41FA5}">
                      <a16:colId xmlns:a16="http://schemas.microsoft.com/office/drawing/2014/main" val="20007"/>
                    </a:ext>
                  </a:extLst>
                </a:gridCol>
                <a:gridCol w="732648">
                  <a:extLst>
                    <a:ext uri="{9D8B030D-6E8A-4147-A177-3AD203B41FA5}">
                      <a16:colId xmlns:a16="http://schemas.microsoft.com/office/drawing/2014/main" val="20008"/>
                    </a:ext>
                  </a:extLst>
                </a:gridCol>
                <a:gridCol w="732648">
                  <a:extLst>
                    <a:ext uri="{9D8B030D-6E8A-4147-A177-3AD203B41FA5}">
                      <a16:colId xmlns:a16="http://schemas.microsoft.com/office/drawing/2014/main" val="20009"/>
                    </a:ext>
                  </a:extLst>
                </a:gridCol>
                <a:gridCol w="732648">
                  <a:extLst>
                    <a:ext uri="{9D8B030D-6E8A-4147-A177-3AD203B41FA5}">
                      <a16:colId xmlns:a16="http://schemas.microsoft.com/office/drawing/2014/main" val="20010"/>
                    </a:ext>
                  </a:extLst>
                </a:gridCol>
                <a:gridCol w="732648">
                  <a:extLst>
                    <a:ext uri="{9D8B030D-6E8A-4147-A177-3AD203B41FA5}">
                      <a16:colId xmlns:a16="http://schemas.microsoft.com/office/drawing/2014/main" val="20011"/>
                    </a:ext>
                  </a:extLst>
                </a:gridCol>
                <a:gridCol w="732648">
                  <a:extLst>
                    <a:ext uri="{9D8B030D-6E8A-4147-A177-3AD203B41FA5}">
                      <a16:colId xmlns:a16="http://schemas.microsoft.com/office/drawing/2014/main" val="20012"/>
                    </a:ext>
                  </a:extLst>
                </a:gridCol>
                <a:gridCol w="732648">
                  <a:extLst>
                    <a:ext uri="{9D8B030D-6E8A-4147-A177-3AD203B41FA5}">
                      <a16:colId xmlns:a16="http://schemas.microsoft.com/office/drawing/2014/main" val="20013"/>
                    </a:ext>
                  </a:extLst>
                </a:gridCol>
                <a:gridCol w="732648">
                  <a:extLst>
                    <a:ext uri="{9D8B030D-6E8A-4147-A177-3AD203B41FA5}">
                      <a16:colId xmlns:a16="http://schemas.microsoft.com/office/drawing/2014/main" val="20014"/>
                    </a:ext>
                  </a:extLst>
                </a:gridCol>
              </a:tblGrid>
              <a:tr h="238817">
                <a:tc>
                  <a:txBody>
                    <a:bodyPr/>
                    <a:lstStyle/>
                    <a:p>
                      <a:pPr algn="ctr"/>
                      <a:r>
                        <a:rPr lang="en-US" sz="1500" baseline="0" dirty="0">
                          <a:latin typeface="Calibri" pitchFamily="34" charset="0"/>
                          <a:cs typeface="Arial" pitchFamily="34" charset="0"/>
                        </a:rPr>
                        <a:t>1978</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1980</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1982</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1988-9</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2000-1</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2003</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2008</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2009</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cs typeface="Arial" pitchFamily="34" charset="0"/>
                        </a:rPr>
                        <a:t>2010-11</a:t>
                      </a:r>
                      <a:endParaRPr lang="th-TH" sz="1500" baseline="0" dirty="0">
                        <a:latin typeface="Calibri" pitchFamily="34" charset="0"/>
                      </a:endParaRPr>
                    </a:p>
                  </a:txBody>
                  <a:tcPr marL="0" marR="0" marT="0" marB="0" anchor="ctr">
                    <a:solidFill>
                      <a:schemeClr val="accent5">
                        <a:lumMod val="50000"/>
                      </a:schemeClr>
                    </a:solidFill>
                  </a:tcPr>
                </a:tc>
                <a:tc>
                  <a:txBody>
                    <a:bodyPr/>
                    <a:lstStyle/>
                    <a:p>
                      <a:pPr algn="ctr"/>
                      <a:r>
                        <a:rPr lang="en-US" sz="1500" baseline="0" dirty="0">
                          <a:latin typeface="Calibri" pitchFamily="34" charset="0"/>
                        </a:rPr>
                        <a:t>2012-13</a:t>
                      </a:r>
                      <a:endParaRPr lang="th-TH" sz="1500" baseline="0" dirty="0">
                        <a:latin typeface="Calibri" pitchFamily="34" charset="0"/>
                      </a:endParaRPr>
                    </a:p>
                  </a:txBody>
                  <a:tcPr marL="45720" marR="45720" anchor="ctr">
                    <a:solidFill>
                      <a:schemeClr val="accent5">
                        <a:lumMod val="50000"/>
                      </a:schemeClr>
                    </a:solidFill>
                  </a:tcPr>
                </a:tc>
                <a:tc>
                  <a:txBody>
                    <a:bodyPr/>
                    <a:lstStyle/>
                    <a:p>
                      <a:pPr algn="ctr"/>
                      <a:r>
                        <a:rPr lang="en-US" sz="1500" baseline="0" dirty="0">
                          <a:latin typeface="Calibri" pitchFamily="34" charset="0"/>
                        </a:rPr>
                        <a:t>2014</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rPr>
                        <a:t>2015</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rPr>
                        <a:t>2016</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rPr>
                        <a:t>2017</a:t>
                      </a:r>
                      <a:endParaRPr lang="th-TH" sz="1500" baseline="0" dirty="0">
                        <a:latin typeface="Calibri" pitchFamily="34" charset="0"/>
                      </a:endParaRPr>
                    </a:p>
                  </a:txBody>
                  <a:tcPr marL="64294" marR="64294" marT="32147" marB="32147" anchor="ctr">
                    <a:solidFill>
                      <a:schemeClr val="accent5">
                        <a:lumMod val="50000"/>
                      </a:schemeClr>
                    </a:solidFill>
                  </a:tcPr>
                </a:tc>
                <a:tc>
                  <a:txBody>
                    <a:bodyPr/>
                    <a:lstStyle/>
                    <a:p>
                      <a:pPr algn="ctr"/>
                      <a:r>
                        <a:rPr lang="en-US" sz="1500" baseline="0" dirty="0">
                          <a:latin typeface="Calibri" pitchFamily="34" charset="0"/>
                        </a:rPr>
                        <a:t>2018</a:t>
                      </a:r>
                      <a:endParaRPr lang="th-TH" sz="1500" baseline="0" dirty="0">
                        <a:latin typeface="Calibri" pitchFamily="34" charset="0"/>
                      </a:endParaRPr>
                    </a:p>
                  </a:txBody>
                  <a:tcPr marL="64294" marR="64294" marT="32147" marB="32147" anchor="ctr">
                    <a:solidFill>
                      <a:schemeClr val="accent5">
                        <a:lumMod val="50000"/>
                      </a:schemeClr>
                    </a:solidFill>
                  </a:tcPr>
                </a:tc>
                <a:extLst>
                  <a:ext uri="{0D108BD9-81ED-4DB2-BD59-A6C34878D82A}">
                    <a16:rowId xmlns:a16="http://schemas.microsoft.com/office/drawing/2014/main" val="10000"/>
                  </a:ext>
                </a:extLst>
              </a:tr>
            </a:tbl>
          </a:graphicData>
        </a:graphic>
      </p:graphicFrame>
      <p:pic>
        <p:nvPicPr>
          <p:cNvPr id="27" name="Picture 1" descr="C:\Documents and Settings\ririnda_ta\My Documents\video minor\Video exe\logo-corporation-big.png"/>
          <p:cNvPicPr>
            <a:picLocks noChangeAspect="1" noChangeArrowheads="1"/>
          </p:cNvPicPr>
          <p:nvPr/>
        </p:nvPicPr>
        <p:blipFill>
          <a:blip r:embed="rId7" cstate="print"/>
          <a:srcRect/>
          <a:stretch>
            <a:fillRect/>
          </a:stretch>
        </p:blipFill>
        <p:spPr bwMode="auto">
          <a:xfrm>
            <a:off x="5582157" y="5298815"/>
            <a:ext cx="610976" cy="366585"/>
          </a:xfrm>
          <a:prstGeom prst="rect">
            <a:avLst/>
          </a:prstGeom>
          <a:noFill/>
          <a:ln w="9525">
            <a:noFill/>
            <a:miter lim="800000"/>
            <a:headEnd/>
            <a:tailEnd/>
          </a:ln>
        </p:spPr>
      </p:pic>
      <p:pic>
        <p:nvPicPr>
          <p:cNvPr id="28" name="Picture 15" descr="Minor-International-PCL"/>
          <p:cNvPicPr>
            <a:picLocks noChangeAspect="1" noChangeArrowheads="1"/>
          </p:cNvPicPr>
          <p:nvPr/>
        </p:nvPicPr>
        <p:blipFill>
          <a:blip r:embed="rId8" cstate="print"/>
          <a:srcRect/>
          <a:stretch>
            <a:fillRect/>
          </a:stretch>
        </p:blipFill>
        <p:spPr bwMode="auto">
          <a:xfrm>
            <a:off x="4093466" y="5199283"/>
            <a:ext cx="660582" cy="316236"/>
          </a:xfrm>
          <a:prstGeom prst="rect">
            <a:avLst/>
          </a:prstGeom>
          <a:noFill/>
          <a:ln w="9525">
            <a:noFill/>
            <a:miter lim="800000"/>
            <a:headEnd/>
            <a:tailEnd/>
          </a:ln>
        </p:spPr>
      </p:pic>
      <p:sp>
        <p:nvSpPr>
          <p:cNvPr id="29" name="Rectangle 64"/>
          <p:cNvSpPr>
            <a:spLocks/>
          </p:cNvSpPr>
          <p:nvPr/>
        </p:nvSpPr>
        <p:spPr bwMode="auto">
          <a:xfrm>
            <a:off x="6102122" y="3055282"/>
            <a:ext cx="1069879" cy="213176"/>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ts val="1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100% stake in</a:t>
            </a:r>
          </a:p>
        </p:txBody>
      </p:sp>
      <p:sp>
        <p:nvSpPr>
          <p:cNvPr id="30" name="Rectangle 64"/>
          <p:cNvSpPr>
            <a:spLocks/>
          </p:cNvSpPr>
          <p:nvPr/>
        </p:nvSpPr>
        <p:spPr bwMode="auto">
          <a:xfrm>
            <a:off x="6207130" y="1959922"/>
            <a:ext cx="853256" cy="175737"/>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Launched</a:t>
            </a:r>
          </a:p>
        </p:txBody>
      </p:sp>
      <p:pic>
        <p:nvPicPr>
          <p:cNvPr id="31" name="Picture 2"/>
          <p:cNvPicPr>
            <a:picLocks noChangeAspect="1" noChangeArrowheads="1"/>
          </p:cNvPicPr>
          <p:nvPr/>
        </p:nvPicPr>
        <p:blipFill>
          <a:blip r:embed="rId9" cstate="print"/>
          <a:srcRect/>
          <a:stretch>
            <a:fillRect/>
          </a:stretch>
        </p:blipFill>
        <p:spPr bwMode="auto">
          <a:xfrm>
            <a:off x="6372756" y="2178595"/>
            <a:ext cx="522005" cy="201394"/>
          </a:xfrm>
          <a:prstGeom prst="rect">
            <a:avLst/>
          </a:prstGeom>
          <a:noFill/>
          <a:ln w="9525">
            <a:noFill/>
            <a:miter lim="800000"/>
            <a:headEnd/>
            <a:tailEnd/>
          </a:ln>
        </p:spPr>
      </p:pic>
      <p:sp>
        <p:nvSpPr>
          <p:cNvPr id="32" name="Rectangle 49"/>
          <p:cNvSpPr>
            <a:spLocks/>
          </p:cNvSpPr>
          <p:nvPr/>
        </p:nvSpPr>
        <p:spPr bwMode="auto">
          <a:xfrm>
            <a:off x="6062730" y="1348180"/>
            <a:ext cx="1160737" cy="298664"/>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Increased  stake to 31% in</a:t>
            </a:r>
          </a:p>
        </p:txBody>
      </p:sp>
      <p:pic>
        <p:nvPicPr>
          <p:cNvPr id="33" name="Picture 66"/>
          <p:cNvPicPr>
            <a:picLocks noChangeAspect="1" noChangeArrowheads="1"/>
          </p:cNvPicPr>
          <p:nvPr/>
        </p:nvPicPr>
        <p:blipFill>
          <a:blip r:embed="rId10" cstate="print"/>
          <a:srcRect/>
          <a:stretch>
            <a:fillRect/>
          </a:stretch>
        </p:blipFill>
        <p:spPr bwMode="auto">
          <a:xfrm>
            <a:off x="6558977" y="1591511"/>
            <a:ext cx="216024" cy="222050"/>
          </a:xfrm>
          <a:prstGeom prst="rect">
            <a:avLst/>
          </a:prstGeom>
          <a:noFill/>
          <a:ln w="9525">
            <a:noFill/>
            <a:miter lim="800000"/>
            <a:headEnd/>
            <a:tailEnd/>
          </a:ln>
        </p:spPr>
      </p:pic>
      <p:sp>
        <p:nvSpPr>
          <p:cNvPr id="34" name="Rectangle 49"/>
          <p:cNvSpPr>
            <a:spLocks/>
          </p:cNvSpPr>
          <p:nvPr/>
        </p:nvSpPr>
        <p:spPr bwMode="auto">
          <a:xfrm>
            <a:off x="4595121" y="1884725"/>
            <a:ext cx="1171003" cy="168151"/>
          </a:xfrm>
          <a:prstGeom prst="rect">
            <a:avLst/>
          </a:prstGeom>
          <a:noFill/>
          <a:ln w="12700">
            <a:noFill/>
            <a:miter lim="800000"/>
            <a:headEnd/>
            <a:tailEnd/>
          </a:ln>
        </p:spPr>
        <p:txBody>
          <a:bodyPr lIns="0" tIns="0" rIns="28570" bIns="0" anchor="t"/>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50% stake in</a:t>
            </a:r>
          </a:p>
        </p:txBody>
      </p:sp>
      <p:sp>
        <p:nvSpPr>
          <p:cNvPr id="35" name="Rectangle 64"/>
          <p:cNvSpPr>
            <a:spLocks/>
          </p:cNvSpPr>
          <p:nvPr/>
        </p:nvSpPr>
        <p:spPr bwMode="auto">
          <a:xfrm>
            <a:off x="6776193" y="4307373"/>
            <a:ext cx="1189827" cy="145107"/>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49% stake in</a:t>
            </a:r>
          </a:p>
        </p:txBody>
      </p:sp>
      <p:pic>
        <p:nvPicPr>
          <p:cNvPr id="36" name="Picture 2"/>
          <p:cNvPicPr>
            <a:picLocks noChangeAspect="1" noChangeArrowheads="1"/>
          </p:cNvPicPr>
          <p:nvPr/>
        </p:nvPicPr>
        <p:blipFill>
          <a:blip r:embed="rId11" cstate="print"/>
          <a:srcRect/>
          <a:stretch>
            <a:fillRect/>
          </a:stretch>
        </p:blipFill>
        <p:spPr bwMode="auto">
          <a:xfrm>
            <a:off x="7032062" y="5229157"/>
            <a:ext cx="721666" cy="146650"/>
          </a:xfrm>
          <a:prstGeom prst="rect">
            <a:avLst/>
          </a:prstGeom>
          <a:noFill/>
          <a:ln w="9525">
            <a:noFill/>
            <a:miter lim="800000"/>
            <a:headEnd/>
            <a:tailEnd/>
          </a:ln>
        </p:spPr>
      </p:pic>
      <p:sp>
        <p:nvSpPr>
          <p:cNvPr id="37" name="Rectangle 64"/>
          <p:cNvSpPr>
            <a:spLocks/>
          </p:cNvSpPr>
          <p:nvPr/>
        </p:nvSpPr>
        <p:spPr bwMode="auto">
          <a:xfrm>
            <a:off x="7036385" y="5039901"/>
            <a:ext cx="743900" cy="173410"/>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ts val="12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11% stake in</a:t>
            </a:r>
          </a:p>
        </p:txBody>
      </p:sp>
      <p:pic>
        <p:nvPicPr>
          <p:cNvPr id="38" name="Picture 37"/>
          <p:cNvPicPr>
            <a:picLocks noChangeAspect="1" noChangeArrowheads="1"/>
          </p:cNvPicPr>
          <p:nvPr/>
        </p:nvPicPr>
        <p:blipFill>
          <a:blip r:embed="rId12" cstate="print"/>
          <a:srcRect/>
          <a:stretch>
            <a:fillRect/>
          </a:stretch>
        </p:blipFill>
        <p:spPr bwMode="auto">
          <a:xfrm>
            <a:off x="4920402" y="2110084"/>
            <a:ext cx="504056" cy="267780"/>
          </a:xfrm>
          <a:prstGeom prst="rect">
            <a:avLst/>
          </a:prstGeom>
          <a:noFill/>
          <a:ln w="9525">
            <a:noFill/>
            <a:miter lim="800000"/>
            <a:headEnd/>
            <a:tailEnd/>
          </a:ln>
        </p:spPr>
      </p:pic>
      <p:pic>
        <p:nvPicPr>
          <p:cNvPr id="39" name="Picture 5"/>
          <p:cNvPicPr>
            <a:picLocks noChangeAspect="1" noChangeArrowheads="1"/>
          </p:cNvPicPr>
          <p:nvPr/>
        </p:nvPicPr>
        <p:blipFill>
          <a:blip r:embed="rId13" cstate="print"/>
          <a:srcRect/>
          <a:stretch>
            <a:fillRect/>
          </a:stretch>
        </p:blipFill>
        <p:spPr bwMode="auto">
          <a:xfrm>
            <a:off x="2735060" y="4987947"/>
            <a:ext cx="459759" cy="218177"/>
          </a:xfrm>
          <a:prstGeom prst="rect">
            <a:avLst/>
          </a:prstGeom>
          <a:noFill/>
          <a:ln w="9525">
            <a:noFill/>
            <a:miter lim="800000"/>
            <a:headEnd/>
            <a:tailEnd/>
          </a:ln>
        </p:spPr>
      </p:pic>
      <p:sp>
        <p:nvSpPr>
          <p:cNvPr id="40" name="Rectangle 64"/>
          <p:cNvSpPr>
            <a:spLocks/>
          </p:cNvSpPr>
          <p:nvPr/>
        </p:nvSpPr>
        <p:spPr bwMode="auto">
          <a:xfrm>
            <a:off x="6019994" y="695129"/>
            <a:ext cx="1222208" cy="334715"/>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Increased stake to 100% in</a:t>
            </a:r>
          </a:p>
        </p:txBody>
      </p:sp>
      <p:sp>
        <p:nvSpPr>
          <p:cNvPr id="41" name="Rounded Rectangle 40"/>
          <p:cNvSpPr/>
          <p:nvPr/>
        </p:nvSpPr>
        <p:spPr>
          <a:xfrm>
            <a:off x="2496653" y="4261561"/>
            <a:ext cx="936337" cy="993308"/>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64"/>
          <p:cNvSpPr>
            <a:spLocks/>
          </p:cNvSpPr>
          <p:nvPr/>
        </p:nvSpPr>
        <p:spPr bwMode="auto">
          <a:xfrm>
            <a:off x="7427117" y="2742937"/>
            <a:ext cx="1434015" cy="712425"/>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49% investment in hotel &amp; mixed use project in Maputo, Mozambique</a:t>
            </a:r>
          </a:p>
        </p:txBody>
      </p:sp>
      <p:cxnSp>
        <p:nvCxnSpPr>
          <p:cNvPr id="44" name="Straight Connector 43"/>
          <p:cNvCxnSpPr/>
          <p:nvPr/>
        </p:nvCxnSpPr>
        <p:spPr>
          <a:xfrm>
            <a:off x="1517766"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364356"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172720"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690392"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096193"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663515"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892576"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418923"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970394"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59599"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Rectangle 49"/>
          <p:cNvSpPr>
            <a:spLocks/>
          </p:cNvSpPr>
          <p:nvPr/>
        </p:nvSpPr>
        <p:spPr bwMode="auto">
          <a:xfrm>
            <a:off x="7649536" y="1334075"/>
            <a:ext cx="1008112" cy="350516"/>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ts val="14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a:t>
            </a:r>
          </a:p>
          <a:p>
            <a:pPr marL="23813" marR="0" lvl="0" indent="0" algn="ctr" defTabSz="914400" rtl="0" eaLnBrk="1" fontAlgn="auto" latinLnBrk="0" hangingPunct="1">
              <a:lnSpc>
                <a:spcPts val="1200"/>
              </a:lnSpc>
              <a:spcBef>
                <a:spcPts val="70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endParaRPr>
          </a:p>
          <a:p>
            <a:pPr marL="23813" marR="0" lvl="0" indent="0" algn="ctr" defTabSz="914400" rtl="0" eaLnBrk="1" fontAlgn="auto" latinLnBrk="0" hangingPunct="1">
              <a:lnSpc>
                <a:spcPts val="12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 Australia</a:t>
            </a:r>
          </a:p>
        </p:txBody>
      </p:sp>
      <p:cxnSp>
        <p:nvCxnSpPr>
          <p:cNvPr id="55" name="Straight Connector 54"/>
          <p:cNvCxnSpPr/>
          <p:nvPr/>
        </p:nvCxnSpPr>
        <p:spPr>
          <a:xfrm>
            <a:off x="9567928"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Rectangle 64"/>
          <p:cNvSpPr>
            <a:spLocks/>
          </p:cNvSpPr>
          <p:nvPr/>
        </p:nvSpPr>
        <p:spPr bwMode="auto">
          <a:xfrm>
            <a:off x="8091213" y="4401129"/>
            <a:ext cx="1504224" cy="357395"/>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ts val="12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7 hotels </a:t>
            </a:r>
          </a:p>
          <a:p>
            <a:pPr marL="23813" marR="0" lvl="0" indent="0" algn="ctr" defTabSz="914400" rtl="0" eaLnBrk="1" fontAlgn="auto" latinLnBrk="0" hangingPunct="1">
              <a:lnSpc>
                <a:spcPts val="12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endParaRPr>
          </a:p>
          <a:p>
            <a:pPr marL="23813" marR="0" lvl="0" indent="0" algn="ctr" defTabSz="914400" rtl="0" eaLnBrk="1" fontAlgn="auto" latinLnBrk="0" hangingPunct="1">
              <a:lnSpc>
                <a:spcPts val="12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endParaRPr>
          </a:p>
        </p:txBody>
      </p:sp>
      <p:pic>
        <p:nvPicPr>
          <p:cNvPr id="57" name="Picture 12" descr="Tivoli Hotels &amp; Resorts - EN">
            <a:hlinkClick r:id="rId2"/>
          </p:cNvPr>
          <p:cNvPicPr>
            <a:picLocks noChangeAspect="1" noChangeArrowheads="1"/>
          </p:cNvPicPr>
          <p:nvPr/>
        </p:nvPicPr>
        <p:blipFill rotWithShape="1">
          <a:blip r:embed="rId3" cstate="print"/>
          <a:srcRect b="32779"/>
          <a:stretch/>
        </p:blipFill>
        <p:spPr bwMode="auto">
          <a:xfrm>
            <a:off x="8553915" y="4591696"/>
            <a:ext cx="474951" cy="182117"/>
          </a:xfrm>
          <a:prstGeom prst="rect">
            <a:avLst/>
          </a:prstGeom>
          <a:noFill/>
        </p:spPr>
      </p:pic>
      <p:pic>
        <p:nvPicPr>
          <p:cNvPr id="58" name="Picture 1"/>
          <p:cNvPicPr>
            <a:picLocks noChangeAspect="1" noChangeArrowheads="1"/>
          </p:cNvPicPr>
          <p:nvPr/>
        </p:nvPicPr>
        <p:blipFill>
          <a:blip r:embed="rId14" cstate="print"/>
          <a:srcRect/>
          <a:stretch>
            <a:fillRect/>
          </a:stretch>
        </p:blipFill>
        <p:spPr bwMode="auto">
          <a:xfrm>
            <a:off x="7052835" y="4509404"/>
            <a:ext cx="636543" cy="270925"/>
          </a:xfrm>
          <a:prstGeom prst="rect">
            <a:avLst/>
          </a:prstGeom>
          <a:noFill/>
          <a:ln w="9525">
            <a:noFill/>
            <a:miter lim="800000"/>
            <a:headEnd/>
            <a:tailEnd/>
          </a:ln>
        </p:spPr>
      </p:pic>
      <p:sp>
        <p:nvSpPr>
          <p:cNvPr id="59" name="Rounded Rectangle 58"/>
          <p:cNvSpPr/>
          <p:nvPr/>
        </p:nvSpPr>
        <p:spPr>
          <a:xfrm>
            <a:off x="353955" y="3047814"/>
            <a:ext cx="812176"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p:cNvSpPr/>
          <p:nvPr/>
        </p:nvSpPr>
        <p:spPr>
          <a:xfrm>
            <a:off x="1081907" y="4261562"/>
            <a:ext cx="8815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ounded Rectangle 65"/>
          <p:cNvSpPr/>
          <p:nvPr/>
        </p:nvSpPr>
        <p:spPr>
          <a:xfrm>
            <a:off x="3310951" y="2465788"/>
            <a:ext cx="776626"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descr="Luxury Hotels and Resorts | Anantara Hotels, Resorts &amp;amp; Spas Official Site"/>
          <p:cNvPicPr>
            <a:picLocks noChangeAspect="1" noChangeArrowheads="1"/>
          </p:cNvPicPr>
          <p:nvPr/>
        </p:nvPicPr>
        <p:blipFill>
          <a:blip r:embed="rId15" cstate="print"/>
          <a:srcRect l="3188" t="22790" r="3797" b="19818"/>
          <a:stretch>
            <a:fillRect/>
          </a:stretch>
        </p:blipFill>
        <p:spPr bwMode="auto">
          <a:xfrm>
            <a:off x="3405770" y="3218602"/>
            <a:ext cx="620048" cy="382584"/>
          </a:xfrm>
          <a:prstGeom prst="rect">
            <a:avLst/>
          </a:prstGeom>
          <a:noFill/>
        </p:spPr>
      </p:pic>
      <p:sp>
        <p:nvSpPr>
          <p:cNvPr id="68" name="Rectangle 19"/>
          <p:cNvSpPr>
            <a:spLocks/>
          </p:cNvSpPr>
          <p:nvPr/>
        </p:nvSpPr>
        <p:spPr bwMode="auto">
          <a:xfrm>
            <a:off x="3203271" y="3070689"/>
            <a:ext cx="1008111" cy="188713"/>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Launched</a:t>
            </a:r>
          </a:p>
        </p:txBody>
      </p:sp>
      <p:sp>
        <p:nvSpPr>
          <p:cNvPr id="69" name="Rounded Rectangle 68"/>
          <p:cNvSpPr/>
          <p:nvPr/>
        </p:nvSpPr>
        <p:spPr>
          <a:xfrm>
            <a:off x="3310952" y="3047814"/>
            <a:ext cx="773775"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ounded Rectangle 69"/>
          <p:cNvSpPr/>
          <p:nvPr/>
        </p:nvSpPr>
        <p:spPr>
          <a:xfrm>
            <a:off x="4678805" y="3047814"/>
            <a:ext cx="980868"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a:off x="4678805" y="2465788"/>
            <a:ext cx="980868"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ounded Rectangle 71"/>
          <p:cNvSpPr/>
          <p:nvPr/>
        </p:nvSpPr>
        <p:spPr>
          <a:xfrm>
            <a:off x="4678805" y="1883762"/>
            <a:ext cx="980868"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72"/>
          <p:cNvSpPr/>
          <p:nvPr/>
        </p:nvSpPr>
        <p:spPr>
          <a:xfrm>
            <a:off x="4009701" y="4261560"/>
            <a:ext cx="810356" cy="1365523"/>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ounded Rectangle 73"/>
          <p:cNvSpPr/>
          <p:nvPr/>
        </p:nvSpPr>
        <p:spPr>
          <a:xfrm>
            <a:off x="5347584" y="4261560"/>
            <a:ext cx="1072591" cy="1365523"/>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74"/>
          <p:cNvSpPr/>
          <p:nvPr/>
        </p:nvSpPr>
        <p:spPr>
          <a:xfrm>
            <a:off x="6056498" y="1301736"/>
            <a:ext cx="11492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ounded Rectangle 75"/>
          <p:cNvSpPr/>
          <p:nvPr/>
        </p:nvSpPr>
        <p:spPr>
          <a:xfrm>
            <a:off x="6056498" y="719710"/>
            <a:ext cx="11492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ounded Rectangle 76"/>
          <p:cNvSpPr/>
          <p:nvPr/>
        </p:nvSpPr>
        <p:spPr>
          <a:xfrm>
            <a:off x="6056498" y="1883762"/>
            <a:ext cx="11492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ounded Rectangle 77"/>
          <p:cNvSpPr/>
          <p:nvPr/>
        </p:nvSpPr>
        <p:spPr>
          <a:xfrm>
            <a:off x="6056498" y="3047814"/>
            <a:ext cx="11492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ounded Rectangle 78"/>
          <p:cNvSpPr/>
          <p:nvPr/>
        </p:nvSpPr>
        <p:spPr>
          <a:xfrm>
            <a:off x="6853261" y="4870373"/>
            <a:ext cx="103254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ounded Rectangle 79"/>
          <p:cNvSpPr/>
          <p:nvPr/>
        </p:nvSpPr>
        <p:spPr>
          <a:xfrm>
            <a:off x="8061298" y="4261561"/>
            <a:ext cx="1483262"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ounded Rectangle 80"/>
          <p:cNvSpPr/>
          <p:nvPr/>
        </p:nvSpPr>
        <p:spPr>
          <a:xfrm>
            <a:off x="6853261" y="4261561"/>
            <a:ext cx="103254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ounded Rectangle 81"/>
          <p:cNvSpPr/>
          <p:nvPr/>
        </p:nvSpPr>
        <p:spPr>
          <a:xfrm>
            <a:off x="7456980" y="1972664"/>
            <a:ext cx="1366521" cy="659762"/>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ounded Rectangle 83"/>
          <p:cNvSpPr/>
          <p:nvPr/>
        </p:nvSpPr>
        <p:spPr>
          <a:xfrm>
            <a:off x="7456980" y="1298351"/>
            <a:ext cx="1366521" cy="610073"/>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ounded Rectangle 84"/>
          <p:cNvSpPr/>
          <p:nvPr/>
        </p:nvSpPr>
        <p:spPr>
          <a:xfrm>
            <a:off x="7456980" y="2703970"/>
            <a:ext cx="1366521" cy="892484"/>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 name="Picture 3"/>
          <p:cNvPicPr>
            <a:picLocks noChangeAspect="1" noChangeArrowheads="1"/>
          </p:cNvPicPr>
          <p:nvPr/>
        </p:nvPicPr>
        <p:blipFill>
          <a:blip r:embed="rId16" cstate="print"/>
          <a:srcRect/>
          <a:stretch>
            <a:fillRect/>
          </a:stretch>
        </p:blipFill>
        <p:spPr bwMode="auto">
          <a:xfrm>
            <a:off x="8034796" y="1486453"/>
            <a:ext cx="237592" cy="236156"/>
          </a:xfrm>
          <a:prstGeom prst="rect">
            <a:avLst/>
          </a:prstGeom>
          <a:noFill/>
          <a:ln w="9525">
            <a:noFill/>
            <a:miter lim="800000"/>
            <a:headEnd/>
            <a:tailEnd/>
          </a:ln>
        </p:spPr>
      </p:pic>
      <p:sp>
        <p:nvSpPr>
          <p:cNvPr id="87" name="Rounded Rectangle 86"/>
          <p:cNvSpPr/>
          <p:nvPr/>
        </p:nvSpPr>
        <p:spPr>
          <a:xfrm>
            <a:off x="8061298" y="4870373"/>
            <a:ext cx="1483262"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TextBox 88"/>
          <p:cNvSpPr txBox="1"/>
          <p:nvPr/>
        </p:nvSpPr>
        <p:spPr>
          <a:xfrm>
            <a:off x="8159738" y="4807808"/>
            <a:ext cx="12644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Invested in</a:t>
            </a:r>
          </a:p>
        </p:txBody>
      </p:sp>
      <p:pic>
        <p:nvPicPr>
          <p:cNvPr id="91" name="Picture 1"/>
          <p:cNvPicPr>
            <a:picLocks noChangeAspect="1" noChangeArrowheads="1"/>
          </p:cNvPicPr>
          <p:nvPr/>
        </p:nvPicPr>
        <p:blipFill>
          <a:blip r:embed="rId14" cstate="print"/>
          <a:srcRect/>
          <a:stretch>
            <a:fillRect/>
          </a:stretch>
        </p:blipFill>
        <p:spPr bwMode="auto">
          <a:xfrm>
            <a:off x="8483779" y="5818480"/>
            <a:ext cx="636543" cy="270925"/>
          </a:xfrm>
          <a:prstGeom prst="rect">
            <a:avLst/>
          </a:prstGeom>
          <a:noFill/>
          <a:ln w="9525">
            <a:noFill/>
            <a:miter lim="800000"/>
            <a:headEnd/>
            <a:tailEnd/>
          </a:ln>
        </p:spPr>
      </p:pic>
      <p:sp>
        <p:nvSpPr>
          <p:cNvPr id="92" name="Rounded Rectangle 91"/>
          <p:cNvSpPr/>
          <p:nvPr/>
        </p:nvSpPr>
        <p:spPr>
          <a:xfrm>
            <a:off x="8061298" y="5479185"/>
            <a:ext cx="1483261" cy="604325"/>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49"/>
          <p:cNvSpPr>
            <a:spLocks/>
          </p:cNvSpPr>
          <p:nvPr/>
        </p:nvSpPr>
        <p:spPr bwMode="auto">
          <a:xfrm>
            <a:off x="8158995" y="5485849"/>
            <a:ext cx="1286110" cy="298664"/>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Increased  stake to 69.2% in</a:t>
            </a:r>
          </a:p>
        </p:txBody>
      </p:sp>
      <p:pic>
        <p:nvPicPr>
          <p:cNvPr id="94" name="Picture 2" descr="http://thaiexpress.com.sg/wp-content/uploads/2014/02/thaiexpress_logo1.png"/>
          <p:cNvPicPr>
            <a:picLocks noChangeAspect="1" noChangeArrowheads="1"/>
          </p:cNvPicPr>
          <p:nvPr/>
        </p:nvPicPr>
        <p:blipFill>
          <a:blip r:embed="rId17" cstate="print"/>
          <a:srcRect/>
          <a:stretch>
            <a:fillRect/>
          </a:stretch>
        </p:blipFill>
        <p:spPr bwMode="auto">
          <a:xfrm>
            <a:off x="6136834" y="1042308"/>
            <a:ext cx="1000998" cy="200200"/>
          </a:xfrm>
          <a:prstGeom prst="rect">
            <a:avLst/>
          </a:prstGeom>
          <a:noFill/>
        </p:spPr>
      </p:pic>
      <p:pic>
        <p:nvPicPr>
          <p:cNvPr id="95" name="Picture 2" descr="http://thaiexpress.com.sg/wp-content/uploads/2014/02/thaiexpress_logo1.png"/>
          <p:cNvPicPr>
            <a:picLocks noChangeAspect="1" noChangeArrowheads="1"/>
          </p:cNvPicPr>
          <p:nvPr/>
        </p:nvPicPr>
        <p:blipFill>
          <a:blip r:embed="rId17" cstate="print"/>
          <a:srcRect/>
          <a:stretch>
            <a:fillRect/>
          </a:stretch>
        </p:blipFill>
        <p:spPr bwMode="auto">
          <a:xfrm>
            <a:off x="4760950" y="2759401"/>
            <a:ext cx="822960" cy="164592"/>
          </a:xfrm>
          <a:prstGeom prst="rect">
            <a:avLst/>
          </a:prstGeom>
          <a:noFill/>
        </p:spPr>
      </p:pic>
      <p:sp>
        <p:nvSpPr>
          <p:cNvPr id="96" name="Rectangle 44"/>
          <p:cNvSpPr>
            <a:spLocks/>
          </p:cNvSpPr>
          <p:nvPr/>
        </p:nvSpPr>
        <p:spPr bwMode="auto">
          <a:xfrm>
            <a:off x="8061298" y="6187892"/>
            <a:ext cx="1483261" cy="548640"/>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additional 20% stake in</a:t>
            </a:r>
          </a:p>
        </p:txBody>
      </p:sp>
      <p:pic>
        <p:nvPicPr>
          <p:cNvPr id="97" name="Picture 46"/>
          <p:cNvPicPr>
            <a:picLocks noChangeArrowheads="1"/>
          </p:cNvPicPr>
          <p:nvPr/>
        </p:nvPicPr>
        <p:blipFill>
          <a:blip r:embed="rId5" cstate="print"/>
          <a:srcRect/>
          <a:stretch>
            <a:fillRect/>
          </a:stretch>
        </p:blipFill>
        <p:spPr bwMode="auto">
          <a:xfrm>
            <a:off x="8534237" y="6495709"/>
            <a:ext cx="494629" cy="292889"/>
          </a:xfrm>
          <a:prstGeom prst="rect">
            <a:avLst/>
          </a:prstGeom>
          <a:noFill/>
          <a:ln w="12700">
            <a:noFill/>
            <a:miter lim="800000"/>
            <a:headEnd/>
            <a:tailEnd/>
          </a:ln>
        </p:spPr>
      </p:pic>
      <p:sp>
        <p:nvSpPr>
          <p:cNvPr id="98" name="Rounded Rectangle 97"/>
          <p:cNvSpPr/>
          <p:nvPr/>
        </p:nvSpPr>
        <p:spPr>
          <a:xfrm>
            <a:off x="8061214" y="6143682"/>
            <a:ext cx="1484965" cy="642149"/>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9" name="Picture 2"/>
          <p:cNvPicPr>
            <a:picLocks noChangeAspect="1" noChangeArrowheads="1"/>
          </p:cNvPicPr>
          <p:nvPr/>
        </p:nvPicPr>
        <p:blipFill>
          <a:blip r:embed="rId18" cstate="print"/>
          <a:srcRect/>
          <a:stretch>
            <a:fillRect/>
          </a:stretch>
        </p:blipFill>
        <p:spPr bwMode="auto">
          <a:xfrm>
            <a:off x="8289922" y="5056544"/>
            <a:ext cx="936104" cy="350775"/>
          </a:xfrm>
          <a:prstGeom prst="rect">
            <a:avLst/>
          </a:prstGeom>
          <a:noFill/>
          <a:ln w="9525">
            <a:noFill/>
            <a:miter lim="800000"/>
            <a:headEnd/>
            <a:tailEnd/>
          </a:ln>
          <a:effectLst/>
        </p:spPr>
      </p:pic>
      <p:pic>
        <p:nvPicPr>
          <p:cNvPr id="100" name="Picture 4" descr=" "/>
          <p:cNvPicPr>
            <a:picLocks noChangeAspect="1" noChangeArrowheads="1"/>
          </p:cNvPicPr>
          <p:nvPr/>
        </p:nvPicPr>
        <p:blipFill>
          <a:blip r:embed="rId19" cstate="print"/>
          <a:srcRect l="5167" t="20811" r="3797" b="33671"/>
          <a:stretch>
            <a:fillRect/>
          </a:stretch>
        </p:blipFill>
        <p:spPr bwMode="auto">
          <a:xfrm>
            <a:off x="6334005" y="2671655"/>
            <a:ext cx="610568" cy="305284"/>
          </a:xfrm>
          <a:prstGeom prst="rect">
            <a:avLst/>
          </a:prstGeom>
          <a:noFill/>
        </p:spPr>
      </p:pic>
      <p:sp>
        <p:nvSpPr>
          <p:cNvPr id="101" name="Rectangle 64"/>
          <p:cNvSpPr>
            <a:spLocks/>
          </p:cNvSpPr>
          <p:nvPr/>
        </p:nvSpPr>
        <p:spPr bwMode="auto">
          <a:xfrm>
            <a:off x="9007046" y="2769694"/>
            <a:ext cx="1278811" cy="649024"/>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remaining 7 hotels &amp; brand</a:t>
            </a:r>
          </a:p>
        </p:txBody>
      </p:sp>
      <p:cxnSp>
        <p:nvCxnSpPr>
          <p:cNvPr id="102" name="Straight Connector 101"/>
          <p:cNvCxnSpPr/>
          <p:nvPr/>
        </p:nvCxnSpPr>
        <p:spPr>
          <a:xfrm>
            <a:off x="10296023"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4" name="Rounded Rectangle 103"/>
          <p:cNvSpPr/>
          <p:nvPr/>
        </p:nvSpPr>
        <p:spPr>
          <a:xfrm>
            <a:off x="8965494" y="2783667"/>
            <a:ext cx="1300122" cy="812787"/>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64"/>
          <p:cNvSpPr>
            <a:spLocks/>
          </p:cNvSpPr>
          <p:nvPr/>
        </p:nvSpPr>
        <p:spPr bwMode="auto">
          <a:xfrm>
            <a:off x="9072632" y="1388185"/>
            <a:ext cx="1194469" cy="357395"/>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additional stake from </a:t>
            </a:r>
          </a:p>
          <a:p>
            <a:pPr marL="23813"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endParaRPr>
          </a:p>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 in hotels in Africa</a:t>
            </a:r>
          </a:p>
        </p:txBody>
      </p:sp>
      <p:sp>
        <p:nvSpPr>
          <p:cNvPr id="106" name="Rounded Rectangle 105"/>
          <p:cNvSpPr/>
          <p:nvPr/>
        </p:nvSpPr>
        <p:spPr>
          <a:xfrm>
            <a:off x="8965494" y="1298352"/>
            <a:ext cx="1300122" cy="1406663"/>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2"/>
          <p:cNvPicPr>
            <a:picLocks noChangeAspect="1" noChangeArrowheads="1"/>
          </p:cNvPicPr>
          <p:nvPr/>
        </p:nvPicPr>
        <p:blipFill>
          <a:blip r:embed="rId20" cstate="print"/>
          <a:srcRect/>
          <a:stretch>
            <a:fillRect/>
          </a:stretch>
        </p:blipFill>
        <p:spPr bwMode="auto">
          <a:xfrm>
            <a:off x="9028525" y="2032422"/>
            <a:ext cx="1215493" cy="209979"/>
          </a:xfrm>
          <a:prstGeom prst="rect">
            <a:avLst/>
          </a:prstGeom>
          <a:noFill/>
          <a:ln w="9525">
            <a:noFill/>
            <a:miter lim="800000"/>
            <a:headEnd/>
            <a:tailEnd/>
          </a:ln>
        </p:spPr>
      </p:pic>
      <p:pic>
        <p:nvPicPr>
          <p:cNvPr id="108" name="Picture 107"/>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6179861" y="3329892"/>
            <a:ext cx="914400" cy="254977"/>
          </a:xfrm>
          <a:prstGeom prst="rect">
            <a:avLst/>
          </a:prstGeom>
        </p:spPr>
      </p:pic>
      <p:cxnSp>
        <p:nvCxnSpPr>
          <p:cNvPr id="109" name="Straight Connector 108"/>
          <p:cNvCxnSpPr/>
          <p:nvPr/>
        </p:nvCxnSpPr>
        <p:spPr>
          <a:xfrm>
            <a:off x="8823502" y="4089759"/>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9766689" y="4261560"/>
            <a:ext cx="1096022" cy="794983"/>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49"/>
          <p:cNvSpPr>
            <a:spLocks/>
          </p:cNvSpPr>
          <p:nvPr/>
        </p:nvSpPr>
        <p:spPr bwMode="auto">
          <a:xfrm>
            <a:off x="9813633" y="4328487"/>
            <a:ext cx="1004688" cy="477729"/>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Acquired 74% stake in</a:t>
            </a:r>
          </a:p>
        </p:txBody>
      </p:sp>
      <p:pic>
        <p:nvPicPr>
          <p:cNvPr id="115" name="Picture 114"/>
          <p:cNvPicPr>
            <a:picLocks noChangeAspect="1"/>
          </p:cNvPicPr>
          <p:nvPr/>
        </p:nvPicPr>
        <p:blipFill>
          <a:blip r:embed="rId22"/>
          <a:stretch>
            <a:fillRect/>
          </a:stretch>
        </p:blipFill>
        <p:spPr>
          <a:xfrm>
            <a:off x="9878814" y="4839359"/>
            <a:ext cx="874326" cy="132390"/>
          </a:xfrm>
          <a:prstGeom prst="rect">
            <a:avLst/>
          </a:prstGeom>
        </p:spPr>
      </p:pic>
      <p:sp>
        <p:nvSpPr>
          <p:cNvPr id="116" name="Rectangle 4"/>
          <p:cNvSpPr>
            <a:spLocks/>
          </p:cNvSpPr>
          <p:nvPr/>
        </p:nvSpPr>
        <p:spPr bwMode="auto">
          <a:xfrm>
            <a:off x="1811429" y="2985200"/>
            <a:ext cx="836733" cy="301625"/>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ct val="100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Founded</a:t>
            </a:r>
          </a:p>
        </p:txBody>
      </p:sp>
      <p:cxnSp>
        <p:nvCxnSpPr>
          <p:cNvPr id="117" name="Straight Connector 116"/>
          <p:cNvCxnSpPr/>
          <p:nvPr/>
        </p:nvCxnSpPr>
        <p:spPr>
          <a:xfrm>
            <a:off x="2233419"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1857363" y="3047814"/>
            <a:ext cx="744864"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Picture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87187" y="3378410"/>
            <a:ext cx="485217" cy="152991"/>
          </a:xfrm>
          <a:prstGeom prst="rect">
            <a:avLst/>
          </a:prstGeom>
        </p:spPr>
      </p:pic>
      <p:pic>
        <p:nvPicPr>
          <p:cNvPr id="120" name="Picture 24"/>
          <p:cNvPicPr>
            <a:picLocks noChangeArrowheads="1"/>
          </p:cNvPicPr>
          <p:nvPr/>
        </p:nvPicPr>
        <p:blipFill>
          <a:blip r:embed="rId24" cstate="print"/>
          <a:srcRect/>
          <a:stretch>
            <a:fillRect/>
          </a:stretch>
        </p:blipFill>
        <p:spPr bwMode="auto">
          <a:xfrm>
            <a:off x="3427600" y="2647288"/>
            <a:ext cx="539943" cy="327168"/>
          </a:xfrm>
          <a:prstGeom prst="rect">
            <a:avLst/>
          </a:prstGeom>
          <a:noFill/>
          <a:ln w="12700">
            <a:noFill/>
            <a:miter lim="800000"/>
            <a:headEnd/>
            <a:tailEnd/>
          </a:ln>
        </p:spPr>
      </p:pic>
      <p:sp>
        <p:nvSpPr>
          <p:cNvPr id="122" name="Rectangle 64"/>
          <p:cNvSpPr>
            <a:spLocks/>
          </p:cNvSpPr>
          <p:nvPr/>
        </p:nvSpPr>
        <p:spPr bwMode="auto">
          <a:xfrm>
            <a:off x="6212661" y="2510618"/>
            <a:ext cx="853256" cy="175737"/>
          </a:xfrm>
          <a:prstGeom prst="rect">
            <a:avLst/>
          </a:prstGeom>
          <a:noFill/>
          <a:ln w="12700">
            <a:noFill/>
            <a:miter lim="800000"/>
            <a:headEnd/>
            <a:tailEnd/>
          </a:ln>
        </p:spPr>
        <p:txBody>
          <a:bodyPr lIns="0" tIns="0" rIns="28570" bIns="0" anchor="b"/>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Launched</a:t>
            </a:r>
          </a:p>
        </p:txBody>
      </p:sp>
      <p:sp>
        <p:nvSpPr>
          <p:cNvPr id="123" name="Rounded Rectangle 122"/>
          <p:cNvSpPr/>
          <p:nvPr/>
        </p:nvSpPr>
        <p:spPr>
          <a:xfrm>
            <a:off x="6056498" y="2465788"/>
            <a:ext cx="1149213"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4" name="Straight Connector 123"/>
          <p:cNvCxnSpPr/>
          <p:nvPr/>
        </p:nvCxnSpPr>
        <p:spPr>
          <a:xfrm>
            <a:off x="11017369" y="3618775"/>
            <a:ext cx="0" cy="14401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10459724" y="3047814"/>
            <a:ext cx="1204528"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49"/>
          <p:cNvSpPr>
            <a:spLocks/>
          </p:cNvSpPr>
          <p:nvPr/>
        </p:nvSpPr>
        <p:spPr bwMode="auto">
          <a:xfrm>
            <a:off x="10559970" y="3164926"/>
            <a:ext cx="1059241" cy="298664"/>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75% stake in</a:t>
            </a:r>
          </a:p>
        </p:txBody>
      </p:sp>
      <p:pic>
        <p:nvPicPr>
          <p:cNvPr id="127" name="Picture 2" descr="log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10442" y="3337178"/>
            <a:ext cx="824593" cy="16033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
          <p:cNvPicPr>
            <a:picLocks noChangeAspect="1" noChangeArrowheads="1"/>
          </p:cNvPicPr>
          <p:nvPr/>
        </p:nvPicPr>
        <p:blipFill>
          <a:blip r:embed="rId14" cstate="print"/>
          <a:srcRect/>
          <a:stretch>
            <a:fillRect/>
          </a:stretch>
        </p:blipFill>
        <p:spPr bwMode="auto">
          <a:xfrm>
            <a:off x="10760405" y="2705408"/>
            <a:ext cx="636543" cy="270925"/>
          </a:xfrm>
          <a:prstGeom prst="rect">
            <a:avLst/>
          </a:prstGeom>
          <a:noFill/>
          <a:ln w="9525">
            <a:noFill/>
            <a:miter lim="800000"/>
            <a:headEnd/>
            <a:tailEnd/>
          </a:ln>
        </p:spPr>
      </p:pic>
      <p:sp>
        <p:nvSpPr>
          <p:cNvPr id="129" name="Rounded Rectangle 128"/>
          <p:cNvSpPr/>
          <p:nvPr/>
        </p:nvSpPr>
        <p:spPr>
          <a:xfrm>
            <a:off x="10459724" y="2319651"/>
            <a:ext cx="1204528" cy="667481"/>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49"/>
          <p:cNvSpPr>
            <a:spLocks/>
          </p:cNvSpPr>
          <p:nvPr/>
        </p:nvSpPr>
        <p:spPr bwMode="auto">
          <a:xfrm>
            <a:off x="10423725" y="2309365"/>
            <a:ext cx="1276034" cy="298664"/>
          </a:xfrm>
          <a:prstGeom prst="rect">
            <a:avLst/>
          </a:prstGeom>
          <a:noFill/>
          <a:ln w="12700">
            <a:noFill/>
            <a:miter lim="800000"/>
            <a:headEnd/>
            <a:tailEnd/>
          </a:ln>
        </p:spPr>
        <p:txBody>
          <a:bodyPr lIns="0" tIns="0" rIns="28570" bIns="0" anchor="t" anchorCtr="0"/>
          <a:lstStyle/>
          <a:p>
            <a:pPr marL="23813"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Increased  stake to 100% in</a:t>
            </a:r>
          </a:p>
        </p:txBody>
      </p:sp>
      <p:sp>
        <p:nvSpPr>
          <p:cNvPr id="131" name="Rounded Rectangle 130"/>
          <p:cNvSpPr/>
          <p:nvPr/>
        </p:nvSpPr>
        <p:spPr>
          <a:xfrm>
            <a:off x="10459724" y="1706338"/>
            <a:ext cx="1204528" cy="548640"/>
          </a:xfrm>
          <a:prstGeom prst="roundRect">
            <a:avLst>
              <a:gd name="adj" fmla="val 0"/>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49"/>
          <p:cNvSpPr>
            <a:spLocks/>
          </p:cNvSpPr>
          <p:nvPr/>
        </p:nvSpPr>
        <p:spPr bwMode="auto">
          <a:xfrm>
            <a:off x="10533556" y="1838747"/>
            <a:ext cx="1112067" cy="298664"/>
          </a:xfrm>
          <a:prstGeom prst="rect">
            <a:avLst/>
          </a:prstGeom>
          <a:noFill/>
          <a:ln w="12700">
            <a:noFill/>
            <a:miter lim="800000"/>
            <a:headEnd/>
            <a:tailEnd/>
          </a:ln>
        </p:spPr>
        <p:txBody>
          <a:bodyPr lIns="0" tIns="0" rIns="28570" bIns="0"/>
          <a:lstStyle/>
          <a:p>
            <a:pPr marL="23813" marR="0" lvl="0" indent="0" algn="ctr" defTabSz="914400" rtl="0" eaLnBrk="1" fontAlgn="auto" latinLnBrk="0" hangingPunct="1">
              <a:lnSpc>
                <a:spcPts val="1000"/>
              </a:lnSpc>
              <a:spcBef>
                <a:spcPts val="7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Futura Condensed"/>
                <a:cs typeface="Futura Condensed"/>
              </a:rPr>
              <a:t>94.1% stake in</a:t>
            </a:r>
          </a:p>
        </p:txBody>
      </p:sp>
      <p:pic>
        <p:nvPicPr>
          <p:cNvPr id="133" name="Picture 132"/>
          <p:cNvPicPr>
            <a:picLocks noChangeAspect="1"/>
          </p:cNvPicPr>
          <p:nvPr/>
        </p:nvPicPr>
        <p:blipFill>
          <a:blip r:embed="rId26"/>
          <a:stretch>
            <a:fillRect/>
          </a:stretch>
        </p:blipFill>
        <p:spPr>
          <a:xfrm>
            <a:off x="10550146" y="2008536"/>
            <a:ext cx="1021766" cy="147564"/>
          </a:xfrm>
          <a:prstGeom prst="rect">
            <a:avLst/>
          </a:prstGeom>
        </p:spPr>
      </p:pic>
      <p:sp>
        <p:nvSpPr>
          <p:cNvPr id="134" name="TextBox 133"/>
          <p:cNvSpPr txBox="1"/>
          <p:nvPr/>
        </p:nvSpPr>
        <p:spPr>
          <a:xfrm>
            <a:off x="10321099" y="210369"/>
            <a:ext cx="790729"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Overview</a:t>
            </a:r>
          </a:p>
        </p:txBody>
      </p:sp>
      <p:pic>
        <p:nvPicPr>
          <p:cNvPr id="135" name="Picture 2"/>
          <p:cNvPicPr>
            <a:picLocks noChangeAspect="1" noChangeArrowheads="1"/>
          </p:cNvPicPr>
          <p:nvPr/>
        </p:nvPicPr>
        <p:blipFill>
          <a:blip r:embed="rId20" cstate="print"/>
          <a:srcRect/>
          <a:stretch>
            <a:fillRect/>
          </a:stretch>
        </p:blipFill>
        <p:spPr bwMode="auto">
          <a:xfrm>
            <a:off x="7529127" y="2212711"/>
            <a:ext cx="1215493" cy="209979"/>
          </a:xfrm>
          <a:prstGeom prst="rect">
            <a:avLst/>
          </a:prstGeom>
          <a:noFill/>
          <a:ln w="9525">
            <a:noFill/>
            <a:miter lim="800000"/>
            <a:headEnd/>
            <a:tailEnd/>
          </a:ln>
        </p:spPr>
      </p:pic>
    </p:spTree>
    <p:extLst>
      <p:ext uri="{BB962C8B-B14F-4D97-AF65-F5344CB8AC3E}">
        <p14:creationId xmlns:p14="http://schemas.microsoft.com/office/powerpoint/2010/main" val="1144475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6236667" y="3007603"/>
            <a:ext cx="3295037" cy="2078110"/>
          </a:xfrm>
          <a:prstGeom prst="rect">
            <a:avLst/>
          </a:prstGeom>
          <a:solidFill>
            <a:srgbClr val="F2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2803490" y="3000253"/>
            <a:ext cx="3295037" cy="2078110"/>
          </a:xfrm>
          <a:prstGeom prst="rect">
            <a:avLst/>
          </a:prstGeom>
          <a:solidFill>
            <a:srgbClr val="EBF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MINT – Today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0321099" y="210369"/>
            <a:ext cx="790729"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Overview</a:t>
            </a:r>
          </a:p>
        </p:txBody>
      </p:sp>
      <p:grpSp>
        <p:nvGrpSpPr>
          <p:cNvPr id="30" name="Group 29"/>
          <p:cNvGrpSpPr/>
          <p:nvPr/>
        </p:nvGrpSpPr>
        <p:grpSpPr>
          <a:xfrm>
            <a:off x="1989690" y="1451985"/>
            <a:ext cx="8331409" cy="3837651"/>
            <a:chOff x="342384" y="2619494"/>
            <a:chExt cx="8331409" cy="3837651"/>
          </a:xfrm>
        </p:grpSpPr>
        <p:sp>
          <p:nvSpPr>
            <p:cNvPr id="31" name="Oval 30"/>
            <p:cNvSpPr/>
            <p:nvPr/>
          </p:nvSpPr>
          <p:spPr>
            <a:xfrm>
              <a:off x="1619672" y="3458477"/>
              <a:ext cx="144016" cy="14401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p:cNvCxnSpPr/>
            <p:nvPr/>
          </p:nvCxnSpPr>
          <p:spPr>
            <a:xfrm flipH="1">
              <a:off x="412954" y="2620269"/>
              <a:ext cx="4104457" cy="116334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491282" y="2619494"/>
              <a:ext cx="4104457" cy="116334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39081" y="3748006"/>
              <a:ext cx="0" cy="36623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569612" y="3754920"/>
              <a:ext cx="0" cy="432048"/>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04701" y="3924620"/>
              <a:ext cx="596090" cy="167444"/>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71600" y="3051542"/>
              <a:ext cx="0" cy="554799"/>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818278" y="3051542"/>
              <a:ext cx="0" cy="30545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71600" y="3086378"/>
              <a:ext cx="864096" cy="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81027" y="3897502"/>
              <a:ext cx="0" cy="248804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02260" y="3924620"/>
              <a:ext cx="582182" cy="176532"/>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054511" y="3906929"/>
              <a:ext cx="0" cy="2481597"/>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48795" y="6381328"/>
              <a:ext cx="7159752" cy="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39552" y="3046928"/>
              <a:ext cx="15841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86108" y="3479743"/>
              <a:ext cx="0" cy="802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342384" y="4001549"/>
              <a:ext cx="573725" cy="1611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2172" y="3866800"/>
              <a:ext cx="2880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010559" y="3284984"/>
              <a:ext cx="767817" cy="394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 name="Straight Connector 48"/>
            <p:cNvCxnSpPr/>
            <p:nvPr/>
          </p:nvCxnSpPr>
          <p:spPr>
            <a:xfrm>
              <a:off x="8100068" y="4032631"/>
              <a:ext cx="573725" cy="1611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7992833" y="3779160"/>
              <a:ext cx="0" cy="220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20064" y="5650615"/>
              <a:ext cx="0" cy="802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100392" y="5654424"/>
              <a:ext cx="0" cy="802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Rectangle 52"/>
          <p:cNvSpPr/>
          <p:nvPr/>
        </p:nvSpPr>
        <p:spPr bwMode="auto">
          <a:xfrm>
            <a:off x="2394931" y="5289636"/>
            <a:ext cx="7560840" cy="5566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Shared Services</a:t>
            </a:r>
          </a:p>
        </p:txBody>
      </p:sp>
      <p:sp>
        <p:nvSpPr>
          <p:cNvPr id="56" name="TextBox 55"/>
          <p:cNvSpPr txBox="1"/>
          <p:nvPr/>
        </p:nvSpPr>
        <p:spPr>
          <a:xfrm>
            <a:off x="3188951" y="2993847"/>
            <a:ext cx="3053333" cy="2133918"/>
          </a:xfrm>
          <a:prstGeom prst="rect">
            <a:avLst/>
          </a:prstGeom>
          <a:noFill/>
        </p:spPr>
        <p:txBody>
          <a:bodyPr wrap="square">
            <a:spAutoFit/>
          </a:bodyPr>
          <a:lstStyle/>
          <a:p>
            <a:pPr marL="95250" marR="0" lvl="0" indent="-9525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Hotel</a:t>
            </a:r>
          </a:p>
          <a:p>
            <a:pPr marL="233363" marR="0" lvl="0" indent="-169863"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Equity-Owned</a:t>
            </a:r>
          </a:p>
          <a:p>
            <a:pPr marL="233363" marR="0" lvl="0" indent="-169863"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Hotel and Serviced Suites Management</a:t>
            </a:r>
          </a:p>
          <a:p>
            <a:pPr marL="233363" marR="0" lvl="0" indent="-169863"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Spa</a:t>
            </a:r>
          </a:p>
          <a:p>
            <a:pPr marL="95250" marR="0" lvl="0" indent="-9525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Mixed-Use</a:t>
            </a:r>
          </a:p>
          <a:p>
            <a:pPr marL="2286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Plaza &amp; Entertainment</a:t>
            </a:r>
          </a:p>
          <a:p>
            <a:pPr marL="2286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Residential Development</a:t>
            </a:r>
          </a:p>
          <a:p>
            <a:pPr marL="22860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Point-Based Vacation Club</a:t>
            </a:r>
            <a:endParaRPr kumimoji="0" lang="th-TH" sz="1400" b="0"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57" name="TextBox 56"/>
          <p:cNvSpPr txBox="1"/>
          <p:nvPr/>
        </p:nvSpPr>
        <p:spPr>
          <a:xfrm>
            <a:off x="6704697" y="2993847"/>
            <a:ext cx="2643206" cy="2667397"/>
          </a:xfrm>
          <a:prstGeom prst="rect">
            <a:avLst/>
          </a:prstGeom>
          <a:noFill/>
        </p:spPr>
        <p:txBody>
          <a:bodyPr wrap="square">
            <a:spAutoFit/>
          </a:bodyPr>
          <a:lstStyle/>
          <a:p>
            <a:pPr marL="273050" marR="0" lvl="0" indent="-27305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Casual Dining Restaurants</a:t>
            </a:r>
          </a:p>
          <a:p>
            <a:pPr marL="233363" marR="0" lvl="0" indent="-180975"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Equity-Owned</a:t>
            </a:r>
          </a:p>
          <a:p>
            <a:pPr marL="233363" marR="0" lvl="0" indent="-180975" algn="l" defTabSz="914400" rtl="0" eaLnBrk="1" fontAlgn="auto" latinLnBrk="0" hangingPunct="1">
              <a:lnSpc>
                <a:spcPct val="100000"/>
              </a:lnSpc>
              <a:spcBef>
                <a:spcPts val="0"/>
              </a:spcBef>
              <a:spcAft>
                <a:spcPts val="0"/>
              </a:spcAft>
              <a:buClrTx/>
              <a:buSzPct val="120000"/>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Franchised</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Manufacturing</a:t>
            </a:r>
          </a:p>
          <a:p>
            <a:pPr marL="233363" marR="0" lvl="0" indent="-180975" algn="l" defTabSz="914400" rtl="0" eaLnBrk="1" fontAlgn="auto" latinLnBrk="0" hangingPunct="1">
              <a:lnSpc>
                <a:spcPct val="100000"/>
              </a:lnSpc>
              <a:spcBef>
                <a:spcPts val="0"/>
              </a:spcBef>
              <a:spcAft>
                <a:spcPts val="0"/>
              </a:spcAft>
              <a:buClrTx/>
              <a:buSzPct val="120000"/>
              <a:buFont typeface="Arial" pitchFamily="34" charset="0"/>
              <a:buChar char="•"/>
              <a:tabLst>
                <a:tab pos="228600"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Cheese &amp; Ice-cream</a:t>
            </a:r>
          </a:p>
          <a:p>
            <a:pPr marL="233363" marR="0" lvl="0" indent="-180975" algn="l" defTabSz="914400" rtl="0" eaLnBrk="1" fontAlgn="auto" latinLnBrk="0" hangingPunct="1">
              <a:lnSpc>
                <a:spcPct val="100000"/>
              </a:lnSpc>
              <a:spcBef>
                <a:spcPts val="0"/>
              </a:spcBef>
              <a:spcAft>
                <a:spcPts val="0"/>
              </a:spcAft>
              <a:buClrTx/>
              <a:buSzPct val="120000"/>
              <a:buFont typeface="Arial" pitchFamily="34" charset="0"/>
              <a:buChar char="•"/>
              <a:tabLst>
                <a:tab pos="228600"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Ice-cream Ingredients and Toppings</a:t>
            </a:r>
          </a:p>
          <a:p>
            <a:pPr marL="233363" marR="0" lvl="0" indent="-180975" algn="l" defTabSz="914400" rtl="0" eaLnBrk="1" fontAlgn="auto" latinLnBrk="0" hangingPunct="1">
              <a:lnSpc>
                <a:spcPct val="100000"/>
              </a:lnSpc>
              <a:spcBef>
                <a:spcPts val="0"/>
              </a:spcBef>
              <a:spcAft>
                <a:spcPts val="0"/>
              </a:spcAft>
              <a:buClrTx/>
              <a:buSzPct val="120000"/>
              <a:buFont typeface="Arial" pitchFamily="34" charset="0"/>
              <a:buChar char="•"/>
              <a:tabLst>
                <a:tab pos="228600"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Coffee Roasting</a:t>
            </a:r>
          </a:p>
          <a:p>
            <a:pPr marL="27305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5250" marR="0" lvl="0" indent="-95250" algn="l" defTabSz="914400" rtl="0" eaLnBrk="1" fontAlgn="auto" latinLnBrk="0" hangingPunct="1">
              <a:lnSpc>
                <a:spcPct val="100000"/>
              </a:lnSpc>
              <a:spcBef>
                <a:spcPts val="0"/>
              </a:spcBef>
              <a:spcAft>
                <a:spcPts val="40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5250" marR="0" lvl="0" indent="-95250" algn="l" defTabSz="914400" rtl="0" eaLnBrk="1" fontAlgn="auto" latinLnBrk="0" hangingPunct="1">
              <a:lnSpc>
                <a:spcPct val="100000"/>
              </a:lnSpc>
              <a:spcBef>
                <a:spcPts val="0"/>
              </a:spcBef>
              <a:spcAft>
                <a:spcPts val="400"/>
              </a:spcAft>
              <a:buClrTx/>
              <a:buSzTx/>
              <a:buFontTx/>
              <a:buNone/>
              <a:tabLst/>
              <a:defRPr/>
            </a:pPr>
            <a:endParaRPr kumimoji="0" lang="th-TH" sz="1400" b="1" i="0" u="none" strike="noStrike" kern="120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sp>
        <p:nvSpPr>
          <p:cNvPr id="58" name="Rounded Rectangle 57"/>
          <p:cNvSpPr/>
          <p:nvPr/>
        </p:nvSpPr>
        <p:spPr>
          <a:xfrm>
            <a:off x="2818319" y="2698500"/>
            <a:ext cx="3300984" cy="3017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F6228"/>
                </a:solidFill>
                <a:effectLst/>
                <a:uLnTx/>
                <a:uFillTx/>
                <a:latin typeface="Calibri" panose="020F0502020204030204"/>
                <a:ea typeface="+mn-ea"/>
                <a:cs typeface="+mn-cs"/>
              </a:rPr>
              <a:t>Minor Hotels</a:t>
            </a:r>
          </a:p>
        </p:txBody>
      </p:sp>
      <p:sp>
        <p:nvSpPr>
          <p:cNvPr id="59" name="Rounded Rectangle 58"/>
          <p:cNvSpPr/>
          <p:nvPr/>
        </p:nvSpPr>
        <p:spPr>
          <a:xfrm>
            <a:off x="6256173" y="2698500"/>
            <a:ext cx="3301736" cy="30287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953735"/>
                </a:solidFill>
                <a:effectLst/>
                <a:uLnTx/>
                <a:uFillTx/>
                <a:latin typeface="Calibri" panose="020F0502020204030204"/>
                <a:ea typeface="+mn-ea"/>
                <a:cs typeface="+mn-cs"/>
              </a:rPr>
              <a:t>Minor Food</a:t>
            </a:r>
          </a:p>
        </p:txBody>
      </p:sp>
      <p:sp>
        <p:nvSpPr>
          <p:cNvPr id="60" name="Oval 59"/>
          <p:cNvSpPr/>
          <p:nvPr/>
        </p:nvSpPr>
        <p:spPr>
          <a:xfrm>
            <a:off x="3044935" y="3074065"/>
            <a:ext cx="144016" cy="144016"/>
          </a:xfrm>
          <a:prstGeom prst="ellipse">
            <a:avLst/>
          </a:prstGeom>
          <a:solidFill>
            <a:srgbClr val="4F622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3044935" y="4162909"/>
            <a:ext cx="144016" cy="144016"/>
          </a:xfrm>
          <a:prstGeom prst="ellipse">
            <a:avLst/>
          </a:prstGeom>
          <a:solidFill>
            <a:srgbClr val="4F622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6605580" y="3074065"/>
            <a:ext cx="144016" cy="144016"/>
          </a:xfrm>
          <a:prstGeom prst="ellipse">
            <a:avLst/>
          </a:prstGeom>
          <a:solidFill>
            <a:srgbClr val="95373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6605580" y="3771047"/>
            <a:ext cx="144016" cy="144016"/>
          </a:xfrm>
          <a:prstGeom prst="ellipse">
            <a:avLst/>
          </a:prstGeom>
          <a:solidFill>
            <a:srgbClr val="95373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rotWithShape="1">
          <a:blip r:embed="rId2" cstate="print">
            <a:extLst>
              <a:ext uri="{28A0092B-C50C-407E-A947-70E740481C1C}">
                <a14:useLocalDpi xmlns:a14="http://schemas.microsoft.com/office/drawing/2010/main" val="0"/>
              </a:ext>
            </a:extLst>
          </a:blip>
          <a:srcRect l="12201" t="28827" r="12988" b="29941"/>
          <a:stretch/>
        </p:blipFill>
        <p:spPr>
          <a:xfrm>
            <a:off x="5343357" y="1874774"/>
            <a:ext cx="1555628" cy="605876"/>
          </a:xfrm>
          <a:prstGeom prst="rect">
            <a:avLst/>
          </a:prstGeom>
        </p:spPr>
      </p:pic>
      <p:cxnSp>
        <p:nvCxnSpPr>
          <p:cNvPr id="65" name="Straight Connector 64"/>
          <p:cNvCxnSpPr/>
          <p:nvPr/>
        </p:nvCxnSpPr>
        <p:spPr>
          <a:xfrm>
            <a:off x="2813009" y="2691150"/>
            <a:ext cx="3291840" cy="3615"/>
          </a:xfrm>
          <a:prstGeom prst="line">
            <a:avLst/>
          </a:prstGeom>
          <a:ln w="28575">
            <a:solidFill>
              <a:schemeClr val="accent6">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813009" y="2988378"/>
            <a:ext cx="329184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813009" y="5070587"/>
            <a:ext cx="329184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246186" y="2691150"/>
            <a:ext cx="3291840" cy="3615"/>
          </a:xfrm>
          <a:prstGeom prst="line">
            <a:avLst/>
          </a:prstGeom>
          <a:ln w="28575">
            <a:solidFill>
              <a:srgbClr val="95373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246186" y="2988378"/>
            <a:ext cx="3291840" cy="0"/>
          </a:xfrm>
          <a:prstGeom prst="line">
            <a:avLst/>
          </a:prstGeom>
          <a:ln>
            <a:solidFill>
              <a:srgbClr val="95373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246186" y="5070587"/>
            <a:ext cx="3291840" cy="0"/>
          </a:xfrm>
          <a:prstGeom prst="line">
            <a:avLst/>
          </a:prstGeom>
          <a:ln>
            <a:solidFill>
              <a:srgbClr val="9537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670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MINT – Contributions by Business Groups &amp; Geographies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0321099" y="210369"/>
            <a:ext cx="790729"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Overview</a:t>
            </a:r>
          </a:p>
        </p:txBody>
      </p:sp>
      <p:sp>
        <p:nvSpPr>
          <p:cNvPr id="58" name="TextBox 50"/>
          <p:cNvSpPr txBox="1">
            <a:spLocks noChangeArrowheads="1"/>
          </p:cNvSpPr>
          <p:nvPr/>
        </p:nvSpPr>
        <p:spPr bwMode="auto">
          <a:xfrm>
            <a:off x="655292" y="6598886"/>
            <a:ext cx="3172663"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Calibri" panose="020F0502020204030204"/>
                <a:ea typeface="+mn-ea"/>
                <a:cs typeface="Angsana New" pitchFamily="18" charset="-34"/>
              </a:rPr>
              <a:t>*Core operations, excluding non-recurring items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Calibri" panose="020F0502020204030204"/>
                <a:ea typeface="+mn-ea"/>
                <a:cs typeface="Angsana New" pitchFamily="18" charset="-34"/>
              </a:rPr>
              <a:t> </a:t>
            </a:r>
            <a:endParaRPr kumimoji="0" lang="th-TH" sz="1200" b="0" i="1" u="none" strike="noStrike" kern="0" cap="none" spc="0" normalizeH="0" baseline="0" noProof="0" dirty="0">
              <a:ln>
                <a:noFill/>
              </a:ln>
              <a:solidFill>
                <a:prstClr val="black"/>
              </a:solidFill>
              <a:effectLst/>
              <a:uLnTx/>
              <a:uFillTx/>
              <a:latin typeface="Calibri" panose="020F0502020204030204"/>
              <a:ea typeface="+mn-ea"/>
              <a:cs typeface="Cordia New" panose="020B0304020202020204" pitchFamily="34" charset="-34"/>
            </a:endParaRPr>
          </a:p>
        </p:txBody>
      </p:sp>
      <p:pic>
        <p:nvPicPr>
          <p:cNvPr id="3" name="Picture 2"/>
          <p:cNvPicPr>
            <a:picLocks noChangeAspect="1"/>
          </p:cNvPicPr>
          <p:nvPr/>
        </p:nvPicPr>
        <p:blipFill>
          <a:blip r:embed="rId2"/>
          <a:stretch>
            <a:fillRect/>
          </a:stretch>
        </p:blipFill>
        <p:spPr>
          <a:xfrm>
            <a:off x="718862" y="763002"/>
            <a:ext cx="10754276" cy="5816088"/>
          </a:xfrm>
          <a:prstGeom prst="rect">
            <a:avLst/>
          </a:prstGeom>
        </p:spPr>
      </p:pic>
    </p:spTree>
    <p:extLst>
      <p:ext uri="{BB962C8B-B14F-4D97-AF65-F5344CB8AC3E}">
        <p14:creationId xmlns:p14="http://schemas.microsoft.com/office/powerpoint/2010/main" val="40171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of Thailand vs. MINT’s Responsive Strategies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00863" y="665825"/>
            <a:ext cx="11846135" cy="553998"/>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Since 2000, Thailand has gone through several challenges, driven by both domestic and global factors. Geographical diversification and new initiatives including mixed-use development have proven to mitigate the risks, with MINT reporting profit all along. </a:t>
            </a:r>
          </a:p>
        </p:txBody>
      </p:sp>
      <p:sp>
        <p:nvSpPr>
          <p:cNvPr id="82" name="Down Arrow Callout 81"/>
          <p:cNvSpPr/>
          <p:nvPr/>
        </p:nvSpPr>
        <p:spPr>
          <a:xfrm>
            <a:off x="990601" y="1344836"/>
            <a:ext cx="2776611" cy="2434784"/>
          </a:xfrm>
          <a:prstGeom prst="downArrowCallout">
            <a:avLst>
              <a:gd name="adj1" fmla="val 27026"/>
              <a:gd name="adj2" fmla="val 25000"/>
              <a:gd name="adj3" fmla="val 6514"/>
              <a:gd name="adj4" fmla="val 89856"/>
            </a:avLst>
          </a:prstGeom>
          <a:solidFill>
            <a:srgbClr val="E2C170"/>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12713" marR="0" lvl="0" indent="-112713"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2000 – 2005</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Acquired Minor Food Group </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Launched own Pizza brand, The Pizza Company and opened TPC and SZ in China </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Launched own hotel brand, Anantara</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Entered into a JV to operate 3 hotels in the Maldives</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Launched the first timeshare project in Asia with Marriott</a:t>
            </a:r>
          </a:p>
          <a:p>
            <a:pPr marL="112713" marR="0" lvl="0" indent="-112713" algn="l" defTabSz="914400" rtl="0" eaLnBrk="1" fontAlgn="auto" latinLnBrk="0" hangingPunct="1">
              <a:lnSpc>
                <a:spcPct val="100000"/>
              </a:lnSpc>
              <a:spcBef>
                <a:spcPts val="0"/>
              </a:spcBef>
              <a:spcAft>
                <a:spcPts val="3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Down Arrow Callout 82"/>
          <p:cNvSpPr/>
          <p:nvPr/>
        </p:nvSpPr>
        <p:spPr>
          <a:xfrm>
            <a:off x="3886200" y="1350522"/>
            <a:ext cx="2925688" cy="2413667"/>
          </a:xfrm>
          <a:prstGeom prst="downArrowCallout">
            <a:avLst>
              <a:gd name="adj1" fmla="val 28010"/>
              <a:gd name="adj2" fmla="val 25000"/>
              <a:gd name="adj3" fmla="val 7408"/>
              <a:gd name="adj4" fmla="val 90209"/>
            </a:avLst>
          </a:prstGeom>
          <a:solidFill>
            <a:srgbClr val="E2C170"/>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12713" marR="0" lvl="0" indent="-112713"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2006 – 2009</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Acquired Minor Corporation </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Invested in S&amp;P Thailand,  The Coffee Club Australia and Thai Express Singapore</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Entered into a JV with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Serendib</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Sri Lanka and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Elewana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Africa</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Launched the first residential project, the Estates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Samui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Opened the first two overseas purely managed hotels in Bali and Abu Dhabi</a:t>
            </a:r>
          </a:p>
        </p:txBody>
      </p:sp>
      <p:sp>
        <p:nvSpPr>
          <p:cNvPr id="91" name="Down Arrow Callout 90"/>
          <p:cNvSpPr/>
          <p:nvPr/>
        </p:nvSpPr>
        <p:spPr>
          <a:xfrm>
            <a:off x="6930876" y="1350522"/>
            <a:ext cx="4334024" cy="2413667"/>
          </a:xfrm>
          <a:prstGeom prst="downArrowCallout">
            <a:avLst>
              <a:gd name="adj1" fmla="val 25033"/>
              <a:gd name="adj2" fmla="val 21380"/>
              <a:gd name="adj3" fmla="val 5425"/>
              <a:gd name="adj4" fmla="val 90688"/>
            </a:avLst>
          </a:prstGeom>
          <a:solidFill>
            <a:srgbClr val="E2C170"/>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12713" marR="0" lvl="0" indent="-112713"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2010 – 2018</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Invested in Beijing Riverside &amp; Courtyard China, VGC in Australia, Corbin &amp; King in the UK and non-US operations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Benihana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Invested in hotels in Sri Lanka, Phuket, Vietnam, Cambodia, Zambia, Namibia, Botswana, Lesotho and Mozambique, in Oaks Hotels &amp; Resorts in Australia, in Tivoli Hotels &amp; Resorts in Portugal and Brazil and in NH Hotel Group in Spain</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Launched AVANI brand, Anantara Vacation Club, and the new residential projects,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Layan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Residences by Anantara,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Avadina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Hills by Anantara and Anantara Chiang Mai Serviced Suites</a:t>
            </a:r>
          </a:p>
          <a:p>
            <a:pPr marL="112713" marR="0" lvl="0" indent="-112713" algn="l" defTabSz="914400" rtl="0" eaLnBrk="1" fontAlgn="auto" latinLnBrk="0" hangingPunct="1">
              <a:lnSpc>
                <a:spcPct val="100000"/>
              </a:lnSpc>
              <a:spcBef>
                <a:spcPts val="0"/>
              </a:spcBef>
              <a:spcAft>
                <a:spcPts val="30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TextBox 137"/>
          <p:cNvSpPr txBox="1"/>
          <p:nvPr/>
        </p:nvSpPr>
        <p:spPr>
          <a:xfrm>
            <a:off x="9724960" y="210369"/>
            <a:ext cx="1449628"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Financial Highlights</a:t>
            </a:r>
          </a:p>
        </p:txBody>
      </p:sp>
      <p:pic>
        <p:nvPicPr>
          <p:cNvPr id="3" name="Picture 2"/>
          <p:cNvPicPr>
            <a:picLocks noChangeAspect="1"/>
          </p:cNvPicPr>
          <p:nvPr/>
        </p:nvPicPr>
        <p:blipFill>
          <a:blip r:embed="rId2"/>
          <a:stretch>
            <a:fillRect/>
          </a:stretch>
        </p:blipFill>
        <p:spPr>
          <a:xfrm>
            <a:off x="388395" y="3761812"/>
            <a:ext cx="11388315" cy="3072650"/>
          </a:xfrm>
          <a:prstGeom prst="rect">
            <a:avLst/>
          </a:prstGeom>
        </p:spPr>
      </p:pic>
    </p:spTree>
    <p:extLst>
      <p:ext uri="{BB962C8B-B14F-4D97-AF65-F5344CB8AC3E}">
        <p14:creationId xmlns:p14="http://schemas.microsoft.com/office/powerpoint/2010/main" val="276918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4" name="Group 1103"/>
          <p:cNvGrpSpPr/>
          <p:nvPr/>
        </p:nvGrpSpPr>
        <p:grpSpPr>
          <a:xfrm>
            <a:off x="86563" y="1809081"/>
            <a:ext cx="6209462" cy="3948491"/>
            <a:chOff x="385833" y="909118"/>
            <a:chExt cx="8362631" cy="5544218"/>
          </a:xfrm>
        </p:grpSpPr>
        <p:grpSp>
          <p:nvGrpSpPr>
            <p:cNvPr id="1105" name="Group 1104"/>
            <p:cNvGrpSpPr/>
            <p:nvPr/>
          </p:nvGrpSpPr>
          <p:grpSpPr>
            <a:xfrm>
              <a:off x="385833" y="909118"/>
              <a:ext cx="8362631" cy="5544218"/>
              <a:chOff x="-46215" y="188640"/>
              <a:chExt cx="9298735" cy="6164832"/>
            </a:xfrm>
          </p:grpSpPr>
          <p:grpSp>
            <p:nvGrpSpPr>
              <p:cNvPr id="1107" name="Group 1106"/>
              <p:cNvGrpSpPr/>
              <p:nvPr/>
            </p:nvGrpSpPr>
            <p:grpSpPr>
              <a:xfrm>
                <a:off x="-46215" y="188640"/>
                <a:ext cx="9298735" cy="6164832"/>
                <a:chOff x="-46215" y="188640"/>
                <a:chExt cx="9298735" cy="6164832"/>
              </a:xfrm>
            </p:grpSpPr>
            <p:grpSp>
              <p:nvGrpSpPr>
                <p:cNvPr id="1117" name="Group 1116"/>
                <p:cNvGrpSpPr/>
                <p:nvPr/>
              </p:nvGrpSpPr>
              <p:grpSpPr>
                <a:xfrm>
                  <a:off x="-46215" y="188640"/>
                  <a:ext cx="9298735" cy="6164832"/>
                  <a:chOff x="250239" y="814836"/>
                  <a:chExt cx="8354209" cy="5538635"/>
                </a:xfrm>
              </p:grpSpPr>
              <p:grpSp>
                <p:nvGrpSpPr>
                  <p:cNvPr id="1119" name="Group 4"/>
                  <p:cNvGrpSpPr>
                    <a:grpSpLocks/>
                  </p:cNvGrpSpPr>
                  <p:nvPr/>
                </p:nvGrpSpPr>
                <p:grpSpPr bwMode="auto">
                  <a:xfrm>
                    <a:off x="250239" y="814836"/>
                    <a:ext cx="8354209" cy="5538635"/>
                    <a:chOff x="368" y="328"/>
                    <a:chExt cx="2180" cy="1482"/>
                  </a:xfrm>
                </p:grpSpPr>
                <p:grpSp>
                  <p:nvGrpSpPr>
                    <p:cNvPr id="1122" name="Group 5"/>
                    <p:cNvGrpSpPr>
                      <a:grpSpLocks/>
                    </p:cNvGrpSpPr>
                    <p:nvPr/>
                  </p:nvGrpSpPr>
                  <p:grpSpPr bwMode="auto">
                    <a:xfrm>
                      <a:off x="368" y="328"/>
                      <a:ext cx="788" cy="1482"/>
                      <a:chOff x="368" y="328"/>
                      <a:chExt cx="788" cy="1482"/>
                    </a:xfrm>
                  </p:grpSpPr>
                  <p:sp>
                    <p:nvSpPr>
                      <p:cNvPr id="1305" name="Freeform 6"/>
                      <p:cNvSpPr>
                        <a:spLocks/>
                      </p:cNvSpPr>
                      <p:nvPr/>
                    </p:nvSpPr>
                    <p:spPr bwMode="auto">
                      <a:xfrm>
                        <a:off x="819" y="1760"/>
                        <a:ext cx="8" cy="12"/>
                      </a:xfrm>
                      <a:custGeom>
                        <a:avLst/>
                        <a:gdLst>
                          <a:gd name="T0" fmla="*/ 58 w 64"/>
                          <a:gd name="T1" fmla="*/ 28 h 98"/>
                          <a:gd name="T2" fmla="*/ 64 w 64"/>
                          <a:gd name="T3" fmla="*/ 0 h 98"/>
                          <a:gd name="T4" fmla="*/ 41 w 64"/>
                          <a:gd name="T5" fmla="*/ 5 h 98"/>
                          <a:gd name="T6" fmla="*/ 0 w 64"/>
                          <a:gd name="T7" fmla="*/ 70 h 98"/>
                          <a:gd name="T8" fmla="*/ 24 w 64"/>
                          <a:gd name="T9" fmla="*/ 98 h 98"/>
                          <a:gd name="T10" fmla="*/ 35 w 64"/>
                          <a:gd name="T11" fmla="*/ 87 h 98"/>
                          <a:gd name="T12" fmla="*/ 41 w 64"/>
                          <a:gd name="T13" fmla="*/ 63 h 98"/>
                          <a:gd name="T14" fmla="*/ 58 w 64"/>
                          <a:gd name="T15" fmla="*/ 28 h 9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98"/>
                          <a:gd name="T26" fmla="*/ 64 w 64"/>
                          <a:gd name="T27" fmla="*/ 98 h 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98">
                            <a:moveTo>
                              <a:pt x="58" y="28"/>
                            </a:moveTo>
                            <a:lnTo>
                              <a:pt x="64" y="0"/>
                            </a:lnTo>
                            <a:lnTo>
                              <a:pt x="41" y="5"/>
                            </a:lnTo>
                            <a:lnTo>
                              <a:pt x="0" y="70"/>
                            </a:lnTo>
                            <a:lnTo>
                              <a:pt x="24" y="98"/>
                            </a:lnTo>
                            <a:lnTo>
                              <a:pt x="35" y="87"/>
                            </a:lnTo>
                            <a:lnTo>
                              <a:pt x="41" y="63"/>
                            </a:lnTo>
                            <a:lnTo>
                              <a:pt x="58" y="28"/>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6" name="Freeform 7"/>
                      <p:cNvSpPr>
                        <a:spLocks/>
                      </p:cNvSpPr>
                      <p:nvPr/>
                    </p:nvSpPr>
                    <p:spPr bwMode="auto">
                      <a:xfrm>
                        <a:off x="824" y="1762"/>
                        <a:ext cx="8" cy="9"/>
                      </a:xfrm>
                      <a:custGeom>
                        <a:avLst/>
                        <a:gdLst>
                          <a:gd name="T0" fmla="*/ 40 w 64"/>
                          <a:gd name="T1" fmla="*/ 0 h 70"/>
                          <a:gd name="T2" fmla="*/ 29 w 64"/>
                          <a:gd name="T3" fmla="*/ 11 h 70"/>
                          <a:gd name="T4" fmla="*/ 5 w 64"/>
                          <a:gd name="T5" fmla="*/ 46 h 70"/>
                          <a:gd name="T6" fmla="*/ 0 w 64"/>
                          <a:gd name="T7" fmla="*/ 70 h 70"/>
                          <a:gd name="T8" fmla="*/ 29 w 64"/>
                          <a:gd name="T9" fmla="*/ 64 h 70"/>
                          <a:gd name="T10" fmla="*/ 34 w 64"/>
                          <a:gd name="T11" fmla="*/ 35 h 70"/>
                          <a:gd name="T12" fmla="*/ 64 w 64"/>
                          <a:gd name="T13" fmla="*/ 29 h 70"/>
                          <a:gd name="T14" fmla="*/ 64 w 64"/>
                          <a:gd name="T15" fmla="*/ 18 h 70"/>
                          <a:gd name="T16" fmla="*/ 40 w 64"/>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70"/>
                          <a:gd name="T29" fmla="*/ 64 w 64"/>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70">
                            <a:moveTo>
                              <a:pt x="40" y="0"/>
                            </a:moveTo>
                            <a:lnTo>
                              <a:pt x="29" y="11"/>
                            </a:lnTo>
                            <a:lnTo>
                              <a:pt x="5" y="46"/>
                            </a:lnTo>
                            <a:lnTo>
                              <a:pt x="0" y="70"/>
                            </a:lnTo>
                            <a:lnTo>
                              <a:pt x="29" y="64"/>
                            </a:lnTo>
                            <a:lnTo>
                              <a:pt x="34" y="35"/>
                            </a:lnTo>
                            <a:lnTo>
                              <a:pt x="64" y="29"/>
                            </a:lnTo>
                            <a:lnTo>
                              <a:pt x="64" y="18"/>
                            </a:lnTo>
                            <a:lnTo>
                              <a:pt x="40"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7" name="Freeform 8"/>
                      <p:cNvSpPr>
                        <a:spLocks/>
                      </p:cNvSpPr>
                      <p:nvPr/>
                    </p:nvSpPr>
                    <p:spPr bwMode="auto">
                      <a:xfrm>
                        <a:off x="737" y="1740"/>
                        <a:ext cx="4" cy="8"/>
                      </a:xfrm>
                      <a:custGeom>
                        <a:avLst/>
                        <a:gdLst>
                          <a:gd name="T0" fmla="*/ 17 w 29"/>
                          <a:gd name="T1" fmla="*/ 0 h 63"/>
                          <a:gd name="T2" fmla="*/ 0 w 29"/>
                          <a:gd name="T3" fmla="*/ 0 h 63"/>
                          <a:gd name="T4" fmla="*/ 0 w 29"/>
                          <a:gd name="T5" fmla="*/ 63 h 63"/>
                          <a:gd name="T6" fmla="*/ 24 w 29"/>
                          <a:gd name="T7" fmla="*/ 40 h 63"/>
                          <a:gd name="T8" fmla="*/ 24 w 29"/>
                          <a:gd name="T9" fmla="*/ 17 h 63"/>
                          <a:gd name="T10" fmla="*/ 29 w 29"/>
                          <a:gd name="T11" fmla="*/ 0 h 63"/>
                          <a:gd name="T12" fmla="*/ 17 w 29"/>
                          <a:gd name="T13" fmla="*/ 0 h 63"/>
                          <a:gd name="T14" fmla="*/ 0 60000 65536"/>
                          <a:gd name="T15" fmla="*/ 0 60000 65536"/>
                          <a:gd name="T16" fmla="*/ 0 60000 65536"/>
                          <a:gd name="T17" fmla="*/ 0 60000 65536"/>
                          <a:gd name="T18" fmla="*/ 0 60000 65536"/>
                          <a:gd name="T19" fmla="*/ 0 60000 65536"/>
                          <a:gd name="T20" fmla="*/ 0 60000 65536"/>
                          <a:gd name="T21" fmla="*/ 0 w 29"/>
                          <a:gd name="T22" fmla="*/ 0 h 63"/>
                          <a:gd name="T23" fmla="*/ 29 w 29"/>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63">
                            <a:moveTo>
                              <a:pt x="17" y="0"/>
                            </a:moveTo>
                            <a:lnTo>
                              <a:pt x="0" y="0"/>
                            </a:lnTo>
                            <a:lnTo>
                              <a:pt x="0" y="63"/>
                            </a:lnTo>
                            <a:lnTo>
                              <a:pt x="24" y="40"/>
                            </a:lnTo>
                            <a:lnTo>
                              <a:pt x="24" y="17"/>
                            </a:lnTo>
                            <a:lnTo>
                              <a:pt x="29" y="0"/>
                            </a:lnTo>
                            <a:lnTo>
                              <a:pt x="17"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8" name="Freeform 9"/>
                      <p:cNvSpPr>
                        <a:spLocks/>
                      </p:cNvSpPr>
                      <p:nvPr/>
                    </p:nvSpPr>
                    <p:spPr bwMode="auto">
                      <a:xfrm>
                        <a:off x="744" y="1770"/>
                        <a:ext cx="5" cy="6"/>
                      </a:xfrm>
                      <a:custGeom>
                        <a:avLst/>
                        <a:gdLst>
                          <a:gd name="T0" fmla="*/ 29 w 35"/>
                          <a:gd name="T1" fmla="*/ 17 h 46"/>
                          <a:gd name="T2" fmla="*/ 6 w 35"/>
                          <a:gd name="T3" fmla="*/ 0 h 46"/>
                          <a:gd name="T4" fmla="*/ 0 w 35"/>
                          <a:gd name="T5" fmla="*/ 29 h 46"/>
                          <a:gd name="T6" fmla="*/ 24 w 35"/>
                          <a:gd name="T7" fmla="*/ 46 h 46"/>
                          <a:gd name="T8" fmla="*/ 35 w 35"/>
                          <a:gd name="T9" fmla="*/ 23 h 46"/>
                          <a:gd name="T10" fmla="*/ 29 w 35"/>
                          <a:gd name="T11" fmla="*/ 17 h 46"/>
                          <a:gd name="T12" fmla="*/ 0 60000 65536"/>
                          <a:gd name="T13" fmla="*/ 0 60000 65536"/>
                          <a:gd name="T14" fmla="*/ 0 60000 65536"/>
                          <a:gd name="T15" fmla="*/ 0 60000 65536"/>
                          <a:gd name="T16" fmla="*/ 0 60000 65536"/>
                          <a:gd name="T17" fmla="*/ 0 60000 65536"/>
                          <a:gd name="T18" fmla="*/ 0 w 35"/>
                          <a:gd name="T19" fmla="*/ 0 h 46"/>
                          <a:gd name="T20" fmla="*/ 35 w 35"/>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5" h="46">
                            <a:moveTo>
                              <a:pt x="29" y="17"/>
                            </a:moveTo>
                            <a:lnTo>
                              <a:pt x="6" y="0"/>
                            </a:lnTo>
                            <a:lnTo>
                              <a:pt x="0" y="29"/>
                            </a:lnTo>
                            <a:lnTo>
                              <a:pt x="24" y="46"/>
                            </a:lnTo>
                            <a:lnTo>
                              <a:pt x="35" y="23"/>
                            </a:lnTo>
                            <a:lnTo>
                              <a:pt x="29" y="17"/>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9" name="Freeform 10"/>
                      <p:cNvSpPr>
                        <a:spLocks/>
                      </p:cNvSpPr>
                      <p:nvPr/>
                    </p:nvSpPr>
                    <p:spPr bwMode="auto">
                      <a:xfrm>
                        <a:off x="755" y="1786"/>
                        <a:ext cx="9" cy="5"/>
                      </a:xfrm>
                      <a:custGeom>
                        <a:avLst/>
                        <a:gdLst>
                          <a:gd name="T0" fmla="*/ 41 w 70"/>
                          <a:gd name="T1" fmla="*/ 5 h 34"/>
                          <a:gd name="T2" fmla="*/ 6 w 70"/>
                          <a:gd name="T3" fmla="*/ 0 h 34"/>
                          <a:gd name="T4" fmla="*/ 0 w 70"/>
                          <a:gd name="T5" fmla="*/ 12 h 34"/>
                          <a:gd name="T6" fmla="*/ 17 w 70"/>
                          <a:gd name="T7" fmla="*/ 34 h 34"/>
                          <a:gd name="T8" fmla="*/ 52 w 70"/>
                          <a:gd name="T9" fmla="*/ 29 h 34"/>
                          <a:gd name="T10" fmla="*/ 70 w 70"/>
                          <a:gd name="T11" fmla="*/ 29 h 34"/>
                          <a:gd name="T12" fmla="*/ 70 w 70"/>
                          <a:gd name="T13" fmla="*/ 17 h 34"/>
                          <a:gd name="T14" fmla="*/ 41 w 70"/>
                          <a:gd name="T15" fmla="*/ 5 h 3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34"/>
                          <a:gd name="T26" fmla="*/ 70 w 70"/>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34">
                            <a:moveTo>
                              <a:pt x="41" y="5"/>
                            </a:moveTo>
                            <a:lnTo>
                              <a:pt x="6" y="0"/>
                            </a:lnTo>
                            <a:lnTo>
                              <a:pt x="0" y="12"/>
                            </a:lnTo>
                            <a:lnTo>
                              <a:pt x="17" y="34"/>
                            </a:lnTo>
                            <a:lnTo>
                              <a:pt x="52" y="29"/>
                            </a:lnTo>
                            <a:lnTo>
                              <a:pt x="70" y="29"/>
                            </a:lnTo>
                            <a:lnTo>
                              <a:pt x="70" y="17"/>
                            </a:lnTo>
                            <a:lnTo>
                              <a:pt x="41" y="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0" name="Freeform 11"/>
                      <p:cNvSpPr>
                        <a:spLocks/>
                      </p:cNvSpPr>
                      <p:nvPr/>
                    </p:nvSpPr>
                    <p:spPr bwMode="auto">
                      <a:xfrm>
                        <a:off x="965" y="1363"/>
                        <a:ext cx="3" cy="2"/>
                      </a:xfrm>
                      <a:custGeom>
                        <a:avLst/>
                        <a:gdLst>
                          <a:gd name="T0" fmla="*/ 12 w 30"/>
                          <a:gd name="T1" fmla="*/ 0 h 18"/>
                          <a:gd name="T2" fmla="*/ 6 w 30"/>
                          <a:gd name="T3" fmla="*/ 0 h 18"/>
                          <a:gd name="T4" fmla="*/ 0 w 30"/>
                          <a:gd name="T5" fmla="*/ 11 h 18"/>
                          <a:gd name="T6" fmla="*/ 12 w 30"/>
                          <a:gd name="T7" fmla="*/ 18 h 18"/>
                          <a:gd name="T8" fmla="*/ 30 w 30"/>
                          <a:gd name="T9" fmla="*/ 6 h 18"/>
                          <a:gd name="T10" fmla="*/ 12 w 30"/>
                          <a:gd name="T11" fmla="*/ 0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12" y="0"/>
                            </a:moveTo>
                            <a:lnTo>
                              <a:pt x="6" y="0"/>
                            </a:lnTo>
                            <a:lnTo>
                              <a:pt x="0" y="11"/>
                            </a:lnTo>
                            <a:lnTo>
                              <a:pt x="12" y="18"/>
                            </a:lnTo>
                            <a:lnTo>
                              <a:pt x="30" y="6"/>
                            </a:lnTo>
                            <a:lnTo>
                              <a:pt x="12" y="0"/>
                            </a:lnTo>
                            <a:close/>
                          </a:path>
                        </a:pathLst>
                      </a:custGeom>
                      <a:solidFill>
                        <a:srgbClr val="1F497D">
                          <a:lumMod val="20000"/>
                          <a:lumOff val="80000"/>
                        </a:srgbClr>
                      </a:solidFill>
                      <a:ln w="9525">
                        <a:solidFill>
                          <a:srgbClr val="1F497D">
                            <a:lumMod val="20000"/>
                            <a:lumOff val="8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1" name="Freeform 12"/>
                      <p:cNvSpPr>
                        <a:spLocks/>
                      </p:cNvSpPr>
                      <p:nvPr/>
                    </p:nvSpPr>
                    <p:spPr bwMode="auto">
                      <a:xfrm>
                        <a:off x="974" y="1357"/>
                        <a:ext cx="7" cy="6"/>
                      </a:xfrm>
                      <a:custGeom>
                        <a:avLst/>
                        <a:gdLst>
                          <a:gd name="T0" fmla="*/ 18 w 53"/>
                          <a:gd name="T1" fmla="*/ 0 h 47"/>
                          <a:gd name="T2" fmla="*/ 0 w 53"/>
                          <a:gd name="T3" fmla="*/ 18 h 47"/>
                          <a:gd name="T4" fmla="*/ 0 w 53"/>
                          <a:gd name="T5" fmla="*/ 41 h 47"/>
                          <a:gd name="T6" fmla="*/ 35 w 53"/>
                          <a:gd name="T7" fmla="*/ 47 h 47"/>
                          <a:gd name="T8" fmla="*/ 35 w 53"/>
                          <a:gd name="T9" fmla="*/ 35 h 47"/>
                          <a:gd name="T10" fmla="*/ 53 w 53"/>
                          <a:gd name="T11" fmla="*/ 23 h 47"/>
                          <a:gd name="T12" fmla="*/ 42 w 53"/>
                          <a:gd name="T13" fmla="*/ 6 h 47"/>
                          <a:gd name="T14" fmla="*/ 18 w 53"/>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18" y="0"/>
                            </a:moveTo>
                            <a:lnTo>
                              <a:pt x="0" y="18"/>
                            </a:lnTo>
                            <a:lnTo>
                              <a:pt x="0" y="41"/>
                            </a:lnTo>
                            <a:lnTo>
                              <a:pt x="35" y="47"/>
                            </a:lnTo>
                            <a:lnTo>
                              <a:pt x="35" y="35"/>
                            </a:lnTo>
                            <a:lnTo>
                              <a:pt x="53" y="23"/>
                            </a:lnTo>
                            <a:lnTo>
                              <a:pt x="42" y="6"/>
                            </a:lnTo>
                            <a:lnTo>
                              <a:pt x="18"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2" name="Freeform 13"/>
                      <p:cNvSpPr>
                        <a:spLocks/>
                      </p:cNvSpPr>
                      <p:nvPr/>
                    </p:nvSpPr>
                    <p:spPr bwMode="auto">
                      <a:xfrm>
                        <a:off x="877" y="1254"/>
                        <a:ext cx="9" cy="7"/>
                      </a:xfrm>
                      <a:custGeom>
                        <a:avLst/>
                        <a:gdLst>
                          <a:gd name="T0" fmla="*/ 47 w 75"/>
                          <a:gd name="T1" fmla="*/ 0 h 57"/>
                          <a:gd name="T2" fmla="*/ 0 w 75"/>
                          <a:gd name="T3" fmla="*/ 23 h 57"/>
                          <a:gd name="T4" fmla="*/ 0 w 75"/>
                          <a:gd name="T5" fmla="*/ 45 h 57"/>
                          <a:gd name="T6" fmla="*/ 40 w 75"/>
                          <a:gd name="T7" fmla="*/ 40 h 57"/>
                          <a:gd name="T8" fmla="*/ 47 w 75"/>
                          <a:gd name="T9" fmla="*/ 52 h 57"/>
                          <a:gd name="T10" fmla="*/ 75 w 75"/>
                          <a:gd name="T11" fmla="*/ 57 h 57"/>
                          <a:gd name="T12" fmla="*/ 70 w 75"/>
                          <a:gd name="T13" fmla="*/ 17 h 57"/>
                          <a:gd name="T14" fmla="*/ 47 w 7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75"/>
                          <a:gd name="T25" fmla="*/ 0 h 57"/>
                          <a:gd name="T26" fmla="*/ 75 w 7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 h="57">
                            <a:moveTo>
                              <a:pt x="47" y="0"/>
                            </a:moveTo>
                            <a:lnTo>
                              <a:pt x="0" y="23"/>
                            </a:lnTo>
                            <a:lnTo>
                              <a:pt x="0" y="45"/>
                            </a:lnTo>
                            <a:lnTo>
                              <a:pt x="40" y="40"/>
                            </a:lnTo>
                            <a:lnTo>
                              <a:pt x="47" y="52"/>
                            </a:lnTo>
                            <a:lnTo>
                              <a:pt x="75" y="57"/>
                            </a:lnTo>
                            <a:lnTo>
                              <a:pt x="70" y="17"/>
                            </a:lnTo>
                            <a:lnTo>
                              <a:pt x="47"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3" name="Freeform 14"/>
                      <p:cNvSpPr>
                        <a:spLocks/>
                      </p:cNvSpPr>
                      <p:nvPr/>
                    </p:nvSpPr>
                    <p:spPr bwMode="auto">
                      <a:xfrm>
                        <a:off x="715" y="1234"/>
                        <a:ext cx="107" cy="139"/>
                      </a:xfrm>
                      <a:custGeom>
                        <a:avLst/>
                        <a:gdLst>
                          <a:gd name="T0" fmla="*/ 157 w 860"/>
                          <a:gd name="T1" fmla="*/ 570 h 1116"/>
                          <a:gd name="T2" fmla="*/ 0 w 860"/>
                          <a:gd name="T3" fmla="*/ 687 h 1116"/>
                          <a:gd name="T4" fmla="*/ 105 w 860"/>
                          <a:gd name="T5" fmla="*/ 744 h 1116"/>
                          <a:gd name="T6" fmla="*/ 99 w 860"/>
                          <a:gd name="T7" fmla="*/ 785 h 1116"/>
                          <a:gd name="T8" fmla="*/ 244 w 860"/>
                          <a:gd name="T9" fmla="*/ 797 h 1116"/>
                          <a:gd name="T10" fmla="*/ 285 w 860"/>
                          <a:gd name="T11" fmla="*/ 802 h 1116"/>
                          <a:gd name="T12" fmla="*/ 354 w 860"/>
                          <a:gd name="T13" fmla="*/ 936 h 1116"/>
                          <a:gd name="T14" fmla="*/ 482 w 860"/>
                          <a:gd name="T15" fmla="*/ 954 h 1116"/>
                          <a:gd name="T16" fmla="*/ 569 w 860"/>
                          <a:gd name="T17" fmla="*/ 994 h 1116"/>
                          <a:gd name="T18" fmla="*/ 558 w 860"/>
                          <a:gd name="T19" fmla="*/ 1111 h 1116"/>
                          <a:gd name="T20" fmla="*/ 581 w 860"/>
                          <a:gd name="T21" fmla="*/ 1116 h 1116"/>
                          <a:gd name="T22" fmla="*/ 674 w 860"/>
                          <a:gd name="T23" fmla="*/ 919 h 1116"/>
                          <a:gd name="T24" fmla="*/ 633 w 860"/>
                          <a:gd name="T25" fmla="*/ 872 h 1116"/>
                          <a:gd name="T26" fmla="*/ 639 w 860"/>
                          <a:gd name="T27" fmla="*/ 832 h 1116"/>
                          <a:gd name="T28" fmla="*/ 698 w 860"/>
                          <a:gd name="T29" fmla="*/ 785 h 1116"/>
                          <a:gd name="T30" fmla="*/ 656 w 860"/>
                          <a:gd name="T31" fmla="*/ 767 h 1116"/>
                          <a:gd name="T32" fmla="*/ 663 w 860"/>
                          <a:gd name="T33" fmla="*/ 739 h 1116"/>
                          <a:gd name="T34" fmla="*/ 698 w 860"/>
                          <a:gd name="T35" fmla="*/ 744 h 1116"/>
                          <a:gd name="T36" fmla="*/ 743 w 860"/>
                          <a:gd name="T37" fmla="*/ 779 h 1116"/>
                          <a:gd name="T38" fmla="*/ 796 w 860"/>
                          <a:gd name="T39" fmla="*/ 779 h 1116"/>
                          <a:gd name="T40" fmla="*/ 825 w 860"/>
                          <a:gd name="T41" fmla="*/ 832 h 1116"/>
                          <a:gd name="T42" fmla="*/ 860 w 860"/>
                          <a:gd name="T43" fmla="*/ 837 h 1116"/>
                          <a:gd name="T44" fmla="*/ 848 w 860"/>
                          <a:gd name="T45" fmla="*/ 797 h 1116"/>
                          <a:gd name="T46" fmla="*/ 855 w 860"/>
                          <a:gd name="T47" fmla="*/ 756 h 1116"/>
                          <a:gd name="T48" fmla="*/ 808 w 860"/>
                          <a:gd name="T49" fmla="*/ 669 h 1116"/>
                          <a:gd name="T50" fmla="*/ 831 w 860"/>
                          <a:gd name="T51" fmla="*/ 605 h 1116"/>
                          <a:gd name="T52" fmla="*/ 813 w 860"/>
                          <a:gd name="T53" fmla="*/ 576 h 1116"/>
                          <a:gd name="T54" fmla="*/ 843 w 860"/>
                          <a:gd name="T55" fmla="*/ 478 h 1116"/>
                          <a:gd name="T56" fmla="*/ 721 w 860"/>
                          <a:gd name="T57" fmla="*/ 471 h 1116"/>
                          <a:gd name="T58" fmla="*/ 541 w 860"/>
                          <a:gd name="T59" fmla="*/ 361 h 1116"/>
                          <a:gd name="T60" fmla="*/ 499 w 860"/>
                          <a:gd name="T61" fmla="*/ 274 h 1116"/>
                          <a:gd name="T62" fmla="*/ 453 w 860"/>
                          <a:gd name="T63" fmla="*/ 279 h 1116"/>
                          <a:gd name="T64" fmla="*/ 511 w 860"/>
                          <a:gd name="T65" fmla="*/ 192 h 1116"/>
                          <a:gd name="T66" fmla="*/ 494 w 860"/>
                          <a:gd name="T67" fmla="*/ 122 h 1116"/>
                          <a:gd name="T68" fmla="*/ 541 w 860"/>
                          <a:gd name="T69" fmla="*/ 105 h 1116"/>
                          <a:gd name="T70" fmla="*/ 593 w 860"/>
                          <a:gd name="T71" fmla="*/ 18 h 1116"/>
                          <a:gd name="T72" fmla="*/ 552 w 860"/>
                          <a:gd name="T73" fmla="*/ 0 h 1116"/>
                          <a:gd name="T74" fmla="*/ 523 w 860"/>
                          <a:gd name="T75" fmla="*/ 24 h 1116"/>
                          <a:gd name="T76" fmla="*/ 302 w 860"/>
                          <a:gd name="T77" fmla="*/ 94 h 1116"/>
                          <a:gd name="T78" fmla="*/ 290 w 860"/>
                          <a:gd name="T79" fmla="*/ 134 h 1116"/>
                          <a:gd name="T80" fmla="*/ 232 w 860"/>
                          <a:gd name="T81" fmla="*/ 244 h 1116"/>
                          <a:gd name="T82" fmla="*/ 180 w 860"/>
                          <a:gd name="T83" fmla="*/ 262 h 1116"/>
                          <a:gd name="T84" fmla="*/ 157 w 860"/>
                          <a:gd name="T85" fmla="*/ 326 h 1116"/>
                          <a:gd name="T86" fmla="*/ 174 w 860"/>
                          <a:gd name="T87" fmla="*/ 478 h 1116"/>
                          <a:gd name="T88" fmla="*/ 140 w 860"/>
                          <a:gd name="T89" fmla="*/ 500 h 1116"/>
                          <a:gd name="T90" fmla="*/ 157 w 860"/>
                          <a:gd name="T91" fmla="*/ 570 h 1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0"/>
                          <a:gd name="T139" fmla="*/ 0 h 1116"/>
                          <a:gd name="T140" fmla="*/ 860 w 860"/>
                          <a:gd name="T141" fmla="*/ 1116 h 1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0" h="1116">
                            <a:moveTo>
                              <a:pt x="157" y="570"/>
                            </a:moveTo>
                            <a:lnTo>
                              <a:pt x="0" y="687"/>
                            </a:lnTo>
                            <a:lnTo>
                              <a:pt x="105" y="744"/>
                            </a:lnTo>
                            <a:lnTo>
                              <a:pt x="99" y="785"/>
                            </a:lnTo>
                            <a:lnTo>
                              <a:pt x="244" y="797"/>
                            </a:lnTo>
                            <a:lnTo>
                              <a:pt x="285" y="802"/>
                            </a:lnTo>
                            <a:lnTo>
                              <a:pt x="354" y="936"/>
                            </a:lnTo>
                            <a:lnTo>
                              <a:pt x="482" y="954"/>
                            </a:lnTo>
                            <a:lnTo>
                              <a:pt x="569" y="994"/>
                            </a:lnTo>
                            <a:lnTo>
                              <a:pt x="558" y="1111"/>
                            </a:lnTo>
                            <a:lnTo>
                              <a:pt x="581" y="1116"/>
                            </a:lnTo>
                            <a:lnTo>
                              <a:pt x="674" y="919"/>
                            </a:lnTo>
                            <a:lnTo>
                              <a:pt x="633" y="872"/>
                            </a:lnTo>
                            <a:lnTo>
                              <a:pt x="639" y="832"/>
                            </a:lnTo>
                            <a:lnTo>
                              <a:pt x="698" y="785"/>
                            </a:lnTo>
                            <a:lnTo>
                              <a:pt x="656" y="767"/>
                            </a:lnTo>
                            <a:lnTo>
                              <a:pt x="663" y="739"/>
                            </a:lnTo>
                            <a:lnTo>
                              <a:pt x="698" y="744"/>
                            </a:lnTo>
                            <a:lnTo>
                              <a:pt x="743" y="779"/>
                            </a:lnTo>
                            <a:lnTo>
                              <a:pt x="796" y="779"/>
                            </a:lnTo>
                            <a:lnTo>
                              <a:pt x="825" y="832"/>
                            </a:lnTo>
                            <a:lnTo>
                              <a:pt x="860" y="837"/>
                            </a:lnTo>
                            <a:lnTo>
                              <a:pt x="848" y="797"/>
                            </a:lnTo>
                            <a:lnTo>
                              <a:pt x="855" y="756"/>
                            </a:lnTo>
                            <a:lnTo>
                              <a:pt x="808" y="669"/>
                            </a:lnTo>
                            <a:lnTo>
                              <a:pt x="831" y="605"/>
                            </a:lnTo>
                            <a:lnTo>
                              <a:pt x="813" y="576"/>
                            </a:lnTo>
                            <a:lnTo>
                              <a:pt x="843" y="478"/>
                            </a:lnTo>
                            <a:lnTo>
                              <a:pt x="721" y="471"/>
                            </a:lnTo>
                            <a:lnTo>
                              <a:pt x="541" y="361"/>
                            </a:lnTo>
                            <a:lnTo>
                              <a:pt x="499" y="274"/>
                            </a:lnTo>
                            <a:lnTo>
                              <a:pt x="453" y="279"/>
                            </a:lnTo>
                            <a:lnTo>
                              <a:pt x="511" y="192"/>
                            </a:lnTo>
                            <a:lnTo>
                              <a:pt x="494" y="122"/>
                            </a:lnTo>
                            <a:lnTo>
                              <a:pt x="541" y="105"/>
                            </a:lnTo>
                            <a:lnTo>
                              <a:pt x="593" y="18"/>
                            </a:lnTo>
                            <a:lnTo>
                              <a:pt x="552" y="0"/>
                            </a:lnTo>
                            <a:lnTo>
                              <a:pt x="523" y="24"/>
                            </a:lnTo>
                            <a:lnTo>
                              <a:pt x="302" y="94"/>
                            </a:lnTo>
                            <a:lnTo>
                              <a:pt x="290" y="134"/>
                            </a:lnTo>
                            <a:lnTo>
                              <a:pt x="232" y="244"/>
                            </a:lnTo>
                            <a:lnTo>
                              <a:pt x="180" y="262"/>
                            </a:lnTo>
                            <a:lnTo>
                              <a:pt x="157" y="326"/>
                            </a:lnTo>
                            <a:lnTo>
                              <a:pt x="174" y="478"/>
                            </a:lnTo>
                            <a:lnTo>
                              <a:pt x="140" y="500"/>
                            </a:lnTo>
                            <a:lnTo>
                              <a:pt x="157" y="57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4" name="Freeform 15"/>
                      <p:cNvSpPr>
                        <a:spLocks/>
                      </p:cNvSpPr>
                      <p:nvPr/>
                    </p:nvSpPr>
                    <p:spPr bwMode="auto">
                      <a:xfrm>
                        <a:off x="700" y="1320"/>
                        <a:ext cx="45" cy="51"/>
                      </a:xfrm>
                      <a:custGeom>
                        <a:avLst/>
                        <a:gdLst>
                          <a:gd name="T0" fmla="*/ 123 w 361"/>
                          <a:gd name="T1" fmla="*/ 0 h 412"/>
                          <a:gd name="T2" fmla="*/ 59 w 361"/>
                          <a:gd name="T3" fmla="*/ 45 h 412"/>
                          <a:gd name="T4" fmla="*/ 0 w 361"/>
                          <a:gd name="T5" fmla="*/ 197 h 412"/>
                          <a:gd name="T6" fmla="*/ 0 w 361"/>
                          <a:gd name="T7" fmla="*/ 267 h 412"/>
                          <a:gd name="T8" fmla="*/ 24 w 361"/>
                          <a:gd name="T9" fmla="*/ 272 h 412"/>
                          <a:gd name="T10" fmla="*/ 65 w 361"/>
                          <a:gd name="T11" fmla="*/ 220 h 412"/>
                          <a:gd name="T12" fmla="*/ 70 w 361"/>
                          <a:gd name="T13" fmla="*/ 237 h 412"/>
                          <a:gd name="T14" fmla="*/ 42 w 361"/>
                          <a:gd name="T15" fmla="*/ 336 h 412"/>
                          <a:gd name="T16" fmla="*/ 100 w 361"/>
                          <a:gd name="T17" fmla="*/ 412 h 412"/>
                          <a:gd name="T18" fmla="*/ 216 w 361"/>
                          <a:gd name="T19" fmla="*/ 324 h 412"/>
                          <a:gd name="T20" fmla="*/ 227 w 361"/>
                          <a:gd name="T21" fmla="*/ 272 h 412"/>
                          <a:gd name="T22" fmla="*/ 309 w 361"/>
                          <a:gd name="T23" fmla="*/ 249 h 412"/>
                          <a:gd name="T24" fmla="*/ 361 w 361"/>
                          <a:gd name="T25" fmla="*/ 110 h 412"/>
                          <a:gd name="T26" fmla="*/ 216 w 361"/>
                          <a:gd name="T27" fmla="*/ 98 h 412"/>
                          <a:gd name="T28" fmla="*/ 222 w 361"/>
                          <a:gd name="T29" fmla="*/ 57 h 412"/>
                          <a:gd name="T30" fmla="*/ 123 w 361"/>
                          <a:gd name="T31" fmla="*/ 0 h 4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1"/>
                          <a:gd name="T49" fmla="*/ 0 h 412"/>
                          <a:gd name="T50" fmla="*/ 361 w 361"/>
                          <a:gd name="T51" fmla="*/ 412 h 4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1" h="412">
                            <a:moveTo>
                              <a:pt x="123" y="0"/>
                            </a:moveTo>
                            <a:lnTo>
                              <a:pt x="59" y="45"/>
                            </a:lnTo>
                            <a:lnTo>
                              <a:pt x="0" y="197"/>
                            </a:lnTo>
                            <a:lnTo>
                              <a:pt x="0" y="267"/>
                            </a:lnTo>
                            <a:lnTo>
                              <a:pt x="24" y="272"/>
                            </a:lnTo>
                            <a:lnTo>
                              <a:pt x="65" y="220"/>
                            </a:lnTo>
                            <a:lnTo>
                              <a:pt x="70" y="237"/>
                            </a:lnTo>
                            <a:lnTo>
                              <a:pt x="42" y="336"/>
                            </a:lnTo>
                            <a:lnTo>
                              <a:pt x="100" y="412"/>
                            </a:lnTo>
                            <a:lnTo>
                              <a:pt x="216" y="324"/>
                            </a:lnTo>
                            <a:lnTo>
                              <a:pt x="227" y="272"/>
                            </a:lnTo>
                            <a:lnTo>
                              <a:pt x="309" y="249"/>
                            </a:lnTo>
                            <a:lnTo>
                              <a:pt x="361" y="110"/>
                            </a:lnTo>
                            <a:lnTo>
                              <a:pt x="216" y="98"/>
                            </a:lnTo>
                            <a:lnTo>
                              <a:pt x="222" y="57"/>
                            </a:lnTo>
                            <a:lnTo>
                              <a:pt x="123"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5" name="Freeform 16"/>
                      <p:cNvSpPr>
                        <a:spLocks/>
                      </p:cNvSpPr>
                      <p:nvPr/>
                    </p:nvSpPr>
                    <p:spPr bwMode="auto">
                      <a:xfrm>
                        <a:off x="772" y="1240"/>
                        <a:ext cx="122" cy="101"/>
                      </a:xfrm>
                      <a:custGeom>
                        <a:avLst/>
                        <a:gdLst>
                          <a:gd name="T0" fmla="*/ 75 w 977"/>
                          <a:gd name="T1" fmla="*/ 52 h 808"/>
                          <a:gd name="T2" fmla="*/ 93 w 977"/>
                          <a:gd name="T3" fmla="*/ 134 h 808"/>
                          <a:gd name="T4" fmla="*/ 139 w 977"/>
                          <a:gd name="T5" fmla="*/ 180 h 808"/>
                          <a:gd name="T6" fmla="*/ 145 w 977"/>
                          <a:gd name="T7" fmla="*/ 146 h 808"/>
                          <a:gd name="T8" fmla="*/ 127 w 977"/>
                          <a:gd name="T9" fmla="*/ 87 h 808"/>
                          <a:gd name="T10" fmla="*/ 174 w 977"/>
                          <a:gd name="T11" fmla="*/ 64 h 808"/>
                          <a:gd name="T12" fmla="*/ 197 w 977"/>
                          <a:gd name="T13" fmla="*/ 0 h 808"/>
                          <a:gd name="T14" fmla="*/ 319 w 977"/>
                          <a:gd name="T15" fmla="*/ 52 h 808"/>
                          <a:gd name="T16" fmla="*/ 354 w 977"/>
                          <a:gd name="T17" fmla="*/ 111 h 808"/>
                          <a:gd name="T18" fmla="*/ 750 w 977"/>
                          <a:gd name="T19" fmla="*/ 146 h 808"/>
                          <a:gd name="T20" fmla="*/ 750 w 977"/>
                          <a:gd name="T21" fmla="*/ 174 h 808"/>
                          <a:gd name="T22" fmla="*/ 855 w 977"/>
                          <a:gd name="T23" fmla="*/ 238 h 808"/>
                          <a:gd name="T24" fmla="*/ 849 w 977"/>
                          <a:gd name="T25" fmla="*/ 290 h 808"/>
                          <a:gd name="T26" fmla="*/ 977 w 977"/>
                          <a:gd name="T27" fmla="*/ 372 h 808"/>
                          <a:gd name="T28" fmla="*/ 872 w 977"/>
                          <a:gd name="T29" fmla="*/ 395 h 808"/>
                          <a:gd name="T30" fmla="*/ 901 w 977"/>
                          <a:gd name="T31" fmla="*/ 442 h 808"/>
                          <a:gd name="T32" fmla="*/ 872 w 977"/>
                          <a:gd name="T33" fmla="*/ 470 h 808"/>
                          <a:gd name="T34" fmla="*/ 849 w 977"/>
                          <a:gd name="T35" fmla="*/ 470 h 808"/>
                          <a:gd name="T36" fmla="*/ 855 w 977"/>
                          <a:gd name="T37" fmla="*/ 564 h 808"/>
                          <a:gd name="T38" fmla="*/ 820 w 977"/>
                          <a:gd name="T39" fmla="*/ 639 h 808"/>
                          <a:gd name="T40" fmla="*/ 727 w 977"/>
                          <a:gd name="T41" fmla="*/ 627 h 808"/>
                          <a:gd name="T42" fmla="*/ 698 w 977"/>
                          <a:gd name="T43" fmla="*/ 645 h 808"/>
                          <a:gd name="T44" fmla="*/ 570 w 977"/>
                          <a:gd name="T45" fmla="*/ 569 h 808"/>
                          <a:gd name="T46" fmla="*/ 546 w 977"/>
                          <a:gd name="T47" fmla="*/ 592 h 808"/>
                          <a:gd name="T48" fmla="*/ 633 w 977"/>
                          <a:gd name="T49" fmla="*/ 714 h 808"/>
                          <a:gd name="T50" fmla="*/ 511 w 977"/>
                          <a:gd name="T51" fmla="*/ 808 h 808"/>
                          <a:gd name="T52" fmla="*/ 401 w 977"/>
                          <a:gd name="T53" fmla="*/ 784 h 808"/>
                          <a:gd name="T54" fmla="*/ 389 w 977"/>
                          <a:gd name="T55" fmla="*/ 744 h 808"/>
                          <a:gd name="T56" fmla="*/ 396 w 977"/>
                          <a:gd name="T57" fmla="*/ 703 h 808"/>
                          <a:gd name="T58" fmla="*/ 354 w 977"/>
                          <a:gd name="T59" fmla="*/ 622 h 808"/>
                          <a:gd name="T60" fmla="*/ 372 w 977"/>
                          <a:gd name="T61" fmla="*/ 552 h 808"/>
                          <a:gd name="T62" fmla="*/ 354 w 977"/>
                          <a:gd name="T63" fmla="*/ 523 h 808"/>
                          <a:gd name="T64" fmla="*/ 384 w 977"/>
                          <a:gd name="T65" fmla="*/ 425 h 808"/>
                          <a:gd name="T66" fmla="*/ 250 w 977"/>
                          <a:gd name="T67" fmla="*/ 413 h 808"/>
                          <a:gd name="T68" fmla="*/ 70 w 977"/>
                          <a:gd name="T69" fmla="*/ 308 h 808"/>
                          <a:gd name="T70" fmla="*/ 40 w 977"/>
                          <a:gd name="T71" fmla="*/ 221 h 808"/>
                          <a:gd name="T72" fmla="*/ 0 w 977"/>
                          <a:gd name="T73" fmla="*/ 226 h 808"/>
                          <a:gd name="T74" fmla="*/ 52 w 977"/>
                          <a:gd name="T75" fmla="*/ 139 h 808"/>
                          <a:gd name="T76" fmla="*/ 35 w 977"/>
                          <a:gd name="T77" fmla="*/ 69 h 808"/>
                          <a:gd name="T78" fmla="*/ 75 w 977"/>
                          <a:gd name="T79" fmla="*/ 52 h 8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7"/>
                          <a:gd name="T121" fmla="*/ 0 h 808"/>
                          <a:gd name="T122" fmla="*/ 977 w 977"/>
                          <a:gd name="T123" fmla="*/ 808 h 8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7" h="808">
                            <a:moveTo>
                              <a:pt x="75" y="52"/>
                            </a:moveTo>
                            <a:lnTo>
                              <a:pt x="93" y="134"/>
                            </a:lnTo>
                            <a:lnTo>
                              <a:pt x="139" y="180"/>
                            </a:lnTo>
                            <a:lnTo>
                              <a:pt x="145" y="146"/>
                            </a:lnTo>
                            <a:lnTo>
                              <a:pt x="127" y="87"/>
                            </a:lnTo>
                            <a:lnTo>
                              <a:pt x="174" y="64"/>
                            </a:lnTo>
                            <a:lnTo>
                              <a:pt x="197" y="0"/>
                            </a:lnTo>
                            <a:lnTo>
                              <a:pt x="319" y="52"/>
                            </a:lnTo>
                            <a:lnTo>
                              <a:pt x="354" y="111"/>
                            </a:lnTo>
                            <a:lnTo>
                              <a:pt x="750" y="146"/>
                            </a:lnTo>
                            <a:lnTo>
                              <a:pt x="750" y="174"/>
                            </a:lnTo>
                            <a:lnTo>
                              <a:pt x="855" y="238"/>
                            </a:lnTo>
                            <a:lnTo>
                              <a:pt x="849" y="290"/>
                            </a:lnTo>
                            <a:lnTo>
                              <a:pt x="977" y="372"/>
                            </a:lnTo>
                            <a:lnTo>
                              <a:pt x="872" y="395"/>
                            </a:lnTo>
                            <a:lnTo>
                              <a:pt x="901" y="442"/>
                            </a:lnTo>
                            <a:lnTo>
                              <a:pt x="872" y="470"/>
                            </a:lnTo>
                            <a:lnTo>
                              <a:pt x="849" y="470"/>
                            </a:lnTo>
                            <a:lnTo>
                              <a:pt x="855" y="564"/>
                            </a:lnTo>
                            <a:lnTo>
                              <a:pt x="820" y="639"/>
                            </a:lnTo>
                            <a:lnTo>
                              <a:pt x="727" y="627"/>
                            </a:lnTo>
                            <a:lnTo>
                              <a:pt x="698" y="645"/>
                            </a:lnTo>
                            <a:lnTo>
                              <a:pt x="570" y="569"/>
                            </a:lnTo>
                            <a:lnTo>
                              <a:pt x="546" y="592"/>
                            </a:lnTo>
                            <a:lnTo>
                              <a:pt x="633" y="714"/>
                            </a:lnTo>
                            <a:lnTo>
                              <a:pt x="511" y="808"/>
                            </a:lnTo>
                            <a:lnTo>
                              <a:pt x="401" y="784"/>
                            </a:lnTo>
                            <a:lnTo>
                              <a:pt x="389" y="744"/>
                            </a:lnTo>
                            <a:lnTo>
                              <a:pt x="396" y="703"/>
                            </a:lnTo>
                            <a:lnTo>
                              <a:pt x="354" y="622"/>
                            </a:lnTo>
                            <a:lnTo>
                              <a:pt x="372" y="552"/>
                            </a:lnTo>
                            <a:lnTo>
                              <a:pt x="354" y="523"/>
                            </a:lnTo>
                            <a:lnTo>
                              <a:pt x="384" y="425"/>
                            </a:lnTo>
                            <a:lnTo>
                              <a:pt x="250" y="413"/>
                            </a:lnTo>
                            <a:lnTo>
                              <a:pt x="70" y="308"/>
                            </a:lnTo>
                            <a:lnTo>
                              <a:pt x="40" y="221"/>
                            </a:lnTo>
                            <a:lnTo>
                              <a:pt x="0" y="226"/>
                            </a:lnTo>
                            <a:lnTo>
                              <a:pt x="52" y="139"/>
                            </a:lnTo>
                            <a:lnTo>
                              <a:pt x="35" y="69"/>
                            </a:lnTo>
                            <a:lnTo>
                              <a:pt x="75" y="52"/>
                            </a:lnTo>
                            <a:close/>
                          </a:path>
                        </a:pathLst>
                      </a:custGeom>
                      <a:solidFill>
                        <a:schemeClr val="bg1">
                          <a:lumMod val="85000"/>
                        </a:scheme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6" name="Freeform 17"/>
                      <p:cNvSpPr>
                        <a:spLocks/>
                      </p:cNvSpPr>
                      <p:nvPr/>
                    </p:nvSpPr>
                    <p:spPr bwMode="auto">
                      <a:xfrm>
                        <a:off x="694" y="1333"/>
                        <a:ext cx="104" cy="161"/>
                      </a:xfrm>
                      <a:custGeom>
                        <a:avLst/>
                        <a:gdLst>
                          <a:gd name="T0" fmla="*/ 87 w 825"/>
                          <a:gd name="T1" fmla="*/ 226 h 1283"/>
                          <a:gd name="T2" fmla="*/ 0 w 825"/>
                          <a:gd name="T3" fmla="*/ 291 h 1283"/>
                          <a:gd name="T4" fmla="*/ 5 w 825"/>
                          <a:gd name="T5" fmla="*/ 406 h 1283"/>
                          <a:gd name="T6" fmla="*/ 92 w 825"/>
                          <a:gd name="T7" fmla="*/ 470 h 1283"/>
                          <a:gd name="T8" fmla="*/ 104 w 825"/>
                          <a:gd name="T9" fmla="*/ 551 h 1283"/>
                          <a:gd name="T10" fmla="*/ 157 w 825"/>
                          <a:gd name="T11" fmla="*/ 575 h 1283"/>
                          <a:gd name="T12" fmla="*/ 168 w 825"/>
                          <a:gd name="T13" fmla="*/ 725 h 1283"/>
                          <a:gd name="T14" fmla="*/ 284 w 825"/>
                          <a:gd name="T15" fmla="*/ 854 h 1283"/>
                          <a:gd name="T16" fmla="*/ 284 w 825"/>
                          <a:gd name="T17" fmla="*/ 952 h 1283"/>
                          <a:gd name="T18" fmla="*/ 417 w 825"/>
                          <a:gd name="T19" fmla="*/ 1115 h 1283"/>
                          <a:gd name="T20" fmla="*/ 604 w 825"/>
                          <a:gd name="T21" fmla="*/ 1179 h 1283"/>
                          <a:gd name="T22" fmla="*/ 650 w 825"/>
                          <a:gd name="T23" fmla="*/ 1283 h 1283"/>
                          <a:gd name="T24" fmla="*/ 766 w 825"/>
                          <a:gd name="T25" fmla="*/ 1168 h 1283"/>
                          <a:gd name="T26" fmla="*/ 772 w 825"/>
                          <a:gd name="T27" fmla="*/ 1086 h 1283"/>
                          <a:gd name="T28" fmla="*/ 825 w 825"/>
                          <a:gd name="T29" fmla="*/ 976 h 1283"/>
                          <a:gd name="T30" fmla="*/ 755 w 825"/>
                          <a:gd name="T31" fmla="*/ 819 h 1283"/>
                          <a:gd name="T32" fmla="*/ 696 w 825"/>
                          <a:gd name="T33" fmla="*/ 778 h 1283"/>
                          <a:gd name="T34" fmla="*/ 708 w 825"/>
                          <a:gd name="T35" fmla="*/ 714 h 1283"/>
                          <a:gd name="T36" fmla="*/ 673 w 825"/>
                          <a:gd name="T37" fmla="*/ 680 h 1283"/>
                          <a:gd name="T38" fmla="*/ 598 w 825"/>
                          <a:gd name="T39" fmla="*/ 714 h 1283"/>
                          <a:gd name="T40" fmla="*/ 551 w 825"/>
                          <a:gd name="T41" fmla="*/ 650 h 1283"/>
                          <a:gd name="T42" fmla="*/ 493 w 825"/>
                          <a:gd name="T43" fmla="*/ 697 h 1283"/>
                          <a:gd name="T44" fmla="*/ 469 w 825"/>
                          <a:gd name="T45" fmla="*/ 586 h 1283"/>
                          <a:gd name="T46" fmla="*/ 528 w 825"/>
                          <a:gd name="T47" fmla="*/ 488 h 1283"/>
                          <a:gd name="T48" fmla="*/ 534 w 825"/>
                          <a:gd name="T49" fmla="*/ 436 h 1283"/>
                          <a:gd name="T50" fmla="*/ 743 w 825"/>
                          <a:gd name="T51" fmla="*/ 319 h 1283"/>
                          <a:gd name="T52" fmla="*/ 720 w 825"/>
                          <a:gd name="T53" fmla="*/ 314 h 1283"/>
                          <a:gd name="T54" fmla="*/ 731 w 825"/>
                          <a:gd name="T55" fmla="*/ 197 h 1283"/>
                          <a:gd name="T56" fmla="*/ 650 w 825"/>
                          <a:gd name="T57" fmla="*/ 157 h 1283"/>
                          <a:gd name="T58" fmla="*/ 516 w 825"/>
                          <a:gd name="T59" fmla="*/ 139 h 1283"/>
                          <a:gd name="T60" fmla="*/ 447 w 825"/>
                          <a:gd name="T61" fmla="*/ 5 h 1283"/>
                          <a:gd name="T62" fmla="*/ 406 w 825"/>
                          <a:gd name="T63" fmla="*/ 0 h 1283"/>
                          <a:gd name="T64" fmla="*/ 354 w 825"/>
                          <a:gd name="T65" fmla="*/ 139 h 1283"/>
                          <a:gd name="T66" fmla="*/ 272 w 825"/>
                          <a:gd name="T67" fmla="*/ 162 h 1283"/>
                          <a:gd name="T68" fmla="*/ 261 w 825"/>
                          <a:gd name="T69" fmla="*/ 226 h 1283"/>
                          <a:gd name="T70" fmla="*/ 139 w 825"/>
                          <a:gd name="T71" fmla="*/ 308 h 1283"/>
                          <a:gd name="T72" fmla="*/ 87 w 825"/>
                          <a:gd name="T73" fmla="*/ 226 h 1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5"/>
                          <a:gd name="T112" fmla="*/ 0 h 1283"/>
                          <a:gd name="T113" fmla="*/ 825 w 825"/>
                          <a:gd name="T114" fmla="*/ 1283 h 1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5" h="1283">
                            <a:moveTo>
                              <a:pt x="87" y="226"/>
                            </a:moveTo>
                            <a:lnTo>
                              <a:pt x="0" y="291"/>
                            </a:lnTo>
                            <a:lnTo>
                              <a:pt x="5" y="406"/>
                            </a:lnTo>
                            <a:lnTo>
                              <a:pt x="92" y="470"/>
                            </a:lnTo>
                            <a:lnTo>
                              <a:pt x="104" y="551"/>
                            </a:lnTo>
                            <a:lnTo>
                              <a:pt x="157" y="575"/>
                            </a:lnTo>
                            <a:lnTo>
                              <a:pt x="168" y="725"/>
                            </a:lnTo>
                            <a:lnTo>
                              <a:pt x="284" y="854"/>
                            </a:lnTo>
                            <a:lnTo>
                              <a:pt x="284" y="952"/>
                            </a:lnTo>
                            <a:lnTo>
                              <a:pt x="417" y="1115"/>
                            </a:lnTo>
                            <a:lnTo>
                              <a:pt x="604" y="1179"/>
                            </a:lnTo>
                            <a:lnTo>
                              <a:pt x="650" y="1283"/>
                            </a:lnTo>
                            <a:lnTo>
                              <a:pt x="766" y="1168"/>
                            </a:lnTo>
                            <a:lnTo>
                              <a:pt x="772" y="1086"/>
                            </a:lnTo>
                            <a:lnTo>
                              <a:pt x="825" y="976"/>
                            </a:lnTo>
                            <a:lnTo>
                              <a:pt x="755" y="819"/>
                            </a:lnTo>
                            <a:lnTo>
                              <a:pt x="696" y="778"/>
                            </a:lnTo>
                            <a:lnTo>
                              <a:pt x="708" y="714"/>
                            </a:lnTo>
                            <a:lnTo>
                              <a:pt x="673" y="680"/>
                            </a:lnTo>
                            <a:lnTo>
                              <a:pt x="598" y="714"/>
                            </a:lnTo>
                            <a:lnTo>
                              <a:pt x="551" y="650"/>
                            </a:lnTo>
                            <a:lnTo>
                              <a:pt x="493" y="697"/>
                            </a:lnTo>
                            <a:lnTo>
                              <a:pt x="469" y="586"/>
                            </a:lnTo>
                            <a:lnTo>
                              <a:pt x="528" y="488"/>
                            </a:lnTo>
                            <a:lnTo>
                              <a:pt x="534" y="436"/>
                            </a:lnTo>
                            <a:lnTo>
                              <a:pt x="743" y="319"/>
                            </a:lnTo>
                            <a:lnTo>
                              <a:pt x="720" y="314"/>
                            </a:lnTo>
                            <a:lnTo>
                              <a:pt x="731" y="197"/>
                            </a:lnTo>
                            <a:lnTo>
                              <a:pt x="650" y="157"/>
                            </a:lnTo>
                            <a:lnTo>
                              <a:pt x="516" y="139"/>
                            </a:lnTo>
                            <a:lnTo>
                              <a:pt x="447" y="5"/>
                            </a:lnTo>
                            <a:lnTo>
                              <a:pt x="406" y="0"/>
                            </a:lnTo>
                            <a:lnTo>
                              <a:pt x="354" y="139"/>
                            </a:lnTo>
                            <a:lnTo>
                              <a:pt x="272" y="162"/>
                            </a:lnTo>
                            <a:lnTo>
                              <a:pt x="261" y="226"/>
                            </a:lnTo>
                            <a:lnTo>
                              <a:pt x="139" y="308"/>
                            </a:lnTo>
                            <a:lnTo>
                              <a:pt x="87" y="22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7" name="Freeform 18"/>
                      <p:cNvSpPr>
                        <a:spLocks/>
                      </p:cNvSpPr>
                      <p:nvPr/>
                    </p:nvSpPr>
                    <p:spPr bwMode="auto">
                      <a:xfrm>
                        <a:off x="744" y="1486"/>
                        <a:ext cx="59" cy="300"/>
                      </a:xfrm>
                      <a:custGeom>
                        <a:avLst/>
                        <a:gdLst>
                          <a:gd name="T0" fmla="*/ 285 w 471"/>
                          <a:gd name="T1" fmla="*/ 133 h 2399"/>
                          <a:gd name="T2" fmla="*/ 268 w 471"/>
                          <a:gd name="T3" fmla="*/ 586 h 2399"/>
                          <a:gd name="T4" fmla="*/ 163 w 471"/>
                          <a:gd name="T5" fmla="*/ 830 h 2399"/>
                          <a:gd name="T6" fmla="*/ 128 w 471"/>
                          <a:gd name="T7" fmla="*/ 1208 h 2399"/>
                          <a:gd name="T8" fmla="*/ 93 w 471"/>
                          <a:gd name="T9" fmla="*/ 1417 h 2399"/>
                          <a:gd name="T10" fmla="*/ 128 w 471"/>
                          <a:gd name="T11" fmla="*/ 1632 h 2399"/>
                          <a:gd name="T12" fmla="*/ 93 w 471"/>
                          <a:gd name="T13" fmla="*/ 1719 h 2399"/>
                          <a:gd name="T14" fmla="*/ 104 w 471"/>
                          <a:gd name="T15" fmla="*/ 1864 h 2399"/>
                          <a:gd name="T16" fmla="*/ 0 w 471"/>
                          <a:gd name="T17" fmla="*/ 1928 h 2399"/>
                          <a:gd name="T18" fmla="*/ 41 w 471"/>
                          <a:gd name="T19" fmla="*/ 1998 h 2399"/>
                          <a:gd name="T20" fmla="*/ 59 w 471"/>
                          <a:gd name="T21" fmla="*/ 2068 h 2399"/>
                          <a:gd name="T22" fmla="*/ 69 w 471"/>
                          <a:gd name="T23" fmla="*/ 2260 h 2399"/>
                          <a:gd name="T24" fmla="*/ 104 w 471"/>
                          <a:gd name="T25" fmla="*/ 2358 h 2399"/>
                          <a:gd name="T26" fmla="*/ 151 w 471"/>
                          <a:gd name="T27" fmla="*/ 2352 h 2399"/>
                          <a:gd name="T28" fmla="*/ 174 w 471"/>
                          <a:gd name="T29" fmla="*/ 2340 h 2399"/>
                          <a:gd name="T30" fmla="*/ 192 w 471"/>
                          <a:gd name="T31" fmla="*/ 2399 h 2399"/>
                          <a:gd name="T32" fmla="*/ 279 w 471"/>
                          <a:gd name="T33" fmla="*/ 2329 h 2399"/>
                          <a:gd name="T34" fmla="*/ 221 w 471"/>
                          <a:gd name="T35" fmla="*/ 2335 h 2399"/>
                          <a:gd name="T36" fmla="*/ 157 w 471"/>
                          <a:gd name="T37" fmla="*/ 2271 h 2399"/>
                          <a:gd name="T38" fmla="*/ 93 w 471"/>
                          <a:gd name="T39" fmla="*/ 2166 h 2399"/>
                          <a:gd name="T40" fmla="*/ 157 w 471"/>
                          <a:gd name="T41" fmla="*/ 2045 h 2399"/>
                          <a:gd name="T42" fmla="*/ 122 w 471"/>
                          <a:gd name="T43" fmla="*/ 1998 h 2399"/>
                          <a:gd name="T44" fmla="*/ 163 w 471"/>
                          <a:gd name="T45" fmla="*/ 1911 h 2399"/>
                          <a:gd name="T46" fmla="*/ 204 w 471"/>
                          <a:gd name="T47" fmla="*/ 1836 h 2399"/>
                          <a:gd name="T48" fmla="*/ 221 w 471"/>
                          <a:gd name="T49" fmla="*/ 1306 h 2399"/>
                          <a:gd name="T50" fmla="*/ 314 w 471"/>
                          <a:gd name="T51" fmla="*/ 1243 h 2399"/>
                          <a:gd name="T52" fmla="*/ 291 w 471"/>
                          <a:gd name="T53" fmla="*/ 1092 h 2399"/>
                          <a:gd name="T54" fmla="*/ 383 w 471"/>
                          <a:gd name="T55" fmla="*/ 621 h 2399"/>
                          <a:gd name="T56" fmla="*/ 418 w 471"/>
                          <a:gd name="T57" fmla="*/ 471 h 2399"/>
                          <a:gd name="T58" fmla="*/ 471 w 471"/>
                          <a:gd name="T59" fmla="*/ 464 h 2399"/>
                          <a:gd name="T60" fmla="*/ 425 w 471"/>
                          <a:gd name="T61" fmla="*/ 354 h 2399"/>
                          <a:gd name="T62" fmla="*/ 314 w 471"/>
                          <a:gd name="T63" fmla="*/ 0 h 2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1"/>
                          <a:gd name="T97" fmla="*/ 0 h 2399"/>
                          <a:gd name="T98" fmla="*/ 471 w 471"/>
                          <a:gd name="T99" fmla="*/ 2399 h 2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1" h="2399">
                            <a:moveTo>
                              <a:pt x="250" y="63"/>
                            </a:moveTo>
                            <a:lnTo>
                              <a:pt x="285" y="133"/>
                            </a:lnTo>
                            <a:lnTo>
                              <a:pt x="233" y="558"/>
                            </a:lnTo>
                            <a:lnTo>
                              <a:pt x="268" y="586"/>
                            </a:lnTo>
                            <a:lnTo>
                              <a:pt x="204" y="650"/>
                            </a:lnTo>
                            <a:lnTo>
                              <a:pt x="163" y="830"/>
                            </a:lnTo>
                            <a:lnTo>
                              <a:pt x="204" y="929"/>
                            </a:lnTo>
                            <a:lnTo>
                              <a:pt x="128" y="1208"/>
                            </a:lnTo>
                            <a:lnTo>
                              <a:pt x="69" y="1324"/>
                            </a:lnTo>
                            <a:lnTo>
                              <a:pt x="93" y="1417"/>
                            </a:lnTo>
                            <a:lnTo>
                              <a:pt x="87" y="1550"/>
                            </a:lnTo>
                            <a:lnTo>
                              <a:pt x="128" y="1632"/>
                            </a:lnTo>
                            <a:lnTo>
                              <a:pt x="139" y="1679"/>
                            </a:lnTo>
                            <a:lnTo>
                              <a:pt x="93" y="1719"/>
                            </a:lnTo>
                            <a:lnTo>
                              <a:pt x="128" y="1812"/>
                            </a:lnTo>
                            <a:lnTo>
                              <a:pt x="104" y="1864"/>
                            </a:lnTo>
                            <a:lnTo>
                              <a:pt x="6" y="1899"/>
                            </a:lnTo>
                            <a:lnTo>
                              <a:pt x="0" y="1928"/>
                            </a:lnTo>
                            <a:lnTo>
                              <a:pt x="52" y="1946"/>
                            </a:lnTo>
                            <a:lnTo>
                              <a:pt x="41" y="1998"/>
                            </a:lnTo>
                            <a:lnTo>
                              <a:pt x="81" y="2021"/>
                            </a:lnTo>
                            <a:lnTo>
                              <a:pt x="59" y="2068"/>
                            </a:lnTo>
                            <a:lnTo>
                              <a:pt x="41" y="2172"/>
                            </a:lnTo>
                            <a:lnTo>
                              <a:pt x="69" y="2260"/>
                            </a:lnTo>
                            <a:lnTo>
                              <a:pt x="93" y="2282"/>
                            </a:lnTo>
                            <a:lnTo>
                              <a:pt x="104" y="2358"/>
                            </a:lnTo>
                            <a:lnTo>
                              <a:pt x="134" y="2364"/>
                            </a:lnTo>
                            <a:lnTo>
                              <a:pt x="151" y="2352"/>
                            </a:lnTo>
                            <a:lnTo>
                              <a:pt x="163" y="2329"/>
                            </a:lnTo>
                            <a:lnTo>
                              <a:pt x="174" y="2340"/>
                            </a:lnTo>
                            <a:lnTo>
                              <a:pt x="157" y="2382"/>
                            </a:lnTo>
                            <a:lnTo>
                              <a:pt x="192" y="2399"/>
                            </a:lnTo>
                            <a:lnTo>
                              <a:pt x="256" y="2364"/>
                            </a:lnTo>
                            <a:lnTo>
                              <a:pt x="279" y="2329"/>
                            </a:lnTo>
                            <a:lnTo>
                              <a:pt x="238" y="2317"/>
                            </a:lnTo>
                            <a:lnTo>
                              <a:pt x="221" y="2335"/>
                            </a:lnTo>
                            <a:lnTo>
                              <a:pt x="169" y="2312"/>
                            </a:lnTo>
                            <a:lnTo>
                              <a:pt x="157" y="2271"/>
                            </a:lnTo>
                            <a:lnTo>
                              <a:pt x="93" y="2248"/>
                            </a:lnTo>
                            <a:lnTo>
                              <a:pt x="93" y="2166"/>
                            </a:lnTo>
                            <a:lnTo>
                              <a:pt x="146" y="2114"/>
                            </a:lnTo>
                            <a:lnTo>
                              <a:pt x="157" y="2045"/>
                            </a:lnTo>
                            <a:lnTo>
                              <a:pt x="122" y="2010"/>
                            </a:lnTo>
                            <a:lnTo>
                              <a:pt x="122" y="1998"/>
                            </a:lnTo>
                            <a:lnTo>
                              <a:pt x="157" y="1963"/>
                            </a:lnTo>
                            <a:lnTo>
                              <a:pt x="163" y="1911"/>
                            </a:lnTo>
                            <a:lnTo>
                              <a:pt x="181" y="1888"/>
                            </a:lnTo>
                            <a:lnTo>
                              <a:pt x="204" y="1836"/>
                            </a:lnTo>
                            <a:lnTo>
                              <a:pt x="198" y="1801"/>
                            </a:lnTo>
                            <a:lnTo>
                              <a:pt x="221" y="1306"/>
                            </a:lnTo>
                            <a:lnTo>
                              <a:pt x="308" y="1278"/>
                            </a:lnTo>
                            <a:lnTo>
                              <a:pt x="314" y="1243"/>
                            </a:lnTo>
                            <a:lnTo>
                              <a:pt x="261" y="1214"/>
                            </a:lnTo>
                            <a:lnTo>
                              <a:pt x="291" y="1092"/>
                            </a:lnTo>
                            <a:lnTo>
                              <a:pt x="261" y="900"/>
                            </a:lnTo>
                            <a:lnTo>
                              <a:pt x="383" y="621"/>
                            </a:lnTo>
                            <a:lnTo>
                              <a:pt x="383" y="511"/>
                            </a:lnTo>
                            <a:lnTo>
                              <a:pt x="418" y="471"/>
                            </a:lnTo>
                            <a:lnTo>
                              <a:pt x="460" y="488"/>
                            </a:lnTo>
                            <a:lnTo>
                              <a:pt x="471" y="464"/>
                            </a:lnTo>
                            <a:lnTo>
                              <a:pt x="471" y="394"/>
                            </a:lnTo>
                            <a:lnTo>
                              <a:pt x="425" y="354"/>
                            </a:lnTo>
                            <a:lnTo>
                              <a:pt x="372" y="11"/>
                            </a:lnTo>
                            <a:lnTo>
                              <a:pt x="314" y="0"/>
                            </a:lnTo>
                            <a:lnTo>
                              <a:pt x="250" y="6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8" name="Freeform 19"/>
                      <p:cNvSpPr>
                        <a:spLocks/>
                      </p:cNvSpPr>
                      <p:nvPr/>
                    </p:nvSpPr>
                    <p:spPr bwMode="auto">
                      <a:xfrm>
                        <a:off x="744" y="1713"/>
                        <a:ext cx="4" cy="4"/>
                      </a:xfrm>
                      <a:custGeom>
                        <a:avLst/>
                        <a:gdLst>
                          <a:gd name="T0" fmla="*/ 6 w 29"/>
                          <a:gd name="T1" fmla="*/ 0 h 29"/>
                          <a:gd name="T2" fmla="*/ 0 w 29"/>
                          <a:gd name="T3" fmla="*/ 11 h 29"/>
                          <a:gd name="T4" fmla="*/ 6 w 29"/>
                          <a:gd name="T5" fmla="*/ 29 h 29"/>
                          <a:gd name="T6" fmla="*/ 29 w 29"/>
                          <a:gd name="T7" fmla="*/ 18 h 29"/>
                          <a:gd name="T8" fmla="*/ 17 w 29"/>
                          <a:gd name="T9" fmla="*/ 6 h 29"/>
                          <a:gd name="T10" fmla="*/ 6 w 29"/>
                          <a:gd name="T11" fmla="*/ 0 h 29"/>
                          <a:gd name="T12" fmla="*/ 0 60000 65536"/>
                          <a:gd name="T13" fmla="*/ 0 60000 65536"/>
                          <a:gd name="T14" fmla="*/ 0 60000 65536"/>
                          <a:gd name="T15" fmla="*/ 0 60000 65536"/>
                          <a:gd name="T16" fmla="*/ 0 60000 65536"/>
                          <a:gd name="T17" fmla="*/ 0 60000 65536"/>
                          <a:gd name="T18" fmla="*/ 0 w 29"/>
                          <a:gd name="T19" fmla="*/ 0 h 29"/>
                          <a:gd name="T20" fmla="*/ 29 w 29"/>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29" h="29">
                            <a:moveTo>
                              <a:pt x="6" y="0"/>
                            </a:moveTo>
                            <a:lnTo>
                              <a:pt x="0" y="11"/>
                            </a:lnTo>
                            <a:lnTo>
                              <a:pt x="6" y="29"/>
                            </a:lnTo>
                            <a:lnTo>
                              <a:pt x="29" y="18"/>
                            </a:lnTo>
                            <a:lnTo>
                              <a:pt x="17" y="6"/>
                            </a:lnTo>
                            <a:lnTo>
                              <a:pt x="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19" name="Freeform 20"/>
                      <p:cNvSpPr>
                        <a:spLocks/>
                      </p:cNvSpPr>
                      <p:nvPr/>
                    </p:nvSpPr>
                    <p:spPr bwMode="auto">
                      <a:xfrm>
                        <a:off x="748" y="1686"/>
                        <a:ext cx="5" cy="14"/>
                      </a:xfrm>
                      <a:custGeom>
                        <a:avLst/>
                        <a:gdLst>
                          <a:gd name="T0" fmla="*/ 23 w 40"/>
                          <a:gd name="T1" fmla="*/ 0 h 111"/>
                          <a:gd name="T2" fmla="*/ 0 w 40"/>
                          <a:gd name="T3" fmla="*/ 24 h 111"/>
                          <a:gd name="T4" fmla="*/ 6 w 40"/>
                          <a:gd name="T5" fmla="*/ 52 h 111"/>
                          <a:gd name="T6" fmla="*/ 0 w 40"/>
                          <a:gd name="T7" fmla="*/ 93 h 111"/>
                          <a:gd name="T8" fmla="*/ 23 w 40"/>
                          <a:gd name="T9" fmla="*/ 111 h 111"/>
                          <a:gd name="T10" fmla="*/ 40 w 40"/>
                          <a:gd name="T11" fmla="*/ 99 h 111"/>
                          <a:gd name="T12" fmla="*/ 30 w 40"/>
                          <a:gd name="T13" fmla="*/ 69 h 111"/>
                          <a:gd name="T14" fmla="*/ 40 w 40"/>
                          <a:gd name="T15" fmla="*/ 29 h 111"/>
                          <a:gd name="T16" fmla="*/ 23 w 40"/>
                          <a:gd name="T17" fmla="*/ 0 h 1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111"/>
                          <a:gd name="T29" fmla="*/ 40 w 40"/>
                          <a:gd name="T30" fmla="*/ 111 h 1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111">
                            <a:moveTo>
                              <a:pt x="23" y="0"/>
                            </a:moveTo>
                            <a:lnTo>
                              <a:pt x="0" y="24"/>
                            </a:lnTo>
                            <a:lnTo>
                              <a:pt x="6" y="52"/>
                            </a:lnTo>
                            <a:lnTo>
                              <a:pt x="0" y="93"/>
                            </a:lnTo>
                            <a:lnTo>
                              <a:pt x="23" y="111"/>
                            </a:lnTo>
                            <a:lnTo>
                              <a:pt x="40" y="99"/>
                            </a:lnTo>
                            <a:lnTo>
                              <a:pt x="30" y="69"/>
                            </a:lnTo>
                            <a:lnTo>
                              <a:pt x="40" y="29"/>
                            </a:lnTo>
                            <a:lnTo>
                              <a:pt x="23"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0" name="Freeform 21"/>
                      <p:cNvSpPr>
                        <a:spLocks/>
                      </p:cNvSpPr>
                      <p:nvPr/>
                    </p:nvSpPr>
                    <p:spPr bwMode="auto">
                      <a:xfrm>
                        <a:off x="766" y="1785"/>
                        <a:ext cx="22" cy="25"/>
                      </a:xfrm>
                      <a:custGeom>
                        <a:avLst/>
                        <a:gdLst>
                          <a:gd name="T0" fmla="*/ 139 w 179"/>
                          <a:gd name="T1" fmla="*/ 0 h 198"/>
                          <a:gd name="T2" fmla="*/ 87 w 179"/>
                          <a:gd name="T3" fmla="*/ 29 h 198"/>
                          <a:gd name="T4" fmla="*/ 92 w 179"/>
                          <a:gd name="T5" fmla="*/ 81 h 198"/>
                          <a:gd name="T6" fmla="*/ 23 w 179"/>
                          <a:gd name="T7" fmla="*/ 99 h 198"/>
                          <a:gd name="T8" fmla="*/ 0 w 179"/>
                          <a:gd name="T9" fmla="*/ 134 h 198"/>
                          <a:gd name="T10" fmla="*/ 81 w 179"/>
                          <a:gd name="T11" fmla="*/ 134 h 198"/>
                          <a:gd name="T12" fmla="*/ 104 w 179"/>
                          <a:gd name="T13" fmla="*/ 180 h 198"/>
                          <a:gd name="T14" fmla="*/ 139 w 179"/>
                          <a:gd name="T15" fmla="*/ 198 h 198"/>
                          <a:gd name="T16" fmla="*/ 179 w 179"/>
                          <a:gd name="T17" fmla="*/ 168 h 198"/>
                          <a:gd name="T18" fmla="*/ 157 w 179"/>
                          <a:gd name="T19" fmla="*/ 104 h 198"/>
                          <a:gd name="T20" fmla="*/ 139 w 179"/>
                          <a:gd name="T21" fmla="*/ 0 h 1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
                          <a:gd name="T34" fmla="*/ 0 h 198"/>
                          <a:gd name="T35" fmla="*/ 179 w 179"/>
                          <a:gd name="T36" fmla="*/ 198 h 1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 h="198">
                            <a:moveTo>
                              <a:pt x="139" y="0"/>
                            </a:moveTo>
                            <a:lnTo>
                              <a:pt x="87" y="29"/>
                            </a:lnTo>
                            <a:lnTo>
                              <a:pt x="92" y="81"/>
                            </a:lnTo>
                            <a:lnTo>
                              <a:pt x="23" y="99"/>
                            </a:lnTo>
                            <a:lnTo>
                              <a:pt x="0" y="134"/>
                            </a:lnTo>
                            <a:lnTo>
                              <a:pt x="81" y="134"/>
                            </a:lnTo>
                            <a:lnTo>
                              <a:pt x="104" y="180"/>
                            </a:lnTo>
                            <a:lnTo>
                              <a:pt x="139" y="198"/>
                            </a:lnTo>
                            <a:lnTo>
                              <a:pt x="179" y="168"/>
                            </a:lnTo>
                            <a:lnTo>
                              <a:pt x="157" y="104"/>
                            </a:lnTo>
                            <a:lnTo>
                              <a:pt x="139"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1" name="Freeform 22"/>
                      <p:cNvSpPr>
                        <a:spLocks/>
                      </p:cNvSpPr>
                      <p:nvPr/>
                    </p:nvSpPr>
                    <p:spPr bwMode="auto">
                      <a:xfrm>
                        <a:off x="783" y="1785"/>
                        <a:ext cx="21" cy="23"/>
                      </a:xfrm>
                      <a:custGeom>
                        <a:avLst/>
                        <a:gdLst>
                          <a:gd name="T0" fmla="*/ 0 w 169"/>
                          <a:gd name="T1" fmla="*/ 0 h 186"/>
                          <a:gd name="T2" fmla="*/ 18 w 169"/>
                          <a:gd name="T3" fmla="*/ 104 h 186"/>
                          <a:gd name="T4" fmla="*/ 40 w 169"/>
                          <a:gd name="T5" fmla="*/ 168 h 186"/>
                          <a:gd name="T6" fmla="*/ 99 w 169"/>
                          <a:gd name="T7" fmla="*/ 186 h 186"/>
                          <a:gd name="T8" fmla="*/ 169 w 169"/>
                          <a:gd name="T9" fmla="*/ 174 h 186"/>
                          <a:gd name="T10" fmla="*/ 134 w 169"/>
                          <a:gd name="T11" fmla="*/ 122 h 186"/>
                          <a:gd name="T12" fmla="*/ 110 w 169"/>
                          <a:gd name="T13" fmla="*/ 122 h 186"/>
                          <a:gd name="T14" fmla="*/ 70 w 169"/>
                          <a:gd name="T15" fmla="*/ 99 h 186"/>
                          <a:gd name="T16" fmla="*/ 30 w 169"/>
                          <a:gd name="T17" fmla="*/ 12 h 186"/>
                          <a:gd name="T18" fmla="*/ 0 w 169"/>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86"/>
                          <a:gd name="T32" fmla="*/ 169 w 169"/>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86">
                            <a:moveTo>
                              <a:pt x="0" y="0"/>
                            </a:moveTo>
                            <a:lnTo>
                              <a:pt x="18" y="104"/>
                            </a:lnTo>
                            <a:lnTo>
                              <a:pt x="40" y="168"/>
                            </a:lnTo>
                            <a:lnTo>
                              <a:pt x="99" y="186"/>
                            </a:lnTo>
                            <a:lnTo>
                              <a:pt x="169" y="174"/>
                            </a:lnTo>
                            <a:lnTo>
                              <a:pt x="134" y="122"/>
                            </a:lnTo>
                            <a:lnTo>
                              <a:pt x="110" y="122"/>
                            </a:lnTo>
                            <a:lnTo>
                              <a:pt x="70" y="99"/>
                            </a:lnTo>
                            <a:lnTo>
                              <a:pt x="30" y="12"/>
                            </a:lnTo>
                            <a:lnTo>
                              <a:pt x="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2" name="Freeform 23"/>
                      <p:cNvSpPr>
                        <a:spLocks/>
                      </p:cNvSpPr>
                      <p:nvPr/>
                    </p:nvSpPr>
                    <p:spPr bwMode="auto">
                      <a:xfrm>
                        <a:off x="756" y="1526"/>
                        <a:ext cx="151" cy="252"/>
                      </a:xfrm>
                      <a:custGeom>
                        <a:avLst/>
                        <a:gdLst>
                          <a:gd name="T0" fmla="*/ 384 w 1209"/>
                          <a:gd name="T1" fmla="*/ 134 h 2010"/>
                          <a:gd name="T2" fmla="*/ 325 w 1209"/>
                          <a:gd name="T3" fmla="*/ 146 h 2010"/>
                          <a:gd name="T4" fmla="*/ 290 w 1209"/>
                          <a:gd name="T5" fmla="*/ 285 h 2010"/>
                          <a:gd name="T6" fmla="*/ 203 w 1209"/>
                          <a:gd name="T7" fmla="*/ 767 h 2010"/>
                          <a:gd name="T8" fmla="*/ 221 w 1209"/>
                          <a:gd name="T9" fmla="*/ 918 h 2010"/>
                          <a:gd name="T10" fmla="*/ 128 w 1209"/>
                          <a:gd name="T11" fmla="*/ 981 h 2010"/>
                          <a:gd name="T12" fmla="*/ 111 w 1209"/>
                          <a:gd name="T13" fmla="*/ 1511 h 2010"/>
                          <a:gd name="T14" fmla="*/ 64 w 1209"/>
                          <a:gd name="T15" fmla="*/ 1598 h 2010"/>
                          <a:gd name="T16" fmla="*/ 29 w 1209"/>
                          <a:gd name="T17" fmla="*/ 1668 h 2010"/>
                          <a:gd name="T18" fmla="*/ 64 w 1209"/>
                          <a:gd name="T19" fmla="*/ 1720 h 2010"/>
                          <a:gd name="T20" fmla="*/ 0 w 1209"/>
                          <a:gd name="T21" fmla="*/ 1841 h 2010"/>
                          <a:gd name="T22" fmla="*/ 70 w 1209"/>
                          <a:gd name="T23" fmla="*/ 1957 h 2010"/>
                          <a:gd name="T24" fmla="*/ 128 w 1209"/>
                          <a:gd name="T25" fmla="*/ 2010 h 2010"/>
                          <a:gd name="T26" fmla="*/ 186 w 1209"/>
                          <a:gd name="T27" fmla="*/ 2004 h 2010"/>
                          <a:gd name="T28" fmla="*/ 186 w 1209"/>
                          <a:gd name="T29" fmla="*/ 1940 h 2010"/>
                          <a:gd name="T30" fmla="*/ 349 w 1209"/>
                          <a:gd name="T31" fmla="*/ 1778 h 2010"/>
                          <a:gd name="T32" fmla="*/ 285 w 1209"/>
                          <a:gd name="T33" fmla="*/ 1673 h 2010"/>
                          <a:gd name="T34" fmla="*/ 378 w 1209"/>
                          <a:gd name="T35" fmla="*/ 1569 h 2010"/>
                          <a:gd name="T36" fmla="*/ 500 w 1209"/>
                          <a:gd name="T37" fmla="*/ 1417 h 2010"/>
                          <a:gd name="T38" fmla="*/ 459 w 1209"/>
                          <a:gd name="T39" fmla="*/ 1377 h 2010"/>
                          <a:gd name="T40" fmla="*/ 587 w 1209"/>
                          <a:gd name="T41" fmla="*/ 1302 h 2010"/>
                          <a:gd name="T42" fmla="*/ 604 w 1209"/>
                          <a:gd name="T43" fmla="*/ 1208 h 2010"/>
                          <a:gd name="T44" fmla="*/ 883 w 1209"/>
                          <a:gd name="T45" fmla="*/ 1127 h 2010"/>
                          <a:gd name="T46" fmla="*/ 843 w 1209"/>
                          <a:gd name="T47" fmla="*/ 866 h 2010"/>
                          <a:gd name="T48" fmla="*/ 960 w 1209"/>
                          <a:gd name="T49" fmla="*/ 575 h 2010"/>
                          <a:gd name="T50" fmla="*/ 1209 w 1209"/>
                          <a:gd name="T51" fmla="*/ 348 h 2010"/>
                          <a:gd name="T52" fmla="*/ 1117 w 1209"/>
                          <a:gd name="T53" fmla="*/ 401 h 2010"/>
                          <a:gd name="T54" fmla="*/ 883 w 1209"/>
                          <a:gd name="T55" fmla="*/ 441 h 2010"/>
                          <a:gd name="T56" fmla="*/ 960 w 1209"/>
                          <a:gd name="T57" fmla="*/ 308 h 2010"/>
                          <a:gd name="T58" fmla="*/ 826 w 1209"/>
                          <a:gd name="T59" fmla="*/ 221 h 2010"/>
                          <a:gd name="T60" fmla="*/ 726 w 1209"/>
                          <a:gd name="T61" fmla="*/ 151 h 2010"/>
                          <a:gd name="T62" fmla="*/ 611 w 1209"/>
                          <a:gd name="T63" fmla="*/ 29 h 2010"/>
                          <a:gd name="T64" fmla="*/ 564 w 1209"/>
                          <a:gd name="T65" fmla="*/ 69 h 2010"/>
                          <a:gd name="T66" fmla="*/ 459 w 1209"/>
                          <a:gd name="T67" fmla="*/ 0 h 2010"/>
                          <a:gd name="T68" fmla="*/ 372 w 1209"/>
                          <a:gd name="T69" fmla="*/ 69 h 20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09"/>
                          <a:gd name="T106" fmla="*/ 0 h 2010"/>
                          <a:gd name="T107" fmla="*/ 1209 w 1209"/>
                          <a:gd name="T108" fmla="*/ 2010 h 20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09" h="2010">
                            <a:moveTo>
                              <a:pt x="372" y="69"/>
                            </a:moveTo>
                            <a:lnTo>
                              <a:pt x="384" y="134"/>
                            </a:lnTo>
                            <a:lnTo>
                              <a:pt x="367" y="163"/>
                            </a:lnTo>
                            <a:lnTo>
                              <a:pt x="325" y="146"/>
                            </a:lnTo>
                            <a:lnTo>
                              <a:pt x="290" y="186"/>
                            </a:lnTo>
                            <a:lnTo>
                              <a:pt x="290" y="285"/>
                            </a:lnTo>
                            <a:lnTo>
                              <a:pt x="168" y="575"/>
                            </a:lnTo>
                            <a:lnTo>
                              <a:pt x="203" y="767"/>
                            </a:lnTo>
                            <a:lnTo>
                              <a:pt x="168" y="889"/>
                            </a:lnTo>
                            <a:lnTo>
                              <a:pt x="221" y="918"/>
                            </a:lnTo>
                            <a:lnTo>
                              <a:pt x="215" y="953"/>
                            </a:lnTo>
                            <a:lnTo>
                              <a:pt x="128" y="981"/>
                            </a:lnTo>
                            <a:lnTo>
                              <a:pt x="105" y="1476"/>
                            </a:lnTo>
                            <a:lnTo>
                              <a:pt x="111" y="1511"/>
                            </a:lnTo>
                            <a:lnTo>
                              <a:pt x="93" y="1563"/>
                            </a:lnTo>
                            <a:lnTo>
                              <a:pt x="64" y="1598"/>
                            </a:lnTo>
                            <a:lnTo>
                              <a:pt x="64" y="1644"/>
                            </a:lnTo>
                            <a:lnTo>
                              <a:pt x="29" y="1668"/>
                            </a:lnTo>
                            <a:lnTo>
                              <a:pt x="29" y="1685"/>
                            </a:lnTo>
                            <a:lnTo>
                              <a:pt x="64" y="1720"/>
                            </a:lnTo>
                            <a:lnTo>
                              <a:pt x="58" y="1783"/>
                            </a:lnTo>
                            <a:lnTo>
                              <a:pt x="0" y="1841"/>
                            </a:lnTo>
                            <a:lnTo>
                              <a:pt x="6" y="1923"/>
                            </a:lnTo>
                            <a:lnTo>
                              <a:pt x="70" y="1957"/>
                            </a:lnTo>
                            <a:lnTo>
                              <a:pt x="76" y="1987"/>
                            </a:lnTo>
                            <a:lnTo>
                              <a:pt x="128" y="2010"/>
                            </a:lnTo>
                            <a:lnTo>
                              <a:pt x="140" y="1998"/>
                            </a:lnTo>
                            <a:lnTo>
                              <a:pt x="186" y="2004"/>
                            </a:lnTo>
                            <a:lnTo>
                              <a:pt x="198" y="1980"/>
                            </a:lnTo>
                            <a:lnTo>
                              <a:pt x="186" y="1940"/>
                            </a:lnTo>
                            <a:lnTo>
                              <a:pt x="198" y="1905"/>
                            </a:lnTo>
                            <a:lnTo>
                              <a:pt x="349" y="1778"/>
                            </a:lnTo>
                            <a:lnTo>
                              <a:pt x="337" y="1691"/>
                            </a:lnTo>
                            <a:lnTo>
                              <a:pt x="285" y="1673"/>
                            </a:lnTo>
                            <a:lnTo>
                              <a:pt x="302" y="1598"/>
                            </a:lnTo>
                            <a:lnTo>
                              <a:pt x="378" y="1569"/>
                            </a:lnTo>
                            <a:lnTo>
                              <a:pt x="419" y="1435"/>
                            </a:lnTo>
                            <a:lnTo>
                              <a:pt x="500" y="1417"/>
                            </a:lnTo>
                            <a:lnTo>
                              <a:pt x="494" y="1389"/>
                            </a:lnTo>
                            <a:lnTo>
                              <a:pt x="459" y="1377"/>
                            </a:lnTo>
                            <a:lnTo>
                              <a:pt x="482" y="1342"/>
                            </a:lnTo>
                            <a:lnTo>
                              <a:pt x="587" y="1302"/>
                            </a:lnTo>
                            <a:lnTo>
                              <a:pt x="611" y="1232"/>
                            </a:lnTo>
                            <a:lnTo>
                              <a:pt x="604" y="1208"/>
                            </a:lnTo>
                            <a:lnTo>
                              <a:pt x="791" y="1185"/>
                            </a:lnTo>
                            <a:lnTo>
                              <a:pt x="883" y="1127"/>
                            </a:lnTo>
                            <a:lnTo>
                              <a:pt x="907" y="999"/>
                            </a:lnTo>
                            <a:lnTo>
                              <a:pt x="843" y="866"/>
                            </a:lnTo>
                            <a:lnTo>
                              <a:pt x="860" y="709"/>
                            </a:lnTo>
                            <a:lnTo>
                              <a:pt x="960" y="575"/>
                            </a:lnTo>
                            <a:lnTo>
                              <a:pt x="1204" y="453"/>
                            </a:lnTo>
                            <a:lnTo>
                              <a:pt x="1209" y="348"/>
                            </a:lnTo>
                            <a:lnTo>
                              <a:pt x="1169" y="343"/>
                            </a:lnTo>
                            <a:lnTo>
                              <a:pt x="1117" y="401"/>
                            </a:lnTo>
                            <a:lnTo>
                              <a:pt x="1005" y="465"/>
                            </a:lnTo>
                            <a:lnTo>
                              <a:pt x="883" y="441"/>
                            </a:lnTo>
                            <a:lnTo>
                              <a:pt x="872" y="401"/>
                            </a:lnTo>
                            <a:lnTo>
                              <a:pt x="960" y="308"/>
                            </a:lnTo>
                            <a:lnTo>
                              <a:pt x="878" y="226"/>
                            </a:lnTo>
                            <a:lnTo>
                              <a:pt x="826" y="221"/>
                            </a:lnTo>
                            <a:lnTo>
                              <a:pt x="808" y="163"/>
                            </a:lnTo>
                            <a:lnTo>
                              <a:pt x="726" y="151"/>
                            </a:lnTo>
                            <a:lnTo>
                              <a:pt x="674" y="41"/>
                            </a:lnTo>
                            <a:lnTo>
                              <a:pt x="611" y="29"/>
                            </a:lnTo>
                            <a:lnTo>
                              <a:pt x="581" y="76"/>
                            </a:lnTo>
                            <a:lnTo>
                              <a:pt x="564" y="69"/>
                            </a:lnTo>
                            <a:lnTo>
                              <a:pt x="512" y="6"/>
                            </a:lnTo>
                            <a:lnTo>
                              <a:pt x="459" y="0"/>
                            </a:lnTo>
                            <a:lnTo>
                              <a:pt x="407" y="58"/>
                            </a:lnTo>
                            <a:lnTo>
                              <a:pt x="372" y="69"/>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3" name="Freeform 24"/>
                      <p:cNvSpPr>
                        <a:spLocks/>
                      </p:cNvSpPr>
                      <p:nvPr/>
                    </p:nvSpPr>
                    <p:spPr bwMode="auto">
                      <a:xfrm>
                        <a:off x="861" y="1598"/>
                        <a:ext cx="43" cy="47"/>
                      </a:xfrm>
                      <a:custGeom>
                        <a:avLst/>
                        <a:gdLst>
                          <a:gd name="T0" fmla="*/ 117 w 343"/>
                          <a:gd name="T1" fmla="*/ 0 h 371"/>
                          <a:gd name="T2" fmla="*/ 162 w 343"/>
                          <a:gd name="T3" fmla="*/ 35 h 371"/>
                          <a:gd name="T4" fmla="*/ 169 w 343"/>
                          <a:gd name="T5" fmla="*/ 93 h 371"/>
                          <a:gd name="T6" fmla="*/ 221 w 343"/>
                          <a:gd name="T7" fmla="*/ 99 h 371"/>
                          <a:gd name="T8" fmla="*/ 291 w 343"/>
                          <a:gd name="T9" fmla="*/ 162 h 371"/>
                          <a:gd name="T10" fmla="*/ 284 w 343"/>
                          <a:gd name="T11" fmla="*/ 204 h 371"/>
                          <a:gd name="T12" fmla="*/ 343 w 343"/>
                          <a:gd name="T13" fmla="*/ 279 h 371"/>
                          <a:gd name="T14" fmla="*/ 244 w 343"/>
                          <a:gd name="T15" fmla="*/ 371 h 371"/>
                          <a:gd name="T16" fmla="*/ 87 w 343"/>
                          <a:gd name="T17" fmla="*/ 343 h 371"/>
                          <a:gd name="T18" fmla="*/ 0 w 343"/>
                          <a:gd name="T19" fmla="*/ 291 h 371"/>
                          <a:gd name="T20" fmla="*/ 17 w 343"/>
                          <a:gd name="T21" fmla="*/ 134 h 371"/>
                          <a:gd name="T22" fmla="*/ 117 w 343"/>
                          <a:gd name="T23" fmla="*/ 0 h 3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71"/>
                          <a:gd name="T38" fmla="*/ 343 w 343"/>
                          <a:gd name="T39" fmla="*/ 371 h 3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71">
                            <a:moveTo>
                              <a:pt x="117" y="0"/>
                            </a:moveTo>
                            <a:lnTo>
                              <a:pt x="162" y="35"/>
                            </a:lnTo>
                            <a:lnTo>
                              <a:pt x="169" y="93"/>
                            </a:lnTo>
                            <a:lnTo>
                              <a:pt x="221" y="99"/>
                            </a:lnTo>
                            <a:lnTo>
                              <a:pt x="291" y="162"/>
                            </a:lnTo>
                            <a:lnTo>
                              <a:pt x="284" y="204"/>
                            </a:lnTo>
                            <a:lnTo>
                              <a:pt x="343" y="279"/>
                            </a:lnTo>
                            <a:lnTo>
                              <a:pt x="244" y="371"/>
                            </a:lnTo>
                            <a:lnTo>
                              <a:pt x="87" y="343"/>
                            </a:lnTo>
                            <a:lnTo>
                              <a:pt x="0" y="291"/>
                            </a:lnTo>
                            <a:lnTo>
                              <a:pt x="17" y="134"/>
                            </a:lnTo>
                            <a:lnTo>
                              <a:pt x="117"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4" name="Freeform 25"/>
                      <p:cNvSpPr>
                        <a:spLocks/>
                      </p:cNvSpPr>
                      <p:nvPr/>
                    </p:nvSpPr>
                    <p:spPr bwMode="auto">
                      <a:xfrm>
                        <a:off x="783" y="1428"/>
                        <a:ext cx="102" cy="107"/>
                      </a:xfrm>
                      <a:custGeom>
                        <a:avLst/>
                        <a:gdLst>
                          <a:gd name="T0" fmla="*/ 0 w 820"/>
                          <a:gd name="T1" fmla="*/ 460 h 854"/>
                          <a:gd name="T2" fmla="*/ 58 w 820"/>
                          <a:gd name="T3" fmla="*/ 471 h 854"/>
                          <a:gd name="T4" fmla="*/ 117 w 820"/>
                          <a:gd name="T5" fmla="*/ 809 h 854"/>
                          <a:gd name="T6" fmla="*/ 157 w 820"/>
                          <a:gd name="T7" fmla="*/ 854 h 854"/>
                          <a:gd name="T8" fmla="*/ 197 w 820"/>
                          <a:gd name="T9" fmla="*/ 843 h 854"/>
                          <a:gd name="T10" fmla="*/ 244 w 820"/>
                          <a:gd name="T11" fmla="*/ 779 h 854"/>
                          <a:gd name="T12" fmla="*/ 297 w 820"/>
                          <a:gd name="T13" fmla="*/ 785 h 854"/>
                          <a:gd name="T14" fmla="*/ 349 w 820"/>
                          <a:gd name="T15" fmla="*/ 854 h 854"/>
                          <a:gd name="T16" fmla="*/ 366 w 820"/>
                          <a:gd name="T17" fmla="*/ 854 h 854"/>
                          <a:gd name="T18" fmla="*/ 396 w 820"/>
                          <a:gd name="T19" fmla="*/ 814 h 854"/>
                          <a:gd name="T20" fmla="*/ 466 w 820"/>
                          <a:gd name="T21" fmla="*/ 826 h 854"/>
                          <a:gd name="T22" fmla="*/ 506 w 820"/>
                          <a:gd name="T23" fmla="*/ 727 h 854"/>
                          <a:gd name="T24" fmla="*/ 611 w 820"/>
                          <a:gd name="T25" fmla="*/ 687 h 854"/>
                          <a:gd name="T26" fmla="*/ 750 w 820"/>
                          <a:gd name="T27" fmla="*/ 687 h 854"/>
                          <a:gd name="T28" fmla="*/ 750 w 820"/>
                          <a:gd name="T29" fmla="*/ 727 h 854"/>
                          <a:gd name="T30" fmla="*/ 785 w 820"/>
                          <a:gd name="T31" fmla="*/ 744 h 854"/>
                          <a:gd name="T32" fmla="*/ 790 w 820"/>
                          <a:gd name="T33" fmla="*/ 704 h 854"/>
                          <a:gd name="T34" fmla="*/ 820 w 820"/>
                          <a:gd name="T35" fmla="*/ 669 h 854"/>
                          <a:gd name="T36" fmla="*/ 779 w 820"/>
                          <a:gd name="T37" fmla="*/ 512 h 854"/>
                          <a:gd name="T38" fmla="*/ 686 w 820"/>
                          <a:gd name="T39" fmla="*/ 483 h 854"/>
                          <a:gd name="T40" fmla="*/ 668 w 820"/>
                          <a:gd name="T41" fmla="*/ 413 h 854"/>
                          <a:gd name="T42" fmla="*/ 640 w 820"/>
                          <a:gd name="T43" fmla="*/ 396 h 854"/>
                          <a:gd name="T44" fmla="*/ 645 w 820"/>
                          <a:gd name="T45" fmla="*/ 373 h 854"/>
                          <a:gd name="T46" fmla="*/ 675 w 820"/>
                          <a:gd name="T47" fmla="*/ 349 h 854"/>
                          <a:gd name="T48" fmla="*/ 500 w 820"/>
                          <a:gd name="T49" fmla="*/ 198 h 854"/>
                          <a:gd name="T50" fmla="*/ 407 w 820"/>
                          <a:gd name="T51" fmla="*/ 181 h 854"/>
                          <a:gd name="T52" fmla="*/ 349 w 820"/>
                          <a:gd name="T53" fmla="*/ 111 h 854"/>
                          <a:gd name="T54" fmla="*/ 396 w 820"/>
                          <a:gd name="T55" fmla="*/ 87 h 854"/>
                          <a:gd name="T56" fmla="*/ 407 w 820"/>
                          <a:gd name="T57" fmla="*/ 7 h 854"/>
                          <a:gd name="T58" fmla="*/ 366 w 820"/>
                          <a:gd name="T59" fmla="*/ 0 h 854"/>
                          <a:gd name="T60" fmla="*/ 197 w 820"/>
                          <a:gd name="T61" fmla="*/ 30 h 854"/>
                          <a:gd name="T62" fmla="*/ 192 w 820"/>
                          <a:gd name="T63" fmla="*/ 18 h 854"/>
                          <a:gd name="T64" fmla="*/ 134 w 820"/>
                          <a:gd name="T65" fmla="*/ 18 h 854"/>
                          <a:gd name="T66" fmla="*/ 110 w 820"/>
                          <a:gd name="T67" fmla="*/ 70 h 854"/>
                          <a:gd name="T68" fmla="*/ 47 w 820"/>
                          <a:gd name="T69" fmla="*/ 59 h 854"/>
                          <a:gd name="T70" fmla="*/ 117 w 820"/>
                          <a:gd name="T71" fmla="*/ 221 h 854"/>
                          <a:gd name="T72" fmla="*/ 58 w 820"/>
                          <a:gd name="T73" fmla="*/ 331 h 854"/>
                          <a:gd name="T74" fmla="*/ 58 w 820"/>
                          <a:gd name="T75" fmla="*/ 408 h 854"/>
                          <a:gd name="T76" fmla="*/ 0 w 820"/>
                          <a:gd name="T77" fmla="*/ 460 h 85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20"/>
                          <a:gd name="T118" fmla="*/ 0 h 854"/>
                          <a:gd name="T119" fmla="*/ 820 w 820"/>
                          <a:gd name="T120" fmla="*/ 854 h 85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20" h="854">
                            <a:moveTo>
                              <a:pt x="0" y="460"/>
                            </a:moveTo>
                            <a:lnTo>
                              <a:pt x="58" y="471"/>
                            </a:lnTo>
                            <a:lnTo>
                              <a:pt x="117" y="809"/>
                            </a:lnTo>
                            <a:lnTo>
                              <a:pt x="157" y="854"/>
                            </a:lnTo>
                            <a:lnTo>
                              <a:pt x="197" y="843"/>
                            </a:lnTo>
                            <a:lnTo>
                              <a:pt x="244" y="779"/>
                            </a:lnTo>
                            <a:lnTo>
                              <a:pt x="297" y="785"/>
                            </a:lnTo>
                            <a:lnTo>
                              <a:pt x="349" y="854"/>
                            </a:lnTo>
                            <a:lnTo>
                              <a:pt x="366" y="854"/>
                            </a:lnTo>
                            <a:lnTo>
                              <a:pt x="396" y="814"/>
                            </a:lnTo>
                            <a:lnTo>
                              <a:pt x="466" y="826"/>
                            </a:lnTo>
                            <a:lnTo>
                              <a:pt x="506" y="727"/>
                            </a:lnTo>
                            <a:lnTo>
                              <a:pt x="611" y="687"/>
                            </a:lnTo>
                            <a:lnTo>
                              <a:pt x="750" y="687"/>
                            </a:lnTo>
                            <a:lnTo>
                              <a:pt x="750" y="727"/>
                            </a:lnTo>
                            <a:lnTo>
                              <a:pt x="785" y="744"/>
                            </a:lnTo>
                            <a:lnTo>
                              <a:pt x="790" y="704"/>
                            </a:lnTo>
                            <a:lnTo>
                              <a:pt x="820" y="669"/>
                            </a:lnTo>
                            <a:lnTo>
                              <a:pt x="779" y="512"/>
                            </a:lnTo>
                            <a:lnTo>
                              <a:pt x="686" y="483"/>
                            </a:lnTo>
                            <a:lnTo>
                              <a:pt x="668" y="413"/>
                            </a:lnTo>
                            <a:lnTo>
                              <a:pt x="640" y="396"/>
                            </a:lnTo>
                            <a:lnTo>
                              <a:pt x="645" y="373"/>
                            </a:lnTo>
                            <a:lnTo>
                              <a:pt x="675" y="349"/>
                            </a:lnTo>
                            <a:lnTo>
                              <a:pt x="500" y="198"/>
                            </a:lnTo>
                            <a:lnTo>
                              <a:pt x="407" y="181"/>
                            </a:lnTo>
                            <a:lnTo>
                              <a:pt x="349" y="111"/>
                            </a:lnTo>
                            <a:lnTo>
                              <a:pt x="396" y="87"/>
                            </a:lnTo>
                            <a:lnTo>
                              <a:pt x="407" y="7"/>
                            </a:lnTo>
                            <a:lnTo>
                              <a:pt x="366" y="0"/>
                            </a:lnTo>
                            <a:lnTo>
                              <a:pt x="197" y="30"/>
                            </a:lnTo>
                            <a:lnTo>
                              <a:pt x="192" y="18"/>
                            </a:lnTo>
                            <a:lnTo>
                              <a:pt x="134" y="18"/>
                            </a:lnTo>
                            <a:lnTo>
                              <a:pt x="110" y="70"/>
                            </a:lnTo>
                            <a:lnTo>
                              <a:pt x="47" y="59"/>
                            </a:lnTo>
                            <a:lnTo>
                              <a:pt x="117" y="221"/>
                            </a:lnTo>
                            <a:lnTo>
                              <a:pt x="58" y="331"/>
                            </a:lnTo>
                            <a:lnTo>
                              <a:pt x="58" y="408"/>
                            </a:lnTo>
                            <a:lnTo>
                              <a:pt x="0" y="46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5" name="Freeform 26"/>
                      <p:cNvSpPr>
                        <a:spLocks/>
                      </p:cNvSpPr>
                      <p:nvPr/>
                    </p:nvSpPr>
                    <p:spPr bwMode="auto">
                      <a:xfrm>
                        <a:off x="840" y="1514"/>
                        <a:ext cx="67" cy="71"/>
                      </a:xfrm>
                      <a:custGeom>
                        <a:avLst/>
                        <a:gdLst>
                          <a:gd name="T0" fmla="*/ 326 w 535"/>
                          <a:gd name="T1" fmla="*/ 57 h 563"/>
                          <a:gd name="T2" fmla="*/ 309 w 535"/>
                          <a:gd name="T3" fmla="*/ 162 h 563"/>
                          <a:gd name="T4" fmla="*/ 343 w 535"/>
                          <a:gd name="T5" fmla="*/ 202 h 563"/>
                          <a:gd name="T6" fmla="*/ 384 w 535"/>
                          <a:gd name="T7" fmla="*/ 191 h 563"/>
                          <a:gd name="T8" fmla="*/ 495 w 535"/>
                          <a:gd name="T9" fmla="*/ 267 h 563"/>
                          <a:gd name="T10" fmla="*/ 483 w 535"/>
                          <a:gd name="T11" fmla="*/ 331 h 563"/>
                          <a:gd name="T12" fmla="*/ 535 w 535"/>
                          <a:gd name="T13" fmla="*/ 366 h 563"/>
                          <a:gd name="T14" fmla="*/ 523 w 535"/>
                          <a:gd name="T15" fmla="*/ 446 h 563"/>
                          <a:gd name="T16" fmla="*/ 495 w 535"/>
                          <a:gd name="T17" fmla="*/ 441 h 563"/>
                          <a:gd name="T18" fmla="*/ 443 w 535"/>
                          <a:gd name="T19" fmla="*/ 499 h 563"/>
                          <a:gd name="T20" fmla="*/ 331 w 535"/>
                          <a:gd name="T21" fmla="*/ 563 h 563"/>
                          <a:gd name="T22" fmla="*/ 209 w 535"/>
                          <a:gd name="T23" fmla="*/ 539 h 563"/>
                          <a:gd name="T24" fmla="*/ 198 w 535"/>
                          <a:gd name="T25" fmla="*/ 499 h 563"/>
                          <a:gd name="T26" fmla="*/ 286 w 535"/>
                          <a:gd name="T27" fmla="*/ 411 h 563"/>
                          <a:gd name="T28" fmla="*/ 209 w 535"/>
                          <a:gd name="T29" fmla="*/ 331 h 563"/>
                          <a:gd name="T30" fmla="*/ 152 w 535"/>
                          <a:gd name="T31" fmla="*/ 319 h 563"/>
                          <a:gd name="T32" fmla="*/ 134 w 535"/>
                          <a:gd name="T33" fmla="*/ 267 h 563"/>
                          <a:gd name="T34" fmla="*/ 52 w 535"/>
                          <a:gd name="T35" fmla="*/ 255 h 563"/>
                          <a:gd name="T36" fmla="*/ 0 w 535"/>
                          <a:gd name="T37" fmla="*/ 139 h 563"/>
                          <a:gd name="T38" fmla="*/ 47 w 535"/>
                          <a:gd name="T39" fmla="*/ 40 h 563"/>
                          <a:gd name="T40" fmla="*/ 152 w 535"/>
                          <a:gd name="T41" fmla="*/ 0 h 563"/>
                          <a:gd name="T42" fmla="*/ 291 w 535"/>
                          <a:gd name="T43" fmla="*/ 0 h 563"/>
                          <a:gd name="T44" fmla="*/ 291 w 535"/>
                          <a:gd name="T45" fmla="*/ 40 h 563"/>
                          <a:gd name="T46" fmla="*/ 326 w 535"/>
                          <a:gd name="T47" fmla="*/ 57 h 56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5"/>
                          <a:gd name="T73" fmla="*/ 0 h 563"/>
                          <a:gd name="T74" fmla="*/ 535 w 535"/>
                          <a:gd name="T75" fmla="*/ 563 h 56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5" h="563">
                            <a:moveTo>
                              <a:pt x="326" y="57"/>
                            </a:moveTo>
                            <a:lnTo>
                              <a:pt x="309" y="162"/>
                            </a:lnTo>
                            <a:lnTo>
                              <a:pt x="343" y="202"/>
                            </a:lnTo>
                            <a:lnTo>
                              <a:pt x="384" y="191"/>
                            </a:lnTo>
                            <a:lnTo>
                              <a:pt x="495" y="267"/>
                            </a:lnTo>
                            <a:lnTo>
                              <a:pt x="483" y="331"/>
                            </a:lnTo>
                            <a:lnTo>
                              <a:pt x="535" y="366"/>
                            </a:lnTo>
                            <a:lnTo>
                              <a:pt x="523" y="446"/>
                            </a:lnTo>
                            <a:lnTo>
                              <a:pt x="495" y="441"/>
                            </a:lnTo>
                            <a:lnTo>
                              <a:pt x="443" y="499"/>
                            </a:lnTo>
                            <a:lnTo>
                              <a:pt x="331" y="563"/>
                            </a:lnTo>
                            <a:lnTo>
                              <a:pt x="209" y="539"/>
                            </a:lnTo>
                            <a:lnTo>
                              <a:pt x="198" y="499"/>
                            </a:lnTo>
                            <a:lnTo>
                              <a:pt x="286" y="411"/>
                            </a:lnTo>
                            <a:lnTo>
                              <a:pt x="209" y="331"/>
                            </a:lnTo>
                            <a:lnTo>
                              <a:pt x="152" y="319"/>
                            </a:lnTo>
                            <a:lnTo>
                              <a:pt x="134" y="267"/>
                            </a:lnTo>
                            <a:lnTo>
                              <a:pt x="52" y="255"/>
                            </a:lnTo>
                            <a:lnTo>
                              <a:pt x="0" y="139"/>
                            </a:lnTo>
                            <a:lnTo>
                              <a:pt x="47" y="40"/>
                            </a:lnTo>
                            <a:lnTo>
                              <a:pt x="152" y="0"/>
                            </a:lnTo>
                            <a:lnTo>
                              <a:pt x="291" y="0"/>
                            </a:lnTo>
                            <a:lnTo>
                              <a:pt x="291" y="40"/>
                            </a:lnTo>
                            <a:lnTo>
                              <a:pt x="326" y="5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6" name="Freeform 27"/>
                      <p:cNvSpPr>
                        <a:spLocks/>
                      </p:cNvSpPr>
                      <p:nvPr/>
                    </p:nvSpPr>
                    <p:spPr bwMode="auto">
                      <a:xfrm>
                        <a:off x="877" y="1287"/>
                        <a:ext cx="45" cy="59"/>
                      </a:xfrm>
                      <a:custGeom>
                        <a:avLst/>
                        <a:gdLst>
                          <a:gd name="T0" fmla="*/ 134 w 354"/>
                          <a:gd name="T1" fmla="*/ 0 h 471"/>
                          <a:gd name="T2" fmla="*/ 69 w 354"/>
                          <a:gd name="T3" fmla="*/ 6 h 471"/>
                          <a:gd name="T4" fmla="*/ 34 w 354"/>
                          <a:gd name="T5" fmla="*/ 23 h 471"/>
                          <a:gd name="T6" fmla="*/ 58 w 354"/>
                          <a:gd name="T7" fmla="*/ 70 h 471"/>
                          <a:gd name="T8" fmla="*/ 29 w 354"/>
                          <a:gd name="T9" fmla="*/ 98 h 471"/>
                          <a:gd name="T10" fmla="*/ 0 w 354"/>
                          <a:gd name="T11" fmla="*/ 98 h 471"/>
                          <a:gd name="T12" fmla="*/ 12 w 354"/>
                          <a:gd name="T13" fmla="*/ 168 h 471"/>
                          <a:gd name="T14" fmla="*/ 69 w 354"/>
                          <a:gd name="T15" fmla="*/ 192 h 471"/>
                          <a:gd name="T16" fmla="*/ 64 w 354"/>
                          <a:gd name="T17" fmla="*/ 232 h 471"/>
                          <a:gd name="T18" fmla="*/ 87 w 354"/>
                          <a:gd name="T19" fmla="*/ 250 h 471"/>
                          <a:gd name="T20" fmla="*/ 87 w 354"/>
                          <a:gd name="T21" fmla="*/ 424 h 471"/>
                          <a:gd name="T22" fmla="*/ 111 w 354"/>
                          <a:gd name="T23" fmla="*/ 471 h 471"/>
                          <a:gd name="T24" fmla="*/ 308 w 354"/>
                          <a:gd name="T25" fmla="*/ 436 h 471"/>
                          <a:gd name="T26" fmla="*/ 285 w 354"/>
                          <a:gd name="T27" fmla="*/ 360 h 471"/>
                          <a:gd name="T28" fmla="*/ 221 w 354"/>
                          <a:gd name="T29" fmla="*/ 325 h 471"/>
                          <a:gd name="T30" fmla="*/ 233 w 354"/>
                          <a:gd name="T31" fmla="*/ 244 h 471"/>
                          <a:gd name="T32" fmla="*/ 354 w 354"/>
                          <a:gd name="T33" fmla="*/ 151 h 471"/>
                          <a:gd name="T34" fmla="*/ 238 w 354"/>
                          <a:gd name="T35" fmla="*/ 145 h 471"/>
                          <a:gd name="T36" fmla="*/ 134 w 354"/>
                          <a:gd name="T37" fmla="*/ 0 h 4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4"/>
                          <a:gd name="T58" fmla="*/ 0 h 471"/>
                          <a:gd name="T59" fmla="*/ 354 w 354"/>
                          <a:gd name="T60" fmla="*/ 471 h 4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4" h="471">
                            <a:moveTo>
                              <a:pt x="134" y="0"/>
                            </a:moveTo>
                            <a:lnTo>
                              <a:pt x="69" y="6"/>
                            </a:lnTo>
                            <a:lnTo>
                              <a:pt x="34" y="23"/>
                            </a:lnTo>
                            <a:lnTo>
                              <a:pt x="58" y="70"/>
                            </a:lnTo>
                            <a:lnTo>
                              <a:pt x="29" y="98"/>
                            </a:lnTo>
                            <a:lnTo>
                              <a:pt x="0" y="98"/>
                            </a:lnTo>
                            <a:lnTo>
                              <a:pt x="12" y="168"/>
                            </a:lnTo>
                            <a:lnTo>
                              <a:pt x="69" y="192"/>
                            </a:lnTo>
                            <a:lnTo>
                              <a:pt x="64" y="232"/>
                            </a:lnTo>
                            <a:lnTo>
                              <a:pt x="87" y="250"/>
                            </a:lnTo>
                            <a:lnTo>
                              <a:pt x="87" y="424"/>
                            </a:lnTo>
                            <a:lnTo>
                              <a:pt x="111" y="471"/>
                            </a:lnTo>
                            <a:lnTo>
                              <a:pt x="308" y="436"/>
                            </a:lnTo>
                            <a:lnTo>
                              <a:pt x="285" y="360"/>
                            </a:lnTo>
                            <a:lnTo>
                              <a:pt x="221" y="325"/>
                            </a:lnTo>
                            <a:lnTo>
                              <a:pt x="233" y="244"/>
                            </a:lnTo>
                            <a:lnTo>
                              <a:pt x="354" y="151"/>
                            </a:lnTo>
                            <a:lnTo>
                              <a:pt x="238" y="145"/>
                            </a:lnTo>
                            <a:lnTo>
                              <a:pt x="13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7" name="Freeform 28"/>
                      <p:cNvSpPr>
                        <a:spLocks/>
                      </p:cNvSpPr>
                      <p:nvPr/>
                    </p:nvSpPr>
                    <p:spPr bwMode="auto">
                      <a:xfrm>
                        <a:off x="905" y="1306"/>
                        <a:ext cx="38" cy="35"/>
                      </a:xfrm>
                      <a:custGeom>
                        <a:avLst/>
                        <a:gdLst>
                          <a:gd name="T0" fmla="*/ 133 w 302"/>
                          <a:gd name="T1" fmla="*/ 0 h 285"/>
                          <a:gd name="T2" fmla="*/ 12 w 302"/>
                          <a:gd name="T3" fmla="*/ 93 h 285"/>
                          <a:gd name="T4" fmla="*/ 0 w 302"/>
                          <a:gd name="T5" fmla="*/ 174 h 285"/>
                          <a:gd name="T6" fmla="*/ 64 w 302"/>
                          <a:gd name="T7" fmla="*/ 209 h 285"/>
                          <a:gd name="T8" fmla="*/ 87 w 302"/>
                          <a:gd name="T9" fmla="*/ 285 h 285"/>
                          <a:gd name="T10" fmla="*/ 133 w 302"/>
                          <a:gd name="T11" fmla="*/ 250 h 285"/>
                          <a:gd name="T12" fmla="*/ 185 w 302"/>
                          <a:gd name="T13" fmla="*/ 285 h 285"/>
                          <a:gd name="T14" fmla="*/ 255 w 302"/>
                          <a:gd name="T15" fmla="*/ 285 h 285"/>
                          <a:gd name="T16" fmla="*/ 296 w 302"/>
                          <a:gd name="T17" fmla="*/ 180 h 285"/>
                          <a:gd name="T18" fmla="*/ 272 w 302"/>
                          <a:gd name="T19" fmla="*/ 134 h 285"/>
                          <a:gd name="T20" fmla="*/ 302 w 302"/>
                          <a:gd name="T21" fmla="*/ 87 h 285"/>
                          <a:gd name="T22" fmla="*/ 244 w 302"/>
                          <a:gd name="T23" fmla="*/ 76 h 285"/>
                          <a:gd name="T24" fmla="*/ 162 w 302"/>
                          <a:gd name="T25" fmla="*/ 6 h 285"/>
                          <a:gd name="T26" fmla="*/ 133 w 302"/>
                          <a:gd name="T27" fmla="*/ 0 h 2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285"/>
                          <a:gd name="T44" fmla="*/ 302 w 302"/>
                          <a:gd name="T45" fmla="*/ 285 h 28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285">
                            <a:moveTo>
                              <a:pt x="133" y="0"/>
                            </a:moveTo>
                            <a:lnTo>
                              <a:pt x="12" y="93"/>
                            </a:lnTo>
                            <a:lnTo>
                              <a:pt x="0" y="174"/>
                            </a:lnTo>
                            <a:lnTo>
                              <a:pt x="64" y="209"/>
                            </a:lnTo>
                            <a:lnTo>
                              <a:pt x="87" y="285"/>
                            </a:lnTo>
                            <a:lnTo>
                              <a:pt x="133" y="250"/>
                            </a:lnTo>
                            <a:lnTo>
                              <a:pt x="185" y="285"/>
                            </a:lnTo>
                            <a:lnTo>
                              <a:pt x="255" y="285"/>
                            </a:lnTo>
                            <a:lnTo>
                              <a:pt x="296" y="180"/>
                            </a:lnTo>
                            <a:lnTo>
                              <a:pt x="272" y="134"/>
                            </a:lnTo>
                            <a:lnTo>
                              <a:pt x="302" y="87"/>
                            </a:lnTo>
                            <a:lnTo>
                              <a:pt x="244" y="76"/>
                            </a:lnTo>
                            <a:lnTo>
                              <a:pt x="162" y="6"/>
                            </a:lnTo>
                            <a:lnTo>
                              <a:pt x="133"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8" name="Freeform 29"/>
                      <p:cNvSpPr>
                        <a:spLocks/>
                      </p:cNvSpPr>
                      <p:nvPr/>
                    </p:nvSpPr>
                    <p:spPr bwMode="auto">
                      <a:xfrm>
                        <a:off x="937" y="1317"/>
                        <a:ext cx="20" cy="28"/>
                      </a:xfrm>
                      <a:custGeom>
                        <a:avLst/>
                        <a:gdLst>
                          <a:gd name="T0" fmla="*/ 47 w 163"/>
                          <a:gd name="T1" fmla="*/ 0 h 226"/>
                          <a:gd name="T2" fmla="*/ 17 w 163"/>
                          <a:gd name="T3" fmla="*/ 47 h 226"/>
                          <a:gd name="T4" fmla="*/ 41 w 163"/>
                          <a:gd name="T5" fmla="*/ 93 h 226"/>
                          <a:gd name="T6" fmla="*/ 0 w 163"/>
                          <a:gd name="T7" fmla="*/ 198 h 226"/>
                          <a:gd name="T8" fmla="*/ 35 w 163"/>
                          <a:gd name="T9" fmla="*/ 226 h 226"/>
                          <a:gd name="T10" fmla="*/ 76 w 163"/>
                          <a:gd name="T11" fmla="*/ 221 h 226"/>
                          <a:gd name="T12" fmla="*/ 163 w 163"/>
                          <a:gd name="T13" fmla="*/ 93 h 226"/>
                          <a:gd name="T14" fmla="*/ 82 w 163"/>
                          <a:gd name="T15" fmla="*/ 12 h 226"/>
                          <a:gd name="T16" fmla="*/ 47 w 163"/>
                          <a:gd name="T17" fmla="*/ 0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226"/>
                          <a:gd name="T29" fmla="*/ 163 w 163"/>
                          <a:gd name="T30" fmla="*/ 226 h 2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226">
                            <a:moveTo>
                              <a:pt x="47" y="0"/>
                            </a:moveTo>
                            <a:lnTo>
                              <a:pt x="17" y="47"/>
                            </a:lnTo>
                            <a:lnTo>
                              <a:pt x="41" y="93"/>
                            </a:lnTo>
                            <a:lnTo>
                              <a:pt x="0" y="198"/>
                            </a:lnTo>
                            <a:lnTo>
                              <a:pt x="35" y="226"/>
                            </a:lnTo>
                            <a:lnTo>
                              <a:pt x="76" y="221"/>
                            </a:lnTo>
                            <a:lnTo>
                              <a:pt x="163" y="93"/>
                            </a:lnTo>
                            <a:lnTo>
                              <a:pt x="82" y="12"/>
                            </a:lnTo>
                            <a:lnTo>
                              <a:pt x="47"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29" name="Freeform 30"/>
                      <p:cNvSpPr>
                        <a:spLocks/>
                      </p:cNvSpPr>
                      <p:nvPr/>
                    </p:nvSpPr>
                    <p:spPr bwMode="auto">
                      <a:xfrm>
                        <a:off x="754" y="1308"/>
                        <a:ext cx="336" cy="325"/>
                      </a:xfrm>
                      <a:custGeom>
                        <a:avLst/>
                        <a:gdLst>
                          <a:gd name="T0" fmla="*/ 1662 w 2685"/>
                          <a:gd name="T1" fmla="*/ 192 h 2603"/>
                          <a:gd name="T2" fmla="*/ 1760 w 2685"/>
                          <a:gd name="T3" fmla="*/ 343 h 2603"/>
                          <a:gd name="T4" fmla="*/ 1673 w 2685"/>
                          <a:gd name="T5" fmla="*/ 512 h 2603"/>
                          <a:gd name="T6" fmla="*/ 1790 w 2685"/>
                          <a:gd name="T7" fmla="*/ 488 h 2603"/>
                          <a:gd name="T8" fmla="*/ 1703 w 2685"/>
                          <a:gd name="T9" fmla="*/ 540 h 2603"/>
                          <a:gd name="T10" fmla="*/ 1854 w 2685"/>
                          <a:gd name="T11" fmla="*/ 523 h 2603"/>
                          <a:gd name="T12" fmla="*/ 2028 w 2685"/>
                          <a:gd name="T13" fmla="*/ 570 h 2603"/>
                          <a:gd name="T14" fmla="*/ 2046 w 2685"/>
                          <a:gd name="T15" fmla="*/ 622 h 2603"/>
                          <a:gd name="T16" fmla="*/ 2069 w 2685"/>
                          <a:gd name="T17" fmla="*/ 662 h 2603"/>
                          <a:gd name="T18" fmla="*/ 2284 w 2685"/>
                          <a:gd name="T19" fmla="*/ 721 h 2603"/>
                          <a:gd name="T20" fmla="*/ 2395 w 2685"/>
                          <a:gd name="T21" fmla="*/ 704 h 2603"/>
                          <a:gd name="T22" fmla="*/ 2587 w 2685"/>
                          <a:gd name="T23" fmla="*/ 884 h 2603"/>
                          <a:gd name="T24" fmla="*/ 2679 w 2685"/>
                          <a:gd name="T25" fmla="*/ 894 h 2603"/>
                          <a:gd name="T26" fmla="*/ 2644 w 2685"/>
                          <a:gd name="T27" fmla="*/ 1156 h 2603"/>
                          <a:gd name="T28" fmla="*/ 2400 w 2685"/>
                          <a:gd name="T29" fmla="*/ 1342 h 2603"/>
                          <a:gd name="T30" fmla="*/ 2336 w 2685"/>
                          <a:gd name="T31" fmla="*/ 1494 h 2603"/>
                          <a:gd name="T32" fmla="*/ 2266 w 2685"/>
                          <a:gd name="T33" fmla="*/ 1703 h 2603"/>
                          <a:gd name="T34" fmla="*/ 2004 w 2685"/>
                          <a:gd name="T35" fmla="*/ 1993 h 2603"/>
                          <a:gd name="T36" fmla="*/ 1795 w 2685"/>
                          <a:gd name="T37" fmla="*/ 2045 h 2603"/>
                          <a:gd name="T38" fmla="*/ 1558 w 2685"/>
                          <a:gd name="T39" fmla="*/ 2127 h 2603"/>
                          <a:gd name="T40" fmla="*/ 1319 w 2685"/>
                          <a:gd name="T41" fmla="*/ 2521 h 2603"/>
                          <a:gd name="T42" fmla="*/ 1342 w 2685"/>
                          <a:gd name="T43" fmla="*/ 2382 h 2603"/>
                          <a:gd name="T44" fmla="*/ 1203 w 2685"/>
                          <a:gd name="T45" fmla="*/ 2603 h 2603"/>
                          <a:gd name="T46" fmla="*/ 1151 w 2685"/>
                          <a:gd name="T47" fmla="*/ 2486 h 2603"/>
                          <a:gd name="T48" fmla="*/ 1034 w 2685"/>
                          <a:gd name="T49" fmla="*/ 2417 h 2603"/>
                          <a:gd name="T50" fmla="*/ 977 w 2685"/>
                          <a:gd name="T51" fmla="*/ 2324 h 2603"/>
                          <a:gd name="T52" fmla="*/ 1226 w 2685"/>
                          <a:gd name="T53" fmla="*/ 2104 h 2603"/>
                          <a:gd name="T54" fmla="*/ 1226 w 2685"/>
                          <a:gd name="T55" fmla="*/ 2017 h 2603"/>
                          <a:gd name="T56" fmla="*/ 1186 w 2685"/>
                          <a:gd name="T57" fmla="*/ 1918 h 2603"/>
                          <a:gd name="T58" fmla="*/ 1034 w 2685"/>
                          <a:gd name="T59" fmla="*/ 1853 h 2603"/>
                          <a:gd name="T60" fmla="*/ 1022 w 2685"/>
                          <a:gd name="T61" fmla="*/ 1668 h 2603"/>
                          <a:gd name="T62" fmla="*/ 1011 w 2685"/>
                          <a:gd name="T63" fmla="*/ 1476 h 2603"/>
                          <a:gd name="T64" fmla="*/ 900 w 2685"/>
                          <a:gd name="T65" fmla="*/ 1383 h 2603"/>
                          <a:gd name="T66" fmla="*/ 877 w 2685"/>
                          <a:gd name="T67" fmla="*/ 1342 h 2603"/>
                          <a:gd name="T68" fmla="*/ 726 w 2685"/>
                          <a:gd name="T69" fmla="*/ 1156 h 2603"/>
                          <a:gd name="T70" fmla="*/ 581 w 2685"/>
                          <a:gd name="T71" fmla="*/ 1069 h 2603"/>
                          <a:gd name="T72" fmla="*/ 639 w 2685"/>
                          <a:gd name="T73" fmla="*/ 971 h 2603"/>
                          <a:gd name="T74" fmla="*/ 429 w 2685"/>
                          <a:gd name="T75" fmla="*/ 994 h 2603"/>
                          <a:gd name="T76" fmla="*/ 366 w 2685"/>
                          <a:gd name="T77" fmla="*/ 982 h 2603"/>
                          <a:gd name="T78" fmla="*/ 284 w 2685"/>
                          <a:gd name="T79" fmla="*/ 1023 h 2603"/>
                          <a:gd name="T80" fmla="*/ 232 w 2685"/>
                          <a:gd name="T81" fmla="*/ 918 h 2603"/>
                          <a:gd name="T82" fmla="*/ 122 w 2685"/>
                          <a:gd name="T83" fmla="*/ 918 h 2603"/>
                          <a:gd name="T84" fmla="*/ 23 w 2685"/>
                          <a:gd name="T85" fmla="*/ 901 h 2603"/>
                          <a:gd name="T86" fmla="*/ 52 w 2685"/>
                          <a:gd name="T87" fmla="*/ 692 h 2603"/>
                          <a:gd name="T88" fmla="*/ 262 w 2685"/>
                          <a:gd name="T89" fmla="*/ 529 h 2603"/>
                          <a:gd name="T90" fmla="*/ 314 w 2685"/>
                          <a:gd name="T91" fmla="*/ 285 h 2603"/>
                          <a:gd name="T92" fmla="*/ 384 w 2685"/>
                          <a:gd name="T93" fmla="*/ 192 h 2603"/>
                          <a:gd name="T94" fmla="*/ 342 w 2685"/>
                          <a:gd name="T95" fmla="*/ 174 h 2603"/>
                          <a:gd name="T96" fmla="*/ 377 w 2685"/>
                          <a:gd name="T97" fmla="*/ 151 h 2603"/>
                          <a:gd name="T98" fmla="*/ 476 w 2685"/>
                          <a:gd name="T99" fmla="*/ 186 h 2603"/>
                          <a:gd name="T100" fmla="*/ 656 w 2685"/>
                          <a:gd name="T101" fmla="*/ 268 h 2603"/>
                          <a:gd name="T102" fmla="*/ 691 w 2685"/>
                          <a:gd name="T103" fmla="*/ 52 h 2603"/>
                          <a:gd name="T104" fmla="*/ 843 w 2685"/>
                          <a:gd name="T105" fmla="*/ 105 h 2603"/>
                          <a:gd name="T106" fmla="*/ 965 w 2685"/>
                          <a:gd name="T107" fmla="*/ 99 h 2603"/>
                          <a:gd name="T108" fmla="*/ 1000 w 2685"/>
                          <a:gd name="T109" fmla="*/ 0 h 2603"/>
                          <a:gd name="T110" fmla="*/ 1052 w 2685"/>
                          <a:gd name="T111" fmla="*/ 59 h 2603"/>
                          <a:gd name="T112" fmla="*/ 1075 w 2685"/>
                          <a:gd name="T113" fmla="*/ 256 h 2603"/>
                          <a:gd name="T114" fmla="*/ 1296 w 2685"/>
                          <a:gd name="T115" fmla="*/ 268 h 2603"/>
                          <a:gd name="T116" fmla="*/ 1401 w 2685"/>
                          <a:gd name="T117" fmla="*/ 268 h 2603"/>
                          <a:gd name="T118" fmla="*/ 1499 w 2685"/>
                          <a:gd name="T119" fmla="*/ 296 h 2603"/>
                          <a:gd name="T120" fmla="*/ 1633 w 2685"/>
                          <a:gd name="T121" fmla="*/ 163 h 2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85"/>
                          <a:gd name="T184" fmla="*/ 0 h 2603"/>
                          <a:gd name="T185" fmla="*/ 2685 w 2685"/>
                          <a:gd name="T186" fmla="*/ 2603 h 26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85" h="2603">
                            <a:moveTo>
                              <a:pt x="1633" y="163"/>
                            </a:moveTo>
                            <a:lnTo>
                              <a:pt x="1662" y="192"/>
                            </a:lnTo>
                            <a:lnTo>
                              <a:pt x="1715" y="308"/>
                            </a:lnTo>
                            <a:lnTo>
                              <a:pt x="1760" y="343"/>
                            </a:lnTo>
                            <a:lnTo>
                              <a:pt x="1580" y="523"/>
                            </a:lnTo>
                            <a:lnTo>
                              <a:pt x="1673" y="512"/>
                            </a:lnTo>
                            <a:lnTo>
                              <a:pt x="1737" y="477"/>
                            </a:lnTo>
                            <a:lnTo>
                              <a:pt x="1790" y="488"/>
                            </a:lnTo>
                            <a:lnTo>
                              <a:pt x="1772" y="535"/>
                            </a:lnTo>
                            <a:lnTo>
                              <a:pt x="1703" y="540"/>
                            </a:lnTo>
                            <a:lnTo>
                              <a:pt x="1778" y="582"/>
                            </a:lnTo>
                            <a:lnTo>
                              <a:pt x="1854" y="523"/>
                            </a:lnTo>
                            <a:lnTo>
                              <a:pt x="2022" y="535"/>
                            </a:lnTo>
                            <a:lnTo>
                              <a:pt x="2028" y="570"/>
                            </a:lnTo>
                            <a:lnTo>
                              <a:pt x="2057" y="570"/>
                            </a:lnTo>
                            <a:lnTo>
                              <a:pt x="2046" y="622"/>
                            </a:lnTo>
                            <a:lnTo>
                              <a:pt x="2086" y="640"/>
                            </a:lnTo>
                            <a:lnTo>
                              <a:pt x="2069" y="662"/>
                            </a:lnTo>
                            <a:lnTo>
                              <a:pt x="2191" y="669"/>
                            </a:lnTo>
                            <a:lnTo>
                              <a:pt x="2284" y="721"/>
                            </a:lnTo>
                            <a:lnTo>
                              <a:pt x="2348" y="680"/>
                            </a:lnTo>
                            <a:lnTo>
                              <a:pt x="2395" y="704"/>
                            </a:lnTo>
                            <a:lnTo>
                              <a:pt x="2545" y="872"/>
                            </a:lnTo>
                            <a:lnTo>
                              <a:pt x="2587" y="884"/>
                            </a:lnTo>
                            <a:lnTo>
                              <a:pt x="2644" y="860"/>
                            </a:lnTo>
                            <a:lnTo>
                              <a:pt x="2679" y="894"/>
                            </a:lnTo>
                            <a:lnTo>
                              <a:pt x="2685" y="1081"/>
                            </a:lnTo>
                            <a:lnTo>
                              <a:pt x="2644" y="1156"/>
                            </a:lnTo>
                            <a:lnTo>
                              <a:pt x="2580" y="1180"/>
                            </a:lnTo>
                            <a:lnTo>
                              <a:pt x="2400" y="1342"/>
                            </a:lnTo>
                            <a:lnTo>
                              <a:pt x="2348" y="1372"/>
                            </a:lnTo>
                            <a:lnTo>
                              <a:pt x="2336" y="1494"/>
                            </a:lnTo>
                            <a:lnTo>
                              <a:pt x="2290" y="1592"/>
                            </a:lnTo>
                            <a:lnTo>
                              <a:pt x="2266" y="1703"/>
                            </a:lnTo>
                            <a:lnTo>
                              <a:pt x="2051" y="1975"/>
                            </a:lnTo>
                            <a:lnTo>
                              <a:pt x="2004" y="1993"/>
                            </a:lnTo>
                            <a:lnTo>
                              <a:pt x="1917" y="1982"/>
                            </a:lnTo>
                            <a:lnTo>
                              <a:pt x="1795" y="2045"/>
                            </a:lnTo>
                            <a:lnTo>
                              <a:pt x="1743" y="2034"/>
                            </a:lnTo>
                            <a:lnTo>
                              <a:pt x="1558" y="2127"/>
                            </a:lnTo>
                            <a:lnTo>
                              <a:pt x="1516" y="2306"/>
                            </a:lnTo>
                            <a:lnTo>
                              <a:pt x="1319" y="2521"/>
                            </a:lnTo>
                            <a:lnTo>
                              <a:pt x="1279" y="2521"/>
                            </a:lnTo>
                            <a:lnTo>
                              <a:pt x="1342" y="2382"/>
                            </a:lnTo>
                            <a:lnTo>
                              <a:pt x="1313" y="2394"/>
                            </a:lnTo>
                            <a:lnTo>
                              <a:pt x="1203" y="2603"/>
                            </a:lnTo>
                            <a:lnTo>
                              <a:pt x="1144" y="2528"/>
                            </a:lnTo>
                            <a:lnTo>
                              <a:pt x="1151" y="2486"/>
                            </a:lnTo>
                            <a:lnTo>
                              <a:pt x="1081" y="2423"/>
                            </a:lnTo>
                            <a:lnTo>
                              <a:pt x="1034" y="2417"/>
                            </a:lnTo>
                            <a:lnTo>
                              <a:pt x="1029" y="2359"/>
                            </a:lnTo>
                            <a:lnTo>
                              <a:pt x="977" y="2324"/>
                            </a:lnTo>
                            <a:lnTo>
                              <a:pt x="1226" y="2196"/>
                            </a:lnTo>
                            <a:lnTo>
                              <a:pt x="1226" y="2104"/>
                            </a:lnTo>
                            <a:lnTo>
                              <a:pt x="1214" y="2097"/>
                            </a:lnTo>
                            <a:lnTo>
                              <a:pt x="1226" y="2017"/>
                            </a:lnTo>
                            <a:lnTo>
                              <a:pt x="1174" y="1982"/>
                            </a:lnTo>
                            <a:lnTo>
                              <a:pt x="1186" y="1918"/>
                            </a:lnTo>
                            <a:lnTo>
                              <a:pt x="1075" y="1842"/>
                            </a:lnTo>
                            <a:lnTo>
                              <a:pt x="1034" y="1853"/>
                            </a:lnTo>
                            <a:lnTo>
                              <a:pt x="1000" y="1825"/>
                            </a:lnTo>
                            <a:lnTo>
                              <a:pt x="1022" y="1668"/>
                            </a:lnTo>
                            <a:lnTo>
                              <a:pt x="1052" y="1633"/>
                            </a:lnTo>
                            <a:lnTo>
                              <a:pt x="1011" y="1476"/>
                            </a:lnTo>
                            <a:lnTo>
                              <a:pt x="918" y="1447"/>
                            </a:lnTo>
                            <a:lnTo>
                              <a:pt x="900" y="1383"/>
                            </a:lnTo>
                            <a:lnTo>
                              <a:pt x="877" y="1360"/>
                            </a:lnTo>
                            <a:lnTo>
                              <a:pt x="877" y="1342"/>
                            </a:lnTo>
                            <a:lnTo>
                              <a:pt x="918" y="1313"/>
                            </a:lnTo>
                            <a:lnTo>
                              <a:pt x="726" y="1156"/>
                            </a:lnTo>
                            <a:lnTo>
                              <a:pt x="639" y="1145"/>
                            </a:lnTo>
                            <a:lnTo>
                              <a:pt x="581" y="1069"/>
                            </a:lnTo>
                            <a:lnTo>
                              <a:pt x="628" y="1051"/>
                            </a:lnTo>
                            <a:lnTo>
                              <a:pt x="639" y="971"/>
                            </a:lnTo>
                            <a:lnTo>
                              <a:pt x="598" y="964"/>
                            </a:lnTo>
                            <a:lnTo>
                              <a:pt x="429" y="994"/>
                            </a:lnTo>
                            <a:lnTo>
                              <a:pt x="424" y="976"/>
                            </a:lnTo>
                            <a:lnTo>
                              <a:pt x="366" y="982"/>
                            </a:lnTo>
                            <a:lnTo>
                              <a:pt x="342" y="1034"/>
                            </a:lnTo>
                            <a:lnTo>
                              <a:pt x="284" y="1023"/>
                            </a:lnTo>
                            <a:lnTo>
                              <a:pt x="215" y="988"/>
                            </a:lnTo>
                            <a:lnTo>
                              <a:pt x="232" y="918"/>
                            </a:lnTo>
                            <a:lnTo>
                              <a:pt x="203" y="889"/>
                            </a:lnTo>
                            <a:lnTo>
                              <a:pt x="122" y="918"/>
                            </a:lnTo>
                            <a:lnTo>
                              <a:pt x="87" y="860"/>
                            </a:lnTo>
                            <a:lnTo>
                              <a:pt x="23" y="901"/>
                            </a:lnTo>
                            <a:lnTo>
                              <a:pt x="0" y="784"/>
                            </a:lnTo>
                            <a:lnTo>
                              <a:pt x="52" y="692"/>
                            </a:lnTo>
                            <a:lnTo>
                              <a:pt x="58" y="640"/>
                            </a:lnTo>
                            <a:lnTo>
                              <a:pt x="262" y="529"/>
                            </a:lnTo>
                            <a:lnTo>
                              <a:pt x="360" y="326"/>
                            </a:lnTo>
                            <a:lnTo>
                              <a:pt x="314" y="285"/>
                            </a:lnTo>
                            <a:lnTo>
                              <a:pt x="319" y="239"/>
                            </a:lnTo>
                            <a:lnTo>
                              <a:pt x="384" y="192"/>
                            </a:lnTo>
                            <a:lnTo>
                              <a:pt x="360" y="186"/>
                            </a:lnTo>
                            <a:lnTo>
                              <a:pt x="342" y="174"/>
                            </a:lnTo>
                            <a:lnTo>
                              <a:pt x="349" y="146"/>
                            </a:lnTo>
                            <a:lnTo>
                              <a:pt x="377" y="151"/>
                            </a:lnTo>
                            <a:lnTo>
                              <a:pt x="429" y="186"/>
                            </a:lnTo>
                            <a:lnTo>
                              <a:pt x="476" y="186"/>
                            </a:lnTo>
                            <a:lnTo>
                              <a:pt x="511" y="239"/>
                            </a:lnTo>
                            <a:lnTo>
                              <a:pt x="656" y="268"/>
                            </a:lnTo>
                            <a:lnTo>
                              <a:pt x="778" y="174"/>
                            </a:lnTo>
                            <a:lnTo>
                              <a:pt x="691" y="52"/>
                            </a:lnTo>
                            <a:lnTo>
                              <a:pt x="720" y="29"/>
                            </a:lnTo>
                            <a:lnTo>
                              <a:pt x="843" y="105"/>
                            </a:lnTo>
                            <a:lnTo>
                              <a:pt x="872" y="87"/>
                            </a:lnTo>
                            <a:lnTo>
                              <a:pt x="965" y="99"/>
                            </a:lnTo>
                            <a:lnTo>
                              <a:pt x="1000" y="24"/>
                            </a:lnTo>
                            <a:lnTo>
                              <a:pt x="1000" y="0"/>
                            </a:lnTo>
                            <a:lnTo>
                              <a:pt x="1057" y="24"/>
                            </a:lnTo>
                            <a:lnTo>
                              <a:pt x="1052" y="59"/>
                            </a:lnTo>
                            <a:lnTo>
                              <a:pt x="1075" y="82"/>
                            </a:lnTo>
                            <a:lnTo>
                              <a:pt x="1075" y="256"/>
                            </a:lnTo>
                            <a:lnTo>
                              <a:pt x="1099" y="303"/>
                            </a:lnTo>
                            <a:lnTo>
                              <a:pt x="1296" y="268"/>
                            </a:lnTo>
                            <a:lnTo>
                              <a:pt x="1342" y="233"/>
                            </a:lnTo>
                            <a:lnTo>
                              <a:pt x="1401" y="268"/>
                            </a:lnTo>
                            <a:lnTo>
                              <a:pt x="1470" y="268"/>
                            </a:lnTo>
                            <a:lnTo>
                              <a:pt x="1499" y="296"/>
                            </a:lnTo>
                            <a:lnTo>
                              <a:pt x="1540" y="291"/>
                            </a:lnTo>
                            <a:lnTo>
                              <a:pt x="1633" y="16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0" name="Freeform 31"/>
                      <p:cNvSpPr>
                        <a:spLocks/>
                      </p:cNvSpPr>
                      <p:nvPr/>
                    </p:nvSpPr>
                    <p:spPr bwMode="auto">
                      <a:xfrm>
                        <a:off x="691" y="1077"/>
                        <a:ext cx="111" cy="47"/>
                      </a:xfrm>
                      <a:custGeom>
                        <a:avLst/>
                        <a:gdLst>
                          <a:gd name="T0" fmla="*/ 0 w 884"/>
                          <a:gd name="T1" fmla="*/ 87 h 377"/>
                          <a:gd name="T2" fmla="*/ 35 w 884"/>
                          <a:gd name="T3" fmla="*/ 41 h 377"/>
                          <a:gd name="T4" fmla="*/ 238 w 884"/>
                          <a:gd name="T5" fmla="*/ 0 h 377"/>
                          <a:gd name="T6" fmla="*/ 517 w 884"/>
                          <a:gd name="T7" fmla="*/ 98 h 377"/>
                          <a:gd name="T8" fmla="*/ 610 w 884"/>
                          <a:gd name="T9" fmla="*/ 192 h 377"/>
                          <a:gd name="T10" fmla="*/ 802 w 884"/>
                          <a:gd name="T11" fmla="*/ 238 h 377"/>
                          <a:gd name="T12" fmla="*/ 807 w 884"/>
                          <a:gd name="T13" fmla="*/ 279 h 377"/>
                          <a:gd name="T14" fmla="*/ 884 w 884"/>
                          <a:gd name="T15" fmla="*/ 337 h 377"/>
                          <a:gd name="T16" fmla="*/ 837 w 884"/>
                          <a:gd name="T17" fmla="*/ 377 h 377"/>
                          <a:gd name="T18" fmla="*/ 570 w 884"/>
                          <a:gd name="T19" fmla="*/ 354 h 377"/>
                          <a:gd name="T20" fmla="*/ 575 w 884"/>
                          <a:gd name="T21" fmla="*/ 279 h 377"/>
                          <a:gd name="T22" fmla="*/ 483 w 884"/>
                          <a:gd name="T23" fmla="*/ 185 h 377"/>
                          <a:gd name="T24" fmla="*/ 424 w 884"/>
                          <a:gd name="T25" fmla="*/ 180 h 377"/>
                          <a:gd name="T26" fmla="*/ 226 w 884"/>
                          <a:gd name="T27" fmla="*/ 93 h 377"/>
                          <a:gd name="T28" fmla="*/ 198 w 884"/>
                          <a:gd name="T29" fmla="*/ 58 h 377"/>
                          <a:gd name="T30" fmla="*/ 81 w 884"/>
                          <a:gd name="T31" fmla="*/ 105 h 377"/>
                          <a:gd name="T32" fmla="*/ 0 w 884"/>
                          <a:gd name="T33" fmla="*/ 87 h 3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4"/>
                          <a:gd name="T52" fmla="*/ 0 h 377"/>
                          <a:gd name="T53" fmla="*/ 884 w 884"/>
                          <a:gd name="T54" fmla="*/ 377 h 3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4" h="377">
                            <a:moveTo>
                              <a:pt x="0" y="87"/>
                            </a:moveTo>
                            <a:lnTo>
                              <a:pt x="35" y="41"/>
                            </a:lnTo>
                            <a:lnTo>
                              <a:pt x="238" y="0"/>
                            </a:lnTo>
                            <a:lnTo>
                              <a:pt x="517" y="98"/>
                            </a:lnTo>
                            <a:lnTo>
                              <a:pt x="610" y="192"/>
                            </a:lnTo>
                            <a:lnTo>
                              <a:pt x="802" y="238"/>
                            </a:lnTo>
                            <a:lnTo>
                              <a:pt x="807" y="279"/>
                            </a:lnTo>
                            <a:lnTo>
                              <a:pt x="884" y="337"/>
                            </a:lnTo>
                            <a:lnTo>
                              <a:pt x="837" y="377"/>
                            </a:lnTo>
                            <a:lnTo>
                              <a:pt x="570" y="354"/>
                            </a:lnTo>
                            <a:lnTo>
                              <a:pt x="575" y="279"/>
                            </a:lnTo>
                            <a:lnTo>
                              <a:pt x="483" y="185"/>
                            </a:lnTo>
                            <a:lnTo>
                              <a:pt x="424" y="180"/>
                            </a:lnTo>
                            <a:lnTo>
                              <a:pt x="226" y="93"/>
                            </a:lnTo>
                            <a:lnTo>
                              <a:pt x="198" y="58"/>
                            </a:lnTo>
                            <a:lnTo>
                              <a:pt x="81" y="105"/>
                            </a:lnTo>
                            <a:lnTo>
                              <a:pt x="0" y="8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1" name="Freeform 32"/>
                      <p:cNvSpPr>
                        <a:spLocks/>
                      </p:cNvSpPr>
                      <p:nvPr/>
                    </p:nvSpPr>
                    <p:spPr bwMode="auto">
                      <a:xfrm>
                        <a:off x="867" y="1147"/>
                        <a:ext cx="23" cy="8"/>
                      </a:xfrm>
                      <a:custGeom>
                        <a:avLst/>
                        <a:gdLst>
                          <a:gd name="T0" fmla="*/ 0 w 180"/>
                          <a:gd name="T1" fmla="*/ 40 h 57"/>
                          <a:gd name="T2" fmla="*/ 17 w 180"/>
                          <a:gd name="T3" fmla="*/ 5 h 57"/>
                          <a:gd name="T4" fmla="*/ 127 w 180"/>
                          <a:gd name="T5" fmla="*/ 5 h 57"/>
                          <a:gd name="T6" fmla="*/ 168 w 180"/>
                          <a:gd name="T7" fmla="*/ 0 h 57"/>
                          <a:gd name="T8" fmla="*/ 180 w 180"/>
                          <a:gd name="T9" fmla="*/ 22 h 57"/>
                          <a:gd name="T10" fmla="*/ 104 w 180"/>
                          <a:gd name="T11" fmla="*/ 57 h 57"/>
                          <a:gd name="T12" fmla="*/ 70 w 180"/>
                          <a:gd name="T13" fmla="*/ 40 h 57"/>
                          <a:gd name="T14" fmla="*/ 0 w 180"/>
                          <a:gd name="T15" fmla="*/ 40 h 57"/>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57"/>
                          <a:gd name="T26" fmla="*/ 180 w 180"/>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57">
                            <a:moveTo>
                              <a:pt x="0" y="40"/>
                            </a:moveTo>
                            <a:lnTo>
                              <a:pt x="17" y="5"/>
                            </a:lnTo>
                            <a:lnTo>
                              <a:pt x="127" y="5"/>
                            </a:lnTo>
                            <a:lnTo>
                              <a:pt x="168" y="0"/>
                            </a:lnTo>
                            <a:lnTo>
                              <a:pt x="180" y="22"/>
                            </a:lnTo>
                            <a:lnTo>
                              <a:pt x="104" y="57"/>
                            </a:lnTo>
                            <a:lnTo>
                              <a:pt x="70" y="40"/>
                            </a:lnTo>
                            <a:lnTo>
                              <a:pt x="0" y="4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2" name="Freeform 33"/>
                      <p:cNvSpPr>
                        <a:spLocks/>
                      </p:cNvSpPr>
                      <p:nvPr/>
                    </p:nvSpPr>
                    <p:spPr bwMode="auto">
                      <a:xfrm>
                        <a:off x="750" y="1135"/>
                        <a:ext cx="26" cy="12"/>
                      </a:xfrm>
                      <a:custGeom>
                        <a:avLst/>
                        <a:gdLst>
                          <a:gd name="T0" fmla="*/ 0 w 209"/>
                          <a:gd name="T1" fmla="*/ 0 h 94"/>
                          <a:gd name="T2" fmla="*/ 87 w 209"/>
                          <a:gd name="T3" fmla="*/ 82 h 94"/>
                          <a:gd name="T4" fmla="*/ 122 w 209"/>
                          <a:gd name="T5" fmla="*/ 94 h 94"/>
                          <a:gd name="T6" fmla="*/ 197 w 209"/>
                          <a:gd name="T7" fmla="*/ 82 h 94"/>
                          <a:gd name="T8" fmla="*/ 209 w 209"/>
                          <a:gd name="T9" fmla="*/ 53 h 94"/>
                          <a:gd name="T10" fmla="*/ 127 w 209"/>
                          <a:gd name="T11" fmla="*/ 47 h 94"/>
                          <a:gd name="T12" fmla="*/ 92 w 209"/>
                          <a:gd name="T13" fmla="*/ 35 h 94"/>
                          <a:gd name="T14" fmla="*/ 64 w 209"/>
                          <a:gd name="T15" fmla="*/ 0 h 94"/>
                          <a:gd name="T16" fmla="*/ 0 w 209"/>
                          <a:gd name="T17" fmla="*/ 0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94"/>
                          <a:gd name="T29" fmla="*/ 209 w 209"/>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94">
                            <a:moveTo>
                              <a:pt x="0" y="0"/>
                            </a:moveTo>
                            <a:lnTo>
                              <a:pt x="87" y="82"/>
                            </a:lnTo>
                            <a:lnTo>
                              <a:pt x="122" y="94"/>
                            </a:lnTo>
                            <a:lnTo>
                              <a:pt x="197" y="82"/>
                            </a:lnTo>
                            <a:lnTo>
                              <a:pt x="209" y="53"/>
                            </a:lnTo>
                            <a:lnTo>
                              <a:pt x="127" y="47"/>
                            </a:lnTo>
                            <a:lnTo>
                              <a:pt x="92" y="35"/>
                            </a:lnTo>
                            <a:lnTo>
                              <a:pt x="64" y="0"/>
                            </a:lnTo>
                            <a:lnTo>
                              <a:pt x="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3" name="Freeform 34"/>
                      <p:cNvSpPr>
                        <a:spLocks/>
                      </p:cNvSpPr>
                      <p:nvPr/>
                    </p:nvSpPr>
                    <p:spPr bwMode="auto">
                      <a:xfrm>
                        <a:off x="703" y="1093"/>
                        <a:ext cx="9" cy="5"/>
                      </a:xfrm>
                      <a:custGeom>
                        <a:avLst/>
                        <a:gdLst>
                          <a:gd name="T0" fmla="*/ 53 w 70"/>
                          <a:gd name="T1" fmla="*/ 0 h 40"/>
                          <a:gd name="T2" fmla="*/ 35 w 70"/>
                          <a:gd name="T3" fmla="*/ 0 h 40"/>
                          <a:gd name="T4" fmla="*/ 6 w 70"/>
                          <a:gd name="T5" fmla="*/ 12 h 40"/>
                          <a:gd name="T6" fmla="*/ 0 w 70"/>
                          <a:gd name="T7" fmla="*/ 40 h 40"/>
                          <a:gd name="T8" fmla="*/ 70 w 70"/>
                          <a:gd name="T9" fmla="*/ 23 h 40"/>
                          <a:gd name="T10" fmla="*/ 53 w 70"/>
                          <a:gd name="T11" fmla="*/ 0 h 40"/>
                          <a:gd name="T12" fmla="*/ 0 60000 65536"/>
                          <a:gd name="T13" fmla="*/ 0 60000 65536"/>
                          <a:gd name="T14" fmla="*/ 0 60000 65536"/>
                          <a:gd name="T15" fmla="*/ 0 60000 65536"/>
                          <a:gd name="T16" fmla="*/ 0 60000 65536"/>
                          <a:gd name="T17" fmla="*/ 0 60000 65536"/>
                          <a:gd name="T18" fmla="*/ 0 w 70"/>
                          <a:gd name="T19" fmla="*/ 0 h 40"/>
                          <a:gd name="T20" fmla="*/ 70 w 7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70" h="40">
                            <a:moveTo>
                              <a:pt x="53" y="0"/>
                            </a:moveTo>
                            <a:lnTo>
                              <a:pt x="35" y="0"/>
                            </a:lnTo>
                            <a:lnTo>
                              <a:pt x="6" y="12"/>
                            </a:lnTo>
                            <a:lnTo>
                              <a:pt x="0" y="40"/>
                            </a:lnTo>
                            <a:lnTo>
                              <a:pt x="70" y="23"/>
                            </a:lnTo>
                            <a:lnTo>
                              <a:pt x="53"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4" name="Freeform 35"/>
                      <p:cNvSpPr>
                        <a:spLocks/>
                      </p:cNvSpPr>
                      <p:nvPr/>
                    </p:nvSpPr>
                    <p:spPr bwMode="auto">
                      <a:xfrm>
                        <a:off x="763" y="1055"/>
                        <a:ext cx="5" cy="7"/>
                      </a:xfrm>
                      <a:custGeom>
                        <a:avLst/>
                        <a:gdLst>
                          <a:gd name="T0" fmla="*/ 35 w 41"/>
                          <a:gd name="T1" fmla="*/ 0 h 52"/>
                          <a:gd name="T2" fmla="*/ 0 w 41"/>
                          <a:gd name="T3" fmla="*/ 0 h 52"/>
                          <a:gd name="T4" fmla="*/ 6 w 41"/>
                          <a:gd name="T5" fmla="*/ 52 h 52"/>
                          <a:gd name="T6" fmla="*/ 41 w 41"/>
                          <a:gd name="T7" fmla="*/ 28 h 52"/>
                          <a:gd name="T8" fmla="*/ 35 w 41"/>
                          <a:gd name="T9" fmla="*/ 17 h 52"/>
                          <a:gd name="T10" fmla="*/ 35 w 41"/>
                          <a:gd name="T11" fmla="*/ 0 h 52"/>
                          <a:gd name="T12" fmla="*/ 0 60000 65536"/>
                          <a:gd name="T13" fmla="*/ 0 60000 65536"/>
                          <a:gd name="T14" fmla="*/ 0 60000 65536"/>
                          <a:gd name="T15" fmla="*/ 0 60000 65536"/>
                          <a:gd name="T16" fmla="*/ 0 60000 65536"/>
                          <a:gd name="T17" fmla="*/ 0 60000 65536"/>
                          <a:gd name="T18" fmla="*/ 0 w 41"/>
                          <a:gd name="T19" fmla="*/ 0 h 52"/>
                          <a:gd name="T20" fmla="*/ 41 w 41"/>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41" h="52">
                            <a:moveTo>
                              <a:pt x="35" y="0"/>
                            </a:moveTo>
                            <a:lnTo>
                              <a:pt x="0" y="0"/>
                            </a:lnTo>
                            <a:lnTo>
                              <a:pt x="6" y="52"/>
                            </a:lnTo>
                            <a:lnTo>
                              <a:pt x="41" y="28"/>
                            </a:lnTo>
                            <a:lnTo>
                              <a:pt x="35" y="17"/>
                            </a:lnTo>
                            <a:lnTo>
                              <a:pt x="35"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5" name="Freeform 36"/>
                      <p:cNvSpPr>
                        <a:spLocks/>
                      </p:cNvSpPr>
                      <p:nvPr/>
                    </p:nvSpPr>
                    <p:spPr bwMode="auto">
                      <a:xfrm>
                        <a:off x="766" y="1064"/>
                        <a:ext cx="3" cy="4"/>
                      </a:xfrm>
                      <a:custGeom>
                        <a:avLst/>
                        <a:gdLst>
                          <a:gd name="T0" fmla="*/ 18 w 24"/>
                          <a:gd name="T1" fmla="*/ 0 h 28"/>
                          <a:gd name="T2" fmla="*/ 12 w 24"/>
                          <a:gd name="T3" fmla="*/ 11 h 28"/>
                          <a:gd name="T4" fmla="*/ 0 w 24"/>
                          <a:gd name="T5" fmla="*/ 28 h 28"/>
                          <a:gd name="T6" fmla="*/ 24 w 24"/>
                          <a:gd name="T7" fmla="*/ 23 h 28"/>
                          <a:gd name="T8" fmla="*/ 18 w 24"/>
                          <a:gd name="T9" fmla="*/ 0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18" y="0"/>
                            </a:moveTo>
                            <a:lnTo>
                              <a:pt x="12" y="11"/>
                            </a:lnTo>
                            <a:lnTo>
                              <a:pt x="0" y="28"/>
                            </a:lnTo>
                            <a:lnTo>
                              <a:pt x="24" y="23"/>
                            </a:lnTo>
                            <a:lnTo>
                              <a:pt x="18"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6" name="Freeform 37"/>
                      <p:cNvSpPr>
                        <a:spLocks/>
                      </p:cNvSpPr>
                      <p:nvPr/>
                    </p:nvSpPr>
                    <p:spPr bwMode="auto">
                      <a:xfrm>
                        <a:off x="401" y="421"/>
                        <a:ext cx="12" cy="5"/>
                      </a:xfrm>
                      <a:custGeom>
                        <a:avLst/>
                        <a:gdLst>
                          <a:gd name="T0" fmla="*/ 64 w 99"/>
                          <a:gd name="T1" fmla="*/ 11 h 46"/>
                          <a:gd name="T2" fmla="*/ 12 w 99"/>
                          <a:gd name="T3" fmla="*/ 0 h 46"/>
                          <a:gd name="T4" fmla="*/ 0 w 99"/>
                          <a:gd name="T5" fmla="*/ 11 h 46"/>
                          <a:gd name="T6" fmla="*/ 12 w 99"/>
                          <a:gd name="T7" fmla="*/ 40 h 46"/>
                          <a:gd name="T8" fmla="*/ 64 w 99"/>
                          <a:gd name="T9" fmla="*/ 46 h 46"/>
                          <a:gd name="T10" fmla="*/ 99 w 99"/>
                          <a:gd name="T11" fmla="*/ 17 h 46"/>
                          <a:gd name="T12" fmla="*/ 64 w 99"/>
                          <a:gd name="T13" fmla="*/ 11 h 46"/>
                          <a:gd name="T14" fmla="*/ 0 60000 65536"/>
                          <a:gd name="T15" fmla="*/ 0 60000 65536"/>
                          <a:gd name="T16" fmla="*/ 0 60000 65536"/>
                          <a:gd name="T17" fmla="*/ 0 60000 65536"/>
                          <a:gd name="T18" fmla="*/ 0 60000 65536"/>
                          <a:gd name="T19" fmla="*/ 0 60000 65536"/>
                          <a:gd name="T20" fmla="*/ 0 60000 65536"/>
                          <a:gd name="T21" fmla="*/ 0 w 99"/>
                          <a:gd name="T22" fmla="*/ 0 h 46"/>
                          <a:gd name="T23" fmla="*/ 99 w 99"/>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46">
                            <a:moveTo>
                              <a:pt x="64" y="11"/>
                            </a:moveTo>
                            <a:lnTo>
                              <a:pt x="12" y="0"/>
                            </a:lnTo>
                            <a:lnTo>
                              <a:pt x="0" y="11"/>
                            </a:lnTo>
                            <a:lnTo>
                              <a:pt x="12" y="40"/>
                            </a:lnTo>
                            <a:lnTo>
                              <a:pt x="64" y="46"/>
                            </a:lnTo>
                            <a:lnTo>
                              <a:pt x="99" y="17"/>
                            </a:lnTo>
                            <a:lnTo>
                              <a:pt x="64" y="11"/>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7" name="Freeform 38"/>
                      <p:cNvSpPr>
                        <a:spLocks/>
                      </p:cNvSpPr>
                      <p:nvPr/>
                    </p:nvSpPr>
                    <p:spPr bwMode="auto">
                      <a:xfrm>
                        <a:off x="368" y="468"/>
                        <a:ext cx="14" cy="6"/>
                      </a:xfrm>
                      <a:custGeom>
                        <a:avLst/>
                        <a:gdLst>
                          <a:gd name="T0" fmla="*/ 58 w 110"/>
                          <a:gd name="T1" fmla="*/ 0 h 52"/>
                          <a:gd name="T2" fmla="*/ 0 w 110"/>
                          <a:gd name="T3" fmla="*/ 24 h 52"/>
                          <a:gd name="T4" fmla="*/ 23 w 110"/>
                          <a:gd name="T5" fmla="*/ 41 h 52"/>
                          <a:gd name="T6" fmla="*/ 105 w 110"/>
                          <a:gd name="T7" fmla="*/ 52 h 52"/>
                          <a:gd name="T8" fmla="*/ 110 w 110"/>
                          <a:gd name="T9" fmla="*/ 17 h 52"/>
                          <a:gd name="T10" fmla="*/ 81 w 110"/>
                          <a:gd name="T11" fmla="*/ 0 h 52"/>
                          <a:gd name="T12" fmla="*/ 58 w 110"/>
                          <a:gd name="T13" fmla="*/ 0 h 52"/>
                          <a:gd name="T14" fmla="*/ 0 60000 65536"/>
                          <a:gd name="T15" fmla="*/ 0 60000 65536"/>
                          <a:gd name="T16" fmla="*/ 0 60000 65536"/>
                          <a:gd name="T17" fmla="*/ 0 60000 65536"/>
                          <a:gd name="T18" fmla="*/ 0 60000 65536"/>
                          <a:gd name="T19" fmla="*/ 0 60000 65536"/>
                          <a:gd name="T20" fmla="*/ 0 60000 65536"/>
                          <a:gd name="T21" fmla="*/ 0 w 110"/>
                          <a:gd name="T22" fmla="*/ 0 h 52"/>
                          <a:gd name="T23" fmla="*/ 110 w 110"/>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2">
                            <a:moveTo>
                              <a:pt x="58" y="0"/>
                            </a:moveTo>
                            <a:lnTo>
                              <a:pt x="0" y="24"/>
                            </a:lnTo>
                            <a:lnTo>
                              <a:pt x="23" y="41"/>
                            </a:lnTo>
                            <a:lnTo>
                              <a:pt x="105" y="52"/>
                            </a:lnTo>
                            <a:lnTo>
                              <a:pt x="110" y="17"/>
                            </a:lnTo>
                            <a:lnTo>
                              <a:pt x="81" y="0"/>
                            </a:lnTo>
                            <a:lnTo>
                              <a:pt x="58"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8" name="Freeform 39"/>
                      <p:cNvSpPr>
                        <a:spLocks/>
                      </p:cNvSpPr>
                      <p:nvPr/>
                    </p:nvSpPr>
                    <p:spPr bwMode="auto">
                      <a:xfrm>
                        <a:off x="920" y="773"/>
                        <a:ext cx="55" cy="53"/>
                      </a:xfrm>
                      <a:custGeom>
                        <a:avLst/>
                        <a:gdLst>
                          <a:gd name="T0" fmla="*/ 180 w 436"/>
                          <a:gd name="T1" fmla="*/ 0 h 424"/>
                          <a:gd name="T2" fmla="*/ 105 w 436"/>
                          <a:gd name="T3" fmla="*/ 198 h 424"/>
                          <a:gd name="T4" fmla="*/ 0 w 436"/>
                          <a:gd name="T5" fmla="*/ 250 h 424"/>
                          <a:gd name="T6" fmla="*/ 81 w 436"/>
                          <a:gd name="T7" fmla="*/ 255 h 424"/>
                          <a:gd name="T8" fmla="*/ 81 w 436"/>
                          <a:gd name="T9" fmla="*/ 360 h 424"/>
                          <a:gd name="T10" fmla="*/ 162 w 436"/>
                          <a:gd name="T11" fmla="*/ 389 h 424"/>
                          <a:gd name="T12" fmla="*/ 255 w 436"/>
                          <a:gd name="T13" fmla="*/ 342 h 424"/>
                          <a:gd name="T14" fmla="*/ 279 w 436"/>
                          <a:gd name="T15" fmla="*/ 354 h 424"/>
                          <a:gd name="T16" fmla="*/ 337 w 436"/>
                          <a:gd name="T17" fmla="*/ 401 h 424"/>
                          <a:gd name="T18" fmla="*/ 394 w 436"/>
                          <a:gd name="T19" fmla="*/ 372 h 424"/>
                          <a:gd name="T20" fmla="*/ 412 w 436"/>
                          <a:gd name="T21" fmla="*/ 424 h 424"/>
                          <a:gd name="T22" fmla="*/ 436 w 436"/>
                          <a:gd name="T23" fmla="*/ 255 h 424"/>
                          <a:gd name="T24" fmla="*/ 384 w 436"/>
                          <a:gd name="T25" fmla="*/ 273 h 424"/>
                          <a:gd name="T26" fmla="*/ 412 w 436"/>
                          <a:gd name="T27" fmla="*/ 203 h 424"/>
                          <a:gd name="T28" fmla="*/ 360 w 436"/>
                          <a:gd name="T29" fmla="*/ 163 h 424"/>
                          <a:gd name="T30" fmla="*/ 366 w 436"/>
                          <a:gd name="T31" fmla="*/ 145 h 424"/>
                          <a:gd name="T32" fmla="*/ 255 w 436"/>
                          <a:gd name="T33" fmla="*/ 122 h 424"/>
                          <a:gd name="T34" fmla="*/ 197 w 436"/>
                          <a:gd name="T35" fmla="*/ 151 h 424"/>
                          <a:gd name="T36" fmla="*/ 227 w 436"/>
                          <a:gd name="T37" fmla="*/ 35 h 424"/>
                          <a:gd name="T38" fmla="*/ 180 w 436"/>
                          <a:gd name="T39" fmla="*/ 0 h 4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424"/>
                          <a:gd name="T62" fmla="*/ 436 w 436"/>
                          <a:gd name="T63" fmla="*/ 424 h 4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424">
                            <a:moveTo>
                              <a:pt x="180" y="0"/>
                            </a:moveTo>
                            <a:lnTo>
                              <a:pt x="105" y="198"/>
                            </a:lnTo>
                            <a:lnTo>
                              <a:pt x="0" y="250"/>
                            </a:lnTo>
                            <a:lnTo>
                              <a:pt x="81" y="255"/>
                            </a:lnTo>
                            <a:lnTo>
                              <a:pt x="81" y="360"/>
                            </a:lnTo>
                            <a:lnTo>
                              <a:pt x="162" y="389"/>
                            </a:lnTo>
                            <a:lnTo>
                              <a:pt x="255" y="342"/>
                            </a:lnTo>
                            <a:lnTo>
                              <a:pt x="279" y="354"/>
                            </a:lnTo>
                            <a:lnTo>
                              <a:pt x="337" y="401"/>
                            </a:lnTo>
                            <a:lnTo>
                              <a:pt x="394" y="372"/>
                            </a:lnTo>
                            <a:lnTo>
                              <a:pt x="412" y="424"/>
                            </a:lnTo>
                            <a:lnTo>
                              <a:pt x="436" y="255"/>
                            </a:lnTo>
                            <a:lnTo>
                              <a:pt x="384" y="273"/>
                            </a:lnTo>
                            <a:lnTo>
                              <a:pt x="412" y="203"/>
                            </a:lnTo>
                            <a:lnTo>
                              <a:pt x="360" y="163"/>
                            </a:lnTo>
                            <a:lnTo>
                              <a:pt x="366" y="145"/>
                            </a:lnTo>
                            <a:lnTo>
                              <a:pt x="255" y="122"/>
                            </a:lnTo>
                            <a:lnTo>
                              <a:pt x="197" y="151"/>
                            </a:lnTo>
                            <a:lnTo>
                              <a:pt x="227" y="35"/>
                            </a:lnTo>
                            <a:lnTo>
                              <a:pt x="18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39" name="Freeform 40"/>
                      <p:cNvSpPr>
                        <a:spLocks/>
                      </p:cNvSpPr>
                      <p:nvPr/>
                    </p:nvSpPr>
                    <p:spPr bwMode="auto">
                      <a:xfrm>
                        <a:off x="892" y="800"/>
                        <a:ext cx="15" cy="7"/>
                      </a:xfrm>
                      <a:custGeom>
                        <a:avLst/>
                        <a:gdLst>
                          <a:gd name="T0" fmla="*/ 93 w 122"/>
                          <a:gd name="T1" fmla="*/ 0 h 53"/>
                          <a:gd name="T2" fmla="*/ 30 w 122"/>
                          <a:gd name="T3" fmla="*/ 7 h 53"/>
                          <a:gd name="T4" fmla="*/ 0 w 122"/>
                          <a:gd name="T5" fmla="*/ 7 h 53"/>
                          <a:gd name="T6" fmla="*/ 0 w 122"/>
                          <a:gd name="T7" fmla="*/ 24 h 53"/>
                          <a:gd name="T8" fmla="*/ 82 w 122"/>
                          <a:gd name="T9" fmla="*/ 35 h 53"/>
                          <a:gd name="T10" fmla="*/ 99 w 122"/>
                          <a:gd name="T11" fmla="*/ 53 h 53"/>
                          <a:gd name="T12" fmla="*/ 122 w 122"/>
                          <a:gd name="T13" fmla="*/ 30 h 53"/>
                          <a:gd name="T14" fmla="*/ 93 w 122"/>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53"/>
                          <a:gd name="T26" fmla="*/ 122 w 12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53">
                            <a:moveTo>
                              <a:pt x="93" y="0"/>
                            </a:moveTo>
                            <a:lnTo>
                              <a:pt x="30" y="7"/>
                            </a:lnTo>
                            <a:lnTo>
                              <a:pt x="0" y="7"/>
                            </a:lnTo>
                            <a:lnTo>
                              <a:pt x="0" y="24"/>
                            </a:lnTo>
                            <a:lnTo>
                              <a:pt x="82" y="35"/>
                            </a:lnTo>
                            <a:lnTo>
                              <a:pt x="99" y="53"/>
                            </a:lnTo>
                            <a:lnTo>
                              <a:pt x="122" y="30"/>
                            </a:lnTo>
                            <a:lnTo>
                              <a:pt x="93"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0" name="Freeform 41"/>
                      <p:cNvSpPr>
                        <a:spLocks/>
                      </p:cNvSpPr>
                      <p:nvPr/>
                    </p:nvSpPr>
                    <p:spPr bwMode="auto">
                      <a:xfrm>
                        <a:off x="896" y="831"/>
                        <a:ext cx="9" cy="6"/>
                      </a:xfrm>
                      <a:custGeom>
                        <a:avLst/>
                        <a:gdLst>
                          <a:gd name="T0" fmla="*/ 40 w 75"/>
                          <a:gd name="T1" fmla="*/ 0 h 47"/>
                          <a:gd name="T2" fmla="*/ 0 w 75"/>
                          <a:gd name="T3" fmla="*/ 24 h 47"/>
                          <a:gd name="T4" fmla="*/ 17 w 75"/>
                          <a:gd name="T5" fmla="*/ 42 h 47"/>
                          <a:gd name="T6" fmla="*/ 75 w 75"/>
                          <a:gd name="T7" fmla="*/ 47 h 47"/>
                          <a:gd name="T8" fmla="*/ 69 w 75"/>
                          <a:gd name="T9" fmla="*/ 12 h 47"/>
                          <a:gd name="T10" fmla="*/ 40 w 75"/>
                          <a:gd name="T11" fmla="*/ 0 h 47"/>
                          <a:gd name="T12" fmla="*/ 0 60000 65536"/>
                          <a:gd name="T13" fmla="*/ 0 60000 65536"/>
                          <a:gd name="T14" fmla="*/ 0 60000 65536"/>
                          <a:gd name="T15" fmla="*/ 0 60000 65536"/>
                          <a:gd name="T16" fmla="*/ 0 60000 65536"/>
                          <a:gd name="T17" fmla="*/ 0 60000 65536"/>
                          <a:gd name="T18" fmla="*/ 0 w 75"/>
                          <a:gd name="T19" fmla="*/ 0 h 47"/>
                          <a:gd name="T20" fmla="*/ 75 w 7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5" h="47">
                            <a:moveTo>
                              <a:pt x="40" y="0"/>
                            </a:moveTo>
                            <a:lnTo>
                              <a:pt x="0" y="24"/>
                            </a:lnTo>
                            <a:lnTo>
                              <a:pt x="17" y="42"/>
                            </a:lnTo>
                            <a:lnTo>
                              <a:pt x="75" y="47"/>
                            </a:lnTo>
                            <a:lnTo>
                              <a:pt x="69" y="12"/>
                            </a:lnTo>
                            <a:lnTo>
                              <a:pt x="4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1" name="Freeform 42"/>
                      <p:cNvSpPr>
                        <a:spLocks/>
                      </p:cNvSpPr>
                      <p:nvPr/>
                    </p:nvSpPr>
                    <p:spPr bwMode="auto">
                      <a:xfrm>
                        <a:off x="916" y="831"/>
                        <a:ext cx="11" cy="13"/>
                      </a:xfrm>
                      <a:custGeom>
                        <a:avLst/>
                        <a:gdLst>
                          <a:gd name="T0" fmla="*/ 17 w 87"/>
                          <a:gd name="T1" fmla="*/ 100 h 105"/>
                          <a:gd name="T2" fmla="*/ 0 w 87"/>
                          <a:gd name="T3" fmla="*/ 59 h 105"/>
                          <a:gd name="T4" fmla="*/ 28 w 87"/>
                          <a:gd name="T5" fmla="*/ 0 h 105"/>
                          <a:gd name="T6" fmla="*/ 52 w 87"/>
                          <a:gd name="T7" fmla="*/ 12 h 105"/>
                          <a:gd name="T8" fmla="*/ 40 w 87"/>
                          <a:gd name="T9" fmla="*/ 47 h 105"/>
                          <a:gd name="T10" fmla="*/ 87 w 87"/>
                          <a:gd name="T11" fmla="*/ 70 h 105"/>
                          <a:gd name="T12" fmla="*/ 75 w 87"/>
                          <a:gd name="T13" fmla="*/ 105 h 105"/>
                          <a:gd name="T14" fmla="*/ 28 w 87"/>
                          <a:gd name="T15" fmla="*/ 100 h 105"/>
                          <a:gd name="T16" fmla="*/ 17 w 87"/>
                          <a:gd name="T17" fmla="*/ 100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05"/>
                          <a:gd name="T29" fmla="*/ 87 w 87"/>
                          <a:gd name="T30" fmla="*/ 105 h 1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05">
                            <a:moveTo>
                              <a:pt x="17" y="100"/>
                            </a:moveTo>
                            <a:lnTo>
                              <a:pt x="0" y="59"/>
                            </a:lnTo>
                            <a:lnTo>
                              <a:pt x="28" y="0"/>
                            </a:lnTo>
                            <a:lnTo>
                              <a:pt x="52" y="12"/>
                            </a:lnTo>
                            <a:lnTo>
                              <a:pt x="40" y="47"/>
                            </a:lnTo>
                            <a:lnTo>
                              <a:pt x="87" y="70"/>
                            </a:lnTo>
                            <a:lnTo>
                              <a:pt x="75" y="105"/>
                            </a:lnTo>
                            <a:lnTo>
                              <a:pt x="28" y="100"/>
                            </a:lnTo>
                            <a:lnTo>
                              <a:pt x="17" y="10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2" name="Freeform 43"/>
                      <p:cNvSpPr>
                        <a:spLocks/>
                      </p:cNvSpPr>
                      <p:nvPr/>
                    </p:nvSpPr>
                    <p:spPr bwMode="auto">
                      <a:xfrm>
                        <a:off x="451" y="661"/>
                        <a:ext cx="10" cy="29"/>
                      </a:xfrm>
                      <a:custGeom>
                        <a:avLst/>
                        <a:gdLst>
                          <a:gd name="T0" fmla="*/ 70 w 76"/>
                          <a:gd name="T1" fmla="*/ 214 h 232"/>
                          <a:gd name="T2" fmla="*/ 59 w 76"/>
                          <a:gd name="T3" fmla="*/ 157 h 232"/>
                          <a:gd name="T4" fmla="*/ 76 w 76"/>
                          <a:gd name="T5" fmla="*/ 58 h 232"/>
                          <a:gd name="T6" fmla="*/ 59 w 76"/>
                          <a:gd name="T7" fmla="*/ 0 h 232"/>
                          <a:gd name="T8" fmla="*/ 0 w 76"/>
                          <a:gd name="T9" fmla="*/ 0 h 232"/>
                          <a:gd name="T10" fmla="*/ 47 w 76"/>
                          <a:gd name="T11" fmla="*/ 46 h 232"/>
                          <a:gd name="T12" fmla="*/ 0 w 76"/>
                          <a:gd name="T13" fmla="*/ 127 h 232"/>
                          <a:gd name="T14" fmla="*/ 29 w 76"/>
                          <a:gd name="T15" fmla="*/ 174 h 232"/>
                          <a:gd name="T16" fmla="*/ 41 w 76"/>
                          <a:gd name="T17" fmla="*/ 220 h 232"/>
                          <a:gd name="T18" fmla="*/ 64 w 76"/>
                          <a:gd name="T19" fmla="*/ 232 h 232"/>
                          <a:gd name="T20" fmla="*/ 70 w 76"/>
                          <a:gd name="T21" fmla="*/ 214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232"/>
                          <a:gd name="T35" fmla="*/ 76 w 76"/>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232">
                            <a:moveTo>
                              <a:pt x="70" y="214"/>
                            </a:moveTo>
                            <a:lnTo>
                              <a:pt x="59" y="157"/>
                            </a:lnTo>
                            <a:lnTo>
                              <a:pt x="76" y="58"/>
                            </a:lnTo>
                            <a:lnTo>
                              <a:pt x="59" y="0"/>
                            </a:lnTo>
                            <a:lnTo>
                              <a:pt x="0" y="0"/>
                            </a:lnTo>
                            <a:lnTo>
                              <a:pt x="47" y="46"/>
                            </a:lnTo>
                            <a:lnTo>
                              <a:pt x="0" y="127"/>
                            </a:lnTo>
                            <a:lnTo>
                              <a:pt x="29" y="174"/>
                            </a:lnTo>
                            <a:lnTo>
                              <a:pt x="41" y="220"/>
                            </a:lnTo>
                            <a:lnTo>
                              <a:pt x="64" y="232"/>
                            </a:lnTo>
                            <a:lnTo>
                              <a:pt x="70" y="21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3" name="Freeform 44"/>
                      <p:cNvSpPr>
                        <a:spLocks/>
                      </p:cNvSpPr>
                      <p:nvPr/>
                    </p:nvSpPr>
                    <p:spPr bwMode="auto">
                      <a:xfrm>
                        <a:off x="749" y="630"/>
                        <a:ext cx="32" cy="23"/>
                      </a:xfrm>
                      <a:custGeom>
                        <a:avLst/>
                        <a:gdLst>
                          <a:gd name="T0" fmla="*/ 29 w 256"/>
                          <a:gd name="T1" fmla="*/ 0 h 187"/>
                          <a:gd name="T2" fmla="*/ 41 w 256"/>
                          <a:gd name="T3" fmla="*/ 30 h 187"/>
                          <a:gd name="T4" fmla="*/ 0 w 256"/>
                          <a:gd name="T5" fmla="*/ 122 h 187"/>
                          <a:gd name="T6" fmla="*/ 69 w 256"/>
                          <a:gd name="T7" fmla="*/ 187 h 187"/>
                          <a:gd name="T8" fmla="*/ 111 w 256"/>
                          <a:gd name="T9" fmla="*/ 169 h 187"/>
                          <a:gd name="T10" fmla="*/ 104 w 256"/>
                          <a:gd name="T11" fmla="*/ 122 h 187"/>
                          <a:gd name="T12" fmla="*/ 157 w 256"/>
                          <a:gd name="T13" fmla="*/ 169 h 187"/>
                          <a:gd name="T14" fmla="*/ 215 w 256"/>
                          <a:gd name="T15" fmla="*/ 187 h 187"/>
                          <a:gd name="T16" fmla="*/ 256 w 256"/>
                          <a:gd name="T17" fmla="*/ 164 h 187"/>
                          <a:gd name="T18" fmla="*/ 238 w 256"/>
                          <a:gd name="T19" fmla="*/ 111 h 187"/>
                          <a:gd name="T20" fmla="*/ 191 w 256"/>
                          <a:gd name="T21" fmla="*/ 117 h 187"/>
                          <a:gd name="T22" fmla="*/ 157 w 256"/>
                          <a:gd name="T23" fmla="*/ 47 h 187"/>
                          <a:gd name="T24" fmla="*/ 87 w 256"/>
                          <a:gd name="T25" fmla="*/ 0 h 187"/>
                          <a:gd name="T26" fmla="*/ 29 w 256"/>
                          <a:gd name="T27" fmla="*/ 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187"/>
                          <a:gd name="T44" fmla="*/ 256 w 256"/>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187">
                            <a:moveTo>
                              <a:pt x="29" y="0"/>
                            </a:moveTo>
                            <a:lnTo>
                              <a:pt x="41" y="30"/>
                            </a:lnTo>
                            <a:lnTo>
                              <a:pt x="0" y="122"/>
                            </a:lnTo>
                            <a:lnTo>
                              <a:pt x="69" y="187"/>
                            </a:lnTo>
                            <a:lnTo>
                              <a:pt x="111" y="169"/>
                            </a:lnTo>
                            <a:lnTo>
                              <a:pt x="104" y="122"/>
                            </a:lnTo>
                            <a:lnTo>
                              <a:pt x="157" y="169"/>
                            </a:lnTo>
                            <a:lnTo>
                              <a:pt x="215" y="187"/>
                            </a:lnTo>
                            <a:lnTo>
                              <a:pt x="256" y="164"/>
                            </a:lnTo>
                            <a:lnTo>
                              <a:pt x="238" y="111"/>
                            </a:lnTo>
                            <a:lnTo>
                              <a:pt x="191" y="117"/>
                            </a:lnTo>
                            <a:lnTo>
                              <a:pt x="157" y="47"/>
                            </a:lnTo>
                            <a:lnTo>
                              <a:pt x="87" y="0"/>
                            </a:lnTo>
                            <a:lnTo>
                              <a:pt x="29"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4" name="Freeform 45"/>
                      <p:cNvSpPr>
                        <a:spLocks/>
                      </p:cNvSpPr>
                      <p:nvPr/>
                    </p:nvSpPr>
                    <p:spPr bwMode="auto">
                      <a:xfrm>
                        <a:off x="755" y="659"/>
                        <a:ext cx="7" cy="9"/>
                      </a:xfrm>
                      <a:custGeom>
                        <a:avLst/>
                        <a:gdLst>
                          <a:gd name="T0" fmla="*/ 41 w 52"/>
                          <a:gd name="T1" fmla="*/ 0 h 70"/>
                          <a:gd name="T2" fmla="*/ 0 w 52"/>
                          <a:gd name="T3" fmla="*/ 5 h 70"/>
                          <a:gd name="T4" fmla="*/ 0 w 52"/>
                          <a:gd name="T5" fmla="*/ 70 h 70"/>
                          <a:gd name="T6" fmla="*/ 24 w 52"/>
                          <a:gd name="T7" fmla="*/ 52 h 70"/>
                          <a:gd name="T8" fmla="*/ 47 w 52"/>
                          <a:gd name="T9" fmla="*/ 47 h 70"/>
                          <a:gd name="T10" fmla="*/ 52 w 52"/>
                          <a:gd name="T11" fmla="*/ 29 h 70"/>
                          <a:gd name="T12" fmla="*/ 41 w 52"/>
                          <a:gd name="T13" fmla="*/ 0 h 70"/>
                          <a:gd name="T14" fmla="*/ 0 60000 65536"/>
                          <a:gd name="T15" fmla="*/ 0 60000 65536"/>
                          <a:gd name="T16" fmla="*/ 0 60000 65536"/>
                          <a:gd name="T17" fmla="*/ 0 60000 65536"/>
                          <a:gd name="T18" fmla="*/ 0 60000 65536"/>
                          <a:gd name="T19" fmla="*/ 0 60000 65536"/>
                          <a:gd name="T20" fmla="*/ 0 60000 65536"/>
                          <a:gd name="T21" fmla="*/ 0 w 52"/>
                          <a:gd name="T22" fmla="*/ 0 h 70"/>
                          <a:gd name="T23" fmla="*/ 52 w 5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70">
                            <a:moveTo>
                              <a:pt x="41" y="0"/>
                            </a:moveTo>
                            <a:lnTo>
                              <a:pt x="0" y="5"/>
                            </a:lnTo>
                            <a:lnTo>
                              <a:pt x="0" y="70"/>
                            </a:lnTo>
                            <a:lnTo>
                              <a:pt x="24" y="52"/>
                            </a:lnTo>
                            <a:lnTo>
                              <a:pt x="47" y="47"/>
                            </a:lnTo>
                            <a:lnTo>
                              <a:pt x="52" y="29"/>
                            </a:lnTo>
                            <a:lnTo>
                              <a:pt x="41"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5" name="Freeform 46"/>
                      <p:cNvSpPr>
                        <a:spLocks/>
                      </p:cNvSpPr>
                      <p:nvPr/>
                    </p:nvSpPr>
                    <p:spPr bwMode="auto">
                      <a:xfrm>
                        <a:off x="628" y="487"/>
                        <a:ext cx="38" cy="30"/>
                      </a:xfrm>
                      <a:custGeom>
                        <a:avLst/>
                        <a:gdLst>
                          <a:gd name="T0" fmla="*/ 187 w 309"/>
                          <a:gd name="T1" fmla="*/ 0 h 244"/>
                          <a:gd name="T2" fmla="*/ 88 w 309"/>
                          <a:gd name="T3" fmla="*/ 105 h 244"/>
                          <a:gd name="T4" fmla="*/ 0 w 309"/>
                          <a:gd name="T5" fmla="*/ 128 h 244"/>
                          <a:gd name="T6" fmla="*/ 18 w 309"/>
                          <a:gd name="T7" fmla="*/ 232 h 244"/>
                          <a:gd name="T8" fmla="*/ 100 w 309"/>
                          <a:gd name="T9" fmla="*/ 244 h 244"/>
                          <a:gd name="T10" fmla="*/ 145 w 309"/>
                          <a:gd name="T11" fmla="*/ 175 h 244"/>
                          <a:gd name="T12" fmla="*/ 309 w 309"/>
                          <a:gd name="T13" fmla="*/ 180 h 244"/>
                          <a:gd name="T14" fmla="*/ 245 w 309"/>
                          <a:gd name="T15" fmla="*/ 18 h 244"/>
                          <a:gd name="T16" fmla="*/ 187 w 309"/>
                          <a:gd name="T17" fmla="*/ 0 h 2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9"/>
                          <a:gd name="T28" fmla="*/ 0 h 244"/>
                          <a:gd name="T29" fmla="*/ 309 w 309"/>
                          <a:gd name="T30" fmla="*/ 244 h 2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9" h="244">
                            <a:moveTo>
                              <a:pt x="187" y="0"/>
                            </a:moveTo>
                            <a:lnTo>
                              <a:pt x="88" y="105"/>
                            </a:lnTo>
                            <a:lnTo>
                              <a:pt x="0" y="128"/>
                            </a:lnTo>
                            <a:lnTo>
                              <a:pt x="18" y="232"/>
                            </a:lnTo>
                            <a:lnTo>
                              <a:pt x="100" y="244"/>
                            </a:lnTo>
                            <a:lnTo>
                              <a:pt x="145" y="175"/>
                            </a:lnTo>
                            <a:lnTo>
                              <a:pt x="309" y="180"/>
                            </a:lnTo>
                            <a:lnTo>
                              <a:pt x="245" y="18"/>
                            </a:lnTo>
                            <a:lnTo>
                              <a:pt x="187"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6" name="Freeform 47"/>
                      <p:cNvSpPr>
                        <a:spLocks/>
                      </p:cNvSpPr>
                      <p:nvPr/>
                    </p:nvSpPr>
                    <p:spPr bwMode="auto">
                      <a:xfrm>
                        <a:off x="642" y="513"/>
                        <a:ext cx="53" cy="60"/>
                      </a:xfrm>
                      <a:custGeom>
                        <a:avLst/>
                        <a:gdLst>
                          <a:gd name="T0" fmla="*/ 197 w 424"/>
                          <a:gd name="T1" fmla="*/ 6 h 476"/>
                          <a:gd name="T2" fmla="*/ 75 w 424"/>
                          <a:gd name="T3" fmla="*/ 0 h 476"/>
                          <a:gd name="T4" fmla="*/ 70 w 424"/>
                          <a:gd name="T5" fmla="*/ 35 h 476"/>
                          <a:gd name="T6" fmla="*/ 63 w 424"/>
                          <a:gd name="T7" fmla="*/ 94 h 476"/>
                          <a:gd name="T8" fmla="*/ 46 w 424"/>
                          <a:gd name="T9" fmla="*/ 146 h 476"/>
                          <a:gd name="T10" fmla="*/ 105 w 424"/>
                          <a:gd name="T11" fmla="*/ 209 h 476"/>
                          <a:gd name="T12" fmla="*/ 0 w 424"/>
                          <a:gd name="T13" fmla="*/ 209 h 476"/>
                          <a:gd name="T14" fmla="*/ 75 w 424"/>
                          <a:gd name="T15" fmla="*/ 279 h 476"/>
                          <a:gd name="T16" fmla="*/ 105 w 424"/>
                          <a:gd name="T17" fmla="*/ 383 h 476"/>
                          <a:gd name="T18" fmla="*/ 244 w 424"/>
                          <a:gd name="T19" fmla="*/ 395 h 476"/>
                          <a:gd name="T20" fmla="*/ 354 w 424"/>
                          <a:gd name="T21" fmla="*/ 476 h 476"/>
                          <a:gd name="T22" fmla="*/ 407 w 424"/>
                          <a:gd name="T23" fmla="*/ 436 h 476"/>
                          <a:gd name="T24" fmla="*/ 384 w 424"/>
                          <a:gd name="T25" fmla="*/ 395 h 476"/>
                          <a:gd name="T26" fmla="*/ 419 w 424"/>
                          <a:gd name="T27" fmla="*/ 401 h 476"/>
                          <a:gd name="T28" fmla="*/ 372 w 424"/>
                          <a:gd name="T29" fmla="*/ 267 h 476"/>
                          <a:gd name="T30" fmla="*/ 424 w 424"/>
                          <a:gd name="T31" fmla="*/ 111 h 476"/>
                          <a:gd name="T32" fmla="*/ 384 w 424"/>
                          <a:gd name="T33" fmla="*/ 76 h 476"/>
                          <a:gd name="T34" fmla="*/ 342 w 424"/>
                          <a:gd name="T35" fmla="*/ 174 h 476"/>
                          <a:gd name="T36" fmla="*/ 349 w 424"/>
                          <a:gd name="T37" fmla="*/ 162 h 476"/>
                          <a:gd name="T38" fmla="*/ 314 w 424"/>
                          <a:gd name="T39" fmla="*/ 87 h 476"/>
                          <a:gd name="T40" fmla="*/ 238 w 424"/>
                          <a:gd name="T41" fmla="*/ 59 h 476"/>
                          <a:gd name="T42" fmla="*/ 197 w 424"/>
                          <a:gd name="T43" fmla="*/ 6 h 4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4"/>
                          <a:gd name="T67" fmla="*/ 0 h 476"/>
                          <a:gd name="T68" fmla="*/ 424 w 424"/>
                          <a:gd name="T69" fmla="*/ 476 h 4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4" h="476">
                            <a:moveTo>
                              <a:pt x="197" y="6"/>
                            </a:moveTo>
                            <a:lnTo>
                              <a:pt x="75" y="0"/>
                            </a:lnTo>
                            <a:lnTo>
                              <a:pt x="70" y="35"/>
                            </a:lnTo>
                            <a:lnTo>
                              <a:pt x="63" y="94"/>
                            </a:lnTo>
                            <a:lnTo>
                              <a:pt x="46" y="146"/>
                            </a:lnTo>
                            <a:lnTo>
                              <a:pt x="105" y="209"/>
                            </a:lnTo>
                            <a:lnTo>
                              <a:pt x="0" y="209"/>
                            </a:lnTo>
                            <a:lnTo>
                              <a:pt x="75" y="279"/>
                            </a:lnTo>
                            <a:lnTo>
                              <a:pt x="105" y="383"/>
                            </a:lnTo>
                            <a:lnTo>
                              <a:pt x="244" y="395"/>
                            </a:lnTo>
                            <a:lnTo>
                              <a:pt x="354" y="476"/>
                            </a:lnTo>
                            <a:lnTo>
                              <a:pt x="407" y="436"/>
                            </a:lnTo>
                            <a:lnTo>
                              <a:pt x="384" y="395"/>
                            </a:lnTo>
                            <a:lnTo>
                              <a:pt x="419" y="401"/>
                            </a:lnTo>
                            <a:lnTo>
                              <a:pt x="372" y="267"/>
                            </a:lnTo>
                            <a:lnTo>
                              <a:pt x="424" y="111"/>
                            </a:lnTo>
                            <a:lnTo>
                              <a:pt x="384" y="76"/>
                            </a:lnTo>
                            <a:lnTo>
                              <a:pt x="342" y="174"/>
                            </a:lnTo>
                            <a:lnTo>
                              <a:pt x="349" y="162"/>
                            </a:lnTo>
                            <a:lnTo>
                              <a:pt x="314" y="87"/>
                            </a:lnTo>
                            <a:lnTo>
                              <a:pt x="238" y="59"/>
                            </a:lnTo>
                            <a:lnTo>
                              <a:pt x="197" y="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7" name="Freeform 48"/>
                      <p:cNvSpPr>
                        <a:spLocks/>
                      </p:cNvSpPr>
                      <p:nvPr/>
                    </p:nvSpPr>
                    <p:spPr bwMode="auto">
                      <a:xfrm>
                        <a:off x="702" y="527"/>
                        <a:ext cx="21" cy="29"/>
                      </a:xfrm>
                      <a:custGeom>
                        <a:avLst/>
                        <a:gdLst>
                          <a:gd name="T0" fmla="*/ 0 w 163"/>
                          <a:gd name="T1" fmla="*/ 82 h 233"/>
                          <a:gd name="T2" fmla="*/ 52 w 163"/>
                          <a:gd name="T3" fmla="*/ 163 h 233"/>
                          <a:gd name="T4" fmla="*/ 29 w 163"/>
                          <a:gd name="T5" fmla="*/ 233 h 233"/>
                          <a:gd name="T6" fmla="*/ 70 w 163"/>
                          <a:gd name="T7" fmla="*/ 233 h 233"/>
                          <a:gd name="T8" fmla="*/ 151 w 163"/>
                          <a:gd name="T9" fmla="*/ 180 h 233"/>
                          <a:gd name="T10" fmla="*/ 163 w 163"/>
                          <a:gd name="T11" fmla="*/ 145 h 233"/>
                          <a:gd name="T12" fmla="*/ 146 w 163"/>
                          <a:gd name="T13" fmla="*/ 18 h 233"/>
                          <a:gd name="T14" fmla="*/ 94 w 163"/>
                          <a:gd name="T15" fmla="*/ 0 h 233"/>
                          <a:gd name="T16" fmla="*/ 64 w 163"/>
                          <a:gd name="T17" fmla="*/ 70 h 233"/>
                          <a:gd name="T18" fmla="*/ 29 w 163"/>
                          <a:gd name="T19" fmla="*/ 58 h 233"/>
                          <a:gd name="T20" fmla="*/ 0 w 163"/>
                          <a:gd name="T21" fmla="*/ 82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233"/>
                          <a:gd name="T35" fmla="*/ 163 w 163"/>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233">
                            <a:moveTo>
                              <a:pt x="0" y="82"/>
                            </a:moveTo>
                            <a:lnTo>
                              <a:pt x="52" y="163"/>
                            </a:lnTo>
                            <a:lnTo>
                              <a:pt x="29" y="233"/>
                            </a:lnTo>
                            <a:lnTo>
                              <a:pt x="70" y="233"/>
                            </a:lnTo>
                            <a:lnTo>
                              <a:pt x="151" y="180"/>
                            </a:lnTo>
                            <a:lnTo>
                              <a:pt x="163" y="145"/>
                            </a:lnTo>
                            <a:lnTo>
                              <a:pt x="146" y="18"/>
                            </a:lnTo>
                            <a:lnTo>
                              <a:pt x="94" y="0"/>
                            </a:lnTo>
                            <a:lnTo>
                              <a:pt x="64" y="70"/>
                            </a:lnTo>
                            <a:lnTo>
                              <a:pt x="29" y="58"/>
                            </a:lnTo>
                            <a:lnTo>
                              <a:pt x="0" y="8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8" name="Freeform 49"/>
                      <p:cNvSpPr>
                        <a:spLocks/>
                      </p:cNvSpPr>
                      <p:nvPr/>
                    </p:nvSpPr>
                    <p:spPr bwMode="auto">
                      <a:xfrm>
                        <a:off x="727" y="530"/>
                        <a:ext cx="15" cy="19"/>
                      </a:xfrm>
                      <a:custGeom>
                        <a:avLst/>
                        <a:gdLst>
                          <a:gd name="T0" fmla="*/ 11 w 116"/>
                          <a:gd name="T1" fmla="*/ 46 h 150"/>
                          <a:gd name="T2" fmla="*/ 0 w 116"/>
                          <a:gd name="T3" fmla="*/ 145 h 150"/>
                          <a:gd name="T4" fmla="*/ 58 w 116"/>
                          <a:gd name="T5" fmla="*/ 150 h 150"/>
                          <a:gd name="T6" fmla="*/ 116 w 116"/>
                          <a:gd name="T7" fmla="*/ 46 h 150"/>
                          <a:gd name="T8" fmla="*/ 75 w 116"/>
                          <a:gd name="T9" fmla="*/ 0 h 150"/>
                          <a:gd name="T10" fmla="*/ 29 w 116"/>
                          <a:gd name="T11" fmla="*/ 0 h 150"/>
                          <a:gd name="T12" fmla="*/ 11 w 116"/>
                          <a:gd name="T13" fmla="*/ 46 h 150"/>
                          <a:gd name="T14" fmla="*/ 0 60000 65536"/>
                          <a:gd name="T15" fmla="*/ 0 60000 65536"/>
                          <a:gd name="T16" fmla="*/ 0 60000 65536"/>
                          <a:gd name="T17" fmla="*/ 0 60000 65536"/>
                          <a:gd name="T18" fmla="*/ 0 60000 65536"/>
                          <a:gd name="T19" fmla="*/ 0 60000 65536"/>
                          <a:gd name="T20" fmla="*/ 0 60000 65536"/>
                          <a:gd name="T21" fmla="*/ 0 w 116"/>
                          <a:gd name="T22" fmla="*/ 0 h 150"/>
                          <a:gd name="T23" fmla="*/ 116 w 116"/>
                          <a:gd name="T24" fmla="*/ 150 h 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150">
                            <a:moveTo>
                              <a:pt x="11" y="46"/>
                            </a:moveTo>
                            <a:lnTo>
                              <a:pt x="0" y="145"/>
                            </a:lnTo>
                            <a:lnTo>
                              <a:pt x="58" y="150"/>
                            </a:lnTo>
                            <a:lnTo>
                              <a:pt x="116" y="46"/>
                            </a:lnTo>
                            <a:lnTo>
                              <a:pt x="75" y="0"/>
                            </a:lnTo>
                            <a:lnTo>
                              <a:pt x="29" y="0"/>
                            </a:lnTo>
                            <a:lnTo>
                              <a:pt x="11" y="4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49" name="Freeform 50"/>
                      <p:cNvSpPr>
                        <a:spLocks/>
                      </p:cNvSpPr>
                      <p:nvPr/>
                    </p:nvSpPr>
                    <p:spPr bwMode="auto">
                      <a:xfrm>
                        <a:off x="740" y="539"/>
                        <a:ext cx="124" cy="134"/>
                      </a:xfrm>
                      <a:custGeom>
                        <a:avLst/>
                        <a:gdLst>
                          <a:gd name="T0" fmla="*/ 93 w 987"/>
                          <a:gd name="T1" fmla="*/ 52 h 1074"/>
                          <a:gd name="T2" fmla="*/ 0 w 987"/>
                          <a:gd name="T3" fmla="*/ 133 h 1074"/>
                          <a:gd name="T4" fmla="*/ 28 w 987"/>
                          <a:gd name="T5" fmla="*/ 226 h 1074"/>
                          <a:gd name="T6" fmla="*/ 191 w 987"/>
                          <a:gd name="T7" fmla="*/ 296 h 1074"/>
                          <a:gd name="T8" fmla="*/ 342 w 987"/>
                          <a:gd name="T9" fmla="*/ 336 h 1074"/>
                          <a:gd name="T10" fmla="*/ 377 w 987"/>
                          <a:gd name="T11" fmla="*/ 296 h 1074"/>
                          <a:gd name="T12" fmla="*/ 494 w 987"/>
                          <a:gd name="T13" fmla="*/ 377 h 1074"/>
                          <a:gd name="T14" fmla="*/ 482 w 987"/>
                          <a:gd name="T15" fmla="*/ 470 h 1074"/>
                          <a:gd name="T16" fmla="*/ 563 w 987"/>
                          <a:gd name="T17" fmla="*/ 592 h 1074"/>
                          <a:gd name="T18" fmla="*/ 557 w 987"/>
                          <a:gd name="T19" fmla="*/ 714 h 1074"/>
                          <a:gd name="T20" fmla="*/ 435 w 987"/>
                          <a:gd name="T21" fmla="*/ 725 h 1074"/>
                          <a:gd name="T22" fmla="*/ 529 w 987"/>
                          <a:gd name="T23" fmla="*/ 859 h 1074"/>
                          <a:gd name="T24" fmla="*/ 668 w 987"/>
                          <a:gd name="T25" fmla="*/ 976 h 1074"/>
                          <a:gd name="T26" fmla="*/ 738 w 987"/>
                          <a:gd name="T27" fmla="*/ 1011 h 1074"/>
                          <a:gd name="T28" fmla="*/ 941 w 987"/>
                          <a:gd name="T29" fmla="*/ 1028 h 1074"/>
                          <a:gd name="T30" fmla="*/ 825 w 987"/>
                          <a:gd name="T31" fmla="*/ 912 h 1074"/>
                          <a:gd name="T32" fmla="*/ 970 w 987"/>
                          <a:gd name="T33" fmla="*/ 946 h 1074"/>
                          <a:gd name="T34" fmla="*/ 923 w 987"/>
                          <a:gd name="T35" fmla="*/ 847 h 1074"/>
                          <a:gd name="T36" fmla="*/ 842 w 987"/>
                          <a:gd name="T37" fmla="*/ 720 h 1074"/>
                          <a:gd name="T38" fmla="*/ 930 w 987"/>
                          <a:gd name="T39" fmla="*/ 714 h 1074"/>
                          <a:gd name="T40" fmla="*/ 947 w 987"/>
                          <a:gd name="T41" fmla="*/ 778 h 1074"/>
                          <a:gd name="T42" fmla="*/ 987 w 987"/>
                          <a:gd name="T43" fmla="*/ 673 h 1074"/>
                          <a:gd name="T44" fmla="*/ 895 w 987"/>
                          <a:gd name="T45" fmla="*/ 580 h 1074"/>
                          <a:gd name="T46" fmla="*/ 749 w 987"/>
                          <a:gd name="T47" fmla="*/ 488 h 1074"/>
                          <a:gd name="T48" fmla="*/ 738 w 987"/>
                          <a:gd name="T49" fmla="*/ 389 h 1074"/>
                          <a:gd name="T50" fmla="*/ 633 w 987"/>
                          <a:gd name="T51" fmla="*/ 284 h 1074"/>
                          <a:gd name="T52" fmla="*/ 529 w 987"/>
                          <a:gd name="T53" fmla="*/ 174 h 1074"/>
                          <a:gd name="T54" fmla="*/ 412 w 987"/>
                          <a:gd name="T55" fmla="*/ 145 h 1074"/>
                          <a:gd name="T56" fmla="*/ 302 w 987"/>
                          <a:gd name="T57" fmla="*/ 104 h 1074"/>
                          <a:gd name="T58" fmla="*/ 278 w 987"/>
                          <a:gd name="T59" fmla="*/ 57 h 1074"/>
                          <a:gd name="T60" fmla="*/ 168 w 987"/>
                          <a:gd name="T61" fmla="*/ 179 h 1074"/>
                          <a:gd name="T62" fmla="*/ 150 w 987"/>
                          <a:gd name="T63" fmla="*/ 52 h 10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7"/>
                          <a:gd name="T97" fmla="*/ 0 h 1074"/>
                          <a:gd name="T98" fmla="*/ 987 w 987"/>
                          <a:gd name="T99" fmla="*/ 1074 h 10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7" h="1074">
                            <a:moveTo>
                              <a:pt x="110" y="0"/>
                            </a:moveTo>
                            <a:lnTo>
                              <a:pt x="93" y="52"/>
                            </a:lnTo>
                            <a:lnTo>
                              <a:pt x="16" y="80"/>
                            </a:lnTo>
                            <a:lnTo>
                              <a:pt x="0" y="133"/>
                            </a:lnTo>
                            <a:lnTo>
                              <a:pt x="58" y="197"/>
                            </a:lnTo>
                            <a:lnTo>
                              <a:pt x="28" y="226"/>
                            </a:lnTo>
                            <a:lnTo>
                              <a:pt x="86" y="284"/>
                            </a:lnTo>
                            <a:lnTo>
                              <a:pt x="191" y="296"/>
                            </a:lnTo>
                            <a:lnTo>
                              <a:pt x="330" y="377"/>
                            </a:lnTo>
                            <a:lnTo>
                              <a:pt x="342" y="336"/>
                            </a:lnTo>
                            <a:lnTo>
                              <a:pt x="307" y="267"/>
                            </a:lnTo>
                            <a:lnTo>
                              <a:pt x="377" y="296"/>
                            </a:lnTo>
                            <a:lnTo>
                              <a:pt x="394" y="359"/>
                            </a:lnTo>
                            <a:lnTo>
                              <a:pt x="494" y="377"/>
                            </a:lnTo>
                            <a:lnTo>
                              <a:pt x="522" y="418"/>
                            </a:lnTo>
                            <a:lnTo>
                              <a:pt x="482" y="470"/>
                            </a:lnTo>
                            <a:lnTo>
                              <a:pt x="586" y="523"/>
                            </a:lnTo>
                            <a:lnTo>
                              <a:pt x="563" y="592"/>
                            </a:lnTo>
                            <a:lnTo>
                              <a:pt x="539" y="610"/>
                            </a:lnTo>
                            <a:lnTo>
                              <a:pt x="557" y="714"/>
                            </a:lnTo>
                            <a:lnTo>
                              <a:pt x="499" y="755"/>
                            </a:lnTo>
                            <a:lnTo>
                              <a:pt x="435" y="725"/>
                            </a:lnTo>
                            <a:lnTo>
                              <a:pt x="424" y="865"/>
                            </a:lnTo>
                            <a:lnTo>
                              <a:pt x="529" y="859"/>
                            </a:lnTo>
                            <a:lnTo>
                              <a:pt x="557" y="836"/>
                            </a:lnTo>
                            <a:lnTo>
                              <a:pt x="668" y="976"/>
                            </a:lnTo>
                            <a:lnTo>
                              <a:pt x="714" y="976"/>
                            </a:lnTo>
                            <a:lnTo>
                              <a:pt x="738" y="1011"/>
                            </a:lnTo>
                            <a:lnTo>
                              <a:pt x="947" y="1074"/>
                            </a:lnTo>
                            <a:lnTo>
                              <a:pt x="941" y="1028"/>
                            </a:lnTo>
                            <a:lnTo>
                              <a:pt x="842" y="952"/>
                            </a:lnTo>
                            <a:lnTo>
                              <a:pt x="825" y="912"/>
                            </a:lnTo>
                            <a:lnTo>
                              <a:pt x="953" y="993"/>
                            </a:lnTo>
                            <a:lnTo>
                              <a:pt x="970" y="946"/>
                            </a:lnTo>
                            <a:lnTo>
                              <a:pt x="918" y="865"/>
                            </a:lnTo>
                            <a:lnTo>
                              <a:pt x="923" y="847"/>
                            </a:lnTo>
                            <a:lnTo>
                              <a:pt x="825" y="772"/>
                            </a:lnTo>
                            <a:lnTo>
                              <a:pt x="842" y="720"/>
                            </a:lnTo>
                            <a:lnTo>
                              <a:pt x="784" y="673"/>
                            </a:lnTo>
                            <a:lnTo>
                              <a:pt x="930" y="714"/>
                            </a:lnTo>
                            <a:lnTo>
                              <a:pt x="930" y="772"/>
                            </a:lnTo>
                            <a:lnTo>
                              <a:pt x="947" y="778"/>
                            </a:lnTo>
                            <a:lnTo>
                              <a:pt x="965" y="702"/>
                            </a:lnTo>
                            <a:lnTo>
                              <a:pt x="987" y="673"/>
                            </a:lnTo>
                            <a:lnTo>
                              <a:pt x="975" y="586"/>
                            </a:lnTo>
                            <a:lnTo>
                              <a:pt x="895" y="580"/>
                            </a:lnTo>
                            <a:lnTo>
                              <a:pt x="860" y="523"/>
                            </a:lnTo>
                            <a:lnTo>
                              <a:pt x="749" y="488"/>
                            </a:lnTo>
                            <a:lnTo>
                              <a:pt x="714" y="435"/>
                            </a:lnTo>
                            <a:lnTo>
                              <a:pt x="738" y="389"/>
                            </a:lnTo>
                            <a:lnTo>
                              <a:pt x="703" y="313"/>
                            </a:lnTo>
                            <a:lnTo>
                              <a:pt x="633" y="284"/>
                            </a:lnTo>
                            <a:lnTo>
                              <a:pt x="539" y="249"/>
                            </a:lnTo>
                            <a:lnTo>
                              <a:pt x="529" y="174"/>
                            </a:lnTo>
                            <a:lnTo>
                              <a:pt x="435" y="197"/>
                            </a:lnTo>
                            <a:lnTo>
                              <a:pt x="412" y="145"/>
                            </a:lnTo>
                            <a:lnTo>
                              <a:pt x="319" y="174"/>
                            </a:lnTo>
                            <a:lnTo>
                              <a:pt x="302" y="104"/>
                            </a:lnTo>
                            <a:lnTo>
                              <a:pt x="382" y="92"/>
                            </a:lnTo>
                            <a:lnTo>
                              <a:pt x="278" y="57"/>
                            </a:lnTo>
                            <a:lnTo>
                              <a:pt x="191" y="63"/>
                            </a:lnTo>
                            <a:lnTo>
                              <a:pt x="168" y="179"/>
                            </a:lnTo>
                            <a:lnTo>
                              <a:pt x="133" y="122"/>
                            </a:lnTo>
                            <a:lnTo>
                              <a:pt x="150" y="52"/>
                            </a:lnTo>
                            <a:lnTo>
                              <a:pt x="11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0" name="Freeform 51"/>
                      <p:cNvSpPr>
                        <a:spLocks/>
                      </p:cNvSpPr>
                      <p:nvPr/>
                    </p:nvSpPr>
                    <p:spPr bwMode="auto">
                      <a:xfrm>
                        <a:off x="661" y="466"/>
                        <a:ext cx="27" cy="13"/>
                      </a:xfrm>
                      <a:custGeom>
                        <a:avLst/>
                        <a:gdLst>
                          <a:gd name="T0" fmla="*/ 128 w 215"/>
                          <a:gd name="T1" fmla="*/ 0 h 105"/>
                          <a:gd name="T2" fmla="*/ 116 w 215"/>
                          <a:gd name="T3" fmla="*/ 17 h 105"/>
                          <a:gd name="T4" fmla="*/ 0 w 215"/>
                          <a:gd name="T5" fmla="*/ 52 h 105"/>
                          <a:gd name="T6" fmla="*/ 87 w 215"/>
                          <a:gd name="T7" fmla="*/ 105 h 105"/>
                          <a:gd name="T8" fmla="*/ 198 w 215"/>
                          <a:gd name="T9" fmla="*/ 105 h 105"/>
                          <a:gd name="T10" fmla="*/ 215 w 215"/>
                          <a:gd name="T11" fmla="*/ 52 h 105"/>
                          <a:gd name="T12" fmla="*/ 198 w 215"/>
                          <a:gd name="T13" fmla="*/ 23 h 105"/>
                          <a:gd name="T14" fmla="*/ 128 w 215"/>
                          <a:gd name="T15" fmla="*/ 0 h 105"/>
                          <a:gd name="T16" fmla="*/ 0 60000 65536"/>
                          <a:gd name="T17" fmla="*/ 0 60000 65536"/>
                          <a:gd name="T18" fmla="*/ 0 60000 65536"/>
                          <a:gd name="T19" fmla="*/ 0 60000 65536"/>
                          <a:gd name="T20" fmla="*/ 0 60000 65536"/>
                          <a:gd name="T21" fmla="*/ 0 60000 65536"/>
                          <a:gd name="T22" fmla="*/ 0 60000 65536"/>
                          <a:gd name="T23" fmla="*/ 0 60000 65536"/>
                          <a:gd name="T24" fmla="*/ 0 w 215"/>
                          <a:gd name="T25" fmla="*/ 0 h 105"/>
                          <a:gd name="T26" fmla="*/ 215 w 215"/>
                          <a:gd name="T27" fmla="*/ 105 h 1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5" h="105">
                            <a:moveTo>
                              <a:pt x="128" y="0"/>
                            </a:moveTo>
                            <a:lnTo>
                              <a:pt x="116" y="17"/>
                            </a:lnTo>
                            <a:lnTo>
                              <a:pt x="0" y="52"/>
                            </a:lnTo>
                            <a:lnTo>
                              <a:pt x="87" y="105"/>
                            </a:lnTo>
                            <a:lnTo>
                              <a:pt x="198" y="105"/>
                            </a:lnTo>
                            <a:lnTo>
                              <a:pt x="215" y="52"/>
                            </a:lnTo>
                            <a:lnTo>
                              <a:pt x="198" y="23"/>
                            </a:lnTo>
                            <a:lnTo>
                              <a:pt x="128"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1" name="Freeform 52"/>
                      <p:cNvSpPr>
                        <a:spLocks/>
                      </p:cNvSpPr>
                      <p:nvPr/>
                    </p:nvSpPr>
                    <p:spPr bwMode="auto">
                      <a:xfrm>
                        <a:off x="734" y="502"/>
                        <a:ext cx="44" cy="28"/>
                      </a:xfrm>
                      <a:custGeom>
                        <a:avLst/>
                        <a:gdLst>
                          <a:gd name="T0" fmla="*/ 0 w 354"/>
                          <a:gd name="T1" fmla="*/ 41 h 227"/>
                          <a:gd name="T2" fmla="*/ 52 w 354"/>
                          <a:gd name="T3" fmla="*/ 82 h 227"/>
                          <a:gd name="T4" fmla="*/ 52 w 354"/>
                          <a:gd name="T5" fmla="*/ 197 h 227"/>
                          <a:gd name="T6" fmla="*/ 354 w 354"/>
                          <a:gd name="T7" fmla="*/ 227 h 227"/>
                          <a:gd name="T8" fmla="*/ 354 w 354"/>
                          <a:gd name="T9" fmla="*/ 169 h 227"/>
                          <a:gd name="T10" fmla="*/ 162 w 354"/>
                          <a:gd name="T11" fmla="*/ 122 h 227"/>
                          <a:gd name="T12" fmla="*/ 57 w 354"/>
                          <a:gd name="T13" fmla="*/ 18 h 227"/>
                          <a:gd name="T14" fmla="*/ 0 w 354"/>
                          <a:gd name="T15" fmla="*/ 0 h 227"/>
                          <a:gd name="T16" fmla="*/ 0 w 354"/>
                          <a:gd name="T17" fmla="*/ 41 h 2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227"/>
                          <a:gd name="T29" fmla="*/ 354 w 354"/>
                          <a:gd name="T30" fmla="*/ 227 h 2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227">
                            <a:moveTo>
                              <a:pt x="0" y="41"/>
                            </a:moveTo>
                            <a:lnTo>
                              <a:pt x="52" y="82"/>
                            </a:lnTo>
                            <a:lnTo>
                              <a:pt x="52" y="197"/>
                            </a:lnTo>
                            <a:lnTo>
                              <a:pt x="354" y="227"/>
                            </a:lnTo>
                            <a:lnTo>
                              <a:pt x="354" y="169"/>
                            </a:lnTo>
                            <a:lnTo>
                              <a:pt x="162" y="122"/>
                            </a:lnTo>
                            <a:lnTo>
                              <a:pt x="57" y="18"/>
                            </a:lnTo>
                            <a:lnTo>
                              <a:pt x="0" y="0"/>
                            </a:lnTo>
                            <a:lnTo>
                              <a:pt x="0" y="41"/>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2" name="Freeform 53"/>
                      <p:cNvSpPr>
                        <a:spLocks/>
                      </p:cNvSpPr>
                      <p:nvPr/>
                    </p:nvSpPr>
                    <p:spPr bwMode="auto">
                      <a:xfrm>
                        <a:off x="675" y="486"/>
                        <a:ext cx="35" cy="23"/>
                      </a:xfrm>
                      <a:custGeom>
                        <a:avLst/>
                        <a:gdLst>
                          <a:gd name="T0" fmla="*/ 63 w 284"/>
                          <a:gd name="T1" fmla="*/ 0 h 185"/>
                          <a:gd name="T2" fmla="*/ 202 w 284"/>
                          <a:gd name="T3" fmla="*/ 52 h 185"/>
                          <a:gd name="T4" fmla="*/ 284 w 284"/>
                          <a:gd name="T5" fmla="*/ 122 h 185"/>
                          <a:gd name="T6" fmla="*/ 197 w 284"/>
                          <a:gd name="T7" fmla="*/ 185 h 185"/>
                          <a:gd name="T8" fmla="*/ 110 w 284"/>
                          <a:gd name="T9" fmla="*/ 162 h 185"/>
                          <a:gd name="T10" fmla="*/ 52 w 284"/>
                          <a:gd name="T11" fmla="*/ 133 h 185"/>
                          <a:gd name="T12" fmla="*/ 45 w 284"/>
                          <a:gd name="T13" fmla="*/ 92 h 185"/>
                          <a:gd name="T14" fmla="*/ 0 w 284"/>
                          <a:gd name="T15" fmla="*/ 52 h 185"/>
                          <a:gd name="T16" fmla="*/ 63 w 284"/>
                          <a:gd name="T17" fmla="*/ 0 h 1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4"/>
                          <a:gd name="T28" fmla="*/ 0 h 185"/>
                          <a:gd name="T29" fmla="*/ 284 w 284"/>
                          <a:gd name="T30" fmla="*/ 185 h 1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4" h="185">
                            <a:moveTo>
                              <a:pt x="63" y="0"/>
                            </a:moveTo>
                            <a:lnTo>
                              <a:pt x="202" y="52"/>
                            </a:lnTo>
                            <a:lnTo>
                              <a:pt x="284" y="122"/>
                            </a:lnTo>
                            <a:lnTo>
                              <a:pt x="197" y="185"/>
                            </a:lnTo>
                            <a:lnTo>
                              <a:pt x="110" y="162"/>
                            </a:lnTo>
                            <a:lnTo>
                              <a:pt x="52" y="133"/>
                            </a:lnTo>
                            <a:lnTo>
                              <a:pt x="45" y="92"/>
                            </a:lnTo>
                            <a:lnTo>
                              <a:pt x="0" y="52"/>
                            </a:lnTo>
                            <a:lnTo>
                              <a:pt x="63"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3" name="Freeform 54"/>
                      <p:cNvSpPr>
                        <a:spLocks/>
                      </p:cNvSpPr>
                      <p:nvPr/>
                    </p:nvSpPr>
                    <p:spPr bwMode="auto">
                      <a:xfrm>
                        <a:off x="710" y="500"/>
                        <a:ext cx="16" cy="17"/>
                      </a:xfrm>
                      <a:custGeom>
                        <a:avLst/>
                        <a:gdLst>
                          <a:gd name="T0" fmla="*/ 92 w 127"/>
                          <a:gd name="T1" fmla="*/ 0 h 134"/>
                          <a:gd name="T2" fmla="*/ 17 w 127"/>
                          <a:gd name="T3" fmla="*/ 24 h 134"/>
                          <a:gd name="T4" fmla="*/ 0 w 127"/>
                          <a:gd name="T5" fmla="*/ 65 h 134"/>
                          <a:gd name="T6" fmla="*/ 40 w 127"/>
                          <a:gd name="T7" fmla="*/ 77 h 134"/>
                          <a:gd name="T8" fmla="*/ 40 w 127"/>
                          <a:gd name="T9" fmla="*/ 117 h 134"/>
                          <a:gd name="T10" fmla="*/ 98 w 127"/>
                          <a:gd name="T11" fmla="*/ 134 h 134"/>
                          <a:gd name="T12" fmla="*/ 127 w 127"/>
                          <a:gd name="T13" fmla="*/ 129 h 134"/>
                          <a:gd name="T14" fmla="*/ 98 w 127"/>
                          <a:gd name="T15" fmla="*/ 77 h 134"/>
                          <a:gd name="T16" fmla="*/ 127 w 127"/>
                          <a:gd name="T17" fmla="*/ 65 h 134"/>
                          <a:gd name="T18" fmla="*/ 92 w 127"/>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134"/>
                          <a:gd name="T32" fmla="*/ 127 w 127"/>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134">
                            <a:moveTo>
                              <a:pt x="92" y="0"/>
                            </a:moveTo>
                            <a:lnTo>
                              <a:pt x="17" y="24"/>
                            </a:lnTo>
                            <a:lnTo>
                              <a:pt x="0" y="65"/>
                            </a:lnTo>
                            <a:lnTo>
                              <a:pt x="40" y="77"/>
                            </a:lnTo>
                            <a:lnTo>
                              <a:pt x="40" y="117"/>
                            </a:lnTo>
                            <a:lnTo>
                              <a:pt x="98" y="134"/>
                            </a:lnTo>
                            <a:lnTo>
                              <a:pt x="127" y="129"/>
                            </a:lnTo>
                            <a:lnTo>
                              <a:pt x="98" y="77"/>
                            </a:lnTo>
                            <a:lnTo>
                              <a:pt x="127" y="65"/>
                            </a:lnTo>
                            <a:lnTo>
                              <a:pt x="92"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4" name="Freeform 55"/>
                      <p:cNvSpPr>
                        <a:spLocks/>
                      </p:cNvSpPr>
                      <p:nvPr/>
                    </p:nvSpPr>
                    <p:spPr bwMode="auto">
                      <a:xfrm>
                        <a:off x="663" y="482"/>
                        <a:ext cx="6" cy="5"/>
                      </a:xfrm>
                      <a:custGeom>
                        <a:avLst/>
                        <a:gdLst>
                          <a:gd name="T0" fmla="*/ 29 w 47"/>
                          <a:gd name="T1" fmla="*/ 0 h 35"/>
                          <a:gd name="T2" fmla="*/ 0 w 47"/>
                          <a:gd name="T3" fmla="*/ 0 h 35"/>
                          <a:gd name="T4" fmla="*/ 17 w 47"/>
                          <a:gd name="T5" fmla="*/ 35 h 35"/>
                          <a:gd name="T6" fmla="*/ 47 w 47"/>
                          <a:gd name="T7" fmla="*/ 23 h 35"/>
                          <a:gd name="T8" fmla="*/ 29 w 47"/>
                          <a:gd name="T9" fmla="*/ 0 h 35"/>
                          <a:gd name="T10" fmla="*/ 0 60000 65536"/>
                          <a:gd name="T11" fmla="*/ 0 60000 65536"/>
                          <a:gd name="T12" fmla="*/ 0 60000 65536"/>
                          <a:gd name="T13" fmla="*/ 0 60000 65536"/>
                          <a:gd name="T14" fmla="*/ 0 60000 65536"/>
                          <a:gd name="T15" fmla="*/ 0 w 47"/>
                          <a:gd name="T16" fmla="*/ 0 h 35"/>
                          <a:gd name="T17" fmla="*/ 47 w 47"/>
                          <a:gd name="T18" fmla="*/ 35 h 35"/>
                        </a:gdLst>
                        <a:ahLst/>
                        <a:cxnLst>
                          <a:cxn ang="T10">
                            <a:pos x="T0" y="T1"/>
                          </a:cxn>
                          <a:cxn ang="T11">
                            <a:pos x="T2" y="T3"/>
                          </a:cxn>
                          <a:cxn ang="T12">
                            <a:pos x="T4" y="T5"/>
                          </a:cxn>
                          <a:cxn ang="T13">
                            <a:pos x="T6" y="T7"/>
                          </a:cxn>
                          <a:cxn ang="T14">
                            <a:pos x="T8" y="T9"/>
                          </a:cxn>
                        </a:cxnLst>
                        <a:rect l="T15" t="T16" r="T17" b="T18"/>
                        <a:pathLst>
                          <a:path w="47" h="35">
                            <a:moveTo>
                              <a:pt x="29" y="0"/>
                            </a:moveTo>
                            <a:lnTo>
                              <a:pt x="0" y="0"/>
                            </a:lnTo>
                            <a:lnTo>
                              <a:pt x="17" y="35"/>
                            </a:lnTo>
                            <a:lnTo>
                              <a:pt x="47" y="23"/>
                            </a:lnTo>
                            <a:lnTo>
                              <a:pt x="29"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5" name="Freeform 56"/>
                      <p:cNvSpPr>
                        <a:spLocks/>
                      </p:cNvSpPr>
                      <p:nvPr/>
                    </p:nvSpPr>
                    <p:spPr bwMode="auto">
                      <a:xfrm>
                        <a:off x="733" y="514"/>
                        <a:ext cx="3" cy="5"/>
                      </a:xfrm>
                      <a:custGeom>
                        <a:avLst/>
                        <a:gdLst>
                          <a:gd name="T0" fmla="*/ 24 w 24"/>
                          <a:gd name="T1" fmla="*/ 18 h 41"/>
                          <a:gd name="T2" fmla="*/ 12 w 24"/>
                          <a:gd name="T3" fmla="*/ 0 h 41"/>
                          <a:gd name="T4" fmla="*/ 0 w 24"/>
                          <a:gd name="T5" fmla="*/ 41 h 41"/>
                          <a:gd name="T6" fmla="*/ 17 w 24"/>
                          <a:gd name="T7" fmla="*/ 41 h 41"/>
                          <a:gd name="T8" fmla="*/ 24 w 24"/>
                          <a:gd name="T9" fmla="*/ 18 h 41"/>
                          <a:gd name="T10" fmla="*/ 0 60000 65536"/>
                          <a:gd name="T11" fmla="*/ 0 60000 65536"/>
                          <a:gd name="T12" fmla="*/ 0 60000 65536"/>
                          <a:gd name="T13" fmla="*/ 0 60000 65536"/>
                          <a:gd name="T14" fmla="*/ 0 60000 65536"/>
                          <a:gd name="T15" fmla="*/ 0 w 24"/>
                          <a:gd name="T16" fmla="*/ 0 h 41"/>
                          <a:gd name="T17" fmla="*/ 24 w 24"/>
                          <a:gd name="T18" fmla="*/ 41 h 41"/>
                        </a:gdLst>
                        <a:ahLst/>
                        <a:cxnLst>
                          <a:cxn ang="T10">
                            <a:pos x="T0" y="T1"/>
                          </a:cxn>
                          <a:cxn ang="T11">
                            <a:pos x="T2" y="T3"/>
                          </a:cxn>
                          <a:cxn ang="T12">
                            <a:pos x="T4" y="T5"/>
                          </a:cxn>
                          <a:cxn ang="T13">
                            <a:pos x="T6" y="T7"/>
                          </a:cxn>
                          <a:cxn ang="T14">
                            <a:pos x="T8" y="T9"/>
                          </a:cxn>
                        </a:cxnLst>
                        <a:rect l="T15" t="T16" r="T17" b="T18"/>
                        <a:pathLst>
                          <a:path w="24" h="41">
                            <a:moveTo>
                              <a:pt x="24" y="18"/>
                            </a:moveTo>
                            <a:lnTo>
                              <a:pt x="12" y="0"/>
                            </a:lnTo>
                            <a:lnTo>
                              <a:pt x="0" y="41"/>
                            </a:lnTo>
                            <a:lnTo>
                              <a:pt x="17" y="41"/>
                            </a:lnTo>
                            <a:lnTo>
                              <a:pt x="24" y="18"/>
                            </a:lnTo>
                            <a:close/>
                          </a:path>
                        </a:pathLst>
                      </a:custGeom>
                      <a:solidFill>
                        <a:srgbClr val="FFFFFF"/>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6" name="Freeform 57"/>
                      <p:cNvSpPr>
                        <a:spLocks/>
                      </p:cNvSpPr>
                      <p:nvPr/>
                    </p:nvSpPr>
                    <p:spPr bwMode="auto">
                      <a:xfrm>
                        <a:off x="792" y="598"/>
                        <a:ext cx="8" cy="14"/>
                      </a:xfrm>
                      <a:custGeom>
                        <a:avLst/>
                        <a:gdLst>
                          <a:gd name="T0" fmla="*/ 58 w 70"/>
                          <a:gd name="T1" fmla="*/ 92 h 104"/>
                          <a:gd name="T2" fmla="*/ 70 w 70"/>
                          <a:gd name="T3" fmla="*/ 47 h 104"/>
                          <a:gd name="T4" fmla="*/ 23 w 70"/>
                          <a:gd name="T5" fmla="*/ 0 h 104"/>
                          <a:gd name="T6" fmla="*/ 12 w 70"/>
                          <a:gd name="T7" fmla="*/ 12 h 104"/>
                          <a:gd name="T8" fmla="*/ 17 w 70"/>
                          <a:gd name="T9" fmla="*/ 58 h 104"/>
                          <a:gd name="T10" fmla="*/ 0 w 70"/>
                          <a:gd name="T11" fmla="*/ 104 h 104"/>
                          <a:gd name="T12" fmla="*/ 47 w 70"/>
                          <a:gd name="T13" fmla="*/ 104 h 104"/>
                          <a:gd name="T14" fmla="*/ 58 w 70"/>
                          <a:gd name="T15" fmla="*/ 92 h 104"/>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04"/>
                          <a:gd name="T26" fmla="*/ 70 w 70"/>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04">
                            <a:moveTo>
                              <a:pt x="58" y="92"/>
                            </a:moveTo>
                            <a:lnTo>
                              <a:pt x="70" y="47"/>
                            </a:lnTo>
                            <a:lnTo>
                              <a:pt x="23" y="0"/>
                            </a:lnTo>
                            <a:lnTo>
                              <a:pt x="12" y="12"/>
                            </a:lnTo>
                            <a:lnTo>
                              <a:pt x="17" y="58"/>
                            </a:lnTo>
                            <a:lnTo>
                              <a:pt x="0" y="104"/>
                            </a:lnTo>
                            <a:lnTo>
                              <a:pt x="47" y="104"/>
                            </a:lnTo>
                            <a:lnTo>
                              <a:pt x="58" y="9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7" name="Freeform 58"/>
                      <p:cNvSpPr>
                        <a:spLocks/>
                      </p:cNvSpPr>
                      <p:nvPr/>
                    </p:nvSpPr>
                    <p:spPr bwMode="auto">
                      <a:xfrm>
                        <a:off x="381" y="403"/>
                        <a:ext cx="189" cy="225"/>
                      </a:xfrm>
                      <a:custGeom>
                        <a:avLst/>
                        <a:gdLst>
                          <a:gd name="T0" fmla="*/ 762 w 1518"/>
                          <a:gd name="T1" fmla="*/ 1801 h 1801"/>
                          <a:gd name="T2" fmla="*/ 907 w 1518"/>
                          <a:gd name="T3" fmla="*/ 1766 h 1801"/>
                          <a:gd name="T4" fmla="*/ 937 w 1518"/>
                          <a:gd name="T5" fmla="*/ 1301 h 1801"/>
                          <a:gd name="T6" fmla="*/ 872 w 1518"/>
                          <a:gd name="T7" fmla="*/ 1254 h 1801"/>
                          <a:gd name="T8" fmla="*/ 855 w 1518"/>
                          <a:gd name="T9" fmla="*/ 1150 h 1801"/>
                          <a:gd name="T10" fmla="*/ 919 w 1518"/>
                          <a:gd name="T11" fmla="*/ 1011 h 1801"/>
                          <a:gd name="T12" fmla="*/ 1518 w 1518"/>
                          <a:gd name="T13" fmla="*/ 604 h 1801"/>
                          <a:gd name="T14" fmla="*/ 1506 w 1518"/>
                          <a:gd name="T15" fmla="*/ 546 h 1801"/>
                          <a:gd name="T16" fmla="*/ 1436 w 1518"/>
                          <a:gd name="T17" fmla="*/ 465 h 1801"/>
                          <a:gd name="T18" fmla="*/ 1436 w 1518"/>
                          <a:gd name="T19" fmla="*/ 407 h 1801"/>
                          <a:gd name="T20" fmla="*/ 1378 w 1518"/>
                          <a:gd name="T21" fmla="*/ 325 h 1801"/>
                          <a:gd name="T22" fmla="*/ 1395 w 1518"/>
                          <a:gd name="T23" fmla="*/ 210 h 1801"/>
                          <a:gd name="T24" fmla="*/ 1326 w 1518"/>
                          <a:gd name="T25" fmla="*/ 122 h 1801"/>
                          <a:gd name="T26" fmla="*/ 1151 w 1518"/>
                          <a:gd name="T27" fmla="*/ 105 h 1801"/>
                          <a:gd name="T28" fmla="*/ 1047 w 1518"/>
                          <a:gd name="T29" fmla="*/ 0 h 1801"/>
                          <a:gd name="T30" fmla="*/ 907 w 1518"/>
                          <a:gd name="T31" fmla="*/ 151 h 1801"/>
                          <a:gd name="T32" fmla="*/ 919 w 1518"/>
                          <a:gd name="T33" fmla="*/ 180 h 1801"/>
                          <a:gd name="T34" fmla="*/ 867 w 1518"/>
                          <a:gd name="T35" fmla="*/ 215 h 1801"/>
                          <a:gd name="T36" fmla="*/ 843 w 1518"/>
                          <a:gd name="T37" fmla="*/ 175 h 1801"/>
                          <a:gd name="T38" fmla="*/ 849 w 1518"/>
                          <a:gd name="T39" fmla="*/ 110 h 1801"/>
                          <a:gd name="T40" fmla="*/ 803 w 1518"/>
                          <a:gd name="T41" fmla="*/ 29 h 1801"/>
                          <a:gd name="T42" fmla="*/ 703 w 1518"/>
                          <a:gd name="T43" fmla="*/ 58 h 1801"/>
                          <a:gd name="T44" fmla="*/ 663 w 1518"/>
                          <a:gd name="T45" fmla="*/ 180 h 1801"/>
                          <a:gd name="T46" fmla="*/ 698 w 1518"/>
                          <a:gd name="T47" fmla="*/ 255 h 1801"/>
                          <a:gd name="T48" fmla="*/ 651 w 1518"/>
                          <a:gd name="T49" fmla="*/ 267 h 1801"/>
                          <a:gd name="T50" fmla="*/ 471 w 1518"/>
                          <a:gd name="T51" fmla="*/ 163 h 1801"/>
                          <a:gd name="T52" fmla="*/ 267 w 1518"/>
                          <a:gd name="T53" fmla="*/ 279 h 1801"/>
                          <a:gd name="T54" fmla="*/ 256 w 1518"/>
                          <a:gd name="T55" fmla="*/ 372 h 1801"/>
                          <a:gd name="T56" fmla="*/ 291 w 1518"/>
                          <a:gd name="T57" fmla="*/ 384 h 1801"/>
                          <a:gd name="T58" fmla="*/ 198 w 1518"/>
                          <a:gd name="T59" fmla="*/ 447 h 1801"/>
                          <a:gd name="T60" fmla="*/ 262 w 1518"/>
                          <a:gd name="T61" fmla="*/ 477 h 1801"/>
                          <a:gd name="T62" fmla="*/ 232 w 1518"/>
                          <a:gd name="T63" fmla="*/ 541 h 1801"/>
                          <a:gd name="T64" fmla="*/ 297 w 1518"/>
                          <a:gd name="T65" fmla="*/ 628 h 1801"/>
                          <a:gd name="T66" fmla="*/ 7 w 1518"/>
                          <a:gd name="T67" fmla="*/ 611 h 1801"/>
                          <a:gd name="T68" fmla="*/ 0 w 1518"/>
                          <a:gd name="T69" fmla="*/ 639 h 1801"/>
                          <a:gd name="T70" fmla="*/ 344 w 1518"/>
                          <a:gd name="T71" fmla="*/ 721 h 1801"/>
                          <a:gd name="T72" fmla="*/ 546 w 1518"/>
                          <a:gd name="T73" fmla="*/ 738 h 1801"/>
                          <a:gd name="T74" fmla="*/ 454 w 1518"/>
                          <a:gd name="T75" fmla="*/ 802 h 1801"/>
                          <a:gd name="T76" fmla="*/ 511 w 1518"/>
                          <a:gd name="T77" fmla="*/ 872 h 1801"/>
                          <a:gd name="T78" fmla="*/ 623 w 1518"/>
                          <a:gd name="T79" fmla="*/ 872 h 1801"/>
                          <a:gd name="T80" fmla="*/ 640 w 1518"/>
                          <a:gd name="T81" fmla="*/ 808 h 1801"/>
                          <a:gd name="T82" fmla="*/ 686 w 1518"/>
                          <a:gd name="T83" fmla="*/ 843 h 1801"/>
                          <a:gd name="T84" fmla="*/ 668 w 1518"/>
                          <a:gd name="T85" fmla="*/ 912 h 1801"/>
                          <a:gd name="T86" fmla="*/ 698 w 1518"/>
                          <a:gd name="T87" fmla="*/ 924 h 1801"/>
                          <a:gd name="T88" fmla="*/ 698 w 1518"/>
                          <a:gd name="T89" fmla="*/ 994 h 1801"/>
                          <a:gd name="T90" fmla="*/ 762 w 1518"/>
                          <a:gd name="T91" fmla="*/ 1075 h 1801"/>
                          <a:gd name="T92" fmla="*/ 780 w 1518"/>
                          <a:gd name="T93" fmla="*/ 1167 h 1801"/>
                          <a:gd name="T94" fmla="*/ 762 w 1518"/>
                          <a:gd name="T95" fmla="*/ 1237 h 1801"/>
                          <a:gd name="T96" fmla="*/ 797 w 1518"/>
                          <a:gd name="T97" fmla="*/ 1336 h 1801"/>
                          <a:gd name="T98" fmla="*/ 843 w 1518"/>
                          <a:gd name="T99" fmla="*/ 1366 h 1801"/>
                          <a:gd name="T100" fmla="*/ 872 w 1518"/>
                          <a:gd name="T101" fmla="*/ 1411 h 1801"/>
                          <a:gd name="T102" fmla="*/ 780 w 1518"/>
                          <a:gd name="T103" fmla="*/ 1603 h 1801"/>
                          <a:gd name="T104" fmla="*/ 762 w 1518"/>
                          <a:gd name="T105" fmla="*/ 1801 h 18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18"/>
                          <a:gd name="T160" fmla="*/ 0 h 1801"/>
                          <a:gd name="T161" fmla="*/ 1518 w 1518"/>
                          <a:gd name="T162" fmla="*/ 1801 h 18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18" h="1801">
                            <a:moveTo>
                              <a:pt x="762" y="1801"/>
                            </a:moveTo>
                            <a:lnTo>
                              <a:pt x="907" y="1766"/>
                            </a:lnTo>
                            <a:lnTo>
                              <a:pt x="937" y="1301"/>
                            </a:lnTo>
                            <a:lnTo>
                              <a:pt x="872" y="1254"/>
                            </a:lnTo>
                            <a:lnTo>
                              <a:pt x="855" y="1150"/>
                            </a:lnTo>
                            <a:lnTo>
                              <a:pt x="919" y="1011"/>
                            </a:lnTo>
                            <a:lnTo>
                              <a:pt x="1518" y="604"/>
                            </a:lnTo>
                            <a:lnTo>
                              <a:pt x="1506" y="546"/>
                            </a:lnTo>
                            <a:lnTo>
                              <a:pt x="1436" y="465"/>
                            </a:lnTo>
                            <a:lnTo>
                              <a:pt x="1436" y="407"/>
                            </a:lnTo>
                            <a:lnTo>
                              <a:pt x="1378" y="325"/>
                            </a:lnTo>
                            <a:lnTo>
                              <a:pt x="1395" y="210"/>
                            </a:lnTo>
                            <a:lnTo>
                              <a:pt x="1326" y="122"/>
                            </a:lnTo>
                            <a:lnTo>
                              <a:pt x="1151" y="105"/>
                            </a:lnTo>
                            <a:lnTo>
                              <a:pt x="1047" y="0"/>
                            </a:lnTo>
                            <a:lnTo>
                              <a:pt x="907" y="151"/>
                            </a:lnTo>
                            <a:lnTo>
                              <a:pt x="919" y="180"/>
                            </a:lnTo>
                            <a:lnTo>
                              <a:pt x="867" y="215"/>
                            </a:lnTo>
                            <a:lnTo>
                              <a:pt x="843" y="175"/>
                            </a:lnTo>
                            <a:lnTo>
                              <a:pt x="849" y="110"/>
                            </a:lnTo>
                            <a:lnTo>
                              <a:pt x="803" y="29"/>
                            </a:lnTo>
                            <a:lnTo>
                              <a:pt x="703" y="58"/>
                            </a:lnTo>
                            <a:lnTo>
                              <a:pt x="663" y="180"/>
                            </a:lnTo>
                            <a:lnTo>
                              <a:pt x="698" y="255"/>
                            </a:lnTo>
                            <a:lnTo>
                              <a:pt x="651" y="267"/>
                            </a:lnTo>
                            <a:lnTo>
                              <a:pt x="471" y="163"/>
                            </a:lnTo>
                            <a:lnTo>
                              <a:pt x="267" y="279"/>
                            </a:lnTo>
                            <a:lnTo>
                              <a:pt x="256" y="372"/>
                            </a:lnTo>
                            <a:lnTo>
                              <a:pt x="291" y="384"/>
                            </a:lnTo>
                            <a:lnTo>
                              <a:pt x="198" y="447"/>
                            </a:lnTo>
                            <a:lnTo>
                              <a:pt x="262" y="477"/>
                            </a:lnTo>
                            <a:lnTo>
                              <a:pt x="232" y="541"/>
                            </a:lnTo>
                            <a:lnTo>
                              <a:pt x="297" y="628"/>
                            </a:lnTo>
                            <a:lnTo>
                              <a:pt x="7" y="611"/>
                            </a:lnTo>
                            <a:lnTo>
                              <a:pt x="0" y="639"/>
                            </a:lnTo>
                            <a:lnTo>
                              <a:pt x="344" y="721"/>
                            </a:lnTo>
                            <a:lnTo>
                              <a:pt x="546" y="738"/>
                            </a:lnTo>
                            <a:lnTo>
                              <a:pt x="454" y="802"/>
                            </a:lnTo>
                            <a:lnTo>
                              <a:pt x="511" y="872"/>
                            </a:lnTo>
                            <a:lnTo>
                              <a:pt x="623" y="872"/>
                            </a:lnTo>
                            <a:lnTo>
                              <a:pt x="640" y="808"/>
                            </a:lnTo>
                            <a:lnTo>
                              <a:pt x="686" y="843"/>
                            </a:lnTo>
                            <a:lnTo>
                              <a:pt x="668" y="912"/>
                            </a:lnTo>
                            <a:lnTo>
                              <a:pt x="698" y="924"/>
                            </a:lnTo>
                            <a:lnTo>
                              <a:pt x="698" y="994"/>
                            </a:lnTo>
                            <a:lnTo>
                              <a:pt x="762" y="1075"/>
                            </a:lnTo>
                            <a:lnTo>
                              <a:pt x="780" y="1167"/>
                            </a:lnTo>
                            <a:lnTo>
                              <a:pt x="762" y="1237"/>
                            </a:lnTo>
                            <a:lnTo>
                              <a:pt x="797" y="1336"/>
                            </a:lnTo>
                            <a:lnTo>
                              <a:pt x="843" y="1366"/>
                            </a:lnTo>
                            <a:lnTo>
                              <a:pt x="872" y="1411"/>
                            </a:lnTo>
                            <a:lnTo>
                              <a:pt x="780" y="1603"/>
                            </a:lnTo>
                            <a:lnTo>
                              <a:pt x="762" y="1801"/>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8" name="Freeform 59"/>
                      <p:cNvSpPr>
                        <a:spLocks/>
                      </p:cNvSpPr>
                      <p:nvPr/>
                    </p:nvSpPr>
                    <p:spPr bwMode="auto">
                      <a:xfrm>
                        <a:off x="469" y="478"/>
                        <a:ext cx="466" cy="408"/>
                      </a:xfrm>
                      <a:custGeom>
                        <a:avLst/>
                        <a:gdLst>
                          <a:gd name="T0" fmla="*/ 3150 w 3724"/>
                          <a:gd name="T1" fmla="*/ 2968 h 3264"/>
                          <a:gd name="T2" fmla="*/ 3115 w 3724"/>
                          <a:gd name="T3" fmla="*/ 2881 h 3264"/>
                          <a:gd name="T4" fmla="*/ 2662 w 3724"/>
                          <a:gd name="T5" fmla="*/ 3131 h 3264"/>
                          <a:gd name="T6" fmla="*/ 2278 w 3724"/>
                          <a:gd name="T7" fmla="*/ 3264 h 3264"/>
                          <a:gd name="T8" fmla="*/ 2359 w 3724"/>
                          <a:gd name="T9" fmla="*/ 3148 h 3264"/>
                          <a:gd name="T10" fmla="*/ 2435 w 3724"/>
                          <a:gd name="T11" fmla="*/ 3166 h 3264"/>
                          <a:gd name="T12" fmla="*/ 2168 w 3724"/>
                          <a:gd name="T13" fmla="*/ 2800 h 3264"/>
                          <a:gd name="T14" fmla="*/ 1894 w 3724"/>
                          <a:gd name="T15" fmla="*/ 2678 h 3264"/>
                          <a:gd name="T16" fmla="*/ 46 w 3724"/>
                          <a:gd name="T17" fmla="*/ 1823 h 3264"/>
                          <a:gd name="T18" fmla="*/ 35 w 3724"/>
                          <a:gd name="T19" fmla="*/ 1586 h 3264"/>
                          <a:gd name="T20" fmla="*/ 46 w 3724"/>
                          <a:gd name="T21" fmla="*/ 1260 h 3264"/>
                          <a:gd name="T22" fmla="*/ 227 w 3724"/>
                          <a:gd name="T23" fmla="*/ 708 h 3264"/>
                          <a:gd name="T24" fmla="*/ 209 w 3724"/>
                          <a:gd name="T25" fmla="*/ 418 h 3264"/>
                          <a:gd name="T26" fmla="*/ 1028 w 3724"/>
                          <a:gd name="T27" fmla="*/ 197 h 3264"/>
                          <a:gd name="T28" fmla="*/ 1156 w 3724"/>
                          <a:gd name="T29" fmla="*/ 273 h 3264"/>
                          <a:gd name="T30" fmla="*/ 1284 w 3724"/>
                          <a:gd name="T31" fmla="*/ 446 h 3264"/>
                          <a:gd name="T32" fmla="*/ 1359 w 3724"/>
                          <a:gd name="T33" fmla="*/ 621 h 3264"/>
                          <a:gd name="T34" fmla="*/ 1545 w 3724"/>
                          <a:gd name="T35" fmla="*/ 807 h 3264"/>
                          <a:gd name="T36" fmla="*/ 1697 w 3724"/>
                          <a:gd name="T37" fmla="*/ 767 h 3264"/>
                          <a:gd name="T38" fmla="*/ 1847 w 3724"/>
                          <a:gd name="T39" fmla="*/ 801 h 3264"/>
                          <a:gd name="T40" fmla="*/ 1952 w 3724"/>
                          <a:gd name="T41" fmla="*/ 801 h 3264"/>
                          <a:gd name="T42" fmla="*/ 1970 w 3724"/>
                          <a:gd name="T43" fmla="*/ 911 h 3264"/>
                          <a:gd name="T44" fmla="*/ 2051 w 3724"/>
                          <a:gd name="T45" fmla="*/ 836 h 3264"/>
                          <a:gd name="T46" fmla="*/ 2074 w 3724"/>
                          <a:gd name="T47" fmla="*/ 645 h 3264"/>
                          <a:gd name="T48" fmla="*/ 2126 w 3724"/>
                          <a:gd name="T49" fmla="*/ 894 h 3264"/>
                          <a:gd name="T50" fmla="*/ 2214 w 3724"/>
                          <a:gd name="T51" fmla="*/ 952 h 3264"/>
                          <a:gd name="T52" fmla="*/ 2330 w 3724"/>
                          <a:gd name="T53" fmla="*/ 854 h 3264"/>
                          <a:gd name="T54" fmla="*/ 2400 w 3724"/>
                          <a:gd name="T55" fmla="*/ 1138 h 3264"/>
                          <a:gd name="T56" fmla="*/ 2144 w 3724"/>
                          <a:gd name="T57" fmla="*/ 1178 h 3264"/>
                          <a:gd name="T58" fmla="*/ 2098 w 3724"/>
                          <a:gd name="T59" fmla="*/ 1290 h 3264"/>
                          <a:gd name="T60" fmla="*/ 2039 w 3724"/>
                          <a:gd name="T61" fmla="*/ 1370 h 3264"/>
                          <a:gd name="T62" fmla="*/ 1871 w 3724"/>
                          <a:gd name="T63" fmla="*/ 1748 h 3264"/>
                          <a:gd name="T64" fmla="*/ 2219 w 3724"/>
                          <a:gd name="T65" fmla="*/ 2085 h 3264"/>
                          <a:gd name="T66" fmla="*/ 2400 w 3724"/>
                          <a:gd name="T67" fmla="*/ 2219 h 3264"/>
                          <a:gd name="T68" fmla="*/ 2545 w 3724"/>
                          <a:gd name="T69" fmla="*/ 2434 h 3264"/>
                          <a:gd name="T70" fmla="*/ 2481 w 3724"/>
                          <a:gd name="T71" fmla="*/ 2149 h 3264"/>
                          <a:gd name="T72" fmla="*/ 2510 w 3724"/>
                          <a:gd name="T73" fmla="*/ 1841 h 3264"/>
                          <a:gd name="T74" fmla="*/ 2562 w 3724"/>
                          <a:gd name="T75" fmla="*/ 1661 h 3264"/>
                          <a:gd name="T76" fmla="*/ 2766 w 3724"/>
                          <a:gd name="T77" fmla="*/ 1504 h 3264"/>
                          <a:gd name="T78" fmla="*/ 2964 w 3724"/>
                          <a:gd name="T79" fmla="*/ 1684 h 3264"/>
                          <a:gd name="T80" fmla="*/ 3091 w 3724"/>
                          <a:gd name="T81" fmla="*/ 1853 h 3264"/>
                          <a:gd name="T82" fmla="*/ 3342 w 3724"/>
                          <a:gd name="T83" fmla="*/ 1899 h 3264"/>
                          <a:gd name="T84" fmla="*/ 3614 w 3724"/>
                          <a:gd name="T85" fmla="*/ 2090 h 3264"/>
                          <a:gd name="T86" fmla="*/ 3724 w 3724"/>
                          <a:gd name="T87" fmla="*/ 2299 h 3264"/>
                          <a:gd name="T88" fmla="*/ 3586 w 3724"/>
                          <a:gd name="T89" fmla="*/ 2498 h 3264"/>
                          <a:gd name="T90" fmla="*/ 3138 w 3724"/>
                          <a:gd name="T91" fmla="*/ 2695 h 3264"/>
                          <a:gd name="T92" fmla="*/ 3074 w 3724"/>
                          <a:gd name="T93" fmla="*/ 2829 h 3264"/>
                          <a:gd name="T94" fmla="*/ 3335 w 3724"/>
                          <a:gd name="T95" fmla="*/ 2707 h 3264"/>
                          <a:gd name="T96" fmla="*/ 3347 w 3724"/>
                          <a:gd name="T97" fmla="*/ 2805 h 3264"/>
                          <a:gd name="T98" fmla="*/ 3469 w 3724"/>
                          <a:gd name="T99" fmla="*/ 3014 h 3264"/>
                          <a:gd name="T100" fmla="*/ 3370 w 3724"/>
                          <a:gd name="T101" fmla="*/ 3009 h 32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724"/>
                          <a:gd name="T154" fmla="*/ 0 h 3264"/>
                          <a:gd name="T155" fmla="*/ 3724 w 3724"/>
                          <a:gd name="T156" fmla="*/ 3264 h 32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724" h="3264">
                            <a:moveTo>
                              <a:pt x="3248" y="3056"/>
                            </a:moveTo>
                            <a:lnTo>
                              <a:pt x="3196" y="3049"/>
                            </a:lnTo>
                            <a:lnTo>
                              <a:pt x="3150" y="2968"/>
                            </a:lnTo>
                            <a:lnTo>
                              <a:pt x="3185" y="2904"/>
                            </a:lnTo>
                            <a:lnTo>
                              <a:pt x="3190" y="2887"/>
                            </a:lnTo>
                            <a:lnTo>
                              <a:pt x="3115" y="2881"/>
                            </a:lnTo>
                            <a:lnTo>
                              <a:pt x="2981" y="3026"/>
                            </a:lnTo>
                            <a:lnTo>
                              <a:pt x="2795" y="3061"/>
                            </a:lnTo>
                            <a:lnTo>
                              <a:pt x="2662" y="3131"/>
                            </a:lnTo>
                            <a:lnTo>
                              <a:pt x="2574" y="3096"/>
                            </a:lnTo>
                            <a:lnTo>
                              <a:pt x="2470" y="3212"/>
                            </a:lnTo>
                            <a:lnTo>
                              <a:pt x="2278" y="3264"/>
                            </a:lnTo>
                            <a:lnTo>
                              <a:pt x="2237" y="3264"/>
                            </a:lnTo>
                            <a:lnTo>
                              <a:pt x="2266" y="3212"/>
                            </a:lnTo>
                            <a:lnTo>
                              <a:pt x="2359" y="3148"/>
                            </a:lnTo>
                            <a:lnTo>
                              <a:pt x="2365" y="3078"/>
                            </a:lnTo>
                            <a:lnTo>
                              <a:pt x="2400" y="3148"/>
                            </a:lnTo>
                            <a:lnTo>
                              <a:pt x="2435" y="3166"/>
                            </a:lnTo>
                            <a:lnTo>
                              <a:pt x="2428" y="3026"/>
                            </a:lnTo>
                            <a:lnTo>
                              <a:pt x="2226" y="2916"/>
                            </a:lnTo>
                            <a:lnTo>
                              <a:pt x="2168" y="2800"/>
                            </a:lnTo>
                            <a:lnTo>
                              <a:pt x="2104" y="2695"/>
                            </a:lnTo>
                            <a:lnTo>
                              <a:pt x="2004" y="2637"/>
                            </a:lnTo>
                            <a:lnTo>
                              <a:pt x="1894" y="2678"/>
                            </a:lnTo>
                            <a:lnTo>
                              <a:pt x="1069" y="2352"/>
                            </a:lnTo>
                            <a:lnTo>
                              <a:pt x="506" y="2073"/>
                            </a:lnTo>
                            <a:lnTo>
                              <a:pt x="46" y="1823"/>
                            </a:lnTo>
                            <a:lnTo>
                              <a:pt x="17" y="1725"/>
                            </a:lnTo>
                            <a:lnTo>
                              <a:pt x="5" y="1656"/>
                            </a:lnTo>
                            <a:lnTo>
                              <a:pt x="35" y="1586"/>
                            </a:lnTo>
                            <a:lnTo>
                              <a:pt x="0" y="1551"/>
                            </a:lnTo>
                            <a:lnTo>
                              <a:pt x="70" y="1300"/>
                            </a:lnTo>
                            <a:lnTo>
                              <a:pt x="46" y="1260"/>
                            </a:lnTo>
                            <a:lnTo>
                              <a:pt x="58" y="1185"/>
                            </a:lnTo>
                            <a:lnTo>
                              <a:pt x="192" y="1173"/>
                            </a:lnTo>
                            <a:lnTo>
                              <a:pt x="227" y="708"/>
                            </a:lnTo>
                            <a:lnTo>
                              <a:pt x="162" y="650"/>
                            </a:lnTo>
                            <a:lnTo>
                              <a:pt x="145" y="545"/>
                            </a:lnTo>
                            <a:lnTo>
                              <a:pt x="209" y="418"/>
                            </a:lnTo>
                            <a:lnTo>
                              <a:pt x="808" y="0"/>
                            </a:lnTo>
                            <a:lnTo>
                              <a:pt x="848" y="151"/>
                            </a:lnTo>
                            <a:lnTo>
                              <a:pt x="1028" y="197"/>
                            </a:lnTo>
                            <a:lnTo>
                              <a:pt x="1045" y="266"/>
                            </a:lnTo>
                            <a:lnTo>
                              <a:pt x="1139" y="244"/>
                            </a:lnTo>
                            <a:lnTo>
                              <a:pt x="1156" y="273"/>
                            </a:lnTo>
                            <a:lnTo>
                              <a:pt x="1115" y="331"/>
                            </a:lnTo>
                            <a:lnTo>
                              <a:pt x="1174" y="360"/>
                            </a:lnTo>
                            <a:lnTo>
                              <a:pt x="1284" y="446"/>
                            </a:lnTo>
                            <a:lnTo>
                              <a:pt x="1301" y="540"/>
                            </a:lnTo>
                            <a:lnTo>
                              <a:pt x="1394" y="575"/>
                            </a:lnTo>
                            <a:lnTo>
                              <a:pt x="1359" y="621"/>
                            </a:lnTo>
                            <a:lnTo>
                              <a:pt x="1366" y="662"/>
                            </a:lnTo>
                            <a:lnTo>
                              <a:pt x="1534" y="743"/>
                            </a:lnTo>
                            <a:lnTo>
                              <a:pt x="1545" y="807"/>
                            </a:lnTo>
                            <a:lnTo>
                              <a:pt x="1627" y="801"/>
                            </a:lnTo>
                            <a:lnTo>
                              <a:pt x="1603" y="732"/>
                            </a:lnTo>
                            <a:lnTo>
                              <a:pt x="1697" y="767"/>
                            </a:lnTo>
                            <a:lnTo>
                              <a:pt x="1807" y="894"/>
                            </a:lnTo>
                            <a:lnTo>
                              <a:pt x="1859" y="854"/>
                            </a:lnTo>
                            <a:lnTo>
                              <a:pt x="1847" y="801"/>
                            </a:lnTo>
                            <a:lnTo>
                              <a:pt x="1859" y="767"/>
                            </a:lnTo>
                            <a:lnTo>
                              <a:pt x="1935" y="772"/>
                            </a:lnTo>
                            <a:lnTo>
                              <a:pt x="1952" y="801"/>
                            </a:lnTo>
                            <a:lnTo>
                              <a:pt x="1929" y="941"/>
                            </a:lnTo>
                            <a:lnTo>
                              <a:pt x="1947" y="946"/>
                            </a:lnTo>
                            <a:lnTo>
                              <a:pt x="1970" y="911"/>
                            </a:lnTo>
                            <a:lnTo>
                              <a:pt x="2016" y="917"/>
                            </a:lnTo>
                            <a:lnTo>
                              <a:pt x="2011" y="882"/>
                            </a:lnTo>
                            <a:lnTo>
                              <a:pt x="2051" y="836"/>
                            </a:lnTo>
                            <a:lnTo>
                              <a:pt x="1987" y="714"/>
                            </a:lnTo>
                            <a:lnTo>
                              <a:pt x="2039" y="633"/>
                            </a:lnTo>
                            <a:lnTo>
                              <a:pt x="2074" y="645"/>
                            </a:lnTo>
                            <a:lnTo>
                              <a:pt x="2126" y="737"/>
                            </a:lnTo>
                            <a:lnTo>
                              <a:pt x="2109" y="777"/>
                            </a:lnTo>
                            <a:lnTo>
                              <a:pt x="2126" y="894"/>
                            </a:lnTo>
                            <a:lnTo>
                              <a:pt x="2196" y="894"/>
                            </a:lnTo>
                            <a:lnTo>
                              <a:pt x="2226" y="911"/>
                            </a:lnTo>
                            <a:lnTo>
                              <a:pt x="2214" y="952"/>
                            </a:lnTo>
                            <a:lnTo>
                              <a:pt x="2243" y="1028"/>
                            </a:lnTo>
                            <a:lnTo>
                              <a:pt x="2341" y="941"/>
                            </a:lnTo>
                            <a:lnTo>
                              <a:pt x="2330" y="854"/>
                            </a:lnTo>
                            <a:lnTo>
                              <a:pt x="2423" y="882"/>
                            </a:lnTo>
                            <a:lnTo>
                              <a:pt x="2446" y="1045"/>
                            </a:lnTo>
                            <a:lnTo>
                              <a:pt x="2400" y="1138"/>
                            </a:lnTo>
                            <a:lnTo>
                              <a:pt x="2278" y="1121"/>
                            </a:lnTo>
                            <a:lnTo>
                              <a:pt x="2226" y="1178"/>
                            </a:lnTo>
                            <a:lnTo>
                              <a:pt x="2144" y="1178"/>
                            </a:lnTo>
                            <a:lnTo>
                              <a:pt x="2184" y="1225"/>
                            </a:lnTo>
                            <a:lnTo>
                              <a:pt x="2138" y="1300"/>
                            </a:lnTo>
                            <a:lnTo>
                              <a:pt x="2098" y="1290"/>
                            </a:lnTo>
                            <a:lnTo>
                              <a:pt x="2081" y="1318"/>
                            </a:lnTo>
                            <a:lnTo>
                              <a:pt x="2028" y="1324"/>
                            </a:lnTo>
                            <a:lnTo>
                              <a:pt x="2039" y="1370"/>
                            </a:lnTo>
                            <a:lnTo>
                              <a:pt x="1859" y="1499"/>
                            </a:lnTo>
                            <a:lnTo>
                              <a:pt x="1772" y="1644"/>
                            </a:lnTo>
                            <a:lnTo>
                              <a:pt x="1871" y="1748"/>
                            </a:lnTo>
                            <a:lnTo>
                              <a:pt x="1871" y="1858"/>
                            </a:lnTo>
                            <a:lnTo>
                              <a:pt x="2069" y="1933"/>
                            </a:lnTo>
                            <a:lnTo>
                              <a:pt x="2219" y="2085"/>
                            </a:lnTo>
                            <a:lnTo>
                              <a:pt x="2353" y="2114"/>
                            </a:lnTo>
                            <a:lnTo>
                              <a:pt x="2324" y="2195"/>
                            </a:lnTo>
                            <a:lnTo>
                              <a:pt x="2400" y="2219"/>
                            </a:lnTo>
                            <a:lnTo>
                              <a:pt x="2365" y="2306"/>
                            </a:lnTo>
                            <a:lnTo>
                              <a:pt x="2463" y="2445"/>
                            </a:lnTo>
                            <a:lnTo>
                              <a:pt x="2545" y="2434"/>
                            </a:lnTo>
                            <a:lnTo>
                              <a:pt x="2550" y="2311"/>
                            </a:lnTo>
                            <a:lnTo>
                              <a:pt x="2458" y="2230"/>
                            </a:lnTo>
                            <a:lnTo>
                              <a:pt x="2481" y="2149"/>
                            </a:lnTo>
                            <a:lnTo>
                              <a:pt x="2597" y="2055"/>
                            </a:lnTo>
                            <a:lnTo>
                              <a:pt x="2562" y="1858"/>
                            </a:lnTo>
                            <a:lnTo>
                              <a:pt x="2510" y="1841"/>
                            </a:lnTo>
                            <a:lnTo>
                              <a:pt x="2516" y="1783"/>
                            </a:lnTo>
                            <a:lnTo>
                              <a:pt x="2585" y="1713"/>
                            </a:lnTo>
                            <a:lnTo>
                              <a:pt x="2562" y="1661"/>
                            </a:lnTo>
                            <a:lnTo>
                              <a:pt x="2557" y="1510"/>
                            </a:lnTo>
                            <a:lnTo>
                              <a:pt x="2697" y="1527"/>
                            </a:lnTo>
                            <a:lnTo>
                              <a:pt x="2766" y="1504"/>
                            </a:lnTo>
                            <a:lnTo>
                              <a:pt x="2847" y="1562"/>
                            </a:lnTo>
                            <a:lnTo>
                              <a:pt x="2864" y="1603"/>
                            </a:lnTo>
                            <a:lnTo>
                              <a:pt x="2964" y="1684"/>
                            </a:lnTo>
                            <a:lnTo>
                              <a:pt x="2981" y="1812"/>
                            </a:lnTo>
                            <a:lnTo>
                              <a:pt x="3028" y="1841"/>
                            </a:lnTo>
                            <a:lnTo>
                              <a:pt x="3091" y="1853"/>
                            </a:lnTo>
                            <a:lnTo>
                              <a:pt x="3150" y="1708"/>
                            </a:lnTo>
                            <a:lnTo>
                              <a:pt x="3255" y="1864"/>
                            </a:lnTo>
                            <a:lnTo>
                              <a:pt x="3342" y="1899"/>
                            </a:lnTo>
                            <a:lnTo>
                              <a:pt x="3335" y="1975"/>
                            </a:lnTo>
                            <a:lnTo>
                              <a:pt x="3429" y="2090"/>
                            </a:lnTo>
                            <a:lnTo>
                              <a:pt x="3614" y="2090"/>
                            </a:lnTo>
                            <a:lnTo>
                              <a:pt x="3661" y="2132"/>
                            </a:lnTo>
                            <a:lnTo>
                              <a:pt x="3667" y="2224"/>
                            </a:lnTo>
                            <a:lnTo>
                              <a:pt x="3724" y="2299"/>
                            </a:lnTo>
                            <a:lnTo>
                              <a:pt x="3724" y="2352"/>
                            </a:lnTo>
                            <a:lnTo>
                              <a:pt x="3679" y="2376"/>
                            </a:lnTo>
                            <a:lnTo>
                              <a:pt x="3586" y="2498"/>
                            </a:lnTo>
                            <a:lnTo>
                              <a:pt x="3446" y="2544"/>
                            </a:lnTo>
                            <a:lnTo>
                              <a:pt x="3272" y="2550"/>
                            </a:lnTo>
                            <a:lnTo>
                              <a:pt x="3138" y="2695"/>
                            </a:lnTo>
                            <a:lnTo>
                              <a:pt x="3033" y="2753"/>
                            </a:lnTo>
                            <a:lnTo>
                              <a:pt x="2969" y="2834"/>
                            </a:lnTo>
                            <a:lnTo>
                              <a:pt x="3074" y="2829"/>
                            </a:lnTo>
                            <a:lnTo>
                              <a:pt x="3255" y="2678"/>
                            </a:lnTo>
                            <a:lnTo>
                              <a:pt x="3272" y="2666"/>
                            </a:lnTo>
                            <a:lnTo>
                              <a:pt x="3335" y="2707"/>
                            </a:lnTo>
                            <a:lnTo>
                              <a:pt x="3370" y="2759"/>
                            </a:lnTo>
                            <a:lnTo>
                              <a:pt x="3312" y="2800"/>
                            </a:lnTo>
                            <a:lnTo>
                              <a:pt x="3347" y="2805"/>
                            </a:lnTo>
                            <a:lnTo>
                              <a:pt x="3342" y="2881"/>
                            </a:lnTo>
                            <a:lnTo>
                              <a:pt x="3562" y="2956"/>
                            </a:lnTo>
                            <a:lnTo>
                              <a:pt x="3469" y="3014"/>
                            </a:lnTo>
                            <a:lnTo>
                              <a:pt x="3347" y="3160"/>
                            </a:lnTo>
                            <a:lnTo>
                              <a:pt x="3312" y="3108"/>
                            </a:lnTo>
                            <a:lnTo>
                              <a:pt x="3370" y="3009"/>
                            </a:lnTo>
                            <a:lnTo>
                              <a:pt x="3272" y="3044"/>
                            </a:lnTo>
                            <a:lnTo>
                              <a:pt x="3248" y="305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59" name="Freeform 60"/>
                      <p:cNvSpPr>
                        <a:spLocks/>
                      </p:cNvSpPr>
                      <p:nvPr/>
                    </p:nvSpPr>
                    <p:spPr bwMode="auto">
                      <a:xfrm>
                        <a:off x="405" y="699"/>
                        <a:ext cx="471" cy="374"/>
                      </a:xfrm>
                      <a:custGeom>
                        <a:avLst/>
                        <a:gdLst>
                          <a:gd name="T0" fmla="*/ 505 w 3767"/>
                          <a:gd name="T1" fmla="*/ 52 h 2992"/>
                          <a:gd name="T2" fmla="*/ 413 w 3767"/>
                          <a:gd name="T3" fmla="*/ 140 h 2992"/>
                          <a:gd name="T4" fmla="*/ 174 w 3767"/>
                          <a:gd name="T5" fmla="*/ 361 h 2992"/>
                          <a:gd name="T6" fmla="*/ 69 w 3767"/>
                          <a:gd name="T7" fmla="*/ 535 h 2992"/>
                          <a:gd name="T8" fmla="*/ 0 w 3767"/>
                          <a:gd name="T9" fmla="*/ 1116 h 2992"/>
                          <a:gd name="T10" fmla="*/ 128 w 3767"/>
                          <a:gd name="T11" fmla="*/ 1360 h 2992"/>
                          <a:gd name="T12" fmla="*/ 442 w 3767"/>
                          <a:gd name="T13" fmla="*/ 1726 h 2992"/>
                          <a:gd name="T14" fmla="*/ 709 w 3767"/>
                          <a:gd name="T15" fmla="*/ 1796 h 2992"/>
                          <a:gd name="T16" fmla="*/ 896 w 3767"/>
                          <a:gd name="T17" fmla="*/ 1946 h 2992"/>
                          <a:gd name="T18" fmla="*/ 959 w 3767"/>
                          <a:gd name="T19" fmla="*/ 2162 h 2992"/>
                          <a:gd name="T20" fmla="*/ 1180 w 3767"/>
                          <a:gd name="T21" fmla="*/ 2423 h 2992"/>
                          <a:gd name="T22" fmla="*/ 1320 w 3767"/>
                          <a:gd name="T23" fmla="*/ 2591 h 2992"/>
                          <a:gd name="T24" fmla="*/ 1424 w 3767"/>
                          <a:gd name="T25" fmla="*/ 2353 h 2992"/>
                          <a:gd name="T26" fmla="*/ 1766 w 3767"/>
                          <a:gd name="T27" fmla="*/ 2376 h 2992"/>
                          <a:gd name="T28" fmla="*/ 1848 w 3767"/>
                          <a:gd name="T29" fmla="*/ 2382 h 2992"/>
                          <a:gd name="T30" fmla="*/ 1918 w 3767"/>
                          <a:gd name="T31" fmla="*/ 2446 h 2992"/>
                          <a:gd name="T32" fmla="*/ 2000 w 3767"/>
                          <a:gd name="T33" fmla="*/ 2458 h 2992"/>
                          <a:gd name="T34" fmla="*/ 2063 w 3767"/>
                          <a:gd name="T35" fmla="*/ 2481 h 2992"/>
                          <a:gd name="T36" fmla="*/ 2185 w 3767"/>
                          <a:gd name="T37" fmla="*/ 2429 h 2992"/>
                          <a:gd name="T38" fmla="*/ 2307 w 3767"/>
                          <a:gd name="T39" fmla="*/ 2434 h 2992"/>
                          <a:gd name="T40" fmla="*/ 2499 w 3767"/>
                          <a:gd name="T41" fmla="*/ 2528 h 2992"/>
                          <a:gd name="T42" fmla="*/ 2540 w 3767"/>
                          <a:gd name="T43" fmla="*/ 2765 h 2992"/>
                          <a:gd name="T44" fmla="*/ 2604 w 3767"/>
                          <a:gd name="T45" fmla="*/ 2882 h 2992"/>
                          <a:gd name="T46" fmla="*/ 2628 w 3767"/>
                          <a:gd name="T47" fmla="*/ 2992 h 2992"/>
                          <a:gd name="T48" fmla="*/ 2743 w 3767"/>
                          <a:gd name="T49" fmla="*/ 2830 h 2992"/>
                          <a:gd name="T50" fmla="*/ 2731 w 3767"/>
                          <a:gd name="T51" fmla="*/ 2382 h 2992"/>
                          <a:gd name="T52" fmla="*/ 3121 w 3767"/>
                          <a:gd name="T53" fmla="*/ 2085 h 2992"/>
                          <a:gd name="T54" fmla="*/ 3121 w 3767"/>
                          <a:gd name="T55" fmla="*/ 1918 h 2992"/>
                          <a:gd name="T56" fmla="*/ 3150 w 3767"/>
                          <a:gd name="T57" fmla="*/ 1906 h 2992"/>
                          <a:gd name="T58" fmla="*/ 3197 w 3767"/>
                          <a:gd name="T59" fmla="*/ 1818 h 2992"/>
                          <a:gd name="T60" fmla="*/ 3331 w 3767"/>
                          <a:gd name="T61" fmla="*/ 1644 h 2992"/>
                          <a:gd name="T62" fmla="*/ 3586 w 3767"/>
                          <a:gd name="T63" fmla="*/ 1505 h 2992"/>
                          <a:gd name="T64" fmla="*/ 3533 w 3767"/>
                          <a:gd name="T65" fmla="*/ 1475 h 2992"/>
                          <a:gd name="T66" fmla="*/ 3732 w 3767"/>
                          <a:gd name="T67" fmla="*/ 1337 h 2992"/>
                          <a:gd name="T68" fmla="*/ 3714 w 3767"/>
                          <a:gd name="T69" fmla="*/ 1273 h 2992"/>
                          <a:gd name="T70" fmla="*/ 3708 w 3767"/>
                          <a:gd name="T71" fmla="*/ 1116 h 2992"/>
                          <a:gd name="T72" fmla="*/ 3488 w 3767"/>
                          <a:gd name="T73" fmla="*/ 1255 h 2992"/>
                          <a:gd name="T74" fmla="*/ 3174 w 3767"/>
                          <a:gd name="T75" fmla="*/ 1360 h 2992"/>
                          <a:gd name="T76" fmla="*/ 3086 w 3767"/>
                          <a:gd name="T77" fmla="*/ 1458 h 2992"/>
                          <a:gd name="T78" fmla="*/ 2912 w 3767"/>
                          <a:gd name="T79" fmla="*/ 1552 h 2992"/>
                          <a:gd name="T80" fmla="*/ 2738 w 3767"/>
                          <a:gd name="T81" fmla="*/ 1528 h 2992"/>
                          <a:gd name="T82" fmla="*/ 2749 w 3767"/>
                          <a:gd name="T83" fmla="*/ 1493 h 2992"/>
                          <a:gd name="T84" fmla="*/ 2731 w 3767"/>
                          <a:gd name="T85" fmla="*/ 1430 h 2992"/>
                          <a:gd name="T86" fmla="*/ 2714 w 3767"/>
                          <a:gd name="T87" fmla="*/ 1360 h 2992"/>
                          <a:gd name="T88" fmla="*/ 2621 w 3767"/>
                          <a:gd name="T89" fmla="*/ 1348 h 2992"/>
                          <a:gd name="T90" fmla="*/ 2673 w 3767"/>
                          <a:gd name="T91" fmla="*/ 1197 h 2992"/>
                          <a:gd name="T92" fmla="*/ 2610 w 3767"/>
                          <a:gd name="T93" fmla="*/ 1173 h 2992"/>
                          <a:gd name="T94" fmla="*/ 2482 w 3767"/>
                          <a:gd name="T95" fmla="*/ 1337 h 2992"/>
                          <a:gd name="T96" fmla="*/ 2453 w 3767"/>
                          <a:gd name="T97" fmla="*/ 1470 h 2992"/>
                          <a:gd name="T98" fmla="*/ 2314 w 3767"/>
                          <a:gd name="T99" fmla="*/ 1424 h 2992"/>
                          <a:gd name="T100" fmla="*/ 2429 w 3767"/>
                          <a:gd name="T101" fmla="*/ 1220 h 2992"/>
                          <a:gd name="T102" fmla="*/ 2406 w 3767"/>
                          <a:gd name="T103" fmla="*/ 1163 h 2992"/>
                          <a:gd name="T104" fmla="*/ 2656 w 3767"/>
                          <a:gd name="T105" fmla="*/ 1151 h 2992"/>
                          <a:gd name="T106" fmla="*/ 2499 w 3767"/>
                          <a:gd name="T107" fmla="*/ 1075 h 2992"/>
                          <a:gd name="T108" fmla="*/ 2476 w 3767"/>
                          <a:gd name="T109" fmla="*/ 1034 h 2992"/>
                          <a:gd name="T110" fmla="*/ 2296 w 3767"/>
                          <a:gd name="T111" fmla="*/ 1046 h 2992"/>
                          <a:gd name="T112" fmla="*/ 2197 w 3767"/>
                          <a:gd name="T113" fmla="*/ 1034 h 2992"/>
                          <a:gd name="T114" fmla="*/ 2272 w 3767"/>
                          <a:gd name="T115" fmla="*/ 936 h 2992"/>
                          <a:gd name="T116" fmla="*/ 1616 w 3767"/>
                          <a:gd name="T117" fmla="*/ 587 h 2992"/>
                          <a:gd name="T118" fmla="*/ 570 w 3767"/>
                          <a:gd name="T119" fmla="*/ 59 h 29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67"/>
                          <a:gd name="T181" fmla="*/ 0 h 2992"/>
                          <a:gd name="T182" fmla="*/ 3767 w 3767"/>
                          <a:gd name="T183" fmla="*/ 2992 h 29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67" h="2992">
                            <a:moveTo>
                              <a:pt x="570" y="59"/>
                            </a:moveTo>
                            <a:lnTo>
                              <a:pt x="505" y="52"/>
                            </a:lnTo>
                            <a:lnTo>
                              <a:pt x="425" y="0"/>
                            </a:lnTo>
                            <a:lnTo>
                              <a:pt x="413" y="140"/>
                            </a:lnTo>
                            <a:lnTo>
                              <a:pt x="296" y="314"/>
                            </a:lnTo>
                            <a:lnTo>
                              <a:pt x="174" y="361"/>
                            </a:lnTo>
                            <a:lnTo>
                              <a:pt x="157" y="465"/>
                            </a:lnTo>
                            <a:lnTo>
                              <a:pt x="69" y="535"/>
                            </a:lnTo>
                            <a:lnTo>
                              <a:pt x="12" y="802"/>
                            </a:lnTo>
                            <a:lnTo>
                              <a:pt x="0" y="1116"/>
                            </a:lnTo>
                            <a:lnTo>
                              <a:pt x="122" y="1302"/>
                            </a:lnTo>
                            <a:lnTo>
                              <a:pt x="128" y="1360"/>
                            </a:lnTo>
                            <a:lnTo>
                              <a:pt x="320" y="1487"/>
                            </a:lnTo>
                            <a:lnTo>
                              <a:pt x="442" y="1726"/>
                            </a:lnTo>
                            <a:lnTo>
                              <a:pt x="697" y="1830"/>
                            </a:lnTo>
                            <a:lnTo>
                              <a:pt x="709" y="1796"/>
                            </a:lnTo>
                            <a:lnTo>
                              <a:pt x="831" y="1836"/>
                            </a:lnTo>
                            <a:lnTo>
                              <a:pt x="896" y="1946"/>
                            </a:lnTo>
                            <a:lnTo>
                              <a:pt x="906" y="2080"/>
                            </a:lnTo>
                            <a:lnTo>
                              <a:pt x="959" y="2162"/>
                            </a:lnTo>
                            <a:lnTo>
                              <a:pt x="1116" y="2162"/>
                            </a:lnTo>
                            <a:lnTo>
                              <a:pt x="1180" y="2423"/>
                            </a:lnTo>
                            <a:lnTo>
                              <a:pt x="1255" y="2551"/>
                            </a:lnTo>
                            <a:lnTo>
                              <a:pt x="1320" y="2591"/>
                            </a:lnTo>
                            <a:lnTo>
                              <a:pt x="1372" y="2399"/>
                            </a:lnTo>
                            <a:lnTo>
                              <a:pt x="1424" y="2353"/>
                            </a:lnTo>
                            <a:lnTo>
                              <a:pt x="1703" y="2336"/>
                            </a:lnTo>
                            <a:lnTo>
                              <a:pt x="1766" y="2376"/>
                            </a:lnTo>
                            <a:lnTo>
                              <a:pt x="1790" y="2388"/>
                            </a:lnTo>
                            <a:lnTo>
                              <a:pt x="1848" y="2382"/>
                            </a:lnTo>
                            <a:lnTo>
                              <a:pt x="1878" y="2429"/>
                            </a:lnTo>
                            <a:lnTo>
                              <a:pt x="1918" y="2446"/>
                            </a:lnTo>
                            <a:lnTo>
                              <a:pt x="1941" y="2486"/>
                            </a:lnTo>
                            <a:lnTo>
                              <a:pt x="2000" y="2458"/>
                            </a:lnTo>
                            <a:lnTo>
                              <a:pt x="2028" y="2486"/>
                            </a:lnTo>
                            <a:lnTo>
                              <a:pt x="2063" y="2481"/>
                            </a:lnTo>
                            <a:lnTo>
                              <a:pt x="2046" y="2399"/>
                            </a:lnTo>
                            <a:lnTo>
                              <a:pt x="2185" y="2429"/>
                            </a:lnTo>
                            <a:lnTo>
                              <a:pt x="2232" y="2406"/>
                            </a:lnTo>
                            <a:lnTo>
                              <a:pt x="2307" y="2434"/>
                            </a:lnTo>
                            <a:lnTo>
                              <a:pt x="2325" y="2481"/>
                            </a:lnTo>
                            <a:lnTo>
                              <a:pt x="2499" y="2528"/>
                            </a:lnTo>
                            <a:lnTo>
                              <a:pt x="2569" y="2591"/>
                            </a:lnTo>
                            <a:lnTo>
                              <a:pt x="2540" y="2765"/>
                            </a:lnTo>
                            <a:lnTo>
                              <a:pt x="2586" y="2789"/>
                            </a:lnTo>
                            <a:lnTo>
                              <a:pt x="2604" y="2882"/>
                            </a:lnTo>
                            <a:lnTo>
                              <a:pt x="2633" y="2962"/>
                            </a:lnTo>
                            <a:lnTo>
                              <a:pt x="2628" y="2992"/>
                            </a:lnTo>
                            <a:lnTo>
                              <a:pt x="2708" y="2945"/>
                            </a:lnTo>
                            <a:lnTo>
                              <a:pt x="2743" y="2830"/>
                            </a:lnTo>
                            <a:lnTo>
                              <a:pt x="2696" y="2516"/>
                            </a:lnTo>
                            <a:lnTo>
                              <a:pt x="2731" y="2382"/>
                            </a:lnTo>
                            <a:lnTo>
                              <a:pt x="3069" y="2173"/>
                            </a:lnTo>
                            <a:lnTo>
                              <a:pt x="3121" y="2085"/>
                            </a:lnTo>
                            <a:lnTo>
                              <a:pt x="3197" y="2068"/>
                            </a:lnTo>
                            <a:lnTo>
                              <a:pt x="3121" y="1918"/>
                            </a:lnTo>
                            <a:lnTo>
                              <a:pt x="3127" y="1859"/>
                            </a:lnTo>
                            <a:lnTo>
                              <a:pt x="3150" y="1906"/>
                            </a:lnTo>
                            <a:lnTo>
                              <a:pt x="3179" y="1888"/>
                            </a:lnTo>
                            <a:lnTo>
                              <a:pt x="3197" y="1818"/>
                            </a:lnTo>
                            <a:lnTo>
                              <a:pt x="3307" y="1719"/>
                            </a:lnTo>
                            <a:lnTo>
                              <a:pt x="3331" y="1644"/>
                            </a:lnTo>
                            <a:lnTo>
                              <a:pt x="3505" y="1604"/>
                            </a:lnTo>
                            <a:lnTo>
                              <a:pt x="3586" y="1505"/>
                            </a:lnTo>
                            <a:lnTo>
                              <a:pt x="3540" y="1510"/>
                            </a:lnTo>
                            <a:lnTo>
                              <a:pt x="3533" y="1475"/>
                            </a:lnTo>
                            <a:lnTo>
                              <a:pt x="3690" y="1330"/>
                            </a:lnTo>
                            <a:lnTo>
                              <a:pt x="3732" y="1337"/>
                            </a:lnTo>
                            <a:lnTo>
                              <a:pt x="3767" y="1285"/>
                            </a:lnTo>
                            <a:lnTo>
                              <a:pt x="3714" y="1273"/>
                            </a:lnTo>
                            <a:lnTo>
                              <a:pt x="3662" y="1197"/>
                            </a:lnTo>
                            <a:lnTo>
                              <a:pt x="3708" y="1116"/>
                            </a:lnTo>
                            <a:lnTo>
                              <a:pt x="3627" y="1104"/>
                            </a:lnTo>
                            <a:lnTo>
                              <a:pt x="3488" y="1255"/>
                            </a:lnTo>
                            <a:lnTo>
                              <a:pt x="3307" y="1290"/>
                            </a:lnTo>
                            <a:lnTo>
                              <a:pt x="3174" y="1360"/>
                            </a:lnTo>
                            <a:lnTo>
                              <a:pt x="3156" y="1430"/>
                            </a:lnTo>
                            <a:lnTo>
                              <a:pt x="3086" y="1458"/>
                            </a:lnTo>
                            <a:lnTo>
                              <a:pt x="3017" y="1470"/>
                            </a:lnTo>
                            <a:lnTo>
                              <a:pt x="2912" y="1552"/>
                            </a:lnTo>
                            <a:lnTo>
                              <a:pt x="2818" y="1580"/>
                            </a:lnTo>
                            <a:lnTo>
                              <a:pt x="2738" y="1528"/>
                            </a:lnTo>
                            <a:lnTo>
                              <a:pt x="2731" y="1505"/>
                            </a:lnTo>
                            <a:lnTo>
                              <a:pt x="2749" y="1493"/>
                            </a:lnTo>
                            <a:lnTo>
                              <a:pt x="2778" y="1435"/>
                            </a:lnTo>
                            <a:lnTo>
                              <a:pt x="2731" y="1430"/>
                            </a:lnTo>
                            <a:lnTo>
                              <a:pt x="2714" y="1424"/>
                            </a:lnTo>
                            <a:lnTo>
                              <a:pt x="2714" y="1360"/>
                            </a:lnTo>
                            <a:lnTo>
                              <a:pt x="2645" y="1395"/>
                            </a:lnTo>
                            <a:lnTo>
                              <a:pt x="2621" y="1348"/>
                            </a:lnTo>
                            <a:lnTo>
                              <a:pt x="2703" y="1285"/>
                            </a:lnTo>
                            <a:lnTo>
                              <a:pt x="2673" y="1197"/>
                            </a:lnTo>
                            <a:lnTo>
                              <a:pt x="2638" y="1185"/>
                            </a:lnTo>
                            <a:lnTo>
                              <a:pt x="2610" y="1173"/>
                            </a:lnTo>
                            <a:lnTo>
                              <a:pt x="2523" y="1238"/>
                            </a:lnTo>
                            <a:lnTo>
                              <a:pt x="2482" y="1337"/>
                            </a:lnTo>
                            <a:lnTo>
                              <a:pt x="2488" y="1424"/>
                            </a:lnTo>
                            <a:lnTo>
                              <a:pt x="2453" y="1470"/>
                            </a:lnTo>
                            <a:lnTo>
                              <a:pt x="2389" y="1505"/>
                            </a:lnTo>
                            <a:lnTo>
                              <a:pt x="2314" y="1424"/>
                            </a:lnTo>
                            <a:lnTo>
                              <a:pt x="2366" y="1278"/>
                            </a:lnTo>
                            <a:lnTo>
                              <a:pt x="2429" y="1220"/>
                            </a:lnTo>
                            <a:lnTo>
                              <a:pt x="2394" y="1208"/>
                            </a:lnTo>
                            <a:lnTo>
                              <a:pt x="2406" y="1163"/>
                            </a:lnTo>
                            <a:lnTo>
                              <a:pt x="2528" y="1110"/>
                            </a:lnTo>
                            <a:lnTo>
                              <a:pt x="2656" y="1151"/>
                            </a:lnTo>
                            <a:lnTo>
                              <a:pt x="2569" y="1063"/>
                            </a:lnTo>
                            <a:lnTo>
                              <a:pt x="2499" y="1075"/>
                            </a:lnTo>
                            <a:lnTo>
                              <a:pt x="2441" y="1034"/>
                            </a:lnTo>
                            <a:lnTo>
                              <a:pt x="2476" y="1034"/>
                            </a:lnTo>
                            <a:lnTo>
                              <a:pt x="2436" y="976"/>
                            </a:lnTo>
                            <a:lnTo>
                              <a:pt x="2296" y="1046"/>
                            </a:lnTo>
                            <a:lnTo>
                              <a:pt x="2220" y="1017"/>
                            </a:lnTo>
                            <a:lnTo>
                              <a:pt x="2197" y="1034"/>
                            </a:lnTo>
                            <a:lnTo>
                              <a:pt x="2145" y="1017"/>
                            </a:lnTo>
                            <a:lnTo>
                              <a:pt x="2272" y="936"/>
                            </a:lnTo>
                            <a:lnTo>
                              <a:pt x="2406" y="907"/>
                            </a:lnTo>
                            <a:lnTo>
                              <a:pt x="1616" y="587"/>
                            </a:lnTo>
                            <a:lnTo>
                              <a:pt x="1023" y="302"/>
                            </a:lnTo>
                            <a:lnTo>
                              <a:pt x="570" y="59"/>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0" name="Freeform 61"/>
                      <p:cNvSpPr>
                        <a:spLocks/>
                      </p:cNvSpPr>
                      <p:nvPr/>
                    </p:nvSpPr>
                    <p:spPr bwMode="auto">
                      <a:xfrm>
                        <a:off x="791" y="1128"/>
                        <a:ext cx="41" cy="23"/>
                      </a:xfrm>
                      <a:custGeom>
                        <a:avLst/>
                        <a:gdLst>
                          <a:gd name="T0" fmla="*/ 262 w 325"/>
                          <a:gd name="T1" fmla="*/ 0 h 186"/>
                          <a:gd name="T2" fmla="*/ 325 w 325"/>
                          <a:gd name="T3" fmla="*/ 57 h 186"/>
                          <a:gd name="T4" fmla="*/ 297 w 325"/>
                          <a:gd name="T5" fmla="*/ 75 h 186"/>
                          <a:gd name="T6" fmla="*/ 320 w 325"/>
                          <a:gd name="T7" fmla="*/ 179 h 186"/>
                          <a:gd name="T8" fmla="*/ 256 w 325"/>
                          <a:gd name="T9" fmla="*/ 186 h 186"/>
                          <a:gd name="T10" fmla="*/ 163 w 325"/>
                          <a:gd name="T11" fmla="*/ 151 h 186"/>
                          <a:gd name="T12" fmla="*/ 88 w 325"/>
                          <a:gd name="T13" fmla="*/ 162 h 186"/>
                          <a:gd name="T14" fmla="*/ 0 w 325"/>
                          <a:gd name="T15" fmla="*/ 116 h 186"/>
                          <a:gd name="T16" fmla="*/ 88 w 325"/>
                          <a:gd name="T17" fmla="*/ 64 h 186"/>
                          <a:gd name="T18" fmla="*/ 175 w 325"/>
                          <a:gd name="T19" fmla="*/ 75 h 186"/>
                          <a:gd name="T20" fmla="*/ 186 w 325"/>
                          <a:gd name="T21" fmla="*/ 57 h 186"/>
                          <a:gd name="T22" fmla="*/ 128 w 325"/>
                          <a:gd name="T23" fmla="*/ 0 h 186"/>
                          <a:gd name="T24" fmla="*/ 227 w 325"/>
                          <a:gd name="T25" fmla="*/ 12 h 186"/>
                          <a:gd name="T26" fmla="*/ 262 w 325"/>
                          <a:gd name="T27" fmla="*/ 0 h 1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5"/>
                          <a:gd name="T43" fmla="*/ 0 h 186"/>
                          <a:gd name="T44" fmla="*/ 325 w 325"/>
                          <a:gd name="T45" fmla="*/ 186 h 1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5" h="186">
                            <a:moveTo>
                              <a:pt x="262" y="0"/>
                            </a:moveTo>
                            <a:lnTo>
                              <a:pt x="325" y="57"/>
                            </a:lnTo>
                            <a:lnTo>
                              <a:pt x="297" y="75"/>
                            </a:lnTo>
                            <a:lnTo>
                              <a:pt x="320" y="179"/>
                            </a:lnTo>
                            <a:lnTo>
                              <a:pt x="256" y="186"/>
                            </a:lnTo>
                            <a:lnTo>
                              <a:pt x="163" y="151"/>
                            </a:lnTo>
                            <a:lnTo>
                              <a:pt x="88" y="162"/>
                            </a:lnTo>
                            <a:lnTo>
                              <a:pt x="0" y="116"/>
                            </a:lnTo>
                            <a:lnTo>
                              <a:pt x="88" y="64"/>
                            </a:lnTo>
                            <a:lnTo>
                              <a:pt x="175" y="75"/>
                            </a:lnTo>
                            <a:lnTo>
                              <a:pt x="186" y="57"/>
                            </a:lnTo>
                            <a:lnTo>
                              <a:pt x="128" y="0"/>
                            </a:lnTo>
                            <a:lnTo>
                              <a:pt x="227" y="12"/>
                            </a:lnTo>
                            <a:lnTo>
                              <a:pt x="262"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1" name="Freeform 62"/>
                      <p:cNvSpPr>
                        <a:spLocks/>
                      </p:cNvSpPr>
                      <p:nvPr/>
                    </p:nvSpPr>
                    <p:spPr bwMode="auto">
                      <a:xfrm>
                        <a:off x="824" y="1127"/>
                        <a:ext cx="38" cy="25"/>
                      </a:xfrm>
                      <a:custGeom>
                        <a:avLst/>
                        <a:gdLst>
                          <a:gd name="T0" fmla="*/ 0 w 307"/>
                          <a:gd name="T1" fmla="*/ 6 h 197"/>
                          <a:gd name="T2" fmla="*/ 58 w 307"/>
                          <a:gd name="T3" fmla="*/ 0 h 197"/>
                          <a:gd name="T4" fmla="*/ 174 w 307"/>
                          <a:gd name="T5" fmla="*/ 18 h 197"/>
                          <a:gd name="T6" fmla="*/ 192 w 307"/>
                          <a:gd name="T7" fmla="*/ 81 h 197"/>
                          <a:gd name="T8" fmla="*/ 273 w 307"/>
                          <a:gd name="T9" fmla="*/ 93 h 197"/>
                          <a:gd name="T10" fmla="*/ 307 w 307"/>
                          <a:gd name="T11" fmla="*/ 168 h 197"/>
                          <a:gd name="T12" fmla="*/ 279 w 307"/>
                          <a:gd name="T13" fmla="*/ 175 h 197"/>
                          <a:gd name="T14" fmla="*/ 192 w 307"/>
                          <a:gd name="T15" fmla="*/ 145 h 197"/>
                          <a:gd name="T16" fmla="*/ 128 w 307"/>
                          <a:gd name="T17" fmla="*/ 197 h 197"/>
                          <a:gd name="T18" fmla="*/ 93 w 307"/>
                          <a:gd name="T19" fmla="*/ 180 h 197"/>
                          <a:gd name="T20" fmla="*/ 58 w 307"/>
                          <a:gd name="T21" fmla="*/ 180 h 197"/>
                          <a:gd name="T22" fmla="*/ 35 w 307"/>
                          <a:gd name="T23" fmla="*/ 81 h 197"/>
                          <a:gd name="T24" fmla="*/ 63 w 307"/>
                          <a:gd name="T25" fmla="*/ 63 h 197"/>
                          <a:gd name="T26" fmla="*/ 0 w 307"/>
                          <a:gd name="T27" fmla="*/ 6 h 1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7"/>
                          <a:gd name="T44" fmla="*/ 307 w 307"/>
                          <a:gd name="T45" fmla="*/ 197 h 1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7">
                            <a:moveTo>
                              <a:pt x="0" y="6"/>
                            </a:moveTo>
                            <a:lnTo>
                              <a:pt x="58" y="0"/>
                            </a:lnTo>
                            <a:lnTo>
                              <a:pt x="174" y="18"/>
                            </a:lnTo>
                            <a:lnTo>
                              <a:pt x="192" y="81"/>
                            </a:lnTo>
                            <a:lnTo>
                              <a:pt x="273" y="93"/>
                            </a:lnTo>
                            <a:lnTo>
                              <a:pt x="307" y="168"/>
                            </a:lnTo>
                            <a:lnTo>
                              <a:pt x="279" y="175"/>
                            </a:lnTo>
                            <a:lnTo>
                              <a:pt x="192" y="145"/>
                            </a:lnTo>
                            <a:lnTo>
                              <a:pt x="128" y="197"/>
                            </a:lnTo>
                            <a:lnTo>
                              <a:pt x="93" y="180"/>
                            </a:lnTo>
                            <a:lnTo>
                              <a:pt x="58" y="180"/>
                            </a:lnTo>
                            <a:lnTo>
                              <a:pt x="35" y="81"/>
                            </a:lnTo>
                            <a:lnTo>
                              <a:pt x="63" y="63"/>
                            </a:lnTo>
                            <a:lnTo>
                              <a:pt x="0" y="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2" name="Freeform 63"/>
                      <p:cNvSpPr>
                        <a:spLocks/>
                      </p:cNvSpPr>
                      <p:nvPr/>
                    </p:nvSpPr>
                    <p:spPr bwMode="auto">
                      <a:xfrm>
                        <a:off x="415" y="869"/>
                        <a:ext cx="247" cy="283"/>
                      </a:xfrm>
                      <a:custGeom>
                        <a:avLst/>
                        <a:gdLst>
                          <a:gd name="T0" fmla="*/ 47 w 1976"/>
                          <a:gd name="T1" fmla="*/ 40 h 2259"/>
                          <a:gd name="T2" fmla="*/ 105 w 1976"/>
                          <a:gd name="T3" fmla="*/ 453 h 2259"/>
                          <a:gd name="T4" fmla="*/ 0 w 1976"/>
                          <a:gd name="T5" fmla="*/ 453 h 2259"/>
                          <a:gd name="T6" fmla="*/ 82 w 1976"/>
                          <a:gd name="T7" fmla="*/ 645 h 2259"/>
                          <a:gd name="T8" fmla="*/ 76 w 1976"/>
                          <a:gd name="T9" fmla="*/ 847 h 2259"/>
                          <a:gd name="T10" fmla="*/ 222 w 1976"/>
                          <a:gd name="T11" fmla="*/ 959 h 2259"/>
                          <a:gd name="T12" fmla="*/ 187 w 1976"/>
                          <a:gd name="T13" fmla="*/ 802 h 2259"/>
                          <a:gd name="T14" fmla="*/ 180 w 1976"/>
                          <a:gd name="T15" fmla="*/ 488 h 2259"/>
                          <a:gd name="T16" fmla="*/ 152 w 1976"/>
                          <a:gd name="T17" fmla="*/ 214 h 2259"/>
                          <a:gd name="T18" fmla="*/ 250 w 1976"/>
                          <a:gd name="T19" fmla="*/ 307 h 2259"/>
                          <a:gd name="T20" fmla="*/ 326 w 1976"/>
                          <a:gd name="T21" fmla="*/ 627 h 2259"/>
                          <a:gd name="T22" fmla="*/ 332 w 1976"/>
                          <a:gd name="T23" fmla="*/ 795 h 2259"/>
                          <a:gd name="T24" fmla="*/ 332 w 1976"/>
                          <a:gd name="T25" fmla="*/ 859 h 2259"/>
                          <a:gd name="T26" fmla="*/ 506 w 1976"/>
                          <a:gd name="T27" fmla="*/ 1290 h 2259"/>
                          <a:gd name="T28" fmla="*/ 524 w 1976"/>
                          <a:gd name="T29" fmla="*/ 1667 h 2259"/>
                          <a:gd name="T30" fmla="*/ 762 w 1976"/>
                          <a:gd name="T31" fmla="*/ 1853 h 2259"/>
                          <a:gd name="T32" fmla="*/ 1244 w 1976"/>
                          <a:gd name="T33" fmla="*/ 2073 h 2259"/>
                          <a:gd name="T34" fmla="*/ 1378 w 1976"/>
                          <a:gd name="T35" fmla="*/ 2259 h 2259"/>
                          <a:gd name="T36" fmla="*/ 1605 w 1976"/>
                          <a:gd name="T37" fmla="*/ 2167 h 2259"/>
                          <a:gd name="T38" fmla="*/ 1616 w 1976"/>
                          <a:gd name="T39" fmla="*/ 2033 h 2259"/>
                          <a:gd name="T40" fmla="*/ 1779 w 1976"/>
                          <a:gd name="T41" fmla="*/ 2062 h 2259"/>
                          <a:gd name="T42" fmla="*/ 1866 w 1976"/>
                          <a:gd name="T43" fmla="*/ 2033 h 2259"/>
                          <a:gd name="T44" fmla="*/ 1912 w 1976"/>
                          <a:gd name="T45" fmla="*/ 1923 h 2259"/>
                          <a:gd name="T46" fmla="*/ 1971 w 1976"/>
                          <a:gd name="T47" fmla="*/ 1783 h 2259"/>
                          <a:gd name="T48" fmla="*/ 1720 w 1976"/>
                          <a:gd name="T49" fmla="*/ 1783 h 2259"/>
                          <a:gd name="T50" fmla="*/ 1598 w 1976"/>
                          <a:gd name="T51" fmla="*/ 1958 h 2259"/>
                          <a:gd name="T52" fmla="*/ 1372 w 1976"/>
                          <a:gd name="T53" fmla="*/ 1916 h 2259"/>
                          <a:gd name="T54" fmla="*/ 1128 w 1976"/>
                          <a:gd name="T55" fmla="*/ 1748 h 2259"/>
                          <a:gd name="T56" fmla="*/ 1099 w 1976"/>
                          <a:gd name="T57" fmla="*/ 1498 h 2259"/>
                          <a:gd name="T58" fmla="*/ 1215 w 1976"/>
                          <a:gd name="T59" fmla="*/ 1307 h 2259"/>
                          <a:gd name="T60" fmla="*/ 1128 w 1976"/>
                          <a:gd name="T61" fmla="*/ 1103 h 2259"/>
                          <a:gd name="T62" fmla="*/ 884 w 1976"/>
                          <a:gd name="T63" fmla="*/ 802 h 2259"/>
                          <a:gd name="T64" fmla="*/ 815 w 1976"/>
                          <a:gd name="T65" fmla="*/ 586 h 2259"/>
                          <a:gd name="T66" fmla="*/ 628 w 1976"/>
                          <a:gd name="T67" fmla="*/ 436 h 2259"/>
                          <a:gd name="T68" fmla="*/ 367 w 1976"/>
                          <a:gd name="T69" fmla="*/ 366 h 2259"/>
                          <a:gd name="T70" fmla="*/ 47 w 1976"/>
                          <a:gd name="T71" fmla="*/ 0 h 225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6"/>
                          <a:gd name="T109" fmla="*/ 0 h 2259"/>
                          <a:gd name="T110" fmla="*/ 1976 w 1976"/>
                          <a:gd name="T111" fmla="*/ 2259 h 225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6" h="2259">
                            <a:moveTo>
                              <a:pt x="47" y="0"/>
                            </a:moveTo>
                            <a:lnTo>
                              <a:pt x="47" y="40"/>
                            </a:lnTo>
                            <a:lnTo>
                              <a:pt x="18" y="122"/>
                            </a:lnTo>
                            <a:lnTo>
                              <a:pt x="105" y="453"/>
                            </a:lnTo>
                            <a:lnTo>
                              <a:pt x="65" y="499"/>
                            </a:lnTo>
                            <a:lnTo>
                              <a:pt x="0" y="453"/>
                            </a:lnTo>
                            <a:lnTo>
                              <a:pt x="47" y="633"/>
                            </a:lnTo>
                            <a:lnTo>
                              <a:pt x="82" y="645"/>
                            </a:lnTo>
                            <a:lnTo>
                              <a:pt x="128" y="720"/>
                            </a:lnTo>
                            <a:lnTo>
                              <a:pt x="76" y="847"/>
                            </a:lnTo>
                            <a:lnTo>
                              <a:pt x="198" y="1063"/>
                            </a:lnTo>
                            <a:lnTo>
                              <a:pt x="222" y="959"/>
                            </a:lnTo>
                            <a:lnTo>
                              <a:pt x="180" y="900"/>
                            </a:lnTo>
                            <a:lnTo>
                              <a:pt x="187" y="802"/>
                            </a:lnTo>
                            <a:lnTo>
                              <a:pt x="140" y="580"/>
                            </a:lnTo>
                            <a:lnTo>
                              <a:pt x="180" y="488"/>
                            </a:lnTo>
                            <a:lnTo>
                              <a:pt x="117" y="359"/>
                            </a:lnTo>
                            <a:lnTo>
                              <a:pt x="152" y="214"/>
                            </a:lnTo>
                            <a:lnTo>
                              <a:pt x="187" y="232"/>
                            </a:lnTo>
                            <a:lnTo>
                              <a:pt x="250" y="307"/>
                            </a:lnTo>
                            <a:lnTo>
                              <a:pt x="285" y="603"/>
                            </a:lnTo>
                            <a:lnTo>
                              <a:pt x="326" y="627"/>
                            </a:lnTo>
                            <a:lnTo>
                              <a:pt x="302" y="703"/>
                            </a:lnTo>
                            <a:lnTo>
                              <a:pt x="332" y="795"/>
                            </a:lnTo>
                            <a:lnTo>
                              <a:pt x="372" y="807"/>
                            </a:lnTo>
                            <a:lnTo>
                              <a:pt x="332" y="859"/>
                            </a:lnTo>
                            <a:lnTo>
                              <a:pt x="407" y="935"/>
                            </a:lnTo>
                            <a:lnTo>
                              <a:pt x="506" y="1290"/>
                            </a:lnTo>
                            <a:lnTo>
                              <a:pt x="396" y="1423"/>
                            </a:lnTo>
                            <a:lnTo>
                              <a:pt x="524" y="1667"/>
                            </a:lnTo>
                            <a:lnTo>
                              <a:pt x="634" y="1731"/>
                            </a:lnTo>
                            <a:lnTo>
                              <a:pt x="762" y="1853"/>
                            </a:lnTo>
                            <a:lnTo>
                              <a:pt x="1070" y="2050"/>
                            </a:lnTo>
                            <a:lnTo>
                              <a:pt x="1244" y="2073"/>
                            </a:lnTo>
                            <a:lnTo>
                              <a:pt x="1343" y="2143"/>
                            </a:lnTo>
                            <a:lnTo>
                              <a:pt x="1378" y="2259"/>
                            </a:lnTo>
                            <a:lnTo>
                              <a:pt x="1406" y="2213"/>
                            </a:lnTo>
                            <a:lnTo>
                              <a:pt x="1605" y="2167"/>
                            </a:lnTo>
                            <a:lnTo>
                              <a:pt x="1558" y="2091"/>
                            </a:lnTo>
                            <a:lnTo>
                              <a:pt x="1616" y="2033"/>
                            </a:lnTo>
                            <a:lnTo>
                              <a:pt x="1709" y="2068"/>
                            </a:lnTo>
                            <a:lnTo>
                              <a:pt x="1779" y="2062"/>
                            </a:lnTo>
                            <a:lnTo>
                              <a:pt x="1837" y="2085"/>
                            </a:lnTo>
                            <a:lnTo>
                              <a:pt x="1866" y="2033"/>
                            </a:lnTo>
                            <a:lnTo>
                              <a:pt x="1912" y="1998"/>
                            </a:lnTo>
                            <a:lnTo>
                              <a:pt x="1912" y="1923"/>
                            </a:lnTo>
                            <a:lnTo>
                              <a:pt x="1976" y="1864"/>
                            </a:lnTo>
                            <a:lnTo>
                              <a:pt x="1971" y="1783"/>
                            </a:lnTo>
                            <a:lnTo>
                              <a:pt x="1895" y="1754"/>
                            </a:lnTo>
                            <a:lnTo>
                              <a:pt x="1720" y="1783"/>
                            </a:lnTo>
                            <a:lnTo>
                              <a:pt x="1663" y="1905"/>
                            </a:lnTo>
                            <a:lnTo>
                              <a:pt x="1598" y="1958"/>
                            </a:lnTo>
                            <a:lnTo>
                              <a:pt x="1465" y="1911"/>
                            </a:lnTo>
                            <a:lnTo>
                              <a:pt x="1372" y="1916"/>
                            </a:lnTo>
                            <a:lnTo>
                              <a:pt x="1181" y="1812"/>
                            </a:lnTo>
                            <a:lnTo>
                              <a:pt x="1128" y="1748"/>
                            </a:lnTo>
                            <a:lnTo>
                              <a:pt x="1169" y="1602"/>
                            </a:lnTo>
                            <a:lnTo>
                              <a:pt x="1099" y="1498"/>
                            </a:lnTo>
                            <a:lnTo>
                              <a:pt x="1139" y="1365"/>
                            </a:lnTo>
                            <a:lnTo>
                              <a:pt x="1215" y="1307"/>
                            </a:lnTo>
                            <a:lnTo>
                              <a:pt x="1244" y="1225"/>
                            </a:lnTo>
                            <a:lnTo>
                              <a:pt x="1128" y="1103"/>
                            </a:lnTo>
                            <a:lnTo>
                              <a:pt x="1029" y="795"/>
                            </a:lnTo>
                            <a:lnTo>
                              <a:pt x="884" y="802"/>
                            </a:lnTo>
                            <a:lnTo>
                              <a:pt x="825" y="725"/>
                            </a:lnTo>
                            <a:lnTo>
                              <a:pt x="815" y="586"/>
                            </a:lnTo>
                            <a:lnTo>
                              <a:pt x="750" y="476"/>
                            </a:lnTo>
                            <a:lnTo>
                              <a:pt x="628" y="436"/>
                            </a:lnTo>
                            <a:lnTo>
                              <a:pt x="616" y="470"/>
                            </a:lnTo>
                            <a:lnTo>
                              <a:pt x="367" y="366"/>
                            </a:lnTo>
                            <a:lnTo>
                              <a:pt x="239" y="127"/>
                            </a:lnTo>
                            <a:lnTo>
                              <a:pt x="47"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3" name="Freeform 64"/>
                      <p:cNvSpPr>
                        <a:spLocks/>
                      </p:cNvSpPr>
                      <p:nvPr/>
                    </p:nvSpPr>
                    <p:spPr bwMode="auto">
                      <a:xfrm>
                        <a:off x="629" y="1127"/>
                        <a:ext cx="16" cy="22"/>
                      </a:xfrm>
                      <a:custGeom>
                        <a:avLst/>
                        <a:gdLst>
                          <a:gd name="T0" fmla="*/ 128 w 128"/>
                          <a:gd name="T1" fmla="*/ 23 h 175"/>
                          <a:gd name="T2" fmla="*/ 99 w 128"/>
                          <a:gd name="T3" fmla="*/ 116 h 175"/>
                          <a:gd name="T4" fmla="*/ 58 w 128"/>
                          <a:gd name="T5" fmla="*/ 175 h 175"/>
                          <a:gd name="T6" fmla="*/ 0 w 128"/>
                          <a:gd name="T7" fmla="*/ 151 h 175"/>
                          <a:gd name="T8" fmla="*/ 35 w 128"/>
                          <a:gd name="T9" fmla="*/ 87 h 175"/>
                          <a:gd name="T10" fmla="*/ 41 w 128"/>
                          <a:gd name="T11" fmla="*/ 0 h 175"/>
                          <a:gd name="T12" fmla="*/ 76 w 128"/>
                          <a:gd name="T13" fmla="*/ 0 h 175"/>
                          <a:gd name="T14" fmla="*/ 128 w 128"/>
                          <a:gd name="T15" fmla="*/ 23 h 175"/>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175"/>
                          <a:gd name="T26" fmla="*/ 128 w 128"/>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175">
                            <a:moveTo>
                              <a:pt x="128" y="23"/>
                            </a:moveTo>
                            <a:lnTo>
                              <a:pt x="99" y="116"/>
                            </a:lnTo>
                            <a:lnTo>
                              <a:pt x="58" y="175"/>
                            </a:lnTo>
                            <a:lnTo>
                              <a:pt x="0" y="151"/>
                            </a:lnTo>
                            <a:lnTo>
                              <a:pt x="35" y="87"/>
                            </a:lnTo>
                            <a:lnTo>
                              <a:pt x="41" y="0"/>
                            </a:lnTo>
                            <a:lnTo>
                              <a:pt x="76" y="0"/>
                            </a:lnTo>
                            <a:lnTo>
                              <a:pt x="128" y="23"/>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4" name="Freeform 65"/>
                      <p:cNvSpPr>
                        <a:spLocks/>
                      </p:cNvSpPr>
                      <p:nvPr/>
                    </p:nvSpPr>
                    <p:spPr bwMode="auto">
                      <a:xfrm>
                        <a:off x="588" y="1123"/>
                        <a:ext cx="50" cy="44"/>
                      </a:xfrm>
                      <a:custGeom>
                        <a:avLst/>
                        <a:gdLst>
                          <a:gd name="T0" fmla="*/ 383 w 395"/>
                          <a:gd name="T1" fmla="*/ 204 h 348"/>
                          <a:gd name="T2" fmla="*/ 395 w 395"/>
                          <a:gd name="T3" fmla="*/ 221 h 348"/>
                          <a:gd name="T4" fmla="*/ 319 w 395"/>
                          <a:gd name="T5" fmla="*/ 249 h 348"/>
                          <a:gd name="T6" fmla="*/ 291 w 395"/>
                          <a:gd name="T7" fmla="*/ 302 h 348"/>
                          <a:gd name="T8" fmla="*/ 226 w 395"/>
                          <a:gd name="T9" fmla="*/ 348 h 348"/>
                          <a:gd name="T10" fmla="*/ 92 w 395"/>
                          <a:gd name="T11" fmla="*/ 319 h 348"/>
                          <a:gd name="T12" fmla="*/ 0 w 395"/>
                          <a:gd name="T13" fmla="*/ 226 h 348"/>
                          <a:gd name="T14" fmla="*/ 22 w 395"/>
                          <a:gd name="T15" fmla="*/ 180 h 348"/>
                          <a:gd name="T16" fmla="*/ 221 w 395"/>
                          <a:gd name="T17" fmla="*/ 127 h 348"/>
                          <a:gd name="T18" fmla="*/ 174 w 395"/>
                          <a:gd name="T19" fmla="*/ 58 h 348"/>
                          <a:gd name="T20" fmla="*/ 226 w 395"/>
                          <a:gd name="T21" fmla="*/ 0 h 348"/>
                          <a:gd name="T22" fmla="*/ 325 w 395"/>
                          <a:gd name="T23" fmla="*/ 35 h 348"/>
                          <a:gd name="T24" fmla="*/ 366 w 395"/>
                          <a:gd name="T25" fmla="*/ 29 h 348"/>
                          <a:gd name="T26" fmla="*/ 360 w 395"/>
                          <a:gd name="T27" fmla="*/ 122 h 348"/>
                          <a:gd name="T28" fmla="*/ 325 w 395"/>
                          <a:gd name="T29" fmla="*/ 174 h 348"/>
                          <a:gd name="T30" fmla="*/ 383 w 395"/>
                          <a:gd name="T31" fmla="*/ 204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5"/>
                          <a:gd name="T49" fmla="*/ 0 h 348"/>
                          <a:gd name="T50" fmla="*/ 395 w 395"/>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5" h="348">
                            <a:moveTo>
                              <a:pt x="383" y="204"/>
                            </a:moveTo>
                            <a:lnTo>
                              <a:pt x="395" y="221"/>
                            </a:lnTo>
                            <a:lnTo>
                              <a:pt x="319" y="249"/>
                            </a:lnTo>
                            <a:lnTo>
                              <a:pt x="291" y="302"/>
                            </a:lnTo>
                            <a:lnTo>
                              <a:pt x="226" y="348"/>
                            </a:lnTo>
                            <a:lnTo>
                              <a:pt x="92" y="319"/>
                            </a:lnTo>
                            <a:lnTo>
                              <a:pt x="0" y="226"/>
                            </a:lnTo>
                            <a:lnTo>
                              <a:pt x="22" y="180"/>
                            </a:lnTo>
                            <a:lnTo>
                              <a:pt x="221" y="127"/>
                            </a:lnTo>
                            <a:lnTo>
                              <a:pt x="174" y="58"/>
                            </a:lnTo>
                            <a:lnTo>
                              <a:pt x="226" y="0"/>
                            </a:lnTo>
                            <a:lnTo>
                              <a:pt x="325" y="35"/>
                            </a:lnTo>
                            <a:lnTo>
                              <a:pt x="366" y="29"/>
                            </a:lnTo>
                            <a:lnTo>
                              <a:pt x="360" y="122"/>
                            </a:lnTo>
                            <a:lnTo>
                              <a:pt x="325" y="174"/>
                            </a:lnTo>
                            <a:lnTo>
                              <a:pt x="383" y="20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5" name="Freeform 66"/>
                      <p:cNvSpPr>
                        <a:spLocks/>
                      </p:cNvSpPr>
                      <p:nvPr/>
                    </p:nvSpPr>
                    <p:spPr bwMode="auto">
                      <a:xfrm>
                        <a:off x="625" y="1151"/>
                        <a:ext cx="57" cy="31"/>
                      </a:xfrm>
                      <a:custGeom>
                        <a:avLst/>
                        <a:gdLst>
                          <a:gd name="T0" fmla="*/ 104 w 458"/>
                          <a:gd name="T1" fmla="*/ 0 h 249"/>
                          <a:gd name="T2" fmla="*/ 28 w 458"/>
                          <a:gd name="T3" fmla="*/ 23 h 249"/>
                          <a:gd name="T4" fmla="*/ 0 w 458"/>
                          <a:gd name="T5" fmla="*/ 87 h 249"/>
                          <a:gd name="T6" fmla="*/ 122 w 458"/>
                          <a:gd name="T7" fmla="*/ 127 h 249"/>
                          <a:gd name="T8" fmla="*/ 122 w 458"/>
                          <a:gd name="T9" fmla="*/ 232 h 249"/>
                          <a:gd name="T10" fmla="*/ 133 w 458"/>
                          <a:gd name="T11" fmla="*/ 249 h 249"/>
                          <a:gd name="T12" fmla="*/ 249 w 458"/>
                          <a:gd name="T13" fmla="*/ 220 h 249"/>
                          <a:gd name="T14" fmla="*/ 290 w 458"/>
                          <a:gd name="T15" fmla="*/ 227 h 249"/>
                          <a:gd name="T16" fmla="*/ 458 w 458"/>
                          <a:gd name="T17" fmla="*/ 115 h 249"/>
                          <a:gd name="T18" fmla="*/ 441 w 458"/>
                          <a:gd name="T19" fmla="*/ 93 h 249"/>
                          <a:gd name="T20" fmla="*/ 127 w 458"/>
                          <a:gd name="T21" fmla="*/ 46 h 249"/>
                          <a:gd name="T22" fmla="*/ 104 w 458"/>
                          <a:gd name="T23" fmla="*/ 0 h 2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8"/>
                          <a:gd name="T37" fmla="*/ 0 h 249"/>
                          <a:gd name="T38" fmla="*/ 458 w 458"/>
                          <a:gd name="T39" fmla="*/ 249 h 2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8" h="249">
                            <a:moveTo>
                              <a:pt x="104" y="0"/>
                            </a:moveTo>
                            <a:lnTo>
                              <a:pt x="28" y="23"/>
                            </a:lnTo>
                            <a:lnTo>
                              <a:pt x="0" y="87"/>
                            </a:lnTo>
                            <a:lnTo>
                              <a:pt x="122" y="127"/>
                            </a:lnTo>
                            <a:lnTo>
                              <a:pt x="122" y="232"/>
                            </a:lnTo>
                            <a:lnTo>
                              <a:pt x="133" y="249"/>
                            </a:lnTo>
                            <a:lnTo>
                              <a:pt x="249" y="220"/>
                            </a:lnTo>
                            <a:lnTo>
                              <a:pt x="290" y="227"/>
                            </a:lnTo>
                            <a:lnTo>
                              <a:pt x="458" y="115"/>
                            </a:lnTo>
                            <a:lnTo>
                              <a:pt x="441" y="93"/>
                            </a:lnTo>
                            <a:lnTo>
                              <a:pt x="127" y="46"/>
                            </a:lnTo>
                            <a:lnTo>
                              <a:pt x="10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6" name="Freeform 67"/>
                      <p:cNvSpPr>
                        <a:spLocks/>
                      </p:cNvSpPr>
                      <p:nvPr/>
                    </p:nvSpPr>
                    <p:spPr bwMode="auto">
                      <a:xfrm>
                        <a:off x="617" y="1161"/>
                        <a:ext cx="23" cy="19"/>
                      </a:xfrm>
                      <a:custGeom>
                        <a:avLst/>
                        <a:gdLst>
                          <a:gd name="T0" fmla="*/ 65 w 187"/>
                          <a:gd name="T1" fmla="*/ 0 h 151"/>
                          <a:gd name="T2" fmla="*/ 187 w 187"/>
                          <a:gd name="T3" fmla="*/ 46 h 151"/>
                          <a:gd name="T4" fmla="*/ 187 w 187"/>
                          <a:gd name="T5" fmla="*/ 151 h 151"/>
                          <a:gd name="T6" fmla="*/ 75 w 187"/>
                          <a:gd name="T7" fmla="*/ 111 h 151"/>
                          <a:gd name="T8" fmla="*/ 0 w 187"/>
                          <a:gd name="T9" fmla="*/ 46 h 151"/>
                          <a:gd name="T10" fmla="*/ 65 w 187"/>
                          <a:gd name="T11" fmla="*/ 0 h 151"/>
                          <a:gd name="T12" fmla="*/ 0 60000 65536"/>
                          <a:gd name="T13" fmla="*/ 0 60000 65536"/>
                          <a:gd name="T14" fmla="*/ 0 60000 65536"/>
                          <a:gd name="T15" fmla="*/ 0 60000 65536"/>
                          <a:gd name="T16" fmla="*/ 0 60000 65536"/>
                          <a:gd name="T17" fmla="*/ 0 60000 65536"/>
                          <a:gd name="T18" fmla="*/ 0 w 187"/>
                          <a:gd name="T19" fmla="*/ 0 h 151"/>
                          <a:gd name="T20" fmla="*/ 187 w 18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87" h="151">
                            <a:moveTo>
                              <a:pt x="65" y="0"/>
                            </a:moveTo>
                            <a:lnTo>
                              <a:pt x="187" y="46"/>
                            </a:lnTo>
                            <a:lnTo>
                              <a:pt x="187" y="151"/>
                            </a:lnTo>
                            <a:lnTo>
                              <a:pt x="75" y="111"/>
                            </a:lnTo>
                            <a:lnTo>
                              <a:pt x="0" y="46"/>
                            </a:lnTo>
                            <a:lnTo>
                              <a:pt x="65"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7" name="Freeform 68"/>
                      <p:cNvSpPr>
                        <a:spLocks/>
                      </p:cNvSpPr>
                      <p:nvPr/>
                    </p:nvSpPr>
                    <p:spPr bwMode="auto">
                      <a:xfrm>
                        <a:off x="641" y="1166"/>
                        <a:ext cx="53" cy="47"/>
                      </a:xfrm>
                      <a:custGeom>
                        <a:avLst/>
                        <a:gdLst>
                          <a:gd name="T0" fmla="*/ 116 w 425"/>
                          <a:gd name="T1" fmla="*/ 349 h 377"/>
                          <a:gd name="T2" fmla="*/ 203 w 425"/>
                          <a:gd name="T3" fmla="*/ 377 h 377"/>
                          <a:gd name="T4" fmla="*/ 226 w 425"/>
                          <a:gd name="T5" fmla="*/ 342 h 377"/>
                          <a:gd name="T6" fmla="*/ 268 w 425"/>
                          <a:gd name="T7" fmla="*/ 354 h 377"/>
                          <a:gd name="T8" fmla="*/ 279 w 425"/>
                          <a:gd name="T9" fmla="*/ 279 h 377"/>
                          <a:gd name="T10" fmla="*/ 425 w 425"/>
                          <a:gd name="T11" fmla="*/ 110 h 377"/>
                          <a:gd name="T12" fmla="*/ 425 w 425"/>
                          <a:gd name="T13" fmla="*/ 58 h 377"/>
                          <a:gd name="T14" fmla="*/ 325 w 425"/>
                          <a:gd name="T15" fmla="*/ 0 h 377"/>
                          <a:gd name="T16" fmla="*/ 157 w 425"/>
                          <a:gd name="T17" fmla="*/ 105 h 377"/>
                          <a:gd name="T18" fmla="*/ 111 w 425"/>
                          <a:gd name="T19" fmla="*/ 98 h 377"/>
                          <a:gd name="T20" fmla="*/ 0 w 425"/>
                          <a:gd name="T21" fmla="*/ 127 h 377"/>
                          <a:gd name="T22" fmla="*/ 87 w 425"/>
                          <a:gd name="T23" fmla="*/ 284 h 377"/>
                          <a:gd name="T24" fmla="*/ 116 w 425"/>
                          <a:gd name="T25" fmla="*/ 319 h 377"/>
                          <a:gd name="T26" fmla="*/ 116 w 425"/>
                          <a:gd name="T27" fmla="*/ 349 h 3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377"/>
                          <a:gd name="T44" fmla="*/ 425 w 425"/>
                          <a:gd name="T45" fmla="*/ 377 h 3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377">
                            <a:moveTo>
                              <a:pt x="116" y="349"/>
                            </a:moveTo>
                            <a:lnTo>
                              <a:pt x="203" y="377"/>
                            </a:lnTo>
                            <a:lnTo>
                              <a:pt x="226" y="342"/>
                            </a:lnTo>
                            <a:lnTo>
                              <a:pt x="268" y="354"/>
                            </a:lnTo>
                            <a:lnTo>
                              <a:pt x="279" y="279"/>
                            </a:lnTo>
                            <a:lnTo>
                              <a:pt x="425" y="110"/>
                            </a:lnTo>
                            <a:lnTo>
                              <a:pt x="425" y="58"/>
                            </a:lnTo>
                            <a:lnTo>
                              <a:pt x="325" y="0"/>
                            </a:lnTo>
                            <a:lnTo>
                              <a:pt x="157" y="105"/>
                            </a:lnTo>
                            <a:lnTo>
                              <a:pt x="111" y="98"/>
                            </a:lnTo>
                            <a:lnTo>
                              <a:pt x="0" y="127"/>
                            </a:lnTo>
                            <a:lnTo>
                              <a:pt x="87" y="284"/>
                            </a:lnTo>
                            <a:lnTo>
                              <a:pt x="116" y="319"/>
                            </a:lnTo>
                            <a:lnTo>
                              <a:pt x="116" y="34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8" name="Freeform 69"/>
                      <p:cNvSpPr>
                        <a:spLocks/>
                      </p:cNvSpPr>
                      <p:nvPr/>
                    </p:nvSpPr>
                    <p:spPr bwMode="auto">
                      <a:xfrm>
                        <a:off x="655" y="1209"/>
                        <a:ext cx="29" cy="34"/>
                      </a:xfrm>
                      <a:custGeom>
                        <a:avLst/>
                        <a:gdLst>
                          <a:gd name="T0" fmla="*/ 5 w 226"/>
                          <a:gd name="T1" fmla="*/ 12 h 274"/>
                          <a:gd name="T2" fmla="*/ 92 w 226"/>
                          <a:gd name="T3" fmla="*/ 35 h 274"/>
                          <a:gd name="T4" fmla="*/ 115 w 226"/>
                          <a:gd name="T5" fmla="*/ 0 h 274"/>
                          <a:gd name="T6" fmla="*/ 157 w 226"/>
                          <a:gd name="T7" fmla="*/ 12 h 274"/>
                          <a:gd name="T8" fmla="*/ 139 w 226"/>
                          <a:gd name="T9" fmla="*/ 122 h 274"/>
                          <a:gd name="T10" fmla="*/ 220 w 226"/>
                          <a:gd name="T11" fmla="*/ 180 h 274"/>
                          <a:gd name="T12" fmla="*/ 226 w 226"/>
                          <a:gd name="T13" fmla="*/ 209 h 274"/>
                          <a:gd name="T14" fmla="*/ 214 w 226"/>
                          <a:gd name="T15" fmla="*/ 274 h 274"/>
                          <a:gd name="T16" fmla="*/ 197 w 226"/>
                          <a:gd name="T17" fmla="*/ 262 h 274"/>
                          <a:gd name="T18" fmla="*/ 0 w 226"/>
                          <a:gd name="T19" fmla="*/ 52 h 274"/>
                          <a:gd name="T20" fmla="*/ 5 w 226"/>
                          <a:gd name="T21" fmla="*/ 12 h 2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
                          <a:gd name="T34" fmla="*/ 0 h 274"/>
                          <a:gd name="T35" fmla="*/ 226 w 226"/>
                          <a:gd name="T36" fmla="*/ 274 h 2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 h="274">
                            <a:moveTo>
                              <a:pt x="5" y="12"/>
                            </a:moveTo>
                            <a:lnTo>
                              <a:pt x="92" y="35"/>
                            </a:lnTo>
                            <a:lnTo>
                              <a:pt x="115" y="0"/>
                            </a:lnTo>
                            <a:lnTo>
                              <a:pt x="157" y="12"/>
                            </a:lnTo>
                            <a:lnTo>
                              <a:pt x="139" y="122"/>
                            </a:lnTo>
                            <a:lnTo>
                              <a:pt x="220" y="180"/>
                            </a:lnTo>
                            <a:lnTo>
                              <a:pt x="226" y="209"/>
                            </a:lnTo>
                            <a:lnTo>
                              <a:pt x="214" y="274"/>
                            </a:lnTo>
                            <a:lnTo>
                              <a:pt x="197" y="262"/>
                            </a:lnTo>
                            <a:lnTo>
                              <a:pt x="0" y="52"/>
                            </a:lnTo>
                            <a:lnTo>
                              <a:pt x="5" y="1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69" name="Freeform 70"/>
                      <p:cNvSpPr>
                        <a:spLocks/>
                      </p:cNvSpPr>
                      <p:nvPr/>
                    </p:nvSpPr>
                    <p:spPr bwMode="auto">
                      <a:xfrm>
                        <a:off x="682" y="1232"/>
                        <a:ext cx="63" cy="35"/>
                      </a:xfrm>
                      <a:custGeom>
                        <a:avLst/>
                        <a:gdLst>
                          <a:gd name="T0" fmla="*/ 12 w 506"/>
                          <a:gd name="T1" fmla="*/ 0 h 285"/>
                          <a:gd name="T2" fmla="*/ 111 w 506"/>
                          <a:gd name="T3" fmla="*/ 64 h 285"/>
                          <a:gd name="T4" fmla="*/ 326 w 506"/>
                          <a:gd name="T5" fmla="*/ 6 h 285"/>
                          <a:gd name="T6" fmla="*/ 477 w 506"/>
                          <a:gd name="T7" fmla="*/ 104 h 285"/>
                          <a:gd name="T8" fmla="*/ 506 w 506"/>
                          <a:gd name="T9" fmla="*/ 250 h 285"/>
                          <a:gd name="T10" fmla="*/ 448 w 506"/>
                          <a:gd name="T11" fmla="*/ 285 h 285"/>
                          <a:gd name="T12" fmla="*/ 355 w 506"/>
                          <a:gd name="T13" fmla="*/ 198 h 285"/>
                          <a:gd name="T14" fmla="*/ 390 w 506"/>
                          <a:gd name="T15" fmla="*/ 169 h 285"/>
                          <a:gd name="T16" fmla="*/ 396 w 506"/>
                          <a:gd name="T17" fmla="*/ 151 h 285"/>
                          <a:gd name="T18" fmla="*/ 314 w 506"/>
                          <a:gd name="T19" fmla="*/ 87 h 285"/>
                          <a:gd name="T20" fmla="*/ 268 w 506"/>
                          <a:gd name="T21" fmla="*/ 104 h 285"/>
                          <a:gd name="T22" fmla="*/ 180 w 506"/>
                          <a:gd name="T23" fmla="*/ 111 h 285"/>
                          <a:gd name="T24" fmla="*/ 262 w 506"/>
                          <a:gd name="T25" fmla="*/ 181 h 285"/>
                          <a:gd name="T26" fmla="*/ 204 w 506"/>
                          <a:gd name="T27" fmla="*/ 198 h 285"/>
                          <a:gd name="T28" fmla="*/ 0 w 506"/>
                          <a:gd name="T29" fmla="*/ 94 h 285"/>
                          <a:gd name="T30" fmla="*/ 18 w 506"/>
                          <a:gd name="T31" fmla="*/ 29 h 285"/>
                          <a:gd name="T32" fmla="*/ 12 w 506"/>
                          <a:gd name="T33" fmla="*/ 0 h 2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6"/>
                          <a:gd name="T52" fmla="*/ 0 h 285"/>
                          <a:gd name="T53" fmla="*/ 506 w 506"/>
                          <a:gd name="T54" fmla="*/ 285 h 2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6" h="285">
                            <a:moveTo>
                              <a:pt x="12" y="0"/>
                            </a:moveTo>
                            <a:lnTo>
                              <a:pt x="111" y="64"/>
                            </a:lnTo>
                            <a:lnTo>
                              <a:pt x="326" y="6"/>
                            </a:lnTo>
                            <a:lnTo>
                              <a:pt x="477" y="104"/>
                            </a:lnTo>
                            <a:lnTo>
                              <a:pt x="506" y="250"/>
                            </a:lnTo>
                            <a:lnTo>
                              <a:pt x="448" y="285"/>
                            </a:lnTo>
                            <a:lnTo>
                              <a:pt x="355" y="198"/>
                            </a:lnTo>
                            <a:lnTo>
                              <a:pt x="390" y="169"/>
                            </a:lnTo>
                            <a:lnTo>
                              <a:pt x="396" y="151"/>
                            </a:lnTo>
                            <a:lnTo>
                              <a:pt x="314" y="87"/>
                            </a:lnTo>
                            <a:lnTo>
                              <a:pt x="268" y="104"/>
                            </a:lnTo>
                            <a:lnTo>
                              <a:pt x="180" y="111"/>
                            </a:lnTo>
                            <a:lnTo>
                              <a:pt x="262" y="181"/>
                            </a:lnTo>
                            <a:lnTo>
                              <a:pt x="204" y="198"/>
                            </a:lnTo>
                            <a:lnTo>
                              <a:pt x="0" y="94"/>
                            </a:lnTo>
                            <a:lnTo>
                              <a:pt x="18" y="29"/>
                            </a:lnTo>
                            <a:lnTo>
                              <a:pt x="12"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0" name="Freeform 71"/>
                      <p:cNvSpPr>
                        <a:spLocks/>
                      </p:cNvSpPr>
                      <p:nvPr/>
                    </p:nvSpPr>
                    <p:spPr bwMode="auto">
                      <a:xfrm>
                        <a:off x="1090" y="635"/>
                        <a:ext cx="66" cy="47"/>
                      </a:xfrm>
                      <a:custGeom>
                        <a:avLst/>
                        <a:gdLst>
                          <a:gd name="T0" fmla="*/ 203 w 528"/>
                          <a:gd name="T1" fmla="*/ 75 h 377"/>
                          <a:gd name="T2" fmla="*/ 186 w 528"/>
                          <a:gd name="T3" fmla="*/ 104 h 377"/>
                          <a:gd name="T4" fmla="*/ 151 w 528"/>
                          <a:gd name="T5" fmla="*/ 122 h 377"/>
                          <a:gd name="T6" fmla="*/ 139 w 528"/>
                          <a:gd name="T7" fmla="*/ 80 h 377"/>
                          <a:gd name="T8" fmla="*/ 87 w 528"/>
                          <a:gd name="T9" fmla="*/ 17 h 377"/>
                          <a:gd name="T10" fmla="*/ 64 w 528"/>
                          <a:gd name="T11" fmla="*/ 0 h 377"/>
                          <a:gd name="T12" fmla="*/ 52 w 528"/>
                          <a:gd name="T13" fmla="*/ 28 h 377"/>
                          <a:gd name="T14" fmla="*/ 64 w 528"/>
                          <a:gd name="T15" fmla="*/ 63 h 377"/>
                          <a:gd name="T16" fmla="*/ 69 w 528"/>
                          <a:gd name="T17" fmla="*/ 69 h 377"/>
                          <a:gd name="T18" fmla="*/ 29 w 528"/>
                          <a:gd name="T19" fmla="*/ 69 h 377"/>
                          <a:gd name="T20" fmla="*/ 0 w 528"/>
                          <a:gd name="T21" fmla="*/ 80 h 377"/>
                          <a:gd name="T22" fmla="*/ 0 w 528"/>
                          <a:gd name="T23" fmla="*/ 104 h 377"/>
                          <a:gd name="T24" fmla="*/ 35 w 528"/>
                          <a:gd name="T25" fmla="*/ 122 h 377"/>
                          <a:gd name="T26" fmla="*/ 104 w 528"/>
                          <a:gd name="T27" fmla="*/ 157 h 377"/>
                          <a:gd name="T28" fmla="*/ 139 w 528"/>
                          <a:gd name="T29" fmla="*/ 179 h 377"/>
                          <a:gd name="T30" fmla="*/ 127 w 528"/>
                          <a:gd name="T31" fmla="*/ 191 h 377"/>
                          <a:gd name="T32" fmla="*/ 92 w 528"/>
                          <a:gd name="T33" fmla="*/ 197 h 377"/>
                          <a:gd name="T34" fmla="*/ 29 w 528"/>
                          <a:gd name="T35" fmla="*/ 202 h 377"/>
                          <a:gd name="T36" fmla="*/ 29 w 528"/>
                          <a:gd name="T37" fmla="*/ 214 h 377"/>
                          <a:gd name="T38" fmla="*/ 81 w 528"/>
                          <a:gd name="T39" fmla="*/ 237 h 377"/>
                          <a:gd name="T40" fmla="*/ 104 w 528"/>
                          <a:gd name="T41" fmla="*/ 249 h 377"/>
                          <a:gd name="T42" fmla="*/ 127 w 528"/>
                          <a:gd name="T43" fmla="*/ 255 h 377"/>
                          <a:gd name="T44" fmla="*/ 110 w 528"/>
                          <a:gd name="T45" fmla="*/ 284 h 377"/>
                          <a:gd name="T46" fmla="*/ 99 w 528"/>
                          <a:gd name="T47" fmla="*/ 319 h 377"/>
                          <a:gd name="T48" fmla="*/ 139 w 528"/>
                          <a:gd name="T49" fmla="*/ 359 h 377"/>
                          <a:gd name="T50" fmla="*/ 209 w 528"/>
                          <a:gd name="T51" fmla="*/ 377 h 377"/>
                          <a:gd name="T52" fmla="*/ 256 w 528"/>
                          <a:gd name="T53" fmla="*/ 348 h 377"/>
                          <a:gd name="T54" fmla="*/ 302 w 528"/>
                          <a:gd name="T55" fmla="*/ 331 h 377"/>
                          <a:gd name="T56" fmla="*/ 378 w 528"/>
                          <a:gd name="T57" fmla="*/ 336 h 377"/>
                          <a:gd name="T58" fmla="*/ 424 w 528"/>
                          <a:gd name="T59" fmla="*/ 301 h 377"/>
                          <a:gd name="T60" fmla="*/ 453 w 528"/>
                          <a:gd name="T61" fmla="*/ 284 h 377"/>
                          <a:gd name="T62" fmla="*/ 483 w 528"/>
                          <a:gd name="T63" fmla="*/ 267 h 377"/>
                          <a:gd name="T64" fmla="*/ 511 w 528"/>
                          <a:gd name="T65" fmla="*/ 226 h 377"/>
                          <a:gd name="T66" fmla="*/ 523 w 528"/>
                          <a:gd name="T67" fmla="*/ 185 h 377"/>
                          <a:gd name="T68" fmla="*/ 528 w 528"/>
                          <a:gd name="T69" fmla="*/ 167 h 377"/>
                          <a:gd name="T70" fmla="*/ 511 w 528"/>
                          <a:gd name="T71" fmla="*/ 139 h 377"/>
                          <a:gd name="T72" fmla="*/ 493 w 528"/>
                          <a:gd name="T73" fmla="*/ 127 h 377"/>
                          <a:gd name="T74" fmla="*/ 459 w 528"/>
                          <a:gd name="T75" fmla="*/ 127 h 377"/>
                          <a:gd name="T76" fmla="*/ 488 w 528"/>
                          <a:gd name="T77" fmla="*/ 80 h 377"/>
                          <a:gd name="T78" fmla="*/ 476 w 528"/>
                          <a:gd name="T79" fmla="*/ 52 h 377"/>
                          <a:gd name="T80" fmla="*/ 441 w 528"/>
                          <a:gd name="T81" fmla="*/ 52 h 377"/>
                          <a:gd name="T82" fmla="*/ 401 w 528"/>
                          <a:gd name="T83" fmla="*/ 69 h 377"/>
                          <a:gd name="T84" fmla="*/ 371 w 528"/>
                          <a:gd name="T85" fmla="*/ 57 h 377"/>
                          <a:gd name="T86" fmla="*/ 348 w 528"/>
                          <a:gd name="T87" fmla="*/ 52 h 377"/>
                          <a:gd name="T88" fmla="*/ 319 w 528"/>
                          <a:gd name="T89" fmla="*/ 75 h 377"/>
                          <a:gd name="T90" fmla="*/ 302 w 528"/>
                          <a:gd name="T91" fmla="*/ 98 h 377"/>
                          <a:gd name="T92" fmla="*/ 279 w 528"/>
                          <a:gd name="T93" fmla="*/ 87 h 377"/>
                          <a:gd name="T94" fmla="*/ 256 w 528"/>
                          <a:gd name="T95" fmla="*/ 52 h 377"/>
                          <a:gd name="T96" fmla="*/ 244 w 528"/>
                          <a:gd name="T97" fmla="*/ 69 h 377"/>
                          <a:gd name="T98" fmla="*/ 232 w 528"/>
                          <a:gd name="T99" fmla="*/ 75 h 377"/>
                          <a:gd name="T100" fmla="*/ 214 w 528"/>
                          <a:gd name="T101" fmla="*/ 57 h 377"/>
                          <a:gd name="T102" fmla="*/ 203 w 528"/>
                          <a:gd name="T103" fmla="*/ 75 h 3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8"/>
                          <a:gd name="T157" fmla="*/ 0 h 377"/>
                          <a:gd name="T158" fmla="*/ 528 w 528"/>
                          <a:gd name="T159" fmla="*/ 377 h 37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8" h="377">
                            <a:moveTo>
                              <a:pt x="203" y="75"/>
                            </a:moveTo>
                            <a:lnTo>
                              <a:pt x="186" y="104"/>
                            </a:lnTo>
                            <a:lnTo>
                              <a:pt x="151" y="122"/>
                            </a:lnTo>
                            <a:lnTo>
                              <a:pt x="139" y="80"/>
                            </a:lnTo>
                            <a:lnTo>
                              <a:pt x="87" y="17"/>
                            </a:lnTo>
                            <a:lnTo>
                              <a:pt x="64" y="0"/>
                            </a:lnTo>
                            <a:lnTo>
                              <a:pt x="52" y="28"/>
                            </a:lnTo>
                            <a:lnTo>
                              <a:pt x="64" y="63"/>
                            </a:lnTo>
                            <a:lnTo>
                              <a:pt x="69" y="69"/>
                            </a:lnTo>
                            <a:lnTo>
                              <a:pt x="29" y="69"/>
                            </a:lnTo>
                            <a:lnTo>
                              <a:pt x="0" y="80"/>
                            </a:lnTo>
                            <a:lnTo>
                              <a:pt x="0" y="104"/>
                            </a:lnTo>
                            <a:lnTo>
                              <a:pt x="35" y="122"/>
                            </a:lnTo>
                            <a:lnTo>
                              <a:pt x="104" y="157"/>
                            </a:lnTo>
                            <a:lnTo>
                              <a:pt x="139" y="179"/>
                            </a:lnTo>
                            <a:lnTo>
                              <a:pt x="127" y="191"/>
                            </a:lnTo>
                            <a:lnTo>
                              <a:pt x="92" y="197"/>
                            </a:lnTo>
                            <a:lnTo>
                              <a:pt x="29" y="202"/>
                            </a:lnTo>
                            <a:lnTo>
                              <a:pt x="29" y="214"/>
                            </a:lnTo>
                            <a:lnTo>
                              <a:pt x="81" y="237"/>
                            </a:lnTo>
                            <a:lnTo>
                              <a:pt x="104" y="249"/>
                            </a:lnTo>
                            <a:lnTo>
                              <a:pt x="127" y="255"/>
                            </a:lnTo>
                            <a:lnTo>
                              <a:pt x="110" y="284"/>
                            </a:lnTo>
                            <a:lnTo>
                              <a:pt x="99" y="319"/>
                            </a:lnTo>
                            <a:lnTo>
                              <a:pt x="139" y="359"/>
                            </a:lnTo>
                            <a:lnTo>
                              <a:pt x="209" y="377"/>
                            </a:lnTo>
                            <a:lnTo>
                              <a:pt x="256" y="348"/>
                            </a:lnTo>
                            <a:lnTo>
                              <a:pt x="302" y="331"/>
                            </a:lnTo>
                            <a:lnTo>
                              <a:pt x="378" y="336"/>
                            </a:lnTo>
                            <a:lnTo>
                              <a:pt x="424" y="301"/>
                            </a:lnTo>
                            <a:lnTo>
                              <a:pt x="453" y="284"/>
                            </a:lnTo>
                            <a:lnTo>
                              <a:pt x="483" y="267"/>
                            </a:lnTo>
                            <a:lnTo>
                              <a:pt x="511" y="226"/>
                            </a:lnTo>
                            <a:lnTo>
                              <a:pt x="523" y="185"/>
                            </a:lnTo>
                            <a:lnTo>
                              <a:pt x="528" y="167"/>
                            </a:lnTo>
                            <a:lnTo>
                              <a:pt x="511" y="139"/>
                            </a:lnTo>
                            <a:lnTo>
                              <a:pt x="493" y="127"/>
                            </a:lnTo>
                            <a:lnTo>
                              <a:pt x="459" y="127"/>
                            </a:lnTo>
                            <a:lnTo>
                              <a:pt x="488" y="80"/>
                            </a:lnTo>
                            <a:lnTo>
                              <a:pt x="476" y="52"/>
                            </a:lnTo>
                            <a:lnTo>
                              <a:pt x="441" y="52"/>
                            </a:lnTo>
                            <a:lnTo>
                              <a:pt x="401" y="69"/>
                            </a:lnTo>
                            <a:lnTo>
                              <a:pt x="371" y="57"/>
                            </a:lnTo>
                            <a:lnTo>
                              <a:pt x="348" y="52"/>
                            </a:lnTo>
                            <a:lnTo>
                              <a:pt x="319" y="75"/>
                            </a:lnTo>
                            <a:lnTo>
                              <a:pt x="302" y="98"/>
                            </a:lnTo>
                            <a:lnTo>
                              <a:pt x="279" y="87"/>
                            </a:lnTo>
                            <a:lnTo>
                              <a:pt x="256" y="52"/>
                            </a:lnTo>
                            <a:lnTo>
                              <a:pt x="244" y="69"/>
                            </a:lnTo>
                            <a:lnTo>
                              <a:pt x="232" y="75"/>
                            </a:lnTo>
                            <a:lnTo>
                              <a:pt x="214" y="57"/>
                            </a:lnTo>
                            <a:lnTo>
                              <a:pt x="203" y="75"/>
                            </a:lnTo>
                            <a:close/>
                          </a:path>
                        </a:pathLst>
                      </a:custGeom>
                      <a:solidFill>
                        <a:sysClr val="window" lastClr="FFFFFF">
                          <a:lumMod val="9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1" name="Freeform 72"/>
                      <p:cNvSpPr>
                        <a:spLocks/>
                      </p:cNvSpPr>
                      <p:nvPr/>
                    </p:nvSpPr>
                    <p:spPr bwMode="auto">
                      <a:xfrm>
                        <a:off x="928" y="354"/>
                        <a:ext cx="201" cy="326"/>
                      </a:xfrm>
                      <a:custGeom>
                        <a:avLst/>
                        <a:gdLst>
                          <a:gd name="T0" fmla="*/ 563 w 1610"/>
                          <a:gd name="T1" fmla="*/ 221 h 2608"/>
                          <a:gd name="T2" fmla="*/ 430 w 1610"/>
                          <a:gd name="T3" fmla="*/ 331 h 2608"/>
                          <a:gd name="T4" fmla="*/ 308 w 1610"/>
                          <a:gd name="T5" fmla="*/ 424 h 2608"/>
                          <a:gd name="T6" fmla="*/ 221 w 1610"/>
                          <a:gd name="T7" fmla="*/ 546 h 2608"/>
                          <a:gd name="T8" fmla="*/ 244 w 1610"/>
                          <a:gd name="T9" fmla="*/ 703 h 2608"/>
                          <a:gd name="T10" fmla="*/ 122 w 1610"/>
                          <a:gd name="T11" fmla="*/ 796 h 2608"/>
                          <a:gd name="T12" fmla="*/ 0 w 1610"/>
                          <a:gd name="T13" fmla="*/ 936 h 2608"/>
                          <a:gd name="T14" fmla="*/ 122 w 1610"/>
                          <a:gd name="T15" fmla="*/ 1028 h 2608"/>
                          <a:gd name="T16" fmla="*/ 35 w 1610"/>
                          <a:gd name="T17" fmla="*/ 1128 h 2608"/>
                          <a:gd name="T18" fmla="*/ 221 w 1610"/>
                          <a:gd name="T19" fmla="*/ 1150 h 2608"/>
                          <a:gd name="T20" fmla="*/ 366 w 1610"/>
                          <a:gd name="T21" fmla="*/ 1208 h 2608"/>
                          <a:gd name="T22" fmla="*/ 476 w 1610"/>
                          <a:gd name="T23" fmla="*/ 1382 h 2608"/>
                          <a:gd name="T24" fmla="*/ 511 w 1610"/>
                          <a:gd name="T25" fmla="*/ 1534 h 2608"/>
                          <a:gd name="T26" fmla="*/ 587 w 1610"/>
                          <a:gd name="T27" fmla="*/ 1673 h 2608"/>
                          <a:gd name="T28" fmla="*/ 488 w 1610"/>
                          <a:gd name="T29" fmla="*/ 1771 h 2608"/>
                          <a:gd name="T30" fmla="*/ 465 w 1610"/>
                          <a:gd name="T31" fmla="*/ 1911 h 2608"/>
                          <a:gd name="T32" fmla="*/ 448 w 1610"/>
                          <a:gd name="T33" fmla="*/ 2033 h 2608"/>
                          <a:gd name="T34" fmla="*/ 459 w 1610"/>
                          <a:gd name="T35" fmla="*/ 2179 h 2608"/>
                          <a:gd name="T36" fmla="*/ 511 w 1610"/>
                          <a:gd name="T37" fmla="*/ 2364 h 2608"/>
                          <a:gd name="T38" fmla="*/ 528 w 1610"/>
                          <a:gd name="T39" fmla="*/ 2510 h 2608"/>
                          <a:gd name="T40" fmla="*/ 657 w 1610"/>
                          <a:gd name="T41" fmla="*/ 2580 h 2608"/>
                          <a:gd name="T42" fmla="*/ 732 w 1610"/>
                          <a:gd name="T43" fmla="*/ 2608 h 2608"/>
                          <a:gd name="T44" fmla="*/ 842 w 1610"/>
                          <a:gd name="T45" fmla="*/ 2469 h 2608"/>
                          <a:gd name="T46" fmla="*/ 919 w 1610"/>
                          <a:gd name="T47" fmla="*/ 2219 h 2608"/>
                          <a:gd name="T48" fmla="*/ 1011 w 1610"/>
                          <a:gd name="T49" fmla="*/ 2016 h 2608"/>
                          <a:gd name="T50" fmla="*/ 1203 w 1610"/>
                          <a:gd name="T51" fmla="*/ 1935 h 2608"/>
                          <a:gd name="T52" fmla="*/ 1261 w 1610"/>
                          <a:gd name="T53" fmla="*/ 1801 h 2608"/>
                          <a:gd name="T54" fmla="*/ 1435 w 1610"/>
                          <a:gd name="T55" fmla="*/ 1661 h 2608"/>
                          <a:gd name="T56" fmla="*/ 1475 w 1610"/>
                          <a:gd name="T57" fmla="*/ 1621 h 2608"/>
                          <a:gd name="T58" fmla="*/ 1552 w 1610"/>
                          <a:gd name="T59" fmla="*/ 1510 h 2608"/>
                          <a:gd name="T60" fmla="*/ 1447 w 1610"/>
                          <a:gd name="T61" fmla="*/ 1493 h 2608"/>
                          <a:gd name="T62" fmla="*/ 1418 w 1610"/>
                          <a:gd name="T63" fmla="*/ 1382 h 2608"/>
                          <a:gd name="T64" fmla="*/ 1528 w 1610"/>
                          <a:gd name="T65" fmla="*/ 1400 h 2608"/>
                          <a:gd name="T66" fmla="*/ 1610 w 1610"/>
                          <a:gd name="T67" fmla="*/ 1382 h 2608"/>
                          <a:gd name="T68" fmla="*/ 1505 w 1610"/>
                          <a:gd name="T69" fmla="*/ 1295 h 2608"/>
                          <a:gd name="T70" fmla="*/ 1458 w 1610"/>
                          <a:gd name="T71" fmla="*/ 1197 h 2608"/>
                          <a:gd name="T72" fmla="*/ 1487 w 1610"/>
                          <a:gd name="T73" fmla="*/ 1110 h 2608"/>
                          <a:gd name="T74" fmla="*/ 1534 w 1610"/>
                          <a:gd name="T75" fmla="*/ 1016 h 2608"/>
                          <a:gd name="T76" fmla="*/ 1475 w 1610"/>
                          <a:gd name="T77" fmla="*/ 807 h 2608"/>
                          <a:gd name="T78" fmla="*/ 1435 w 1610"/>
                          <a:gd name="T79" fmla="*/ 685 h 2608"/>
                          <a:gd name="T80" fmla="*/ 1395 w 1610"/>
                          <a:gd name="T81" fmla="*/ 605 h 2608"/>
                          <a:gd name="T82" fmla="*/ 1487 w 1610"/>
                          <a:gd name="T83" fmla="*/ 500 h 2608"/>
                          <a:gd name="T84" fmla="*/ 1499 w 1610"/>
                          <a:gd name="T85" fmla="*/ 413 h 2608"/>
                          <a:gd name="T86" fmla="*/ 1458 w 1610"/>
                          <a:gd name="T87" fmla="*/ 343 h 2608"/>
                          <a:gd name="T88" fmla="*/ 1255 w 1610"/>
                          <a:gd name="T89" fmla="*/ 413 h 2608"/>
                          <a:gd name="T90" fmla="*/ 1203 w 1610"/>
                          <a:gd name="T91" fmla="*/ 401 h 2608"/>
                          <a:gd name="T92" fmla="*/ 1296 w 1610"/>
                          <a:gd name="T93" fmla="*/ 314 h 2608"/>
                          <a:gd name="T94" fmla="*/ 1191 w 1610"/>
                          <a:gd name="T95" fmla="*/ 326 h 2608"/>
                          <a:gd name="T96" fmla="*/ 1133 w 1610"/>
                          <a:gd name="T97" fmla="*/ 302 h 2608"/>
                          <a:gd name="T98" fmla="*/ 1104 w 1610"/>
                          <a:gd name="T99" fmla="*/ 239 h 2608"/>
                          <a:gd name="T100" fmla="*/ 1186 w 1610"/>
                          <a:gd name="T101" fmla="*/ 204 h 2608"/>
                          <a:gd name="T102" fmla="*/ 1388 w 1610"/>
                          <a:gd name="T103" fmla="*/ 127 h 2608"/>
                          <a:gd name="T104" fmla="*/ 1308 w 1610"/>
                          <a:gd name="T105" fmla="*/ 70 h 2608"/>
                          <a:gd name="T106" fmla="*/ 1104 w 1610"/>
                          <a:gd name="T107" fmla="*/ 0 h 2608"/>
                          <a:gd name="T108" fmla="*/ 953 w 1610"/>
                          <a:gd name="T109" fmla="*/ 17 h 2608"/>
                          <a:gd name="T110" fmla="*/ 941 w 1610"/>
                          <a:gd name="T111" fmla="*/ 110 h 2608"/>
                          <a:gd name="T112" fmla="*/ 819 w 1610"/>
                          <a:gd name="T113" fmla="*/ 110 h 2608"/>
                          <a:gd name="T114" fmla="*/ 779 w 1610"/>
                          <a:gd name="T115" fmla="*/ 204 h 2608"/>
                          <a:gd name="T116" fmla="*/ 709 w 1610"/>
                          <a:gd name="T117" fmla="*/ 180 h 2608"/>
                          <a:gd name="T118" fmla="*/ 732 w 1610"/>
                          <a:gd name="T119" fmla="*/ 239 h 26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10"/>
                          <a:gd name="T181" fmla="*/ 0 h 2608"/>
                          <a:gd name="T182" fmla="*/ 1610 w 1610"/>
                          <a:gd name="T183" fmla="*/ 2608 h 260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10" h="2608">
                            <a:moveTo>
                              <a:pt x="720" y="273"/>
                            </a:moveTo>
                            <a:lnTo>
                              <a:pt x="563" y="221"/>
                            </a:lnTo>
                            <a:lnTo>
                              <a:pt x="488" y="302"/>
                            </a:lnTo>
                            <a:lnTo>
                              <a:pt x="430" y="331"/>
                            </a:lnTo>
                            <a:lnTo>
                              <a:pt x="366" y="361"/>
                            </a:lnTo>
                            <a:lnTo>
                              <a:pt x="308" y="424"/>
                            </a:lnTo>
                            <a:lnTo>
                              <a:pt x="326" y="523"/>
                            </a:lnTo>
                            <a:lnTo>
                              <a:pt x="221" y="546"/>
                            </a:lnTo>
                            <a:lnTo>
                              <a:pt x="186" y="605"/>
                            </a:lnTo>
                            <a:lnTo>
                              <a:pt x="244" y="703"/>
                            </a:lnTo>
                            <a:lnTo>
                              <a:pt x="232" y="744"/>
                            </a:lnTo>
                            <a:lnTo>
                              <a:pt x="122" y="796"/>
                            </a:lnTo>
                            <a:lnTo>
                              <a:pt x="0" y="877"/>
                            </a:lnTo>
                            <a:lnTo>
                              <a:pt x="0" y="936"/>
                            </a:lnTo>
                            <a:lnTo>
                              <a:pt x="116" y="1006"/>
                            </a:lnTo>
                            <a:lnTo>
                              <a:pt x="122" y="1028"/>
                            </a:lnTo>
                            <a:lnTo>
                              <a:pt x="47" y="1075"/>
                            </a:lnTo>
                            <a:lnTo>
                              <a:pt x="35" y="1128"/>
                            </a:lnTo>
                            <a:lnTo>
                              <a:pt x="81" y="1191"/>
                            </a:lnTo>
                            <a:lnTo>
                              <a:pt x="221" y="1150"/>
                            </a:lnTo>
                            <a:lnTo>
                              <a:pt x="279" y="1156"/>
                            </a:lnTo>
                            <a:lnTo>
                              <a:pt x="366" y="1208"/>
                            </a:lnTo>
                            <a:lnTo>
                              <a:pt x="378" y="1272"/>
                            </a:lnTo>
                            <a:lnTo>
                              <a:pt x="476" y="1382"/>
                            </a:lnTo>
                            <a:lnTo>
                              <a:pt x="500" y="1458"/>
                            </a:lnTo>
                            <a:lnTo>
                              <a:pt x="511" y="1534"/>
                            </a:lnTo>
                            <a:lnTo>
                              <a:pt x="511" y="1621"/>
                            </a:lnTo>
                            <a:lnTo>
                              <a:pt x="587" y="1673"/>
                            </a:lnTo>
                            <a:lnTo>
                              <a:pt x="546" y="1743"/>
                            </a:lnTo>
                            <a:lnTo>
                              <a:pt x="488" y="1771"/>
                            </a:lnTo>
                            <a:lnTo>
                              <a:pt x="465" y="1848"/>
                            </a:lnTo>
                            <a:lnTo>
                              <a:pt x="465" y="1911"/>
                            </a:lnTo>
                            <a:lnTo>
                              <a:pt x="418" y="1963"/>
                            </a:lnTo>
                            <a:lnTo>
                              <a:pt x="448" y="2033"/>
                            </a:lnTo>
                            <a:lnTo>
                              <a:pt x="488" y="2085"/>
                            </a:lnTo>
                            <a:lnTo>
                              <a:pt x="459" y="2179"/>
                            </a:lnTo>
                            <a:lnTo>
                              <a:pt x="459" y="2277"/>
                            </a:lnTo>
                            <a:lnTo>
                              <a:pt x="511" y="2364"/>
                            </a:lnTo>
                            <a:lnTo>
                              <a:pt x="558" y="2416"/>
                            </a:lnTo>
                            <a:lnTo>
                              <a:pt x="528" y="2510"/>
                            </a:lnTo>
                            <a:lnTo>
                              <a:pt x="575" y="2556"/>
                            </a:lnTo>
                            <a:lnTo>
                              <a:pt x="657" y="2580"/>
                            </a:lnTo>
                            <a:lnTo>
                              <a:pt x="680" y="2597"/>
                            </a:lnTo>
                            <a:lnTo>
                              <a:pt x="732" y="2608"/>
                            </a:lnTo>
                            <a:lnTo>
                              <a:pt x="790" y="2556"/>
                            </a:lnTo>
                            <a:lnTo>
                              <a:pt x="842" y="2469"/>
                            </a:lnTo>
                            <a:lnTo>
                              <a:pt x="842" y="2336"/>
                            </a:lnTo>
                            <a:lnTo>
                              <a:pt x="919" y="2219"/>
                            </a:lnTo>
                            <a:lnTo>
                              <a:pt x="941" y="2085"/>
                            </a:lnTo>
                            <a:lnTo>
                              <a:pt x="1011" y="2016"/>
                            </a:lnTo>
                            <a:lnTo>
                              <a:pt x="1116" y="1975"/>
                            </a:lnTo>
                            <a:lnTo>
                              <a:pt x="1203" y="1935"/>
                            </a:lnTo>
                            <a:lnTo>
                              <a:pt x="1232" y="1876"/>
                            </a:lnTo>
                            <a:lnTo>
                              <a:pt x="1261" y="1801"/>
                            </a:lnTo>
                            <a:lnTo>
                              <a:pt x="1343" y="1719"/>
                            </a:lnTo>
                            <a:lnTo>
                              <a:pt x="1435" y="1661"/>
                            </a:lnTo>
                            <a:lnTo>
                              <a:pt x="1447" y="1649"/>
                            </a:lnTo>
                            <a:lnTo>
                              <a:pt x="1475" y="1621"/>
                            </a:lnTo>
                            <a:lnTo>
                              <a:pt x="1557" y="1534"/>
                            </a:lnTo>
                            <a:lnTo>
                              <a:pt x="1552" y="1510"/>
                            </a:lnTo>
                            <a:lnTo>
                              <a:pt x="1458" y="1510"/>
                            </a:lnTo>
                            <a:lnTo>
                              <a:pt x="1447" y="1493"/>
                            </a:lnTo>
                            <a:lnTo>
                              <a:pt x="1435" y="1440"/>
                            </a:lnTo>
                            <a:lnTo>
                              <a:pt x="1418" y="1382"/>
                            </a:lnTo>
                            <a:lnTo>
                              <a:pt x="1458" y="1360"/>
                            </a:lnTo>
                            <a:lnTo>
                              <a:pt x="1528" y="1400"/>
                            </a:lnTo>
                            <a:lnTo>
                              <a:pt x="1598" y="1412"/>
                            </a:lnTo>
                            <a:lnTo>
                              <a:pt x="1610" y="1382"/>
                            </a:lnTo>
                            <a:lnTo>
                              <a:pt x="1575" y="1319"/>
                            </a:lnTo>
                            <a:lnTo>
                              <a:pt x="1505" y="1295"/>
                            </a:lnTo>
                            <a:lnTo>
                              <a:pt x="1458" y="1232"/>
                            </a:lnTo>
                            <a:lnTo>
                              <a:pt x="1458" y="1197"/>
                            </a:lnTo>
                            <a:lnTo>
                              <a:pt x="1534" y="1150"/>
                            </a:lnTo>
                            <a:lnTo>
                              <a:pt x="1487" y="1110"/>
                            </a:lnTo>
                            <a:lnTo>
                              <a:pt x="1517" y="1063"/>
                            </a:lnTo>
                            <a:lnTo>
                              <a:pt x="1534" y="1016"/>
                            </a:lnTo>
                            <a:lnTo>
                              <a:pt x="1528" y="894"/>
                            </a:lnTo>
                            <a:lnTo>
                              <a:pt x="1475" y="807"/>
                            </a:lnTo>
                            <a:lnTo>
                              <a:pt x="1406" y="755"/>
                            </a:lnTo>
                            <a:lnTo>
                              <a:pt x="1435" y="685"/>
                            </a:lnTo>
                            <a:lnTo>
                              <a:pt x="1418" y="645"/>
                            </a:lnTo>
                            <a:lnTo>
                              <a:pt x="1395" y="605"/>
                            </a:lnTo>
                            <a:lnTo>
                              <a:pt x="1423" y="552"/>
                            </a:lnTo>
                            <a:lnTo>
                              <a:pt x="1487" y="500"/>
                            </a:lnTo>
                            <a:lnTo>
                              <a:pt x="1517" y="453"/>
                            </a:lnTo>
                            <a:lnTo>
                              <a:pt x="1499" y="413"/>
                            </a:lnTo>
                            <a:lnTo>
                              <a:pt x="1475" y="343"/>
                            </a:lnTo>
                            <a:lnTo>
                              <a:pt x="1458" y="343"/>
                            </a:lnTo>
                            <a:lnTo>
                              <a:pt x="1365" y="378"/>
                            </a:lnTo>
                            <a:lnTo>
                              <a:pt x="1255" y="413"/>
                            </a:lnTo>
                            <a:lnTo>
                              <a:pt x="1203" y="424"/>
                            </a:lnTo>
                            <a:lnTo>
                              <a:pt x="1203" y="401"/>
                            </a:lnTo>
                            <a:lnTo>
                              <a:pt x="1255" y="354"/>
                            </a:lnTo>
                            <a:lnTo>
                              <a:pt x="1296" y="314"/>
                            </a:lnTo>
                            <a:lnTo>
                              <a:pt x="1261" y="302"/>
                            </a:lnTo>
                            <a:lnTo>
                              <a:pt x="1191" y="326"/>
                            </a:lnTo>
                            <a:lnTo>
                              <a:pt x="1133" y="331"/>
                            </a:lnTo>
                            <a:lnTo>
                              <a:pt x="1133" y="302"/>
                            </a:lnTo>
                            <a:lnTo>
                              <a:pt x="1163" y="249"/>
                            </a:lnTo>
                            <a:lnTo>
                              <a:pt x="1104" y="239"/>
                            </a:lnTo>
                            <a:lnTo>
                              <a:pt x="1093" y="239"/>
                            </a:lnTo>
                            <a:lnTo>
                              <a:pt x="1186" y="204"/>
                            </a:lnTo>
                            <a:lnTo>
                              <a:pt x="1313" y="180"/>
                            </a:lnTo>
                            <a:lnTo>
                              <a:pt x="1388" y="127"/>
                            </a:lnTo>
                            <a:lnTo>
                              <a:pt x="1377" y="99"/>
                            </a:lnTo>
                            <a:lnTo>
                              <a:pt x="1308" y="70"/>
                            </a:lnTo>
                            <a:lnTo>
                              <a:pt x="1174" y="0"/>
                            </a:lnTo>
                            <a:lnTo>
                              <a:pt x="1104" y="0"/>
                            </a:lnTo>
                            <a:lnTo>
                              <a:pt x="999" y="0"/>
                            </a:lnTo>
                            <a:lnTo>
                              <a:pt x="953" y="17"/>
                            </a:lnTo>
                            <a:lnTo>
                              <a:pt x="941" y="82"/>
                            </a:lnTo>
                            <a:lnTo>
                              <a:pt x="941" y="110"/>
                            </a:lnTo>
                            <a:lnTo>
                              <a:pt x="842" y="110"/>
                            </a:lnTo>
                            <a:lnTo>
                              <a:pt x="819" y="110"/>
                            </a:lnTo>
                            <a:lnTo>
                              <a:pt x="790" y="139"/>
                            </a:lnTo>
                            <a:lnTo>
                              <a:pt x="779" y="204"/>
                            </a:lnTo>
                            <a:lnTo>
                              <a:pt x="750" y="221"/>
                            </a:lnTo>
                            <a:lnTo>
                              <a:pt x="709" y="180"/>
                            </a:lnTo>
                            <a:lnTo>
                              <a:pt x="709" y="215"/>
                            </a:lnTo>
                            <a:lnTo>
                              <a:pt x="732" y="239"/>
                            </a:lnTo>
                            <a:lnTo>
                              <a:pt x="720" y="273"/>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2" name="Freeform 73"/>
                      <p:cNvSpPr>
                        <a:spLocks/>
                      </p:cNvSpPr>
                      <p:nvPr/>
                    </p:nvSpPr>
                    <p:spPr bwMode="auto">
                      <a:xfrm>
                        <a:off x="831" y="328"/>
                        <a:ext cx="166" cy="146"/>
                      </a:xfrm>
                      <a:custGeom>
                        <a:avLst/>
                        <a:gdLst>
                          <a:gd name="T0" fmla="*/ 82 w 1331"/>
                          <a:gd name="T1" fmla="*/ 1052 h 1167"/>
                          <a:gd name="T2" fmla="*/ 169 w 1331"/>
                          <a:gd name="T3" fmla="*/ 1080 h 1167"/>
                          <a:gd name="T4" fmla="*/ 249 w 1331"/>
                          <a:gd name="T5" fmla="*/ 1156 h 1167"/>
                          <a:gd name="T6" fmla="*/ 401 w 1331"/>
                          <a:gd name="T7" fmla="*/ 1167 h 1167"/>
                          <a:gd name="T8" fmla="*/ 523 w 1331"/>
                          <a:gd name="T9" fmla="*/ 1109 h 1167"/>
                          <a:gd name="T10" fmla="*/ 430 w 1331"/>
                          <a:gd name="T11" fmla="*/ 970 h 1167"/>
                          <a:gd name="T12" fmla="*/ 587 w 1331"/>
                          <a:gd name="T13" fmla="*/ 1017 h 1167"/>
                          <a:gd name="T14" fmla="*/ 755 w 1331"/>
                          <a:gd name="T15" fmla="*/ 906 h 1167"/>
                          <a:gd name="T16" fmla="*/ 743 w 1331"/>
                          <a:gd name="T17" fmla="*/ 796 h 1167"/>
                          <a:gd name="T18" fmla="*/ 785 w 1331"/>
                          <a:gd name="T19" fmla="*/ 696 h 1167"/>
                          <a:gd name="T20" fmla="*/ 825 w 1331"/>
                          <a:gd name="T21" fmla="*/ 639 h 1167"/>
                          <a:gd name="T22" fmla="*/ 1029 w 1331"/>
                          <a:gd name="T23" fmla="*/ 517 h 1167"/>
                          <a:gd name="T24" fmla="*/ 1221 w 1331"/>
                          <a:gd name="T25" fmla="*/ 360 h 1167"/>
                          <a:gd name="T26" fmla="*/ 1238 w 1331"/>
                          <a:gd name="T27" fmla="*/ 296 h 1167"/>
                          <a:gd name="T28" fmla="*/ 1284 w 1331"/>
                          <a:gd name="T29" fmla="*/ 250 h 1167"/>
                          <a:gd name="T30" fmla="*/ 1273 w 1331"/>
                          <a:gd name="T31" fmla="*/ 140 h 1167"/>
                          <a:gd name="T32" fmla="*/ 1116 w 1331"/>
                          <a:gd name="T33" fmla="*/ 75 h 1167"/>
                          <a:gd name="T34" fmla="*/ 987 w 1331"/>
                          <a:gd name="T35" fmla="*/ 18 h 1167"/>
                          <a:gd name="T36" fmla="*/ 854 w 1331"/>
                          <a:gd name="T37" fmla="*/ 0 h 1167"/>
                          <a:gd name="T38" fmla="*/ 743 w 1331"/>
                          <a:gd name="T39" fmla="*/ 110 h 1167"/>
                          <a:gd name="T40" fmla="*/ 685 w 1331"/>
                          <a:gd name="T41" fmla="*/ 41 h 1167"/>
                          <a:gd name="T42" fmla="*/ 593 w 1331"/>
                          <a:gd name="T43" fmla="*/ 93 h 1167"/>
                          <a:gd name="T44" fmla="*/ 616 w 1331"/>
                          <a:gd name="T45" fmla="*/ 151 h 1167"/>
                          <a:gd name="T46" fmla="*/ 523 w 1331"/>
                          <a:gd name="T47" fmla="*/ 244 h 1167"/>
                          <a:gd name="T48" fmla="*/ 552 w 1331"/>
                          <a:gd name="T49" fmla="*/ 325 h 1167"/>
                          <a:gd name="T50" fmla="*/ 675 w 1331"/>
                          <a:gd name="T51" fmla="*/ 395 h 1167"/>
                          <a:gd name="T52" fmla="*/ 708 w 1331"/>
                          <a:gd name="T53" fmla="*/ 418 h 1167"/>
                          <a:gd name="T54" fmla="*/ 563 w 1331"/>
                          <a:gd name="T55" fmla="*/ 435 h 1167"/>
                          <a:gd name="T56" fmla="*/ 535 w 1331"/>
                          <a:gd name="T57" fmla="*/ 574 h 1167"/>
                          <a:gd name="T58" fmla="*/ 483 w 1331"/>
                          <a:gd name="T59" fmla="*/ 534 h 1167"/>
                          <a:gd name="T60" fmla="*/ 413 w 1331"/>
                          <a:gd name="T61" fmla="*/ 546 h 1167"/>
                          <a:gd name="T62" fmla="*/ 366 w 1331"/>
                          <a:gd name="T63" fmla="*/ 656 h 1167"/>
                          <a:gd name="T64" fmla="*/ 378 w 1331"/>
                          <a:gd name="T65" fmla="*/ 738 h 1167"/>
                          <a:gd name="T66" fmla="*/ 378 w 1331"/>
                          <a:gd name="T67" fmla="*/ 796 h 1167"/>
                          <a:gd name="T68" fmla="*/ 232 w 1331"/>
                          <a:gd name="T69" fmla="*/ 808 h 1167"/>
                          <a:gd name="T70" fmla="*/ 169 w 1331"/>
                          <a:gd name="T71" fmla="*/ 871 h 1167"/>
                          <a:gd name="T72" fmla="*/ 244 w 1331"/>
                          <a:gd name="T73" fmla="*/ 900 h 1167"/>
                          <a:gd name="T74" fmla="*/ 122 w 1331"/>
                          <a:gd name="T75" fmla="*/ 900 h 1167"/>
                          <a:gd name="T76" fmla="*/ 58 w 1331"/>
                          <a:gd name="T77" fmla="*/ 848 h 1167"/>
                          <a:gd name="T78" fmla="*/ 29 w 1331"/>
                          <a:gd name="T79" fmla="*/ 923 h 1167"/>
                          <a:gd name="T80" fmla="*/ 0 w 1331"/>
                          <a:gd name="T81" fmla="*/ 970 h 1167"/>
                          <a:gd name="T82" fmla="*/ 40 w 1331"/>
                          <a:gd name="T83" fmla="*/ 1010 h 1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31"/>
                          <a:gd name="T127" fmla="*/ 0 h 1167"/>
                          <a:gd name="T128" fmla="*/ 1331 w 1331"/>
                          <a:gd name="T129" fmla="*/ 1167 h 1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31" h="1167">
                            <a:moveTo>
                              <a:pt x="40" y="1010"/>
                            </a:moveTo>
                            <a:lnTo>
                              <a:pt x="82" y="1052"/>
                            </a:lnTo>
                            <a:lnTo>
                              <a:pt x="122" y="1052"/>
                            </a:lnTo>
                            <a:lnTo>
                              <a:pt x="169" y="1080"/>
                            </a:lnTo>
                            <a:lnTo>
                              <a:pt x="169" y="1150"/>
                            </a:lnTo>
                            <a:lnTo>
                              <a:pt x="249" y="1156"/>
                            </a:lnTo>
                            <a:lnTo>
                              <a:pt x="343" y="1150"/>
                            </a:lnTo>
                            <a:lnTo>
                              <a:pt x="401" y="1167"/>
                            </a:lnTo>
                            <a:lnTo>
                              <a:pt x="476" y="1150"/>
                            </a:lnTo>
                            <a:lnTo>
                              <a:pt x="523" y="1109"/>
                            </a:lnTo>
                            <a:lnTo>
                              <a:pt x="430" y="999"/>
                            </a:lnTo>
                            <a:lnTo>
                              <a:pt x="430" y="970"/>
                            </a:lnTo>
                            <a:lnTo>
                              <a:pt x="546" y="1052"/>
                            </a:lnTo>
                            <a:lnTo>
                              <a:pt x="587" y="1017"/>
                            </a:lnTo>
                            <a:lnTo>
                              <a:pt x="645" y="947"/>
                            </a:lnTo>
                            <a:lnTo>
                              <a:pt x="755" y="906"/>
                            </a:lnTo>
                            <a:lnTo>
                              <a:pt x="796" y="877"/>
                            </a:lnTo>
                            <a:lnTo>
                              <a:pt x="743" y="796"/>
                            </a:lnTo>
                            <a:lnTo>
                              <a:pt x="738" y="726"/>
                            </a:lnTo>
                            <a:lnTo>
                              <a:pt x="785" y="696"/>
                            </a:lnTo>
                            <a:lnTo>
                              <a:pt x="767" y="644"/>
                            </a:lnTo>
                            <a:lnTo>
                              <a:pt x="825" y="639"/>
                            </a:lnTo>
                            <a:lnTo>
                              <a:pt x="889" y="581"/>
                            </a:lnTo>
                            <a:lnTo>
                              <a:pt x="1029" y="517"/>
                            </a:lnTo>
                            <a:lnTo>
                              <a:pt x="1139" y="418"/>
                            </a:lnTo>
                            <a:lnTo>
                              <a:pt x="1221" y="360"/>
                            </a:lnTo>
                            <a:lnTo>
                              <a:pt x="1301" y="325"/>
                            </a:lnTo>
                            <a:lnTo>
                              <a:pt x="1238" y="296"/>
                            </a:lnTo>
                            <a:lnTo>
                              <a:pt x="1221" y="244"/>
                            </a:lnTo>
                            <a:lnTo>
                              <a:pt x="1284" y="250"/>
                            </a:lnTo>
                            <a:lnTo>
                              <a:pt x="1331" y="215"/>
                            </a:lnTo>
                            <a:lnTo>
                              <a:pt x="1273" y="140"/>
                            </a:lnTo>
                            <a:lnTo>
                              <a:pt x="1209" y="81"/>
                            </a:lnTo>
                            <a:lnTo>
                              <a:pt x="1116" y="75"/>
                            </a:lnTo>
                            <a:lnTo>
                              <a:pt x="1081" y="93"/>
                            </a:lnTo>
                            <a:lnTo>
                              <a:pt x="987" y="18"/>
                            </a:lnTo>
                            <a:lnTo>
                              <a:pt x="942" y="0"/>
                            </a:lnTo>
                            <a:lnTo>
                              <a:pt x="854" y="0"/>
                            </a:lnTo>
                            <a:lnTo>
                              <a:pt x="785" y="53"/>
                            </a:lnTo>
                            <a:lnTo>
                              <a:pt x="743" y="110"/>
                            </a:lnTo>
                            <a:lnTo>
                              <a:pt x="708" y="53"/>
                            </a:lnTo>
                            <a:lnTo>
                              <a:pt x="685" y="41"/>
                            </a:lnTo>
                            <a:lnTo>
                              <a:pt x="633" y="41"/>
                            </a:lnTo>
                            <a:lnTo>
                              <a:pt x="593" y="93"/>
                            </a:lnTo>
                            <a:lnTo>
                              <a:pt x="593" y="122"/>
                            </a:lnTo>
                            <a:lnTo>
                              <a:pt x="616" y="151"/>
                            </a:lnTo>
                            <a:lnTo>
                              <a:pt x="546" y="163"/>
                            </a:lnTo>
                            <a:lnTo>
                              <a:pt x="523" y="244"/>
                            </a:lnTo>
                            <a:lnTo>
                              <a:pt x="523" y="285"/>
                            </a:lnTo>
                            <a:lnTo>
                              <a:pt x="552" y="325"/>
                            </a:lnTo>
                            <a:lnTo>
                              <a:pt x="663" y="342"/>
                            </a:lnTo>
                            <a:lnTo>
                              <a:pt x="675" y="395"/>
                            </a:lnTo>
                            <a:lnTo>
                              <a:pt x="743" y="407"/>
                            </a:lnTo>
                            <a:lnTo>
                              <a:pt x="708" y="418"/>
                            </a:lnTo>
                            <a:lnTo>
                              <a:pt x="628" y="418"/>
                            </a:lnTo>
                            <a:lnTo>
                              <a:pt x="563" y="435"/>
                            </a:lnTo>
                            <a:lnTo>
                              <a:pt x="523" y="494"/>
                            </a:lnTo>
                            <a:lnTo>
                              <a:pt x="535" y="574"/>
                            </a:lnTo>
                            <a:lnTo>
                              <a:pt x="546" y="581"/>
                            </a:lnTo>
                            <a:lnTo>
                              <a:pt x="483" y="534"/>
                            </a:lnTo>
                            <a:lnTo>
                              <a:pt x="441" y="505"/>
                            </a:lnTo>
                            <a:lnTo>
                              <a:pt x="413" y="546"/>
                            </a:lnTo>
                            <a:lnTo>
                              <a:pt x="354" y="592"/>
                            </a:lnTo>
                            <a:lnTo>
                              <a:pt x="366" y="656"/>
                            </a:lnTo>
                            <a:lnTo>
                              <a:pt x="395" y="703"/>
                            </a:lnTo>
                            <a:lnTo>
                              <a:pt x="378" y="738"/>
                            </a:lnTo>
                            <a:lnTo>
                              <a:pt x="401" y="778"/>
                            </a:lnTo>
                            <a:lnTo>
                              <a:pt x="378" y="796"/>
                            </a:lnTo>
                            <a:lnTo>
                              <a:pt x="302" y="796"/>
                            </a:lnTo>
                            <a:lnTo>
                              <a:pt x="232" y="808"/>
                            </a:lnTo>
                            <a:lnTo>
                              <a:pt x="180" y="818"/>
                            </a:lnTo>
                            <a:lnTo>
                              <a:pt x="169" y="871"/>
                            </a:lnTo>
                            <a:lnTo>
                              <a:pt x="244" y="871"/>
                            </a:lnTo>
                            <a:lnTo>
                              <a:pt x="244" y="900"/>
                            </a:lnTo>
                            <a:lnTo>
                              <a:pt x="180" y="900"/>
                            </a:lnTo>
                            <a:lnTo>
                              <a:pt x="122" y="900"/>
                            </a:lnTo>
                            <a:lnTo>
                              <a:pt x="99" y="918"/>
                            </a:lnTo>
                            <a:lnTo>
                              <a:pt x="58" y="848"/>
                            </a:lnTo>
                            <a:lnTo>
                              <a:pt x="29" y="877"/>
                            </a:lnTo>
                            <a:lnTo>
                              <a:pt x="29" y="923"/>
                            </a:lnTo>
                            <a:lnTo>
                              <a:pt x="40" y="947"/>
                            </a:lnTo>
                            <a:lnTo>
                              <a:pt x="0" y="970"/>
                            </a:lnTo>
                            <a:lnTo>
                              <a:pt x="12" y="999"/>
                            </a:lnTo>
                            <a:lnTo>
                              <a:pt x="40" y="101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3" name="Freeform 74"/>
                      <p:cNvSpPr>
                        <a:spLocks/>
                      </p:cNvSpPr>
                      <p:nvPr/>
                    </p:nvSpPr>
                    <p:spPr bwMode="auto">
                      <a:xfrm>
                        <a:off x="828" y="359"/>
                        <a:ext cx="42" cy="64"/>
                      </a:xfrm>
                      <a:custGeom>
                        <a:avLst/>
                        <a:gdLst>
                          <a:gd name="T0" fmla="*/ 105 w 337"/>
                          <a:gd name="T1" fmla="*/ 505 h 511"/>
                          <a:gd name="T2" fmla="*/ 203 w 337"/>
                          <a:gd name="T3" fmla="*/ 459 h 511"/>
                          <a:gd name="T4" fmla="*/ 227 w 337"/>
                          <a:gd name="T5" fmla="*/ 424 h 511"/>
                          <a:gd name="T6" fmla="*/ 244 w 337"/>
                          <a:gd name="T7" fmla="*/ 383 h 511"/>
                          <a:gd name="T8" fmla="*/ 307 w 337"/>
                          <a:gd name="T9" fmla="*/ 337 h 511"/>
                          <a:gd name="T10" fmla="*/ 307 w 337"/>
                          <a:gd name="T11" fmla="*/ 302 h 511"/>
                          <a:gd name="T12" fmla="*/ 307 w 337"/>
                          <a:gd name="T13" fmla="*/ 220 h 511"/>
                          <a:gd name="T14" fmla="*/ 337 w 337"/>
                          <a:gd name="T15" fmla="*/ 180 h 511"/>
                          <a:gd name="T16" fmla="*/ 337 w 337"/>
                          <a:gd name="T17" fmla="*/ 151 h 511"/>
                          <a:gd name="T18" fmla="*/ 284 w 337"/>
                          <a:gd name="T19" fmla="*/ 208 h 511"/>
                          <a:gd name="T20" fmla="*/ 272 w 337"/>
                          <a:gd name="T21" fmla="*/ 174 h 511"/>
                          <a:gd name="T22" fmla="*/ 296 w 337"/>
                          <a:gd name="T23" fmla="*/ 86 h 511"/>
                          <a:gd name="T24" fmla="*/ 284 w 337"/>
                          <a:gd name="T25" fmla="*/ 0 h 511"/>
                          <a:gd name="T26" fmla="*/ 227 w 337"/>
                          <a:gd name="T27" fmla="*/ 0 h 511"/>
                          <a:gd name="T28" fmla="*/ 227 w 337"/>
                          <a:gd name="T29" fmla="*/ 52 h 511"/>
                          <a:gd name="T30" fmla="*/ 174 w 337"/>
                          <a:gd name="T31" fmla="*/ 58 h 511"/>
                          <a:gd name="T32" fmla="*/ 105 w 337"/>
                          <a:gd name="T33" fmla="*/ 151 h 511"/>
                          <a:gd name="T34" fmla="*/ 105 w 337"/>
                          <a:gd name="T35" fmla="*/ 208 h 511"/>
                          <a:gd name="T36" fmla="*/ 105 w 337"/>
                          <a:gd name="T37" fmla="*/ 250 h 511"/>
                          <a:gd name="T38" fmla="*/ 63 w 337"/>
                          <a:gd name="T39" fmla="*/ 261 h 511"/>
                          <a:gd name="T40" fmla="*/ 145 w 337"/>
                          <a:gd name="T41" fmla="*/ 290 h 511"/>
                          <a:gd name="T42" fmla="*/ 145 w 337"/>
                          <a:gd name="T43" fmla="*/ 330 h 511"/>
                          <a:gd name="T44" fmla="*/ 75 w 337"/>
                          <a:gd name="T45" fmla="*/ 337 h 511"/>
                          <a:gd name="T46" fmla="*/ 11 w 337"/>
                          <a:gd name="T47" fmla="*/ 395 h 511"/>
                          <a:gd name="T48" fmla="*/ 11 w 337"/>
                          <a:gd name="T49" fmla="*/ 424 h 511"/>
                          <a:gd name="T50" fmla="*/ 0 w 337"/>
                          <a:gd name="T51" fmla="*/ 470 h 511"/>
                          <a:gd name="T52" fmla="*/ 0 w 337"/>
                          <a:gd name="T53" fmla="*/ 505 h 511"/>
                          <a:gd name="T54" fmla="*/ 52 w 337"/>
                          <a:gd name="T55" fmla="*/ 505 h 511"/>
                          <a:gd name="T56" fmla="*/ 75 w 337"/>
                          <a:gd name="T57" fmla="*/ 511 h 511"/>
                          <a:gd name="T58" fmla="*/ 105 w 337"/>
                          <a:gd name="T59" fmla="*/ 505 h 51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7"/>
                          <a:gd name="T91" fmla="*/ 0 h 511"/>
                          <a:gd name="T92" fmla="*/ 337 w 337"/>
                          <a:gd name="T93" fmla="*/ 511 h 51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7" h="511">
                            <a:moveTo>
                              <a:pt x="105" y="505"/>
                            </a:moveTo>
                            <a:lnTo>
                              <a:pt x="203" y="459"/>
                            </a:lnTo>
                            <a:lnTo>
                              <a:pt x="227" y="424"/>
                            </a:lnTo>
                            <a:lnTo>
                              <a:pt x="244" y="383"/>
                            </a:lnTo>
                            <a:lnTo>
                              <a:pt x="307" y="337"/>
                            </a:lnTo>
                            <a:lnTo>
                              <a:pt x="307" y="302"/>
                            </a:lnTo>
                            <a:lnTo>
                              <a:pt x="307" y="220"/>
                            </a:lnTo>
                            <a:lnTo>
                              <a:pt x="337" y="180"/>
                            </a:lnTo>
                            <a:lnTo>
                              <a:pt x="337" y="151"/>
                            </a:lnTo>
                            <a:lnTo>
                              <a:pt x="284" y="208"/>
                            </a:lnTo>
                            <a:lnTo>
                              <a:pt x="272" y="174"/>
                            </a:lnTo>
                            <a:lnTo>
                              <a:pt x="296" y="86"/>
                            </a:lnTo>
                            <a:lnTo>
                              <a:pt x="284" y="0"/>
                            </a:lnTo>
                            <a:lnTo>
                              <a:pt x="227" y="0"/>
                            </a:lnTo>
                            <a:lnTo>
                              <a:pt x="227" y="52"/>
                            </a:lnTo>
                            <a:lnTo>
                              <a:pt x="174" y="58"/>
                            </a:lnTo>
                            <a:lnTo>
                              <a:pt x="105" y="151"/>
                            </a:lnTo>
                            <a:lnTo>
                              <a:pt x="105" y="208"/>
                            </a:lnTo>
                            <a:lnTo>
                              <a:pt x="105" y="250"/>
                            </a:lnTo>
                            <a:lnTo>
                              <a:pt x="63" y="261"/>
                            </a:lnTo>
                            <a:lnTo>
                              <a:pt x="145" y="290"/>
                            </a:lnTo>
                            <a:lnTo>
                              <a:pt x="145" y="330"/>
                            </a:lnTo>
                            <a:lnTo>
                              <a:pt x="75" y="337"/>
                            </a:lnTo>
                            <a:lnTo>
                              <a:pt x="11" y="395"/>
                            </a:lnTo>
                            <a:lnTo>
                              <a:pt x="11" y="424"/>
                            </a:lnTo>
                            <a:lnTo>
                              <a:pt x="0" y="470"/>
                            </a:lnTo>
                            <a:lnTo>
                              <a:pt x="0" y="505"/>
                            </a:lnTo>
                            <a:lnTo>
                              <a:pt x="52" y="505"/>
                            </a:lnTo>
                            <a:lnTo>
                              <a:pt x="75" y="511"/>
                            </a:lnTo>
                            <a:lnTo>
                              <a:pt x="105" y="50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4" name="Freeform 75"/>
                      <p:cNvSpPr>
                        <a:spLocks/>
                      </p:cNvSpPr>
                      <p:nvPr/>
                    </p:nvSpPr>
                    <p:spPr bwMode="auto">
                      <a:xfrm>
                        <a:off x="822" y="367"/>
                        <a:ext cx="9" cy="12"/>
                      </a:xfrm>
                      <a:custGeom>
                        <a:avLst/>
                        <a:gdLst>
                          <a:gd name="T0" fmla="*/ 47 w 70"/>
                          <a:gd name="T1" fmla="*/ 12 h 94"/>
                          <a:gd name="T2" fmla="*/ 12 w 70"/>
                          <a:gd name="T3" fmla="*/ 0 h 94"/>
                          <a:gd name="T4" fmla="*/ 0 w 70"/>
                          <a:gd name="T5" fmla="*/ 70 h 94"/>
                          <a:gd name="T6" fmla="*/ 18 w 70"/>
                          <a:gd name="T7" fmla="*/ 94 h 94"/>
                          <a:gd name="T8" fmla="*/ 40 w 70"/>
                          <a:gd name="T9" fmla="*/ 70 h 94"/>
                          <a:gd name="T10" fmla="*/ 70 w 70"/>
                          <a:gd name="T11" fmla="*/ 41 h 94"/>
                          <a:gd name="T12" fmla="*/ 47 w 70"/>
                          <a:gd name="T13" fmla="*/ 12 h 94"/>
                          <a:gd name="T14" fmla="*/ 0 60000 65536"/>
                          <a:gd name="T15" fmla="*/ 0 60000 65536"/>
                          <a:gd name="T16" fmla="*/ 0 60000 65536"/>
                          <a:gd name="T17" fmla="*/ 0 60000 65536"/>
                          <a:gd name="T18" fmla="*/ 0 60000 65536"/>
                          <a:gd name="T19" fmla="*/ 0 60000 65536"/>
                          <a:gd name="T20" fmla="*/ 0 60000 65536"/>
                          <a:gd name="T21" fmla="*/ 0 w 70"/>
                          <a:gd name="T22" fmla="*/ 0 h 94"/>
                          <a:gd name="T23" fmla="*/ 70 w 70"/>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94">
                            <a:moveTo>
                              <a:pt x="47" y="12"/>
                            </a:moveTo>
                            <a:lnTo>
                              <a:pt x="12" y="0"/>
                            </a:lnTo>
                            <a:lnTo>
                              <a:pt x="0" y="70"/>
                            </a:lnTo>
                            <a:lnTo>
                              <a:pt x="18" y="94"/>
                            </a:lnTo>
                            <a:lnTo>
                              <a:pt x="40" y="70"/>
                            </a:lnTo>
                            <a:lnTo>
                              <a:pt x="70" y="41"/>
                            </a:lnTo>
                            <a:lnTo>
                              <a:pt x="47" y="12"/>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5" name="Freeform 76"/>
                      <p:cNvSpPr>
                        <a:spLocks/>
                      </p:cNvSpPr>
                      <p:nvPr/>
                    </p:nvSpPr>
                    <p:spPr bwMode="auto">
                      <a:xfrm>
                        <a:off x="781" y="439"/>
                        <a:ext cx="47" cy="80"/>
                      </a:xfrm>
                      <a:custGeom>
                        <a:avLst/>
                        <a:gdLst>
                          <a:gd name="T0" fmla="*/ 291 w 378"/>
                          <a:gd name="T1" fmla="*/ 605 h 634"/>
                          <a:gd name="T2" fmla="*/ 343 w 378"/>
                          <a:gd name="T3" fmla="*/ 565 h 634"/>
                          <a:gd name="T4" fmla="*/ 343 w 378"/>
                          <a:gd name="T5" fmla="*/ 523 h 634"/>
                          <a:gd name="T6" fmla="*/ 378 w 378"/>
                          <a:gd name="T7" fmla="*/ 483 h 634"/>
                          <a:gd name="T8" fmla="*/ 378 w 378"/>
                          <a:gd name="T9" fmla="*/ 425 h 634"/>
                          <a:gd name="T10" fmla="*/ 319 w 378"/>
                          <a:gd name="T11" fmla="*/ 373 h 634"/>
                          <a:gd name="T12" fmla="*/ 261 w 378"/>
                          <a:gd name="T13" fmla="*/ 378 h 634"/>
                          <a:gd name="T14" fmla="*/ 221 w 378"/>
                          <a:gd name="T15" fmla="*/ 361 h 634"/>
                          <a:gd name="T16" fmla="*/ 192 w 378"/>
                          <a:gd name="T17" fmla="*/ 314 h 634"/>
                          <a:gd name="T18" fmla="*/ 157 w 378"/>
                          <a:gd name="T19" fmla="*/ 291 h 634"/>
                          <a:gd name="T20" fmla="*/ 145 w 378"/>
                          <a:gd name="T21" fmla="*/ 221 h 634"/>
                          <a:gd name="T22" fmla="*/ 209 w 378"/>
                          <a:gd name="T23" fmla="*/ 221 h 634"/>
                          <a:gd name="T24" fmla="*/ 226 w 378"/>
                          <a:gd name="T25" fmla="*/ 209 h 634"/>
                          <a:gd name="T26" fmla="*/ 197 w 378"/>
                          <a:gd name="T27" fmla="*/ 164 h 634"/>
                          <a:gd name="T28" fmla="*/ 226 w 378"/>
                          <a:gd name="T29" fmla="*/ 164 h 634"/>
                          <a:gd name="T30" fmla="*/ 238 w 378"/>
                          <a:gd name="T31" fmla="*/ 99 h 634"/>
                          <a:gd name="T32" fmla="*/ 197 w 378"/>
                          <a:gd name="T33" fmla="*/ 82 h 634"/>
                          <a:gd name="T34" fmla="*/ 127 w 378"/>
                          <a:gd name="T35" fmla="*/ 99 h 634"/>
                          <a:gd name="T36" fmla="*/ 99 w 378"/>
                          <a:gd name="T37" fmla="*/ 99 h 634"/>
                          <a:gd name="T38" fmla="*/ 99 w 378"/>
                          <a:gd name="T39" fmla="*/ 82 h 634"/>
                          <a:gd name="T40" fmla="*/ 99 w 378"/>
                          <a:gd name="T41" fmla="*/ 70 h 634"/>
                          <a:gd name="T42" fmla="*/ 81 w 378"/>
                          <a:gd name="T43" fmla="*/ 18 h 634"/>
                          <a:gd name="T44" fmla="*/ 0 w 378"/>
                          <a:gd name="T45" fmla="*/ 0 h 634"/>
                          <a:gd name="T46" fmla="*/ 0 w 378"/>
                          <a:gd name="T47" fmla="*/ 35 h 634"/>
                          <a:gd name="T48" fmla="*/ 5 w 378"/>
                          <a:gd name="T49" fmla="*/ 111 h 634"/>
                          <a:gd name="T50" fmla="*/ 17 w 378"/>
                          <a:gd name="T51" fmla="*/ 140 h 634"/>
                          <a:gd name="T52" fmla="*/ 57 w 378"/>
                          <a:gd name="T53" fmla="*/ 140 h 634"/>
                          <a:gd name="T54" fmla="*/ 69 w 378"/>
                          <a:gd name="T55" fmla="*/ 192 h 634"/>
                          <a:gd name="T56" fmla="*/ 47 w 378"/>
                          <a:gd name="T57" fmla="*/ 244 h 634"/>
                          <a:gd name="T58" fmla="*/ 29 w 378"/>
                          <a:gd name="T59" fmla="*/ 321 h 634"/>
                          <a:gd name="T60" fmla="*/ 29 w 378"/>
                          <a:gd name="T61" fmla="*/ 361 h 634"/>
                          <a:gd name="T62" fmla="*/ 69 w 378"/>
                          <a:gd name="T63" fmla="*/ 378 h 634"/>
                          <a:gd name="T64" fmla="*/ 99 w 378"/>
                          <a:gd name="T65" fmla="*/ 425 h 634"/>
                          <a:gd name="T66" fmla="*/ 87 w 378"/>
                          <a:gd name="T67" fmla="*/ 483 h 634"/>
                          <a:gd name="T68" fmla="*/ 116 w 378"/>
                          <a:gd name="T69" fmla="*/ 512 h 634"/>
                          <a:gd name="T70" fmla="*/ 157 w 378"/>
                          <a:gd name="T71" fmla="*/ 593 h 634"/>
                          <a:gd name="T72" fmla="*/ 197 w 378"/>
                          <a:gd name="T73" fmla="*/ 634 h 634"/>
                          <a:gd name="T74" fmla="*/ 267 w 378"/>
                          <a:gd name="T75" fmla="*/ 634 h 634"/>
                          <a:gd name="T76" fmla="*/ 291 w 378"/>
                          <a:gd name="T77" fmla="*/ 605 h 6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8"/>
                          <a:gd name="T118" fmla="*/ 0 h 634"/>
                          <a:gd name="T119" fmla="*/ 378 w 378"/>
                          <a:gd name="T120" fmla="*/ 634 h 6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8" h="634">
                            <a:moveTo>
                              <a:pt x="291" y="605"/>
                            </a:moveTo>
                            <a:lnTo>
                              <a:pt x="343" y="565"/>
                            </a:lnTo>
                            <a:lnTo>
                              <a:pt x="343" y="523"/>
                            </a:lnTo>
                            <a:lnTo>
                              <a:pt x="378" y="483"/>
                            </a:lnTo>
                            <a:lnTo>
                              <a:pt x="378" y="425"/>
                            </a:lnTo>
                            <a:lnTo>
                              <a:pt x="319" y="373"/>
                            </a:lnTo>
                            <a:lnTo>
                              <a:pt x="261" y="378"/>
                            </a:lnTo>
                            <a:lnTo>
                              <a:pt x="221" y="361"/>
                            </a:lnTo>
                            <a:lnTo>
                              <a:pt x="192" y="314"/>
                            </a:lnTo>
                            <a:lnTo>
                              <a:pt x="157" y="291"/>
                            </a:lnTo>
                            <a:lnTo>
                              <a:pt x="145" y="221"/>
                            </a:lnTo>
                            <a:lnTo>
                              <a:pt x="209" y="221"/>
                            </a:lnTo>
                            <a:lnTo>
                              <a:pt x="226" y="209"/>
                            </a:lnTo>
                            <a:lnTo>
                              <a:pt x="197" y="164"/>
                            </a:lnTo>
                            <a:lnTo>
                              <a:pt x="226" y="164"/>
                            </a:lnTo>
                            <a:lnTo>
                              <a:pt x="238" y="99"/>
                            </a:lnTo>
                            <a:lnTo>
                              <a:pt x="197" y="82"/>
                            </a:lnTo>
                            <a:lnTo>
                              <a:pt x="127" y="99"/>
                            </a:lnTo>
                            <a:lnTo>
                              <a:pt x="99" y="99"/>
                            </a:lnTo>
                            <a:lnTo>
                              <a:pt x="99" y="82"/>
                            </a:lnTo>
                            <a:lnTo>
                              <a:pt x="99" y="70"/>
                            </a:lnTo>
                            <a:lnTo>
                              <a:pt x="81" y="18"/>
                            </a:lnTo>
                            <a:lnTo>
                              <a:pt x="0" y="0"/>
                            </a:lnTo>
                            <a:lnTo>
                              <a:pt x="0" y="35"/>
                            </a:lnTo>
                            <a:lnTo>
                              <a:pt x="5" y="111"/>
                            </a:lnTo>
                            <a:lnTo>
                              <a:pt x="17" y="140"/>
                            </a:lnTo>
                            <a:lnTo>
                              <a:pt x="57" y="140"/>
                            </a:lnTo>
                            <a:lnTo>
                              <a:pt x="69" y="192"/>
                            </a:lnTo>
                            <a:lnTo>
                              <a:pt x="47" y="244"/>
                            </a:lnTo>
                            <a:lnTo>
                              <a:pt x="29" y="321"/>
                            </a:lnTo>
                            <a:lnTo>
                              <a:pt x="29" y="361"/>
                            </a:lnTo>
                            <a:lnTo>
                              <a:pt x="69" y="378"/>
                            </a:lnTo>
                            <a:lnTo>
                              <a:pt x="99" y="425"/>
                            </a:lnTo>
                            <a:lnTo>
                              <a:pt x="87" y="483"/>
                            </a:lnTo>
                            <a:lnTo>
                              <a:pt x="116" y="512"/>
                            </a:lnTo>
                            <a:lnTo>
                              <a:pt x="157" y="593"/>
                            </a:lnTo>
                            <a:lnTo>
                              <a:pt x="197" y="634"/>
                            </a:lnTo>
                            <a:lnTo>
                              <a:pt x="267" y="634"/>
                            </a:lnTo>
                            <a:lnTo>
                              <a:pt x="291" y="60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6" name="Freeform 77"/>
                      <p:cNvSpPr>
                        <a:spLocks/>
                      </p:cNvSpPr>
                      <p:nvPr/>
                    </p:nvSpPr>
                    <p:spPr bwMode="auto">
                      <a:xfrm>
                        <a:off x="808" y="427"/>
                        <a:ext cx="16" cy="11"/>
                      </a:xfrm>
                      <a:custGeom>
                        <a:avLst/>
                        <a:gdLst>
                          <a:gd name="T0" fmla="*/ 46 w 122"/>
                          <a:gd name="T1" fmla="*/ 18 h 87"/>
                          <a:gd name="T2" fmla="*/ 0 w 122"/>
                          <a:gd name="T3" fmla="*/ 35 h 87"/>
                          <a:gd name="T4" fmla="*/ 0 w 122"/>
                          <a:gd name="T5" fmla="*/ 87 h 87"/>
                          <a:gd name="T6" fmla="*/ 70 w 122"/>
                          <a:gd name="T7" fmla="*/ 81 h 87"/>
                          <a:gd name="T8" fmla="*/ 122 w 122"/>
                          <a:gd name="T9" fmla="*/ 0 h 87"/>
                          <a:gd name="T10" fmla="*/ 46 w 122"/>
                          <a:gd name="T11" fmla="*/ 18 h 87"/>
                          <a:gd name="T12" fmla="*/ 0 60000 65536"/>
                          <a:gd name="T13" fmla="*/ 0 60000 65536"/>
                          <a:gd name="T14" fmla="*/ 0 60000 65536"/>
                          <a:gd name="T15" fmla="*/ 0 60000 65536"/>
                          <a:gd name="T16" fmla="*/ 0 60000 65536"/>
                          <a:gd name="T17" fmla="*/ 0 60000 65536"/>
                          <a:gd name="T18" fmla="*/ 0 w 122"/>
                          <a:gd name="T19" fmla="*/ 0 h 87"/>
                          <a:gd name="T20" fmla="*/ 122 w 12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22" h="87">
                            <a:moveTo>
                              <a:pt x="46" y="18"/>
                            </a:moveTo>
                            <a:lnTo>
                              <a:pt x="0" y="35"/>
                            </a:lnTo>
                            <a:lnTo>
                              <a:pt x="0" y="87"/>
                            </a:lnTo>
                            <a:lnTo>
                              <a:pt x="70" y="81"/>
                            </a:lnTo>
                            <a:lnTo>
                              <a:pt x="122" y="0"/>
                            </a:lnTo>
                            <a:lnTo>
                              <a:pt x="46" y="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7" name="Freeform 78"/>
                      <p:cNvSpPr>
                        <a:spLocks/>
                      </p:cNvSpPr>
                      <p:nvPr/>
                    </p:nvSpPr>
                    <p:spPr bwMode="auto">
                      <a:xfrm>
                        <a:off x="766" y="413"/>
                        <a:ext cx="15" cy="14"/>
                      </a:xfrm>
                      <a:custGeom>
                        <a:avLst/>
                        <a:gdLst>
                          <a:gd name="T0" fmla="*/ 94 w 117"/>
                          <a:gd name="T1" fmla="*/ 0 h 116"/>
                          <a:gd name="T2" fmla="*/ 41 w 117"/>
                          <a:gd name="T3" fmla="*/ 0 h 116"/>
                          <a:gd name="T4" fmla="*/ 0 w 117"/>
                          <a:gd name="T5" fmla="*/ 52 h 116"/>
                          <a:gd name="T6" fmla="*/ 24 w 117"/>
                          <a:gd name="T7" fmla="*/ 104 h 116"/>
                          <a:gd name="T8" fmla="*/ 94 w 117"/>
                          <a:gd name="T9" fmla="*/ 116 h 116"/>
                          <a:gd name="T10" fmla="*/ 117 w 117"/>
                          <a:gd name="T11" fmla="*/ 52 h 116"/>
                          <a:gd name="T12" fmla="*/ 94 w 117"/>
                          <a:gd name="T13" fmla="*/ 0 h 116"/>
                          <a:gd name="T14" fmla="*/ 0 60000 65536"/>
                          <a:gd name="T15" fmla="*/ 0 60000 65536"/>
                          <a:gd name="T16" fmla="*/ 0 60000 65536"/>
                          <a:gd name="T17" fmla="*/ 0 60000 65536"/>
                          <a:gd name="T18" fmla="*/ 0 60000 65536"/>
                          <a:gd name="T19" fmla="*/ 0 60000 65536"/>
                          <a:gd name="T20" fmla="*/ 0 60000 65536"/>
                          <a:gd name="T21" fmla="*/ 0 w 117"/>
                          <a:gd name="T22" fmla="*/ 0 h 116"/>
                          <a:gd name="T23" fmla="*/ 117 w 117"/>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116">
                            <a:moveTo>
                              <a:pt x="94" y="0"/>
                            </a:moveTo>
                            <a:lnTo>
                              <a:pt x="41" y="0"/>
                            </a:lnTo>
                            <a:lnTo>
                              <a:pt x="0" y="52"/>
                            </a:lnTo>
                            <a:lnTo>
                              <a:pt x="24" y="104"/>
                            </a:lnTo>
                            <a:lnTo>
                              <a:pt x="94" y="116"/>
                            </a:lnTo>
                            <a:lnTo>
                              <a:pt x="117" y="52"/>
                            </a:lnTo>
                            <a:lnTo>
                              <a:pt x="9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8" name="Freeform 79"/>
                      <p:cNvSpPr>
                        <a:spLocks/>
                      </p:cNvSpPr>
                      <p:nvPr/>
                    </p:nvSpPr>
                    <p:spPr bwMode="auto">
                      <a:xfrm>
                        <a:off x="768" y="385"/>
                        <a:ext cx="20" cy="22"/>
                      </a:xfrm>
                      <a:custGeom>
                        <a:avLst/>
                        <a:gdLst>
                          <a:gd name="T0" fmla="*/ 29 w 162"/>
                          <a:gd name="T1" fmla="*/ 53 h 175"/>
                          <a:gd name="T2" fmla="*/ 0 w 162"/>
                          <a:gd name="T3" fmla="*/ 140 h 175"/>
                          <a:gd name="T4" fmla="*/ 40 w 162"/>
                          <a:gd name="T5" fmla="*/ 175 h 175"/>
                          <a:gd name="T6" fmla="*/ 105 w 162"/>
                          <a:gd name="T7" fmla="*/ 129 h 175"/>
                          <a:gd name="T8" fmla="*/ 162 w 162"/>
                          <a:gd name="T9" fmla="*/ 77 h 175"/>
                          <a:gd name="T10" fmla="*/ 122 w 162"/>
                          <a:gd name="T11" fmla="*/ 12 h 175"/>
                          <a:gd name="T12" fmla="*/ 82 w 162"/>
                          <a:gd name="T13" fmla="*/ 0 h 175"/>
                          <a:gd name="T14" fmla="*/ 29 w 162"/>
                          <a:gd name="T15" fmla="*/ 53 h 175"/>
                          <a:gd name="T16" fmla="*/ 0 60000 65536"/>
                          <a:gd name="T17" fmla="*/ 0 60000 65536"/>
                          <a:gd name="T18" fmla="*/ 0 60000 65536"/>
                          <a:gd name="T19" fmla="*/ 0 60000 65536"/>
                          <a:gd name="T20" fmla="*/ 0 60000 65536"/>
                          <a:gd name="T21" fmla="*/ 0 60000 65536"/>
                          <a:gd name="T22" fmla="*/ 0 60000 65536"/>
                          <a:gd name="T23" fmla="*/ 0 60000 65536"/>
                          <a:gd name="T24" fmla="*/ 0 w 162"/>
                          <a:gd name="T25" fmla="*/ 0 h 175"/>
                          <a:gd name="T26" fmla="*/ 162 w 162"/>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 h="175">
                            <a:moveTo>
                              <a:pt x="29" y="53"/>
                            </a:moveTo>
                            <a:lnTo>
                              <a:pt x="0" y="140"/>
                            </a:lnTo>
                            <a:lnTo>
                              <a:pt x="40" y="175"/>
                            </a:lnTo>
                            <a:lnTo>
                              <a:pt x="105" y="129"/>
                            </a:lnTo>
                            <a:lnTo>
                              <a:pt x="162" y="77"/>
                            </a:lnTo>
                            <a:lnTo>
                              <a:pt x="122" y="12"/>
                            </a:lnTo>
                            <a:lnTo>
                              <a:pt x="82" y="0"/>
                            </a:lnTo>
                            <a:lnTo>
                              <a:pt x="29" y="53"/>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79" name="Freeform 80"/>
                      <p:cNvSpPr>
                        <a:spLocks/>
                      </p:cNvSpPr>
                      <p:nvPr/>
                    </p:nvSpPr>
                    <p:spPr bwMode="auto">
                      <a:xfrm>
                        <a:off x="744" y="373"/>
                        <a:ext cx="18" cy="24"/>
                      </a:xfrm>
                      <a:custGeom>
                        <a:avLst/>
                        <a:gdLst>
                          <a:gd name="T0" fmla="*/ 105 w 145"/>
                          <a:gd name="T1" fmla="*/ 0 h 192"/>
                          <a:gd name="T2" fmla="*/ 53 w 145"/>
                          <a:gd name="T3" fmla="*/ 29 h 192"/>
                          <a:gd name="T4" fmla="*/ 0 w 145"/>
                          <a:gd name="T5" fmla="*/ 53 h 192"/>
                          <a:gd name="T6" fmla="*/ 12 w 145"/>
                          <a:gd name="T7" fmla="*/ 88 h 192"/>
                          <a:gd name="T8" fmla="*/ 35 w 145"/>
                          <a:gd name="T9" fmla="*/ 151 h 192"/>
                          <a:gd name="T10" fmla="*/ 0 w 145"/>
                          <a:gd name="T11" fmla="*/ 175 h 192"/>
                          <a:gd name="T12" fmla="*/ 35 w 145"/>
                          <a:gd name="T13" fmla="*/ 192 h 192"/>
                          <a:gd name="T14" fmla="*/ 75 w 145"/>
                          <a:gd name="T15" fmla="*/ 133 h 192"/>
                          <a:gd name="T16" fmla="*/ 145 w 145"/>
                          <a:gd name="T17" fmla="*/ 110 h 192"/>
                          <a:gd name="T18" fmla="*/ 145 w 145"/>
                          <a:gd name="T19" fmla="*/ 18 h 192"/>
                          <a:gd name="T20" fmla="*/ 105 w 145"/>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
                          <a:gd name="T34" fmla="*/ 0 h 192"/>
                          <a:gd name="T35" fmla="*/ 145 w 145"/>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 h="192">
                            <a:moveTo>
                              <a:pt x="105" y="0"/>
                            </a:moveTo>
                            <a:lnTo>
                              <a:pt x="53" y="29"/>
                            </a:lnTo>
                            <a:lnTo>
                              <a:pt x="0" y="53"/>
                            </a:lnTo>
                            <a:lnTo>
                              <a:pt x="12" y="88"/>
                            </a:lnTo>
                            <a:lnTo>
                              <a:pt x="35" y="151"/>
                            </a:lnTo>
                            <a:lnTo>
                              <a:pt x="0" y="175"/>
                            </a:lnTo>
                            <a:lnTo>
                              <a:pt x="35" y="192"/>
                            </a:lnTo>
                            <a:lnTo>
                              <a:pt x="75" y="133"/>
                            </a:lnTo>
                            <a:lnTo>
                              <a:pt x="145" y="110"/>
                            </a:lnTo>
                            <a:lnTo>
                              <a:pt x="145" y="18"/>
                            </a:lnTo>
                            <a:lnTo>
                              <a:pt x="105"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80" name="Freeform 81"/>
                      <p:cNvSpPr>
                        <a:spLocks/>
                      </p:cNvSpPr>
                      <p:nvPr/>
                    </p:nvSpPr>
                    <p:spPr bwMode="auto">
                      <a:xfrm>
                        <a:off x="682" y="416"/>
                        <a:ext cx="47" cy="32"/>
                      </a:xfrm>
                      <a:custGeom>
                        <a:avLst/>
                        <a:gdLst>
                          <a:gd name="T0" fmla="*/ 268 w 379"/>
                          <a:gd name="T1" fmla="*/ 28 h 255"/>
                          <a:gd name="T2" fmla="*/ 227 w 379"/>
                          <a:gd name="T3" fmla="*/ 58 h 255"/>
                          <a:gd name="T4" fmla="*/ 169 w 379"/>
                          <a:gd name="T5" fmla="*/ 40 h 255"/>
                          <a:gd name="T6" fmla="*/ 100 w 379"/>
                          <a:gd name="T7" fmla="*/ 105 h 255"/>
                          <a:gd name="T8" fmla="*/ 47 w 379"/>
                          <a:gd name="T9" fmla="*/ 168 h 255"/>
                          <a:gd name="T10" fmla="*/ 0 w 379"/>
                          <a:gd name="T11" fmla="*/ 203 h 255"/>
                          <a:gd name="T12" fmla="*/ 0 w 379"/>
                          <a:gd name="T13" fmla="*/ 255 h 255"/>
                          <a:gd name="T14" fmla="*/ 88 w 379"/>
                          <a:gd name="T15" fmla="*/ 220 h 255"/>
                          <a:gd name="T16" fmla="*/ 82 w 379"/>
                          <a:gd name="T17" fmla="*/ 249 h 255"/>
                          <a:gd name="T18" fmla="*/ 135 w 379"/>
                          <a:gd name="T19" fmla="*/ 244 h 255"/>
                          <a:gd name="T20" fmla="*/ 192 w 379"/>
                          <a:gd name="T21" fmla="*/ 168 h 255"/>
                          <a:gd name="T22" fmla="*/ 239 w 379"/>
                          <a:gd name="T23" fmla="*/ 145 h 255"/>
                          <a:gd name="T24" fmla="*/ 233 w 379"/>
                          <a:gd name="T25" fmla="*/ 180 h 255"/>
                          <a:gd name="T26" fmla="*/ 274 w 379"/>
                          <a:gd name="T27" fmla="*/ 157 h 255"/>
                          <a:gd name="T28" fmla="*/ 297 w 379"/>
                          <a:gd name="T29" fmla="*/ 115 h 255"/>
                          <a:gd name="T30" fmla="*/ 344 w 379"/>
                          <a:gd name="T31" fmla="*/ 75 h 255"/>
                          <a:gd name="T32" fmla="*/ 379 w 379"/>
                          <a:gd name="T33" fmla="*/ 40 h 255"/>
                          <a:gd name="T34" fmla="*/ 320 w 379"/>
                          <a:gd name="T35" fmla="*/ 0 h 255"/>
                          <a:gd name="T36" fmla="*/ 268 w 379"/>
                          <a:gd name="T37" fmla="*/ 28 h 2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9"/>
                          <a:gd name="T58" fmla="*/ 0 h 255"/>
                          <a:gd name="T59" fmla="*/ 379 w 379"/>
                          <a:gd name="T60" fmla="*/ 255 h 2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9" h="255">
                            <a:moveTo>
                              <a:pt x="268" y="28"/>
                            </a:moveTo>
                            <a:lnTo>
                              <a:pt x="227" y="58"/>
                            </a:lnTo>
                            <a:lnTo>
                              <a:pt x="169" y="40"/>
                            </a:lnTo>
                            <a:lnTo>
                              <a:pt x="100" y="105"/>
                            </a:lnTo>
                            <a:lnTo>
                              <a:pt x="47" y="168"/>
                            </a:lnTo>
                            <a:lnTo>
                              <a:pt x="0" y="203"/>
                            </a:lnTo>
                            <a:lnTo>
                              <a:pt x="0" y="255"/>
                            </a:lnTo>
                            <a:lnTo>
                              <a:pt x="88" y="220"/>
                            </a:lnTo>
                            <a:lnTo>
                              <a:pt x="82" y="249"/>
                            </a:lnTo>
                            <a:lnTo>
                              <a:pt x="135" y="244"/>
                            </a:lnTo>
                            <a:lnTo>
                              <a:pt x="192" y="168"/>
                            </a:lnTo>
                            <a:lnTo>
                              <a:pt x="239" y="145"/>
                            </a:lnTo>
                            <a:lnTo>
                              <a:pt x="233" y="180"/>
                            </a:lnTo>
                            <a:lnTo>
                              <a:pt x="274" y="157"/>
                            </a:lnTo>
                            <a:lnTo>
                              <a:pt x="297" y="115"/>
                            </a:lnTo>
                            <a:lnTo>
                              <a:pt x="344" y="75"/>
                            </a:lnTo>
                            <a:lnTo>
                              <a:pt x="379" y="40"/>
                            </a:lnTo>
                            <a:lnTo>
                              <a:pt x="320" y="0"/>
                            </a:lnTo>
                            <a:lnTo>
                              <a:pt x="268" y="2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81" name="Freeform 82"/>
                      <p:cNvSpPr>
                        <a:spLocks/>
                      </p:cNvSpPr>
                      <p:nvPr/>
                    </p:nvSpPr>
                    <p:spPr bwMode="auto">
                      <a:xfrm>
                        <a:off x="705" y="457"/>
                        <a:ext cx="52" cy="33"/>
                      </a:xfrm>
                      <a:custGeom>
                        <a:avLst/>
                        <a:gdLst>
                          <a:gd name="T0" fmla="*/ 365 w 412"/>
                          <a:gd name="T1" fmla="*/ 0 h 268"/>
                          <a:gd name="T2" fmla="*/ 302 w 412"/>
                          <a:gd name="T3" fmla="*/ 12 h 268"/>
                          <a:gd name="T4" fmla="*/ 290 w 412"/>
                          <a:gd name="T5" fmla="*/ 87 h 268"/>
                          <a:gd name="T6" fmla="*/ 261 w 412"/>
                          <a:gd name="T7" fmla="*/ 104 h 268"/>
                          <a:gd name="T8" fmla="*/ 220 w 412"/>
                          <a:gd name="T9" fmla="*/ 87 h 268"/>
                          <a:gd name="T10" fmla="*/ 185 w 412"/>
                          <a:gd name="T11" fmla="*/ 81 h 268"/>
                          <a:gd name="T12" fmla="*/ 157 w 412"/>
                          <a:gd name="T13" fmla="*/ 81 h 268"/>
                          <a:gd name="T14" fmla="*/ 150 w 412"/>
                          <a:gd name="T15" fmla="*/ 6 h 268"/>
                          <a:gd name="T16" fmla="*/ 110 w 412"/>
                          <a:gd name="T17" fmla="*/ 0 h 268"/>
                          <a:gd name="T18" fmla="*/ 46 w 412"/>
                          <a:gd name="T19" fmla="*/ 17 h 268"/>
                          <a:gd name="T20" fmla="*/ 70 w 412"/>
                          <a:gd name="T21" fmla="*/ 69 h 268"/>
                          <a:gd name="T22" fmla="*/ 58 w 412"/>
                          <a:gd name="T23" fmla="*/ 87 h 268"/>
                          <a:gd name="T24" fmla="*/ 5 w 412"/>
                          <a:gd name="T25" fmla="*/ 104 h 268"/>
                          <a:gd name="T26" fmla="*/ 5 w 412"/>
                          <a:gd name="T27" fmla="*/ 139 h 268"/>
                          <a:gd name="T28" fmla="*/ 58 w 412"/>
                          <a:gd name="T29" fmla="*/ 163 h 268"/>
                          <a:gd name="T30" fmla="*/ 70 w 412"/>
                          <a:gd name="T31" fmla="*/ 191 h 268"/>
                          <a:gd name="T32" fmla="*/ 0 w 412"/>
                          <a:gd name="T33" fmla="*/ 221 h 268"/>
                          <a:gd name="T34" fmla="*/ 23 w 412"/>
                          <a:gd name="T35" fmla="*/ 268 h 268"/>
                          <a:gd name="T36" fmla="*/ 139 w 412"/>
                          <a:gd name="T37" fmla="*/ 268 h 268"/>
                          <a:gd name="T38" fmla="*/ 192 w 412"/>
                          <a:gd name="T39" fmla="*/ 226 h 268"/>
                          <a:gd name="T40" fmla="*/ 261 w 412"/>
                          <a:gd name="T41" fmla="*/ 250 h 268"/>
                          <a:gd name="T42" fmla="*/ 302 w 412"/>
                          <a:gd name="T43" fmla="*/ 250 h 268"/>
                          <a:gd name="T44" fmla="*/ 337 w 412"/>
                          <a:gd name="T45" fmla="*/ 203 h 268"/>
                          <a:gd name="T46" fmla="*/ 319 w 412"/>
                          <a:gd name="T47" fmla="*/ 151 h 268"/>
                          <a:gd name="T48" fmla="*/ 372 w 412"/>
                          <a:gd name="T49" fmla="*/ 104 h 268"/>
                          <a:gd name="T50" fmla="*/ 412 w 412"/>
                          <a:gd name="T51" fmla="*/ 17 h 268"/>
                          <a:gd name="T52" fmla="*/ 372 w 412"/>
                          <a:gd name="T53" fmla="*/ 0 h 268"/>
                          <a:gd name="T54" fmla="*/ 365 w 412"/>
                          <a:gd name="T55" fmla="*/ 0 h 2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2"/>
                          <a:gd name="T85" fmla="*/ 0 h 268"/>
                          <a:gd name="T86" fmla="*/ 412 w 412"/>
                          <a:gd name="T87" fmla="*/ 268 h 2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2" h="268">
                            <a:moveTo>
                              <a:pt x="365" y="0"/>
                            </a:moveTo>
                            <a:lnTo>
                              <a:pt x="302" y="12"/>
                            </a:lnTo>
                            <a:lnTo>
                              <a:pt x="290" y="87"/>
                            </a:lnTo>
                            <a:lnTo>
                              <a:pt x="261" y="104"/>
                            </a:lnTo>
                            <a:lnTo>
                              <a:pt x="220" y="87"/>
                            </a:lnTo>
                            <a:lnTo>
                              <a:pt x="185" y="81"/>
                            </a:lnTo>
                            <a:lnTo>
                              <a:pt x="157" y="81"/>
                            </a:lnTo>
                            <a:lnTo>
                              <a:pt x="150" y="6"/>
                            </a:lnTo>
                            <a:lnTo>
                              <a:pt x="110" y="0"/>
                            </a:lnTo>
                            <a:lnTo>
                              <a:pt x="46" y="17"/>
                            </a:lnTo>
                            <a:lnTo>
                              <a:pt x="70" y="69"/>
                            </a:lnTo>
                            <a:lnTo>
                              <a:pt x="58" y="87"/>
                            </a:lnTo>
                            <a:lnTo>
                              <a:pt x="5" y="104"/>
                            </a:lnTo>
                            <a:lnTo>
                              <a:pt x="5" y="139"/>
                            </a:lnTo>
                            <a:lnTo>
                              <a:pt x="58" y="163"/>
                            </a:lnTo>
                            <a:lnTo>
                              <a:pt x="70" y="191"/>
                            </a:lnTo>
                            <a:lnTo>
                              <a:pt x="0" y="221"/>
                            </a:lnTo>
                            <a:lnTo>
                              <a:pt x="23" y="268"/>
                            </a:lnTo>
                            <a:lnTo>
                              <a:pt x="139" y="268"/>
                            </a:lnTo>
                            <a:lnTo>
                              <a:pt x="192" y="226"/>
                            </a:lnTo>
                            <a:lnTo>
                              <a:pt x="261" y="250"/>
                            </a:lnTo>
                            <a:lnTo>
                              <a:pt x="302" y="250"/>
                            </a:lnTo>
                            <a:lnTo>
                              <a:pt x="337" y="203"/>
                            </a:lnTo>
                            <a:lnTo>
                              <a:pt x="319" y="151"/>
                            </a:lnTo>
                            <a:lnTo>
                              <a:pt x="372" y="104"/>
                            </a:lnTo>
                            <a:lnTo>
                              <a:pt x="412" y="17"/>
                            </a:lnTo>
                            <a:lnTo>
                              <a:pt x="372" y="0"/>
                            </a:lnTo>
                            <a:lnTo>
                              <a:pt x="365"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82" name="Freeform 83"/>
                      <p:cNvSpPr>
                        <a:spLocks/>
                      </p:cNvSpPr>
                      <p:nvPr/>
                    </p:nvSpPr>
                    <p:spPr bwMode="auto">
                      <a:xfrm>
                        <a:off x="731" y="439"/>
                        <a:ext cx="9" cy="6"/>
                      </a:xfrm>
                      <a:custGeom>
                        <a:avLst/>
                        <a:gdLst>
                          <a:gd name="T0" fmla="*/ 17 w 76"/>
                          <a:gd name="T1" fmla="*/ 0 h 47"/>
                          <a:gd name="T2" fmla="*/ 6 w 76"/>
                          <a:gd name="T3" fmla="*/ 0 h 47"/>
                          <a:gd name="T4" fmla="*/ 0 w 76"/>
                          <a:gd name="T5" fmla="*/ 40 h 47"/>
                          <a:gd name="T6" fmla="*/ 46 w 76"/>
                          <a:gd name="T7" fmla="*/ 47 h 47"/>
                          <a:gd name="T8" fmla="*/ 76 w 76"/>
                          <a:gd name="T9" fmla="*/ 12 h 47"/>
                          <a:gd name="T10" fmla="*/ 17 w 76"/>
                          <a:gd name="T11" fmla="*/ 0 h 47"/>
                          <a:gd name="T12" fmla="*/ 0 60000 65536"/>
                          <a:gd name="T13" fmla="*/ 0 60000 65536"/>
                          <a:gd name="T14" fmla="*/ 0 60000 65536"/>
                          <a:gd name="T15" fmla="*/ 0 60000 65536"/>
                          <a:gd name="T16" fmla="*/ 0 60000 65536"/>
                          <a:gd name="T17" fmla="*/ 0 60000 65536"/>
                          <a:gd name="T18" fmla="*/ 0 w 76"/>
                          <a:gd name="T19" fmla="*/ 0 h 47"/>
                          <a:gd name="T20" fmla="*/ 76 w 7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76" h="47">
                            <a:moveTo>
                              <a:pt x="17" y="0"/>
                            </a:moveTo>
                            <a:lnTo>
                              <a:pt x="6" y="0"/>
                            </a:lnTo>
                            <a:lnTo>
                              <a:pt x="0" y="40"/>
                            </a:lnTo>
                            <a:lnTo>
                              <a:pt x="46" y="47"/>
                            </a:lnTo>
                            <a:lnTo>
                              <a:pt x="76" y="12"/>
                            </a:lnTo>
                            <a:lnTo>
                              <a:pt x="17"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grpSp>
                <p:grpSp>
                  <p:nvGrpSpPr>
                    <p:cNvPr id="1123" name="Group 84"/>
                    <p:cNvGrpSpPr>
                      <a:grpSpLocks/>
                    </p:cNvGrpSpPr>
                    <p:nvPr/>
                  </p:nvGrpSpPr>
                  <p:grpSpPr bwMode="auto">
                    <a:xfrm>
                      <a:off x="1098" y="367"/>
                      <a:ext cx="1450" cy="1379"/>
                      <a:chOff x="1098" y="367"/>
                      <a:chExt cx="1450" cy="1379"/>
                    </a:xfrm>
                  </p:grpSpPr>
                  <p:sp>
                    <p:nvSpPr>
                      <p:cNvPr id="1124" name="Freeform 85"/>
                      <p:cNvSpPr>
                        <a:spLocks/>
                      </p:cNvSpPr>
                      <p:nvPr/>
                    </p:nvSpPr>
                    <p:spPr bwMode="auto">
                      <a:xfrm>
                        <a:off x="1338" y="428"/>
                        <a:ext cx="47" cy="67"/>
                      </a:xfrm>
                      <a:custGeom>
                        <a:avLst/>
                        <a:gdLst>
                          <a:gd name="T0" fmla="*/ 192 w 377"/>
                          <a:gd name="T1" fmla="*/ 110 h 540"/>
                          <a:gd name="T2" fmla="*/ 157 w 377"/>
                          <a:gd name="T3" fmla="*/ 99 h 540"/>
                          <a:gd name="T4" fmla="*/ 150 w 377"/>
                          <a:gd name="T5" fmla="*/ 40 h 540"/>
                          <a:gd name="T6" fmla="*/ 139 w 377"/>
                          <a:gd name="T7" fmla="*/ 12 h 540"/>
                          <a:gd name="T8" fmla="*/ 110 w 377"/>
                          <a:gd name="T9" fmla="*/ 0 h 540"/>
                          <a:gd name="T10" fmla="*/ 80 w 377"/>
                          <a:gd name="T11" fmla="*/ 17 h 540"/>
                          <a:gd name="T12" fmla="*/ 63 w 377"/>
                          <a:gd name="T13" fmla="*/ 46 h 540"/>
                          <a:gd name="T14" fmla="*/ 0 w 377"/>
                          <a:gd name="T15" fmla="*/ 12 h 540"/>
                          <a:gd name="T16" fmla="*/ 0 w 377"/>
                          <a:gd name="T17" fmla="*/ 40 h 540"/>
                          <a:gd name="T18" fmla="*/ 28 w 377"/>
                          <a:gd name="T19" fmla="*/ 127 h 540"/>
                          <a:gd name="T20" fmla="*/ 46 w 377"/>
                          <a:gd name="T21" fmla="*/ 156 h 540"/>
                          <a:gd name="T22" fmla="*/ 52 w 377"/>
                          <a:gd name="T23" fmla="*/ 209 h 540"/>
                          <a:gd name="T24" fmla="*/ 104 w 377"/>
                          <a:gd name="T25" fmla="*/ 249 h 540"/>
                          <a:gd name="T26" fmla="*/ 139 w 377"/>
                          <a:gd name="T27" fmla="*/ 267 h 540"/>
                          <a:gd name="T28" fmla="*/ 185 w 377"/>
                          <a:gd name="T29" fmla="*/ 244 h 540"/>
                          <a:gd name="T30" fmla="*/ 185 w 377"/>
                          <a:gd name="T31" fmla="*/ 209 h 540"/>
                          <a:gd name="T32" fmla="*/ 227 w 377"/>
                          <a:gd name="T33" fmla="*/ 226 h 540"/>
                          <a:gd name="T34" fmla="*/ 237 w 377"/>
                          <a:gd name="T35" fmla="*/ 279 h 540"/>
                          <a:gd name="T36" fmla="*/ 203 w 377"/>
                          <a:gd name="T37" fmla="*/ 296 h 540"/>
                          <a:gd name="T38" fmla="*/ 168 w 377"/>
                          <a:gd name="T39" fmla="*/ 296 h 540"/>
                          <a:gd name="T40" fmla="*/ 168 w 377"/>
                          <a:gd name="T41" fmla="*/ 325 h 540"/>
                          <a:gd name="T42" fmla="*/ 203 w 377"/>
                          <a:gd name="T43" fmla="*/ 331 h 540"/>
                          <a:gd name="T44" fmla="*/ 237 w 377"/>
                          <a:gd name="T45" fmla="*/ 343 h 540"/>
                          <a:gd name="T46" fmla="*/ 215 w 377"/>
                          <a:gd name="T47" fmla="*/ 389 h 540"/>
                          <a:gd name="T48" fmla="*/ 168 w 377"/>
                          <a:gd name="T49" fmla="*/ 401 h 540"/>
                          <a:gd name="T50" fmla="*/ 203 w 377"/>
                          <a:gd name="T51" fmla="*/ 465 h 540"/>
                          <a:gd name="T52" fmla="*/ 261 w 377"/>
                          <a:gd name="T53" fmla="*/ 493 h 540"/>
                          <a:gd name="T54" fmla="*/ 279 w 377"/>
                          <a:gd name="T55" fmla="*/ 540 h 540"/>
                          <a:gd name="T56" fmla="*/ 296 w 377"/>
                          <a:gd name="T57" fmla="*/ 465 h 540"/>
                          <a:gd name="T58" fmla="*/ 302 w 377"/>
                          <a:gd name="T59" fmla="*/ 395 h 540"/>
                          <a:gd name="T60" fmla="*/ 314 w 377"/>
                          <a:gd name="T61" fmla="*/ 325 h 540"/>
                          <a:gd name="T62" fmla="*/ 349 w 377"/>
                          <a:gd name="T63" fmla="*/ 256 h 540"/>
                          <a:gd name="T64" fmla="*/ 354 w 377"/>
                          <a:gd name="T65" fmla="*/ 186 h 540"/>
                          <a:gd name="T66" fmla="*/ 377 w 377"/>
                          <a:gd name="T67" fmla="*/ 156 h 540"/>
                          <a:gd name="T68" fmla="*/ 349 w 377"/>
                          <a:gd name="T69" fmla="*/ 151 h 540"/>
                          <a:gd name="T70" fmla="*/ 296 w 377"/>
                          <a:gd name="T71" fmla="*/ 110 h 540"/>
                          <a:gd name="T72" fmla="*/ 255 w 377"/>
                          <a:gd name="T73" fmla="*/ 52 h 540"/>
                          <a:gd name="T74" fmla="*/ 232 w 377"/>
                          <a:gd name="T75" fmla="*/ 81 h 540"/>
                          <a:gd name="T76" fmla="*/ 180 w 377"/>
                          <a:gd name="T77" fmla="*/ 99 h 540"/>
                          <a:gd name="T78" fmla="*/ 192 w 377"/>
                          <a:gd name="T79" fmla="*/ 110 h 5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7"/>
                          <a:gd name="T121" fmla="*/ 0 h 540"/>
                          <a:gd name="T122" fmla="*/ 377 w 377"/>
                          <a:gd name="T123" fmla="*/ 540 h 5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7" h="540">
                            <a:moveTo>
                              <a:pt x="192" y="110"/>
                            </a:moveTo>
                            <a:lnTo>
                              <a:pt x="157" y="99"/>
                            </a:lnTo>
                            <a:lnTo>
                              <a:pt x="150" y="40"/>
                            </a:lnTo>
                            <a:lnTo>
                              <a:pt x="139" y="12"/>
                            </a:lnTo>
                            <a:lnTo>
                              <a:pt x="110" y="0"/>
                            </a:lnTo>
                            <a:lnTo>
                              <a:pt x="80" y="17"/>
                            </a:lnTo>
                            <a:lnTo>
                              <a:pt x="63" y="46"/>
                            </a:lnTo>
                            <a:lnTo>
                              <a:pt x="0" y="12"/>
                            </a:lnTo>
                            <a:lnTo>
                              <a:pt x="0" y="40"/>
                            </a:lnTo>
                            <a:lnTo>
                              <a:pt x="28" y="127"/>
                            </a:lnTo>
                            <a:lnTo>
                              <a:pt x="46" y="156"/>
                            </a:lnTo>
                            <a:lnTo>
                              <a:pt x="52" y="209"/>
                            </a:lnTo>
                            <a:lnTo>
                              <a:pt x="104" y="249"/>
                            </a:lnTo>
                            <a:lnTo>
                              <a:pt x="139" y="267"/>
                            </a:lnTo>
                            <a:lnTo>
                              <a:pt x="185" y="244"/>
                            </a:lnTo>
                            <a:lnTo>
                              <a:pt x="185" y="209"/>
                            </a:lnTo>
                            <a:lnTo>
                              <a:pt x="227" y="226"/>
                            </a:lnTo>
                            <a:lnTo>
                              <a:pt x="237" y="279"/>
                            </a:lnTo>
                            <a:lnTo>
                              <a:pt x="203" y="296"/>
                            </a:lnTo>
                            <a:lnTo>
                              <a:pt x="168" y="296"/>
                            </a:lnTo>
                            <a:lnTo>
                              <a:pt x="168" y="325"/>
                            </a:lnTo>
                            <a:lnTo>
                              <a:pt x="203" y="331"/>
                            </a:lnTo>
                            <a:lnTo>
                              <a:pt x="237" y="343"/>
                            </a:lnTo>
                            <a:lnTo>
                              <a:pt x="215" y="389"/>
                            </a:lnTo>
                            <a:lnTo>
                              <a:pt x="168" y="401"/>
                            </a:lnTo>
                            <a:lnTo>
                              <a:pt x="203" y="465"/>
                            </a:lnTo>
                            <a:lnTo>
                              <a:pt x="261" y="493"/>
                            </a:lnTo>
                            <a:lnTo>
                              <a:pt x="279" y="540"/>
                            </a:lnTo>
                            <a:lnTo>
                              <a:pt x="296" y="465"/>
                            </a:lnTo>
                            <a:lnTo>
                              <a:pt x="302" y="395"/>
                            </a:lnTo>
                            <a:lnTo>
                              <a:pt x="314" y="325"/>
                            </a:lnTo>
                            <a:lnTo>
                              <a:pt x="349" y="256"/>
                            </a:lnTo>
                            <a:lnTo>
                              <a:pt x="354" y="186"/>
                            </a:lnTo>
                            <a:lnTo>
                              <a:pt x="377" y="156"/>
                            </a:lnTo>
                            <a:lnTo>
                              <a:pt x="349" y="151"/>
                            </a:lnTo>
                            <a:lnTo>
                              <a:pt x="296" y="110"/>
                            </a:lnTo>
                            <a:lnTo>
                              <a:pt x="255" y="52"/>
                            </a:lnTo>
                            <a:lnTo>
                              <a:pt x="232" y="81"/>
                            </a:lnTo>
                            <a:lnTo>
                              <a:pt x="180" y="99"/>
                            </a:lnTo>
                            <a:lnTo>
                              <a:pt x="192" y="110"/>
                            </a:lnTo>
                            <a:close/>
                          </a:path>
                        </a:pathLst>
                      </a:custGeom>
                      <a:solidFill>
                        <a:sysClr val="window" lastClr="FFFFFF">
                          <a:lumMod val="85000"/>
                        </a:sys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25" name="Freeform 86"/>
                      <p:cNvSpPr>
                        <a:spLocks/>
                      </p:cNvSpPr>
                      <p:nvPr/>
                    </p:nvSpPr>
                    <p:spPr bwMode="auto">
                      <a:xfrm>
                        <a:off x="1387" y="424"/>
                        <a:ext cx="24" cy="26"/>
                      </a:xfrm>
                      <a:custGeom>
                        <a:avLst/>
                        <a:gdLst>
                          <a:gd name="T0" fmla="*/ 23 w 192"/>
                          <a:gd name="T1" fmla="*/ 35 h 204"/>
                          <a:gd name="T2" fmla="*/ 0 w 192"/>
                          <a:gd name="T3" fmla="*/ 76 h 204"/>
                          <a:gd name="T4" fmla="*/ 0 w 192"/>
                          <a:gd name="T5" fmla="*/ 134 h 204"/>
                          <a:gd name="T6" fmla="*/ 12 w 192"/>
                          <a:gd name="T7" fmla="*/ 175 h 204"/>
                          <a:gd name="T8" fmla="*/ 40 w 192"/>
                          <a:gd name="T9" fmla="*/ 204 h 204"/>
                          <a:gd name="T10" fmla="*/ 75 w 192"/>
                          <a:gd name="T11" fmla="*/ 198 h 204"/>
                          <a:gd name="T12" fmla="*/ 93 w 192"/>
                          <a:gd name="T13" fmla="*/ 169 h 204"/>
                          <a:gd name="T14" fmla="*/ 134 w 192"/>
                          <a:gd name="T15" fmla="*/ 134 h 204"/>
                          <a:gd name="T16" fmla="*/ 169 w 192"/>
                          <a:gd name="T17" fmla="*/ 129 h 204"/>
                          <a:gd name="T18" fmla="*/ 192 w 192"/>
                          <a:gd name="T19" fmla="*/ 76 h 204"/>
                          <a:gd name="T20" fmla="*/ 192 w 192"/>
                          <a:gd name="T21" fmla="*/ 30 h 204"/>
                          <a:gd name="T22" fmla="*/ 122 w 192"/>
                          <a:gd name="T23" fmla="*/ 0 h 204"/>
                          <a:gd name="T24" fmla="*/ 40 w 192"/>
                          <a:gd name="T25" fmla="*/ 47 h 204"/>
                          <a:gd name="T26" fmla="*/ 23 w 192"/>
                          <a:gd name="T27" fmla="*/ 59 h 204"/>
                          <a:gd name="T28" fmla="*/ 23 w 192"/>
                          <a:gd name="T29" fmla="*/ 35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2"/>
                          <a:gd name="T46" fmla="*/ 0 h 204"/>
                          <a:gd name="T47" fmla="*/ 192 w 192"/>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2" h="204">
                            <a:moveTo>
                              <a:pt x="23" y="35"/>
                            </a:moveTo>
                            <a:lnTo>
                              <a:pt x="0" y="76"/>
                            </a:lnTo>
                            <a:lnTo>
                              <a:pt x="0" y="134"/>
                            </a:lnTo>
                            <a:lnTo>
                              <a:pt x="12" y="175"/>
                            </a:lnTo>
                            <a:lnTo>
                              <a:pt x="40" y="204"/>
                            </a:lnTo>
                            <a:lnTo>
                              <a:pt x="75" y="198"/>
                            </a:lnTo>
                            <a:lnTo>
                              <a:pt x="93" y="169"/>
                            </a:lnTo>
                            <a:lnTo>
                              <a:pt x="134" y="134"/>
                            </a:lnTo>
                            <a:lnTo>
                              <a:pt x="169" y="129"/>
                            </a:lnTo>
                            <a:lnTo>
                              <a:pt x="192" y="76"/>
                            </a:lnTo>
                            <a:lnTo>
                              <a:pt x="192" y="30"/>
                            </a:lnTo>
                            <a:lnTo>
                              <a:pt x="122" y="0"/>
                            </a:lnTo>
                            <a:lnTo>
                              <a:pt x="40" y="47"/>
                            </a:lnTo>
                            <a:lnTo>
                              <a:pt x="23" y="59"/>
                            </a:lnTo>
                            <a:lnTo>
                              <a:pt x="23" y="35"/>
                            </a:lnTo>
                            <a:close/>
                          </a:path>
                        </a:pathLst>
                      </a:custGeom>
                      <a:solidFill>
                        <a:sysClr val="window" lastClr="FFFFFF">
                          <a:lumMod val="85000"/>
                        </a:sys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26" name="Freeform 87"/>
                      <p:cNvSpPr>
                        <a:spLocks/>
                      </p:cNvSpPr>
                      <p:nvPr/>
                    </p:nvSpPr>
                    <p:spPr bwMode="auto">
                      <a:xfrm>
                        <a:off x="1387" y="463"/>
                        <a:ext cx="16" cy="25"/>
                      </a:xfrm>
                      <a:custGeom>
                        <a:avLst/>
                        <a:gdLst>
                          <a:gd name="T0" fmla="*/ 75 w 127"/>
                          <a:gd name="T1" fmla="*/ 64 h 203"/>
                          <a:gd name="T2" fmla="*/ 40 w 127"/>
                          <a:gd name="T3" fmla="*/ 34 h 203"/>
                          <a:gd name="T4" fmla="*/ 0 w 127"/>
                          <a:gd name="T5" fmla="*/ 0 h 203"/>
                          <a:gd name="T6" fmla="*/ 0 w 127"/>
                          <a:gd name="T7" fmla="*/ 110 h 203"/>
                          <a:gd name="T8" fmla="*/ 47 w 127"/>
                          <a:gd name="T9" fmla="*/ 139 h 203"/>
                          <a:gd name="T10" fmla="*/ 75 w 127"/>
                          <a:gd name="T11" fmla="*/ 186 h 203"/>
                          <a:gd name="T12" fmla="*/ 105 w 127"/>
                          <a:gd name="T13" fmla="*/ 203 h 203"/>
                          <a:gd name="T14" fmla="*/ 122 w 127"/>
                          <a:gd name="T15" fmla="*/ 151 h 203"/>
                          <a:gd name="T16" fmla="*/ 127 w 127"/>
                          <a:gd name="T17" fmla="*/ 99 h 203"/>
                          <a:gd name="T18" fmla="*/ 93 w 127"/>
                          <a:gd name="T19" fmla="*/ 75 h 203"/>
                          <a:gd name="T20" fmla="*/ 58 w 127"/>
                          <a:gd name="T21" fmla="*/ 81 h 203"/>
                          <a:gd name="T22" fmla="*/ 29 w 127"/>
                          <a:gd name="T23" fmla="*/ 52 h 203"/>
                          <a:gd name="T24" fmla="*/ 0 w 127"/>
                          <a:gd name="T25" fmla="*/ 34 h 203"/>
                          <a:gd name="T26" fmla="*/ 75 w 127"/>
                          <a:gd name="T27" fmla="*/ 64 h 2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7"/>
                          <a:gd name="T43" fmla="*/ 0 h 203"/>
                          <a:gd name="T44" fmla="*/ 127 w 127"/>
                          <a:gd name="T45" fmla="*/ 203 h 2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7" h="203">
                            <a:moveTo>
                              <a:pt x="75" y="64"/>
                            </a:moveTo>
                            <a:lnTo>
                              <a:pt x="40" y="34"/>
                            </a:lnTo>
                            <a:lnTo>
                              <a:pt x="0" y="0"/>
                            </a:lnTo>
                            <a:lnTo>
                              <a:pt x="0" y="110"/>
                            </a:lnTo>
                            <a:lnTo>
                              <a:pt x="47" y="139"/>
                            </a:lnTo>
                            <a:lnTo>
                              <a:pt x="75" y="186"/>
                            </a:lnTo>
                            <a:lnTo>
                              <a:pt x="105" y="203"/>
                            </a:lnTo>
                            <a:lnTo>
                              <a:pt x="122" y="151"/>
                            </a:lnTo>
                            <a:lnTo>
                              <a:pt x="127" y="99"/>
                            </a:lnTo>
                            <a:lnTo>
                              <a:pt x="93" y="75"/>
                            </a:lnTo>
                            <a:lnTo>
                              <a:pt x="58" y="81"/>
                            </a:lnTo>
                            <a:lnTo>
                              <a:pt x="29" y="52"/>
                            </a:lnTo>
                            <a:lnTo>
                              <a:pt x="0" y="34"/>
                            </a:lnTo>
                            <a:lnTo>
                              <a:pt x="75" y="64"/>
                            </a:lnTo>
                            <a:close/>
                          </a:path>
                        </a:pathLst>
                      </a:custGeom>
                      <a:solidFill>
                        <a:sysClr val="window" lastClr="FFFFFF">
                          <a:lumMod val="85000"/>
                        </a:sys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27" name="Freeform 88"/>
                      <p:cNvSpPr>
                        <a:spLocks/>
                      </p:cNvSpPr>
                      <p:nvPr/>
                    </p:nvSpPr>
                    <p:spPr bwMode="auto">
                      <a:xfrm>
                        <a:off x="1955" y="1245"/>
                        <a:ext cx="78" cy="82"/>
                      </a:xfrm>
                      <a:custGeom>
                        <a:avLst/>
                        <a:gdLst>
                          <a:gd name="T0" fmla="*/ 273 w 627"/>
                          <a:gd name="T1" fmla="*/ 134 h 663"/>
                          <a:gd name="T2" fmla="*/ 250 w 627"/>
                          <a:gd name="T3" fmla="*/ 112 h 663"/>
                          <a:gd name="T4" fmla="*/ 198 w 627"/>
                          <a:gd name="T5" fmla="*/ 70 h 663"/>
                          <a:gd name="T6" fmla="*/ 157 w 627"/>
                          <a:gd name="T7" fmla="*/ 24 h 663"/>
                          <a:gd name="T8" fmla="*/ 116 w 627"/>
                          <a:gd name="T9" fmla="*/ 0 h 663"/>
                          <a:gd name="T10" fmla="*/ 63 w 627"/>
                          <a:gd name="T11" fmla="*/ 47 h 663"/>
                          <a:gd name="T12" fmla="*/ 29 w 627"/>
                          <a:gd name="T13" fmla="*/ 12 h 663"/>
                          <a:gd name="T14" fmla="*/ 0 w 627"/>
                          <a:gd name="T15" fmla="*/ 0 h 663"/>
                          <a:gd name="T16" fmla="*/ 29 w 627"/>
                          <a:gd name="T17" fmla="*/ 59 h 663"/>
                          <a:gd name="T18" fmla="*/ 98 w 627"/>
                          <a:gd name="T19" fmla="*/ 129 h 663"/>
                          <a:gd name="T20" fmla="*/ 145 w 627"/>
                          <a:gd name="T21" fmla="*/ 169 h 663"/>
                          <a:gd name="T22" fmla="*/ 210 w 627"/>
                          <a:gd name="T23" fmla="*/ 274 h 663"/>
                          <a:gd name="T24" fmla="*/ 238 w 627"/>
                          <a:gd name="T25" fmla="*/ 309 h 663"/>
                          <a:gd name="T26" fmla="*/ 243 w 627"/>
                          <a:gd name="T27" fmla="*/ 356 h 663"/>
                          <a:gd name="T28" fmla="*/ 238 w 627"/>
                          <a:gd name="T29" fmla="*/ 448 h 663"/>
                          <a:gd name="T30" fmla="*/ 296 w 627"/>
                          <a:gd name="T31" fmla="*/ 483 h 663"/>
                          <a:gd name="T32" fmla="*/ 354 w 627"/>
                          <a:gd name="T33" fmla="*/ 535 h 663"/>
                          <a:gd name="T34" fmla="*/ 418 w 627"/>
                          <a:gd name="T35" fmla="*/ 600 h 663"/>
                          <a:gd name="T36" fmla="*/ 465 w 627"/>
                          <a:gd name="T37" fmla="*/ 635 h 663"/>
                          <a:gd name="T38" fmla="*/ 511 w 627"/>
                          <a:gd name="T39" fmla="*/ 663 h 663"/>
                          <a:gd name="T40" fmla="*/ 587 w 627"/>
                          <a:gd name="T41" fmla="*/ 663 h 663"/>
                          <a:gd name="T42" fmla="*/ 627 w 627"/>
                          <a:gd name="T43" fmla="*/ 611 h 663"/>
                          <a:gd name="T44" fmla="*/ 627 w 627"/>
                          <a:gd name="T45" fmla="*/ 565 h 663"/>
                          <a:gd name="T46" fmla="*/ 592 w 627"/>
                          <a:gd name="T47" fmla="*/ 518 h 663"/>
                          <a:gd name="T48" fmla="*/ 552 w 627"/>
                          <a:gd name="T49" fmla="*/ 471 h 663"/>
                          <a:gd name="T50" fmla="*/ 529 w 627"/>
                          <a:gd name="T51" fmla="*/ 425 h 663"/>
                          <a:gd name="T52" fmla="*/ 494 w 627"/>
                          <a:gd name="T53" fmla="*/ 379 h 663"/>
                          <a:gd name="T54" fmla="*/ 424 w 627"/>
                          <a:gd name="T55" fmla="*/ 321 h 663"/>
                          <a:gd name="T56" fmla="*/ 395 w 627"/>
                          <a:gd name="T57" fmla="*/ 297 h 663"/>
                          <a:gd name="T58" fmla="*/ 360 w 627"/>
                          <a:gd name="T59" fmla="*/ 256 h 663"/>
                          <a:gd name="T60" fmla="*/ 308 w 627"/>
                          <a:gd name="T61" fmla="*/ 222 h 663"/>
                          <a:gd name="T62" fmla="*/ 290 w 627"/>
                          <a:gd name="T63" fmla="*/ 192 h 663"/>
                          <a:gd name="T64" fmla="*/ 273 w 627"/>
                          <a:gd name="T65" fmla="*/ 140 h 663"/>
                          <a:gd name="T66" fmla="*/ 273 w 627"/>
                          <a:gd name="T67" fmla="*/ 134 h 6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27"/>
                          <a:gd name="T103" fmla="*/ 0 h 663"/>
                          <a:gd name="T104" fmla="*/ 627 w 627"/>
                          <a:gd name="T105" fmla="*/ 663 h 66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27" h="663">
                            <a:moveTo>
                              <a:pt x="273" y="134"/>
                            </a:moveTo>
                            <a:lnTo>
                              <a:pt x="250" y="112"/>
                            </a:lnTo>
                            <a:lnTo>
                              <a:pt x="198" y="70"/>
                            </a:lnTo>
                            <a:lnTo>
                              <a:pt x="157" y="24"/>
                            </a:lnTo>
                            <a:lnTo>
                              <a:pt x="116" y="0"/>
                            </a:lnTo>
                            <a:lnTo>
                              <a:pt x="63" y="47"/>
                            </a:lnTo>
                            <a:lnTo>
                              <a:pt x="29" y="12"/>
                            </a:lnTo>
                            <a:lnTo>
                              <a:pt x="0" y="0"/>
                            </a:lnTo>
                            <a:lnTo>
                              <a:pt x="29" y="59"/>
                            </a:lnTo>
                            <a:lnTo>
                              <a:pt x="98" y="129"/>
                            </a:lnTo>
                            <a:lnTo>
                              <a:pt x="145" y="169"/>
                            </a:lnTo>
                            <a:lnTo>
                              <a:pt x="210" y="274"/>
                            </a:lnTo>
                            <a:lnTo>
                              <a:pt x="238" y="309"/>
                            </a:lnTo>
                            <a:lnTo>
                              <a:pt x="243" y="356"/>
                            </a:lnTo>
                            <a:lnTo>
                              <a:pt x="238" y="448"/>
                            </a:lnTo>
                            <a:lnTo>
                              <a:pt x="296" y="483"/>
                            </a:lnTo>
                            <a:lnTo>
                              <a:pt x="354" y="535"/>
                            </a:lnTo>
                            <a:lnTo>
                              <a:pt x="418" y="600"/>
                            </a:lnTo>
                            <a:lnTo>
                              <a:pt x="465" y="635"/>
                            </a:lnTo>
                            <a:lnTo>
                              <a:pt x="511" y="663"/>
                            </a:lnTo>
                            <a:lnTo>
                              <a:pt x="587" y="663"/>
                            </a:lnTo>
                            <a:lnTo>
                              <a:pt x="627" y="611"/>
                            </a:lnTo>
                            <a:lnTo>
                              <a:pt x="627" y="565"/>
                            </a:lnTo>
                            <a:lnTo>
                              <a:pt x="592" y="518"/>
                            </a:lnTo>
                            <a:lnTo>
                              <a:pt x="552" y="471"/>
                            </a:lnTo>
                            <a:lnTo>
                              <a:pt x="529" y="425"/>
                            </a:lnTo>
                            <a:lnTo>
                              <a:pt x="494" y="379"/>
                            </a:lnTo>
                            <a:lnTo>
                              <a:pt x="424" y="321"/>
                            </a:lnTo>
                            <a:lnTo>
                              <a:pt x="395" y="297"/>
                            </a:lnTo>
                            <a:lnTo>
                              <a:pt x="360" y="256"/>
                            </a:lnTo>
                            <a:lnTo>
                              <a:pt x="308" y="222"/>
                            </a:lnTo>
                            <a:lnTo>
                              <a:pt x="290" y="192"/>
                            </a:lnTo>
                            <a:lnTo>
                              <a:pt x="273" y="140"/>
                            </a:lnTo>
                            <a:lnTo>
                              <a:pt x="273" y="134"/>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28" name="Freeform 89"/>
                      <p:cNvSpPr>
                        <a:spLocks/>
                      </p:cNvSpPr>
                      <p:nvPr/>
                    </p:nvSpPr>
                    <p:spPr bwMode="auto">
                      <a:xfrm>
                        <a:off x="2029" y="1330"/>
                        <a:ext cx="62" cy="14"/>
                      </a:xfrm>
                      <a:custGeom>
                        <a:avLst/>
                        <a:gdLst>
                          <a:gd name="T0" fmla="*/ 122 w 500"/>
                          <a:gd name="T1" fmla="*/ 59 h 117"/>
                          <a:gd name="T2" fmla="*/ 59 w 500"/>
                          <a:gd name="T3" fmla="*/ 99 h 117"/>
                          <a:gd name="T4" fmla="*/ 18 w 500"/>
                          <a:gd name="T5" fmla="*/ 82 h 117"/>
                          <a:gd name="T6" fmla="*/ 0 w 500"/>
                          <a:gd name="T7" fmla="*/ 53 h 117"/>
                          <a:gd name="T8" fmla="*/ 18 w 500"/>
                          <a:gd name="T9" fmla="*/ 18 h 117"/>
                          <a:gd name="T10" fmla="*/ 70 w 500"/>
                          <a:gd name="T11" fmla="*/ 18 h 117"/>
                          <a:gd name="T12" fmla="*/ 134 w 500"/>
                          <a:gd name="T13" fmla="*/ 24 h 117"/>
                          <a:gd name="T14" fmla="*/ 181 w 500"/>
                          <a:gd name="T15" fmla="*/ 42 h 117"/>
                          <a:gd name="T16" fmla="*/ 192 w 500"/>
                          <a:gd name="T17" fmla="*/ 12 h 117"/>
                          <a:gd name="T18" fmla="*/ 286 w 500"/>
                          <a:gd name="T19" fmla="*/ 0 h 117"/>
                          <a:gd name="T20" fmla="*/ 349 w 500"/>
                          <a:gd name="T21" fmla="*/ 0 h 117"/>
                          <a:gd name="T22" fmla="*/ 396 w 500"/>
                          <a:gd name="T23" fmla="*/ 24 h 117"/>
                          <a:gd name="T24" fmla="*/ 431 w 500"/>
                          <a:gd name="T25" fmla="*/ 42 h 117"/>
                          <a:gd name="T26" fmla="*/ 478 w 500"/>
                          <a:gd name="T27" fmla="*/ 77 h 117"/>
                          <a:gd name="T28" fmla="*/ 500 w 500"/>
                          <a:gd name="T29" fmla="*/ 82 h 117"/>
                          <a:gd name="T30" fmla="*/ 500 w 500"/>
                          <a:gd name="T31" fmla="*/ 99 h 117"/>
                          <a:gd name="T32" fmla="*/ 384 w 500"/>
                          <a:gd name="T33" fmla="*/ 111 h 117"/>
                          <a:gd name="T34" fmla="*/ 314 w 500"/>
                          <a:gd name="T35" fmla="*/ 117 h 117"/>
                          <a:gd name="T36" fmla="*/ 268 w 500"/>
                          <a:gd name="T37" fmla="*/ 99 h 117"/>
                          <a:gd name="T38" fmla="*/ 204 w 500"/>
                          <a:gd name="T39" fmla="*/ 82 h 117"/>
                          <a:gd name="T40" fmla="*/ 164 w 500"/>
                          <a:gd name="T41" fmla="*/ 53 h 117"/>
                          <a:gd name="T42" fmla="*/ 129 w 500"/>
                          <a:gd name="T43" fmla="*/ 47 h 117"/>
                          <a:gd name="T44" fmla="*/ 117 w 500"/>
                          <a:gd name="T45" fmla="*/ 47 h 117"/>
                          <a:gd name="T46" fmla="*/ 122 w 500"/>
                          <a:gd name="T47" fmla="*/ 59 h 1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0"/>
                          <a:gd name="T73" fmla="*/ 0 h 117"/>
                          <a:gd name="T74" fmla="*/ 500 w 500"/>
                          <a:gd name="T75" fmla="*/ 117 h 1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0" h="117">
                            <a:moveTo>
                              <a:pt x="122" y="59"/>
                            </a:moveTo>
                            <a:lnTo>
                              <a:pt x="59" y="99"/>
                            </a:lnTo>
                            <a:lnTo>
                              <a:pt x="18" y="82"/>
                            </a:lnTo>
                            <a:lnTo>
                              <a:pt x="0" y="53"/>
                            </a:lnTo>
                            <a:lnTo>
                              <a:pt x="18" y="18"/>
                            </a:lnTo>
                            <a:lnTo>
                              <a:pt x="70" y="18"/>
                            </a:lnTo>
                            <a:lnTo>
                              <a:pt x="134" y="24"/>
                            </a:lnTo>
                            <a:lnTo>
                              <a:pt x="181" y="42"/>
                            </a:lnTo>
                            <a:lnTo>
                              <a:pt x="192" y="12"/>
                            </a:lnTo>
                            <a:lnTo>
                              <a:pt x="286" y="0"/>
                            </a:lnTo>
                            <a:lnTo>
                              <a:pt x="349" y="0"/>
                            </a:lnTo>
                            <a:lnTo>
                              <a:pt x="396" y="24"/>
                            </a:lnTo>
                            <a:lnTo>
                              <a:pt x="431" y="42"/>
                            </a:lnTo>
                            <a:lnTo>
                              <a:pt x="478" y="77"/>
                            </a:lnTo>
                            <a:lnTo>
                              <a:pt x="500" y="82"/>
                            </a:lnTo>
                            <a:lnTo>
                              <a:pt x="500" y="99"/>
                            </a:lnTo>
                            <a:lnTo>
                              <a:pt x="384" y="111"/>
                            </a:lnTo>
                            <a:lnTo>
                              <a:pt x="314" y="117"/>
                            </a:lnTo>
                            <a:lnTo>
                              <a:pt x="268" y="99"/>
                            </a:lnTo>
                            <a:lnTo>
                              <a:pt x="204" y="82"/>
                            </a:lnTo>
                            <a:lnTo>
                              <a:pt x="164" y="53"/>
                            </a:lnTo>
                            <a:lnTo>
                              <a:pt x="129" y="47"/>
                            </a:lnTo>
                            <a:lnTo>
                              <a:pt x="117" y="47"/>
                            </a:lnTo>
                            <a:lnTo>
                              <a:pt x="122" y="59"/>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29" name="Freeform 90"/>
                      <p:cNvSpPr>
                        <a:spLocks/>
                      </p:cNvSpPr>
                      <p:nvPr/>
                    </p:nvSpPr>
                    <p:spPr bwMode="auto">
                      <a:xfrm>
                        <a:off x="2123" y="1333"/>
                        <a:ext cx="19" cy="4"/>
                      </a:xfrm>
                      <a:custGeom>
                        <a:avLst/>
                        <a:gdLst>
                          <a:gd name="T0" fmla="*/ 35 w 157"/>
                          <a:gd name="T1" fmla="*/ 29 h 35"/>
                          <a:gd name="T2" fmla="*/ 0 w 157"/>
                          <a:gd name="T3" fmla="*/ 0 h 35"/>
                          <a:gd name="T4" fmla="*/ 52 w 157"/>
                          <a:gd name="T5" fmla="*/ 0 h 35"/>
                          <a:gd name="T6" fmla="*/ 99 w 157"/>
                          <a:gd name="T7" fmla="*/ 0 h 35"/>
                          <a:gd name="T8" fmla="*/ 140 w 157"/>
                          <a:gd name="T9" fmla="*/ 0 h 35"/>
                          <a:gd name="T10" fmla="*/ 157 w 157"/>
                          <a:gd name="T11" fmla="*/ 35 h 35"/>
                          <a:gd name="T12" fmla="*/ 99 w 157"/>
                          <a:gd name="T13" fmla="*/ 29 h 35"/>
                          <a:gd name="T14" fmla="*/ 35 w 157"/>
                          <a:gd name="T15" fmla="*/ 23 h 35"/>
                          <a:gd name="T16" fmla="*/ 35 w 157"/>
                          <a:gd name="T17" fmla="*/ 29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7"/>
                          <a:gd name="T28" fmla="*/ 0 h 35"/>
                          <a:gd name="T29" fmla="*/ 157 w 15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7" h="35">
                            <a:moveTo>
                              <a:pt x="35" y="29"/>
                            </a:moveTo>
                            <a:lnTo>
                              <a:pt x="0" y="0"/>
                            </a:lnTo>
                            <a:lnTo>
                              <a:pt x="52" y="0"/>
                            </a:lnTo>
                            <a:lnTo>
                              <a:pt x="99" y="0"/>
                            </a:lnTo>
                            <a:lnTo>
                              <a:pt x="140" y="0"/>
                            </a:lnTo>
                            <a:lnTo>
                              <a:pt x="157" y="35"/>
                            </a:lnTo>
                            <a:lnTo>
                              <a:pt x="99" y="29"/>
                            </a:lnTo>
                            <a:lnTo>
                              <a:pt x="35" y="23"/>
                            </a:lnTo>
                            <a:lnTo>
                              <a:pt x="35" y="29"/>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0" name="Freeform 91"/>
                      <p:cNvSpPr>
                        <a:spLocks/>
                      </p:cNvSpPr>
                      <p:nvPr/>
                    </p:nvSpPr>
                    <p:spPr bwMode="auto">
                      <a:xfrm>
                        <a:off x="2119" y="1344"/>
                        <a:ext cx="12" cy="5"/>
                      </a:xfrm>
                      <a:custGeom>
                        <a:avLst/>
                        <a:gdLst>
                          <a:gd name="T0" fmla="*/ 0 w 98"/>
                          <a:gd name="T1" fmla="*/ 6 h 41"/>
                          <a:gd name="T2" fmla="*/ 35 w 98"/>
                          <a:gd name="T3" fmla="*/ 0 h 41"/>
                          <a:gd name="T4" fmla="*/ 87 w 98"/>
                          <a:gd name="T5" fmla="*/ 0 h 41"/>
                          <a:gd name="T6" fmla="*/ 98 w 98"/>
                          <a:gd name="T7" fmla="*/ 41 h 41"/>
                          <a:gd name="T8" fmla="*/ 69 w 98"/>
                          <a:gd name="T9" fmla="*/ 29 h 41"/>
                          <a:gd name="T10" fmla="*/ 35 w 98"/>
                          <a:gd name="T11" fmla="*/ 11 h 41"/>
                          <a:gd name="T12" fmla="*/ 5 w 98"/>
                          <a:gd name="T13" fmla="*/ 11 h 41"/>
                          <a:gd name="T14" fmla="*/ 0 w 98"/>
                          <a:gd name="T15" fmla="*/ 6 h 41"/>
                          <a:gd name="T16" fmla="*/ 0 60000 65536"/>
                          <a:gd name="T17" fmla="*/ 0 60000 65536"/>
                          <a:gd name="T18" fmla="*/ 0 60000 65536"/>
                          <a:gd name="T19" fmla="*/ 0 60000 65536"/>
                          <a:gd name="T20" fmla="*/ 0 60000 65536"/>
                          <a:gd name="T21" fmla="*/ 0 60000 65536"/>
                          <a:gd name="T22" fmla="*/ 0 60000 65536"/>
                          <a:gd name="T23" fmla="*/ 0 60000 65536"/>
                          <a:gd name="T24" fmla="*/ 0 w 98"/>
                          <a:gd name="T25" fmla="*/ 0 h 41"/>
                          <a:gd name="T26" fmla="*/ 98 w 9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 h="41">
                            <a:moveTo>
                              <a:pt x="0" y="6"/>
                            </a:moveTo>
                            <a:lnTo>
                              <a:pt x="35" y="0"/>
                            </a:lnTo>
                            <a:lnTo>
                              <a:pt x="87" y="0"/>
                            </a:lnTo>
                            <a:lnTo>
                              <a:pt x="98" y="41"/>
                            </a:lnTo>
                            <a:lnTo>
                              <a:pt x="69" y="29"/>
                            </a:lnTo>
                            <a:lnTo>
                              <a:pt x="35" y="11"/>
                            </a:lnTo>
                            <a:lnTo>
                              <a:pt x="5" y="11"/>
                            </a:lnTo>
                            <a:lnTo>
                              <a:pt x="0" y="6"/>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1" name="Freeform 92"/>
                      <p:cNvSpPr>
                        <a:spLocks/>
                      </p:cNvSpPr>
                      <p:nvPr/>
                    </p:nvSpPr>
                    <p:spPr bwMode="auto">
                      <a:xfrm>
                        <a:off x="2152" y="1321"/>
                        <a:ext cx="22" cy="20"/>
                      </a:xfrm>
                      <a:custGeom>
                        <a:avLst/>
                        <a:gdLst>
                          <a:gd name="T0" fmla="*/ 0 w 174"/>
                          <a:gd name="T1" fmla="*/ 156 h 156"/>
                          <a:gd name="T2" fmla="*/ 35 w 174"/>
                          <a:gd name="T3" fmla="*/ 116 h 156"/>
                          <a:gd name="T4" fmla="*/ 92 w 174"/>
                          <a:gd name="T5" fmla="*/ 69 h 156"/>
                          <a:gd name="T6" fmla="*/ 122 w 174"/>
                          <a:gd name="T7" fmla="*/ 46 h 156"/>
                          <a:gd name="T8" fmla="*/ 174 w 174"/>
                          <a:gd name="T9" fmla="*/ 0 h 156"/>
                          <a:gd name="T10" fmla="*/ 157 w 174"/>
                          <a:gd name="T11" fmla="*/ 58 h 156"/>
                          <a:gd name="T12" fmla="*/ 104 w 174"/>
                          <a:gd name="T13" fmla="*/ 87 h 156"/>
                          <a:gd name="T14" fmla="*/ 52 w 174"/>
                          <a:gd name="T15" fmla="*/ 134 h 156"/>
                          <a:gd name="T16" fmla="*/ 17 w 174"/>
                          <a:gd name="T17" fmla="*/ 151 h 156"/>
                          <a:gd name="T18" fmla="*/ 0 w 174"/>
                          <a:gd name="T19" fmla="*/ 156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56"/>
                          <a:gd name="T32" fmla="*/ 174 w 174"/>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56">
                            <a:moveTo>
                              <a:pt x="0" y="156"/>
                            </a:moveTo>
                            <a:lnTo>
                              <a:pt x="35" y="116"/>
                            </a:lnTo>
                            <a:lnTo>
                              <a:pt x="92" y="69"/>
                            </a:lnTo>
                            <a:lnTo>
                              <a:pt x="122" y="46"/>
                            </a:lnTo>
                            <a:lnTo>
                              <a:pt x="174" y="0"/>
                            </a:lnTo>
                            <a:lnTo>
                              <a:pt x="157" y="58"/>
                            </a:lnTo>
                            <a:lnTo>
                              <a:pt x="104" y="87"/>
                            </a:lnTo>
                            <a:lnTo>
                              <a:pt x="52" y="134"/>
                            </a:lnTo>
                            <a:lnTo>
                              <a:pt x="17" y="151"/>
                            </a:lnTo>
                            <a:lnTo>
                              <a:pt x="0" y="156"/>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2" name="Freeform 93"/>
                      <p:cNvSpPr>
                        <a:spLocks/>
                      </p:cNvSpPr>
                      <p:nvPr/>
                    </p:nvSpPr>
                    <p:spPr bwMode="auto">
                      <a:xfrm>
                        <a:off x="2057" y="1241"/>
                        <a:ext cx="66" cy="70"/>
                      </a:xfrm>
                      <a:custGeom>
                        <a:avLst/>
                        <a:gdLst>
                          <a:gd name="T0" fmla="*/ 279 w 523"/>
                          <a:gd name="T1" fmla="*/ 534 h 558"/>
                          <a:gd name="T2" fmla="*/ 192 w 523"/>
                          <a:gd name="T3" fmla="*/ 529 h 558"/>
                          <a:gd name="T4" fmla="*/ 134 w 523"/>
                          <a:gd name="T5" fmla="*/ 558 h 558"/>
                          <a:gd name="T6" fmla="*/ 94 w 523"/>
                          <a:gd name="T7" fmla="*/ 558 h 558"/>
                          <a:gd name="T8" fmla="*/ 52 w 523"/>
                          <a:gd name="T9" fmla="*/ 534 h 558"/>
                          <a:gd name="T10" fmla="*/ 41 w 523"/>
                          <a:gd name="T11" fmla="*/ 506 h 558"/>
                          <a:gd name="T12" fmla="*/ 52 w 523"/>
                          <a:gd name="T13" fmla="*/ 464 h 558"/>
                          <a:gd name="T14" fmla="*/ 41 w 523"/>
                          <a:gd name="T15" fmla="*/ 453 h 558"/>
                          <a:gd name="T16" fmla="*/ 0 w 523"/>
                          <a:gd name="T17" fmla="*/ 429 h 558"/>
                          <a:gd name="T18" fmla="*/ 0 w 523"/>
                          <a:gd name="T19" fmla="*/ 384 h 558"/>
                          <a:gd name="T20" fmla="*/ 17 w 523"/>
                          <a:gd name="T21" fmla="*/ 337 h 558"/>
                          <a:gd name="T22" fmla="*/ 17 w 523"/>
                          <a:gd name="T23" fmla="*/ 279 h 558"/>
                          <a:gd name="T24" fmla="*/ 47 w 523"/>
                          <a:gd name="T25" fmla="*/ 220 h 558"/>
                          <a:gd name="T26" fmla="*/ 94 w 523"/>
                          <a:gd name="T27" fmla="*/ 244 h 558"/>
                          <a:gd name="T28" fmla="*/ 116 w 523"/>
                          <a:gd name="T29" fmla="*/ 262 h 558"/>
                          <a:gd name="T30" fmla="*/ 163 w 523"/>
                          <a:gd name="T31" fmla="*/ 255 h 558"/>
                          <a:gd name="T32" fmla="*/ 239 w 523"/>
                          <a:gd name="T33" fmla="*/ 197 h 558"/>
                          <a:gd name="T34" fmla="*/ 273 w 523"/>
                          <a:gd name="T35" fmla="*/ 180 h 558"/>
                          <a:gd name="T36" fmla="*/ 303 w 523"/>
                          <a:gd name="T37" fmla="*/ 140 h 558"/>
                          <a:gd name="T38" fmla="*/ 338 w 523"/>
                          <a:gd name="T39" fmla="*/ 75 h 558"/>
                          <a:gd name="T40" fmla="*/ 373 w 523"/>
                          <a:gd name="T41" fmla="*/ 23 h 558"/>
                          <a:gd name="T42" fmla="*/ 407 w 523"/>
                          <a:gd name="T43" fmla="*/ 6 h 558"/>
                          <a:gd name="T44" fmla="*/ 442 w 523"/>
                          <a:gd name="T45" fmla="*/ 0 h 558"/>
                          <a:gd name="T46" fmla="*/ 460 w 523"/>
                          <a:gd name="T47" fmla="*/ 0 h 558"/>
                          <a:gd name="T48" fmla="*/ 465 w 523"/>
                          <a:gd name="T49" fmla="*/ 63 h 558"/>
                          <a:gd name="T50" fmla="*/ 495 w 523"/>
                          <a:gd name="T51" fmla="*/ 98 h 558"/>
                          <a:gd name="T52" fmla="*/ 523 w 523"/>
                          <a:gd name="T53" fmla="*/ 140 h 558"/>
                          <a:gd name="T54" fmla="*/ 523 w 523"/>
                          <a:gd name="T55" fmla="*/ 185 h 558"/>
                          <a:gd name="T56" fmla="*/ 460 w 523"/>
                          <a:gd name="T57" fmla="*/ 232 h 558"/>
                          <a:gd name="T58" fmla="*/ 453 w 523"/>
                          <a:gd name="T59" fmla="*/ 307 h 558"/>
                          <a:gd name="T60" fmla="*/ 413 w 523"/>
                          <a:gd name="T61" fmla="*/ 349 h 558"/>
                          <a:gd name="T62" fmla="*/ 390 w 523"/>
                          <a:gd name="T63" fmla="*/ 372 h 558"/>
                          <a:gd name="T64" fmla="*/ 378 w 523"/>
                          <a:gd name="T65" fmla="*/ 441 h 558"/>
                          <a:gd name="T66" fmla="*/ 378 w 523"/>
                          <a:gd name="T67" fmla="*/ 476 h 558"/>
                          <a:gd name="T68" fmla="*/ 349 w 523"/>
                          <a:gd name="T69" fmla="*/ 534 h 558"/>
                          <a:gd name="T70" fmla="*/ 273 w 523"/>
                          <a:gd name="T71" fmla="*/ 534 h 558"/>
                          <a:gd name="T72" fmla="*/ 279 w 523"/>
                          <a:gd name="T73" fmla="*/ 534 h 5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3"/>
                          <a:gd name="T112" fmla="*/ 0 h 558"/>
                          <a:gd name="T113" fmla="*/ 523 w 523"/>
                          <a:gd name="T114" fmla="*/ 558 h 5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3" h="558">
                            <a:moveTo>
                              <a:pt x="279" y="534"/>
                            </a:moveTo>
                            <a:lnTo>
                              <a:pt x="192" y="529"/>
                            </a:lnTo>
                            <a:lnTo>
                              <a:pt x="134" y="558"/>
                            </a:lnTo>
                            <a:lnTo>
                              <a:pt x="94" y="558"/>
                            </a:lnTo>
                            <a:lnTo>
                              <a:pt x="52" y="534"/>
                            </a:lnTo>
                            <a:lnTo>
                              <a:pt x="41" y="506"/>
                            </a:lnTo>
                            <a:lnTo>
                              <a:pt x="52" y="464"/>
                            </a:lnTo>
                            <a:lnTo>
                              <a:pt x="41" y="453"/>
                            </a:lnTo>
                            <a:lnTo>
                              <a:pt x="0" y="429"/>
                            </a:lnTo>
                            <a:lnTo>
                              <a:pt x="0" y="384"/>
                            </a:lnTo>
                            <a:lnTo>
                              <a:pt x="17" y="337"/>
                            </a:lnTo>
                            <a:lnTo>
                              <a:pt x="17" y="279"/>
                            </a:lnTo>
                            <a:lnTo>
                              <a:pt x="47" y="220"/>
                            </a:lnTo>
                            <a:lnTo>
                              <a:pt x="94" y="244"/>
                            </a:lnTo>
                            <a:lnTo>
                              <a:pt x="116" y="262"/>
                            </a:lnTo>
                            <a:lnTo>
                              <a:pt x="163" y="255"/>
                            </a:lnTo>
                            <a:lnTo>
                              <a:pt x="239" y="197"/>
                            </a:lnTo>
                            <a:lnTo>
                              <a:pt x="273" y="180"/>
                            </a:lnTo>
                            <a:lnTo>
                              <a:pt x="303" y="140"/>
                            </a:lnTo>
                            <a:lnTo>
                              <a:pt x="338" y="75"/>
                            </a:lnTo>
                            <a:lnTo>
                              <a:pt x="373" y="23"/>
                            </a:lnTo>
                            <a:lnTo>
                              <a:pt x="407" y="6"/>
                            </a:lnTo>
                            <a:lnTo>
                              <a:pt x="442" y="0"/>
                            </a:lnTo>
                            <a:lnTo>
                              <a:pt x="460" y="0"/>
                            </a:lnTo>
                            <a:lnTo>
                              <a:pt x="465" y="63"/>
                            </a:lnTo>
                            <a:lnTo>
                              <a:pt x="495" y="98"/>
                            </a:lnTo>
                            <a:lnTo>
                              <a:pt x="523" y="140"/>
                            </a:lnTo>
                            <a:lnTo>
                              <a:pt x="523" y="185"/>
                            </a:lnTo>
                            <a:lnTo>
                              <a:pt x="460" y="232"/>
                            </a:lnTo>
                            <a:lnTo>
                              <a:pt x="453" y="307"/>
                            </a:lnTo>
                            <a:lnTo>
                              <a:pt x="413" y="349"/>
                            </a:lnTo>
                            <a:lnTo>
                              <a:pt x="390" y="372"/>
                            </a:lnTo>
                            <a:lnTo>
                              <a:pt x="378" y="441"/>
                            </a:lnTo>
                            <a:lnTo>
                              <a:pt x="378" y="476"/>
                            </a:lnTo>
                            <a:lnTo>
                              <a:pt x="349" y="534"/>
                            </a:lnTo>
                            <a:lnTo>
                              <a:pt x="273" y="534"/>
                            </a:lnTo>
                            <a:lnTo>
                              <a:pt x="279" y="534"/>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3" name="Freeform 94"/>
                      <p:cNvSpPr>
                        <a:spLocks/>
                      </p:cNvSpPr>
                      <p:nvPr/>
                    </p:nvSpPr>
                    <p:spPr bwMode="auto">
                      <a:xfrm>
                        <a:off x="2124" y="1182"/>
                        <a:ext cx="10" cy="13"/>
                      </a:xfrm>
                      <a:custGeom>
                        <a:avLst/>
                        <a:gdLst>
                          <a:gd name="T0" fmla="*/ 0 w 75"/>
                          <a:gd name="T1" fmla="*/ 110 h 110"/>
                          <a:gd name="T2" fmla="*/ 29 w 75"/>
                          <a:gd name="T3" fmla="*/ 58 h 110"/>
                          <a:gd name="T4" fmla="*/ 75 w 75"/>
                          <a:gd name="T5" fmla="*/ 0 h 110"/>
                          <a:gd name="T6" fmla="*/ 58 w 75"/>
                          <a:gd name="T7" fmla="*/ 58 h 110"/>
                          <a:gd name="T8" fmla="*/ 23 w 75"/>
                          <a:gd name="T9" fmla="*/ 93 h 110"/>
                          <a:gd name="T10" fmla="*/ 17 w 75"/>
                          <a:gd name="T11" fmla="*/ 105 h 110"/>
                          <a:gd name="T12" fmla="*/ 0 w 75"/>
                          <a:gd name="T13" fmla="*/ 110 h 110"/>
                          <a:gd name="T14" fmla="*/ 0 60000 65536"/>
                          <a:gd name="T15" fmla="*/ 0 60000 65536"/>
                          <a:gd name="T16" fmla="*/ 0 60000 65536"/>
                          <a:gd name="T17" fmla="*/ 0 60000 65536"/>
                          <a:gd name="T18" fmla="*/ 0 60000 65536"/>
                          <a:gd name="T19" fmla="*/ 0 60000 65536"/>
                          <a:gd name="T20" fmla="*/ 0 60000 65536"/>
                          <a:gd name="T21" fmla="*/ 0 w 75"/>
                          <a:gd name="T22" fmla="*/ 0 h 110"/>
                          <a:gd name="T23" fmla="*/ 75 w 75"/>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110">
                            <a:moveTo>
                              <a:pt x="0" y="110"/>
                            </a:moveTo>
                            <a:lnTo>
                              <a:pt x="29" y="58"/>
                            </a:lnTo>
                            <a:lnTo>
                              <a:pt x="75" y="0"/>
                            </a:lnTo>
                            <a:lnTo>
                              <a:pt x="58" y="58"/>
                            </a:lnTo>
                            <a:lnTo>
                              <a:pt x="23" y="93"/>
                            </a:lnTo>
                            <a:lnTo>
                              <a:pt x="17" y="105"/>
                            </a:lnTo>
                            <a:lnTo>
                              <a:pt x="0" y="110"/>
                            </a:lnTo>
                            <a:close/>
                          </a:path>
                        </a:pathLst>
                      </a:custGeom>
                      <a:solidFill>
                        <a:sysClr val="window" lastClr="FFFFFF">
                          <a:lumMod val="75000"/>
                        </a:sysClr>
                      </a:solidFill>
                      <a:ln w="9525">
                        <a:solidFill>
                          <a:sysClr val="window" lastClr="FFFFFF">
                            <a:lumMod val="7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4" name="Freeform 95"/>
                      <p:cNvSpPr>
                        <a:spLocks/>
                      </p:cNvSpPr>
                      <p:nvPr/>
                    </p:nvSpPr>
                    <p:spPr bwMode="auto">
                      <a:xfrm>
                        <a:off x="2126" y="1253"/>
                        <a:ext cx="42" cy="66"/>
                      </a:xfrm>
                      <a:custGeom>
                        <a:avLst/>
                        <a:gdLst>
                          <a:gd name="T0" fmla="*/ 152 w 337"/>
                          <a:gd name="T1" fmla="*/ 343 h 523"/>
                          <a:gd name="T2" fmla="*/ 123 w 337"/>
                          <a:gd name="T3" fmla="*/ 338 h 523"/>
                          <a:gd name="T4" fmla="*/ 82 w 337"/>
                          <a:gd name="T5" fmla="*/ 384 h 523"/>
                          <a:gd name="T6" fmla="*/ 70 w 337"/>
                          <a:gd name="T7" fmla="*/ 460 h 523"/>
                          <a:gd name="T8" fmla="*/ 70 w 337"/>
                          <a:gd name="T9" fmla="*/ 518 h 523"/>
                          <a:gd name="T10" fmla="*/ 30 w 337"/>
                          <a:gd name="T11" fmla="*/ 523 h 523"/>
                          <a:gd name="T12" fmla="*/ 0 w 337"/>
                          <a:gd name="T13" fmla="*/ 448 h 523"/>
                          <a:gd name="T14" fmla="*/ 12 w 337"/>
                          <a:gd name="T15" fmla="*/ 366 h 523"/>
                          <a:gd name="T16" fmla="*/ 12 w 337"/>
                          <a:gd name="T17" fmla="*/ 303 h 523"/>
                          <a:gd name="T18" fmla="*/ 23 w 337"/>
                          <a:gd name="T19" fmla="*/ 227 h 523"/>
                          <a:gd name="T20" fmla="*/ 53 w 337"/>
                          <a:gd name="T21" fmla="*/ 146 h 523"/>
                          <a:gd name="T22" fmla="*/ 100 w 337"/>
                          <a:gd name="T23" fmla="*/ 76 h 523"/>
                          <a:gd name="T24" fmla="*/ 140 w 337"/>
                          <a:gd name="T25" fmla="*/ 52 h 523"/>
                          <a:gd name="T26" fmla="*/ 204 w 337"/>
                          <a:gd name="T27" fmla="*/ 52 h 523"/>
                          <a:gd name="T28" fmla="*/ 302 w 337"/>
                          <a:gd name="T29" fmla="*/ 24 h 523"/>
                          <a:gd name="T30" fmla="*/ 337 w 337"/>
                          <a:gd name="T31" fmla="*/ 0 h 523"/>
                          <a:gd name="T32" fmla="*/ 262 w 337"/>
                          <a:gd name="T33" fmla="*/ 111 h 523"/>
                          <a:gd name="T34" fmla="*/ 192 w 337"/>
                          <a:gd name="T35" fmla="*/ 134 h 523"/>
                          <a:gd name="T36" fmla="*/ 157 w 337"/>
                          <a:gd name="T37" fmla="*/ 164 h 523"/>
                          <a:gd name="T38" fmla="*/ 245 w 337"/>
                          <a:gd name="T39" fmla="*/ 181 h 523"/>
                          <a:gd name="T40" fmla="*/ 279 w 337"/>
                          <a:gd name="T41" fmla="*/ 152 h 523"/>
                          <a:gd name="T42" fmla="*/ 233 w 337"/>
                          <a:gd name="T43" fmla="*/ 239 h 523"/>
                          <a:gd name="T44" fmla="*/ 222 w 337"/>
                          <a:gd name="T45" fmla="*/ 274 h 523"/>
                          <a:gd name="T46" fmla="*/ 227 w 337"/>
                          <a:gd name="T47" fmla="*/ 321 h 523"/>
                          <a:gd name="T48" fmla="*/ 175 w 337"/>
                          <a:gd name="T49" fmla="*/ 355 h 523"/>
                          <a:gd name="T50" fmla="*/ 157 w 337"/>
                          <a:gd name="T51" fmla="*/ 355 h 523"/>
                          <a:gd name="T52" fmla="*/ 152 w 337"/>
                          <a:gd name="T53" fmla="*/ 343 h 5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23"/>
                          <a:gd name="T83" fmla="*/ 337 w 337"/>
                          <a:gd name="T84" fmla="*/ 523 h 5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23">
                            <a:moveTo>
                              <a:pt x="152" y="343"/>
                            </a:moveTo>
                            <a:lnTo>
                              <a:pt x="123" y="338"/>
                            </a:lnTo>
                            <a:lnTo>
                              <a:pt x="82" y="384"/>
                            </a:lnTo>
                            <a:lnTo>
                              <a:pt x="70" y="460"/>
                            </a:lnTo>
                            <a:lnTo>
                              <a:pt x="70" y="518"/>
                            </a:lnTo>
                            <a:lnTo>
                              <a:pt x="30" y="523"/>
                            </a:lnTo>
                            <a:lnTo>
                              <a:pt x="0" y="448"/>
                            </a:lnTo>
                            <a:lnTo>
                              <a:pt x="12" y="366"/>
                            </a:lnTo>
                            <a:lnTo>
                              <a:pt x="12" y="303"/>
                            </a:lnTo>
                            <a:lnTo>
                              <a:pt x="23" y="227"/>
                            </a:lnTo>
                            <a:lnTo>
                              <a:pt x="53" y="146"/>
                            </a:lnTo>
                            <a:lnTo>
                              <a:pt x="100" y="76"/>
                            </a:lnTo>
                            <a:lnTo>
                              <a:pt x="140" y="52"/>
                            </a:lnTo>
                            <a:lnTo>
                              <a:pt x="204" y="52"/>
                            </a:lnTo>
                            <a:lnTo>
                              <a:pt x="302" y="24"/>
                            </a:lnTo>
                            <a:lnTo>
                              <a:pt x="337" y="0"/>
                            </a:lnTo>
                            <a:lnTo>
                              <a:pt x="262" y="111"/>
                            </a:lnTo>
                            <a:lnTo>
                              <a:pt x="192" y="134"/>
                            </a:lnTo>
                            <a:lnTo>
                              <a:pt x="157" y="164"/>
                            </a:lnTo>
                            <a:lnTo>
                              <a:pt x="245" y="181"/>
                            </a:lnTo>
                            <a:lnTo>
                              <a:pt x="279" y="152"/>
                            </a:lnTo>
                            <a:lnTo>
                              <a:pt x="233" y="239"/>
                            </a:lnTo>
                            <a:lnTo>
                              <a:pt x="222" y="274"/>
                            </a:lnTo>
                            <a:lnTo>
                              <a:pt x="227" y="321"/>
                            </a:lnTo>
                            <a:lnTo>
                              <a:pt x="175" y="355"/>
                            </a:lnTo>
                            <a:lnTo>
                              <a:pt x="157" y="355"/>
                            </a:lnTo>
                            <a:lnTo>
                              <a:pt x="152" y="34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5" name="Freeform 96"/>
                      <p:cNvSpPr>
                        <a:spLocks/>
                      </p:cNvSpPr>
                      <p:nvPr/>
                    </p:nvSpPr>
                    <p:spPr bwMode="auto">
                      <a:xfrm>
                        <a:off x="2175" y="1283"/>
                        <a:ext cx="3" cy="5"/>
                      </a:xfrm>
                      <a:custGeom>
                        <a:avLst/>
                        <a:gdLst>
                          <a:gd name="T0" fmla="*/ 22 w 22"/>
                          <a:gd name="T1" fmla="*/ 0 h 41"/>
                          <a:gd name="T2" fmla="*/ 0 w 22"/>
                          <a:gd name="T3" fmla="*/ 29 h 41"/>
                          <a:gd name="T4" fmla="*/ 0 w 22"/>
                          <a:gd name="T5" fmla="*/ 41 h 41"/>
                          <a:gd name="T6" fmla="*/ 22 w 22"/>
                          <a:gd name="T7" fmla="*/ 29 h 41"/>
                          <a:gd name="T8" fmla="*/ 22 w 22"/>
                          <a:gd name="T9" fmla="*/ 6 h 41"/>
                          <a:gd name="T10" fmla="*/ 22 w 22"/>
                          <a:gd name="T11" fmla="*/ 0 h 41"/>
                          <a:gd name="T12" fmla="*/ 0 60000 65536"/>
                          <a:gd name="T13" fmla="*/ 0 60000 65536"/>
                          <a:gd name="T14" fmla="*/ 0 60000 65536"/>
                          <a:gd name="T15" fmla="*/ 0 60000 65536"/>
                          <a:gd name="T16" fmla="*/ 0 60000 65536"/>
                          <a:gd name="T17" fmla="*/ 0 60000 65536"/>
                          <a:gd name="T18" fmla="*/ 0 w 22"/>
                          <a:gd name="T19" fmla="*/ 0 h 41"/>
                          <a:gd name="T20" fmla="*/ 22 w 2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22" h="41">
                            <a:moveTo>
                              <a:pt x="22" y="0"/>
                            </a:moveTo>
                            <a:lnTo>
                              <a:pt x="0" y="29"/>
                            </a:lnTo>
                            <a:lnTo>
                              <a:pt x="0" y="41"/>
                            </a:lnTo>
                            <a:lnTo>
                              <a:pt x="22" y="29"/>
                            </a:lnTo>
                            <a:lnTo>
                              <a:pt x="22" y="6"/>
                            </a:lnTo>
                            <a:lnTo>
                              <a:pt x="22" y="0"/>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6" name="Freeform 97"/>
                      <p:cNvSpPr>
                        <a:spLocks/>
                      </p:cNvSpPr>
                      <p:nvPr/>
                    </p:nvSpPr>
                    <p:spPr bwMode="auto">
                      <a:xfrm>
                        <a:off x="2195" y="1277"/>
                        <a:ext cx="8" cy="6"/>
                      </a:xfrm>
                      <a:custGeom>
                        <a:avLst/>
                        <a:gdLst>
                          <a:gd name="T0" fmla="*/ 35 w 64"/>
                          <a:gd name="T1" fmla="*/ 24 h 47"/>
                          <a:gd name="T2" fmla="*/ 24 w 64"/>
                          <a:gd name="T3" fmla="*/ 12 h 47"/>
                          <a:gd name="T4" fmla="*/ 12 w 64"/>
                          <a:gd name="T5" fmla="*/ 17 h 47"/>
                          <a:gd name="T6" fmla="*/ 0 w 64"/>
                          <a:gd name="T7" fmla="*/ 41 h 47"/>
                          <a:gd name="T8" fmla="*/ 35 w 64"/>
                          <a:gd name="T9" fmla="*/ 47 h 47"/>
                          <a:gd name="T10" fmla="*/ 64 w 64"/>
                          <a:gd name="T11" fmla="*/ 35 h 47"/>
                          <a:gd name="T12" fmla="*/ 64 w 64"/>
                          <a:gd name="T13" fmla="*/ 12 h 47"/>
                          <a:gd name="T14" fmla="*/ 52 w 64"/>
                          <a:gd name="T15" fmla="*/ 0 h 47"/>
                          <a:gd name="T16" fmla="*/ 41 w 64"/>
                          <a:gd name="T17" fmla="*/ 0 h 47"/>
                          <a:gd name="T18" fmla="*/ 24 w 64"/>
                          <a:gd name="T19" fmla="*/ 0 h 47"/>
                          <a:gd name="T20" fmla="*/ 35 w 64"/>
                          <a:gd name="T21" fmla="*/ 24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7"/>
                          <a:gd name="T35" fmla="*/ 64 w 64"/>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7">
                            <a:moveTo>
                              <a:pt x="35" y="24"/>
                            </a:moveTo>
                            <a:lnTo>
                              <a:pt x="24" y="12"/>
                            </a:lnTo>
                            <a:lnTo>
                              <a:pt x="12" y="17"/>
                            </a:lnTo>
                            <a:lnTo>
                              <a:pt x="0" y="41"/>
                            </a:lnTo>
                            <a:lnTo>
                              <a:pt x="35" y="47"/>
                            </a:lnTo>
                            <a:lnTo>
                              <a:pt x="64" y="35"/>
                            </a:lnTo>
                            <a:lnTo>
                              <a:pt x="64" y="12"/>
                            </a:lnTo>
                            <a:lnTo>
                              <a:pt x="52" y="0"/>
                            </a:lnTo>
                            <a:lnTo>
                              <a:pt x="41" y="0"/>
                            </a:lnTo>
                            <a:lnTo>
                              <a:pt x="24" y="0"/>
                            </a:lnTo>
                            <a:lnTo>
                              <a:pt x="35" y="24"/>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7" name="Freeform 98"/>
                      <p:cNvSpPr>
                        <a:spLocks/>
                      </p:cNvSpPr>
                      <p:nvPr/>
                    </p:nvSpPr>
                    <p:spPr bwMode="auto">
                      <a:xfrm>
                        <a:off x="2190" y="1235"/>
                        <a:ext cx="6" cy="21"/>
                      </a:xfrm>
                      <a:custGeom>
                        <a:avLst/>
                        <a:gdLst>
                          <a:gd name="T0" fmla="*/ 6 w 53"/>
                          <a:gd name="T1" fmla="*/ 150 h 168"/>
                          <a:gd name="T2" fmla="*/ 46 w 53"/>
                          <a:gd name="T3" fmla="*/ 127 h 168"/>
                          <a:gd name="T4" fmla="*/ 53 w 53"/>
                          <a:gd name="T5" fmla="*/ 80 h 168"/>
                          <a:gd name="T6" fmla="*/ 53 w 53"/>
                          <a:gd name="T7" fmla="*/ 40 h 168"/>
                          <a:gd name="T8" fmla="*/ 46 w 53"/>
                          <a:gd name="T9" fmla="*/ 0 h 168"/>
                          <a:gd name="T10" fmla="*/ 35 w 53"/>
                          <a:gd name="T11" fmla="*/ 58 h 168"/>
                          <a:gd name="T12" fmla="*/ 18 w 53"/>
                          <a:gd name="T13" fmla="*/ 110 h 168"/>
                          <a:gd name="T14" fmla="*/ 0 w 53"/>
                          <a:gd name="T15" fmla="*/ 139 h 168"/>
                          <a:gd name="T16" fmla="*/ 0 w 53"/>
                          <a:gd name="T17" fmla="*/ 168 h 168"/>
                          <a:gd name="T18" fmla="*/ 6 w 53"/>
                          <a:gd name="T19" fmla="*/ 15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
                          <a:gd name="T31" fmla="*/ 0 h 168"/>
                          <a:gd name="T32" fmla="*/ 53 w 53"/>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 h="168">
                            <a:moveTo>
                              <a:pt x="6" y="150"/>
                            </a:moveTo>
                            <a:lnTo>
                              <a:pt x="46" y="127"/>
                            </a:lnTo>
                            <a:lnTo>
                              <a:pt x="53" y="80"/>
                            </a:lnTo>
                            <a:lnTo>
                              <a:pt x="53" y="40"/>
                            </a:lnTo>
                            <a:lnTo>
                              <a:pt x="46" y="0"/>
                            </a:lnTo>
                            <a:lnTo>
                              <a:pt x="35" y="58"/>
                            </a:lnTo>
                            <a:lnTo>
                              <a:pt x="18" y="110"/>
                            </a:lnTo>
                            <a:lnTo>
                              <a:pt x="0" y="139"/>
                            </a:lnTo>
                            <a:lnTo>
                              <a:pt x="0" y="168"/>
                            </a:lnTo>
                            <a:lnTo>
                              <a:pt x="6" y="150"/>
                            </a:lnTo>
                            <a:close/>
                          </a:path>
                        </a:pathLst>
                      </a:custGeom>
                      <a:solidFill>
                        <a:sysClr val="windowText" lastClr="000000">
                          <a:lumMod val="50000"/>
                          <a:lumOff val="50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8" name="Freeform 99"/>
                      <p:cNvSpPr>
                        <a:spLocks/>
                      </p:cNvSpPr>
                      <p:nvPr/>
                    </p:nvSpPr>
                    <p:spPr bwMode="auto">
                      <a:xfrm>
                        <a:off x="2146" y="1188"/>
                        <a:ext cx="37" cy="27"/>
                      </a:xfrm>
                      <a:custGeom>
                        <a:avLst/>
                        <a:gdLst>
                          <a:gd name="T0" fmla="*/ 133 w 297"/>
                          <a:gd name="T1" fmla="*/ 157 h 215"/>
                          <a:gd name="T2" fmla="*/ 100 w 297"/>
                          <a:gd name="T3" fmla="*/ 145 h 215"/>
                          <a:gd name="T4" fmla="*/ 76 w 297"/>
                          <a:gd name="T5" fmla="*/ 157 h 215"/>
                          <a:gd name="T6" fmla="*/ 41 w 297"/>
                          <a:gd name="T7" fmla="*/ 186 h 215"/>
                          <a:gd name="T8" fmla="*/ 0 w 297"/>
                          <a:gd name="T9" fmla="*/ 186 h 215"/>
                          <a:gd name="T10" fmla="*/ 41 w 297"/>
                          <a:gd name="T11" fmla="*/ 122 h 215"/>
                          <a:gd name="T12" fmla="*/ 76 w 297"/>
                          <a:gd name="T13" fmla="*/ 81 h 215"/>
                          <a:gd name="T14" fmla="*/ 116 w 297"/>
                          <a:gd name="T15" fmla="*/ 64 h 215"/>
                          <a:gd name="T16" fmla="*/ 186 w 297"/>
                          <a:gd name="T17" fmla="*/ 35 h 215"/>
                          <a:gd name="T18" fmla="*/ 233 w 297"/>
                          <a:gd name="T19" fmla="*/ 0 h 215"/>
                          <a:gd name="T20" fmla="*/ 290 w 297"/>
                          <a:gd name="T21" fmla="*/ 0 h 215"/>
                          <a:gd name="T22" fmla="*/ 297 w 297"/>
                          <a:gd name="T23" fmla="*/ 53 h 215"/>
                          <a:gd name="T24" fmla="*/ 285 w 297"/>
                          <a:gd name="T25" fmla="*/ 98 h 215"/>
                          <a:gd name="T26" fmla="*/ 255 w 297"/>
                          <a:gd name="T27" fmla="*/ 168 h 215"/>
                          <a:gd name="T28" fmla="*/ 180 w 297"/>
                          <a:gd name="T29" fmla="*/ 215 h 215"/>
                          <a:gd name="T30" fmla="*/ 151 w 297"/>
                          <a:gd name="T31" fmla="*/ 186 h 215"/>
                          <a:gd name="T32" fmla="*/ 133 w 297"/>
                          <a:gd name="T33" fmla="*/ 145 h 215"/>
                          <a:gd name="T34" fmla="*/ 133 w 297"/>
                          <a:gd name="T35" fmla="*/ 157 h 2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
                          <a:gd name="T55" fmla="*/ 0 h 215"/>
                          <a:gd name="T56" fmla="*/ 297 w 297"/>
                          <a:gd name="T57" fmla="*/ 215 h 2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 h="215">
                            <a:moveTo>
                              <a:pt x="133" y="157"/>
                            </a:moveTo>
                            <a:lnTo>
                              <a:pt x="100" y="145"/>
                            </a:lnTo>
                            <a:lnTo>
                              <a:pt x="76" y="157"/>
                            </a:lnTo>
                            <a:lnTo>
                              <a:pt x="41" y="186"/>
                            </a:lnTo>
                            <a:lnTo>
                              <a:pt x="0" y="186"/>
                            </a:lnTo>
                            <a:lnTo>
                              <a:pt x="41" y="122"/>
                            </a:lnTo>
                            <a:lnTo>
                              <a:pt x="76" y="81"/>
                            </a:lnTo>
                            <a:lnTo>
                              <a:pt x="116" y="64"/>
                            </a:lnTo>
                            <a:lnTo>
                              <a:pt x="186" y="35"/>
                            </a:lnTo>
                            <a:lnTo>
                              <a:pt x="233" y="0"/>
                            </a:lnTo>
                            <a:lnTo>
                              <a:pt x="290" y="0"/>
                            </a:lnTo>
                            <a:lnTo>
                              <a:pt x="297" y="53"/>
                            </a:lnTo>
                            <a:lnTo>
                              <a:pt x="285" y="98"/>
                            </a:lnTo>
                            <a:lnTo>
                              <a:pt x="255" y="168"/>
                            </a:lnTo>
                            <a:lnTo>
                              <a:pt x="180" y="215"/>
                            </a:lnTo>
                            <a:lnTo>
                              <a:pt x="151" y="186"/>
                            </a:lnTo>
                            <a:lnTo>
                              <a:pt x="133" y="145"/>
                            </a:lnTo>
                            <a:lnTo>
                              <a:pt x="133" y="157"/>
                            </a:lnTo>
                            <a:close/>
                          </a:path>
                        </a:pathLst>
                      </a:custGeom>
                      <a:solidFill>
                        <a:sysClr val="window" lastClr="FFFFFF">
                          <a:lumMod val="75000"/>
                        </a:sysClr>
                      </a:solidFill>
                      <a:ln w="9525">
                        <a:solidFill>
                          <a:srgbClr val="F9FBFD"/>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39" name="Freeform 100"/>
                      <p:cNvSpPr>
                        <a:spLocks/>
                      </p:cNvSpPr>
                      <p:nvPr/>
                    </p:nvSpPr>
                    <p:spPr bwMode="auto">
                      <a:xfrm>
                        <a:off x="2130" y="1120"/>
                        <a:ext cx="20" cy="41"/>
                      </a:xfrm>
                      <a:custGeom>
                        <a:avLst/>
                        <a:gdLst>
                          <a:gd name="T0" fmla="*/ 87 w 157"/>
                          <a:gd name="T1" fmla="*/ 268 h 326"/>
                          <a:gd name="T2" fmla="*/ 87 w 157"/>
                          <a:gd name="T3" fmla="*/ 234 h 326"/>
                          <a:gd name="T4" fmla="*/ 105 w 157"/>
                          <a:gd name="T5" fmla="*/ 187 h 326"/>
                          <a:gd name="T6" fmla="*/ 127 w 157"/>
                          <a:gd name="T7" fmla="*/ 157 h 326"/>
                          <a:gd name="T8" fmla="*/ 127 w 157"/>
                          <a:gd name="T9" fmla="*/ 94 h 326"/>
                          <a:gd name="T10" fmla="*/ 157 w 157"/>
                          <a:gd name="T11" fmla="*/ 47 h 326"/>
                          <a:gd name="T12" fmla="*/ 110 w 157"/>
                          <a:gd name="T13" fmla="*/ 7 h 326"/>
                          <a:gd name="T14" fmla="*/ 58 w 157"/>
                          <a:gd name="T15" fmla="*/ 0 h 326"/>
                          <a:gd name="T16" fmla="*/ 40 w 157"/>
                          <a:gd name="T17" fmla="*/ 42 h 326"/>
                          <a:gd name="T18" fmla="*/ 40 w 157"/>
                          <a:gd name="T19" fmla="*/ 94 h 326"/>
                          <a:gd name="T20" fmla="*/ 28 w 157"/>
                          <a:gd name="T21" fmla="*/ 164 h 326"/>
                          <a:gd name="T22" fmla="*/ 0 w 157"/>
                          <a:gd name="T23" fmla="*/ 268 h 326"/>
                          <a:gd name="T24" fmla="*/ 11 w 157"/>
                          <a:gd name="T25" fmla="*/ 314 h 326"/>
                          <a:gd name="T26" fmla="*/ 40 w 157"/>
                          <a:gd name="T27" fmla="*/ 326 h 326"/>
                          <a:gd name="T28" fmla="*/ 81 w 157"/>
                          <a:gd name="T29" fmla="*/ 303 h 326"/>
                          <a:gd name="T30" fmla="*/ 87 w 157"/>
                          <a:gd name="T31" fmla="*/ 268 h 3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7"/>
                          <a:gd name="T49" fmla="*/ 0 h 326"/>
                          <a:gd name="T50" fmla="*/ 157 w 157"/>
                          <a:gd name="T51" fmla="*/ 326 h 3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7" h="326">
                            <a:moveTo>
                              <a:pt x="87" y="268"/>
                            </a:moveTo>
                            <a:lnTo>
                              <a:pt x="87" y="234"/>
                            </a:lnTo>
                            <a:lnTo>
                              <a:pt x="105" y="187"/>
                            </a:lnTo>
                            <a:lnTo>
                              <a:pt x="127" y="157"/>
                            </a:lnTo>
                            <a:lnTo>
                              <a:pt x="127" y="94"/>
                            </a:lnTo>
                            <a:lnTo>
                              <a:pt x="157" y="47"/>
                            </a:lnTo>
                            <a:lnTo>
                              <a:pt x="110" y="7"/>
                            </a:lnTo>
                            <a:lnTo>
                              <a:pt x="58" y="0"/>
                            </a:lnTo>
                            <a:lnTo>
                              <a:pt x="40" y="42"/>
                            </a:lnTo>
                            <a:lnTo>
                              <a:pt x="40" y="94"/>
                            </a:lnTo>
                            <a:lnTo>
                              <a:pt x="28" y="164"/>
                            </a:lnTo>
                            <a:lnTo>
                              <a:pt x="0" y="268"/>
                            </a:lnTo>
                            <a:lnTo>
                              <a:pt x="11" y="314"/>
                            </a:lnTo>
                            <a:lnTo>
                              <a:pt x="40" y="326"/>
                            </a:lnTo>
                            <a:lnTo>
                              <a:pt x="81" y="303"/>
                            </a:lnTo>
                            <a:lnTo>
                              <a:pt x="87" y="268"/>
                            </a:lnTo>
                            <a:close/>
                          </a:path>
                        </a:pathLst>
                      </a:custGeom>
                      <a:solidFill>
                        <a:sysClr val="window" lastClr="FFFFFF">
                          <a:lumMod val="7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0" name="Freeform 101"/>
                      <p:cNvSpPr>
                        <a:spLocks/>
                      </p:cNvSpPr>
                      <p:nvPr/>
                    </p:nvSpPr>
                    <p:spPr bwMode="auto">
                      <a:xfrm>
                        <a:off x="2150" y="1161"/>
                        <a:ext cx="7" cy="7"/>
                      </a:xfrm>
                      <a:custGeom>
                        <a:avLst/>
                        <a:gdLst>
                          <a:gd name="T0" fmla="*/ 53 w 53"/>
                          <a:gd name="T1" fmla="*/ 24 h 52"/>
                          <a:gd name="T2" fmla="*/ 35 w 53"/>
                          <a:gd name="T3" fmla="*/ 0 h 52"/>
                          <a:gd name="T4" fmla="*/ 0 w 53"/>
                          <a:gd name="T5" fmla="*/ 0 h 52"/>
                          <a:gd name="T6" fmla="*/ 0 w 53"/>
                          <a:gd name="T7" fmla="*/ 29 h 52"/>
                          <a:gd name="T8" fmla="*/ 30 w 53"/>
                          <a:gd name="T9" fmla="*/ 52 h 52"/>
                          <a:gd name="T10" fmla="*/ 41 w 53"/>
                          <a:gd name="T11" fmla="*/ 41 h 52"/>
                          <a:gd name="T12" fmla="*/ 53 w 53"/>
                          <a:gd name="T13" fmla="*/ 24 h 52"/>
                          <a:gd name="T14" fmla="*/ 0 60000 65536"/>
                          <a:gd name="T15" fmla="*/ 0 60000 65536"/>
                          <a:gd name="T16" fmla="*/ 0 60000 65536"/>
                          <a:gd name="T17" fmla="*/ 0 60000 65536"/>
                          <a:gd name="T18" fmla="*/ 0 60000 65536"/>
                          <a:gd name="T19" fmla="*/ 0 60000 65536"/>
                          <a:gd name="T20" fmla="*/ 0 60000 65536"/>
                          <a:gd name="T21" fmla="*/ 0 w 53"/>
                          <a:gd name="T22" fmla="*/ 0 h 52"/>
                          <a:gd name="T23" fmla="*/ 53 w 53"/>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2">
                            <a:moveTo>
                              <a:pt x="53" y="24"/>
                            </a:moveTo>
                            <a:lnTo>
                              <a:pt x="35" y="0"/>
                            </a:lnTo>
                            <a:lnTo>
                              <a:pt x="0" y="0"/>
                            </a:lnTo>
                            <a:lnTo>
                              <a:pt x="0" y="29"/>
                            </a:lnTo>
                            <a:lnTo>
                              <a:pt x="30" y="52"/>
                            </a:lnTo>
                            <a:lnTo>
                              <a:pt x="41" y="41"/>
                            </a:lnTo>
                            <a:lnTo>
                              <a:pt x="53" y="24"/>
                            </a:lnTo>
                            <a:close/>
                          </a:path>
                        </a:pathLst>
                      </a:custGeom>
                      <a:solidFill>
                        <a:sysClr val="window" lastClr="FFFFFF">
                          <a:lumMod val="75000"/>
                        </a:sysClr>
                      </a:solidFill>
                      <a:ln w="9525">
                        <a:solidFill>
                          <a:sysClr val="window" lastClr="FFFFFF">
                            <a:lumMod val="7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1" name="Freeform 102"/>
                      <p:cNvSpPr>
                        <a:spLocks/>
                      </p:cNvSpPr>
                      <p:nvPr/>
                    </p:nvSpPr>
                    <p:spPr bwMode="auto">
                      <a:xfrm>
                        <a:off x="2163" y="1161"/>
                        <a:ext cx="6" cy="5"/>
                      </a:xfrm>
                      <a:custGeom>
                        <a:avLst/>
                        <a:gdLst>
                          <a:gd name="T0" fmla="*/ 53 w 53"/>
                          <a:gd name="T1" fmla="*/ 0 h 41"/>
                          <a:gd name="T2" fmla="*/ 24 w 53"/>
                          <a:gd name="T3" fmla="*/ 0 h 41"/>
                          <a:gd name="T4" fmla="*/ 0 w 53"/>
                          <a:gd name="T5" fmla="*/ 41 h 41"/>
                          <a:gd name="T6" fmla="*/ 18 w 53"/>
                          <a:gd name="T7" fmla="*/ 41 h 41"/>
                          <a:gd name="T8" fmla="*/ 24 w 53"/>
                          <a:gd name="T9" fmla="*/ 24 h 41"/>
                          <a:gd name="T10" fmla="*/ 53 w 53"/>
                          <a:gd name="T11" fmla="*/ 0 h 41"/>
                          <a:gd name="T12" fmla="*/ 0 60000 65536"/>
                          <a:gd name="T13" fmla="*/ 0 60000 65536"/>
                          <a:gd name="T14" fmla="*/ 0 60000 65536"/>
                          <a:gd name="T15" fmla="*/ 0 60000 65536"/>
                          <a:gd name="T16" fmla="*/ 0 60000 65536"/>
                          <a:gd name="T17" fmla="*/ 0 60000 65536"/>
                          <a:gd name="T18" fmla="*/ 0 w 53"/>
                          <a:gd name="T19" fmla="*/ 0 h 41"/>
                          <a:gd name="T20" fmla="*/ 53 w 5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3" h="41">
                            <a:moveTo>
                              <a:pt x="53" y="0"/>
                            </a:moveTo>
                            <a:lnTo>
                              <a:pt x="24" y="0"/>
                            </a:lnTo>
                            <a:lnTo>
                              <a:pt x="0" y="41"/>
                            </a:lnTo>
                            <a:lnTo>
                              <a:pt x="18" y="41"/>
                            </a:lnTo>
                            <a:lnTo>
                              <a:pt x="24" y="24"/>
                            </a:lnTo>
                            <a:lnTo>
                              <a:pt x="53" y="0"/>
                            </a:lnTo>
                            <a:close/>
                          </a:path>
                        </a:pathLst>
                      </a:custGeom>
                      <a:solidFill>
                        <a:sysClr val="window" lastClr="FFFFFF">
                          <a:lumMod val="75000"/>
                        </a:sysClr>
                      </a:solidFill>
                      <a:ln w="9525">
                        <a:solidFill>
                          <a:sysClr val="window" lastClr="FFFFFF">
                            <a:lumMod val="7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2" name="Freeform 103"/>
                      <p:cNvSpPr>
                        <a:spLocks/>
                      </p:cNvSpPr>
                      <p:nvPr/>
                    </p:nvSpPr>
                    <p:spPr bwMode="auto">
                      <a:xfrm>
                        <a:off x="2346" y="1362"/>
                        <a:ext cx="35" cy="13"/>
                      </a:xfrm>
                      <a:custGeom>
                        <a:avLst/>
                        <a:gdLst>
                          <a:gd name="T0" fmla="*/ 122 w 279"/>
                          <a:gd name="T1" fmla="*/ 17 h 99"/>
                          <a:gd name="T2" fmla="*/ 88 w 279"/>
                          <a:gd name="T3" fmla="*/ 12 h 99"/>
                          <a:gd name="T4" fmla="*/ 58 w 279"/>
                          <a:gd name="T5" fmla="*/ 0 h 99"/>
                          <a:gd name="T6" fmla="*/ 0 w 279"/>
                          <a:gd name="T7" fmla="*/ 17 h 99"/>
                          <a:gd name="T8" fmla="*/ 23 w 279"/>
                          <a:gd name="T9" fmla="*/ 64 h 99"/>
                          <a:gd name="T10" fmla="*/ 82 w 279"/>
                          <a:gd name="T11" fmla="*/ 70 h 99"/>
                          <a:gd name="T12" fmla="*/ 117 w 279"/>
                          <a:gd name="T13" fmla="*/ 76 h 99"/>
                          <a:gd name="T14" fmla="*/ 169 w 279"/>
                          <a:gd name="T15" fmla="*/ 99 h 99"/>
                          <a:gd name="T16" fmla="*/ 210 w 279"/>
                          <a:gd name="T17" fmla="*/ 99 h 99"/>
                          <a:gd name="T18" fmla="*/ 267 w 279"/>
                          <a:gd name="T19" fmla="*/ 70 h 99"/>
                          <a:gd name="T20" fmla="*/ 279 w 279"/>
                          <a:gd name="T21" fmla="*/ 35 h 99"/>
                          <a:gd name="T22" fmla="*/ 239 w 279"/>
                          <a:gd name="T23" fmla="*/ 12 h 99"/>
                          <a:gd name="T24" fmla="*/ 192 w 279"/>
                          <a:gd name="T25" fmla="*/ 12 h 99"/>
                          <a:gd name="T26" fmla="*/ 145 w 279"/>
                          <a:gd name="T27" fmla="*/ 35 h 99"/>
                          <a:gd name="T28" fmla="*/ 122 w 279"/>
                          <a:gd name="T29" fmla="*/ 41 h 99"/>
                          <a:gd name="T30" fmla="*/ 117 w 279"/>
                          <a:gd name="T31" fmla="*/ 29 h 99"/>
                          <a:gd name="T32" fmla="*/ 122 w 279"/>
                          <a:gd name="T33" fmla="*/ 17 h 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9"/>
                          <a:gd name="T52" fmla="*/ 0 h 99"/>
                          <a:gd name="T53" fmla="*/ 279 w 279"/>
                          <a:gd name="T54" fmla="*/ 99 h 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9" h="99">
                            <a:moveTo>
                              <a:pt x="122" y="17"/>
                            </a:moveTo>
                            <a:lnTo>
                              <a:pt x="88" y="12"/>
                            </a:lnTo>
                            <a:lnTo>
                              <a:pt x="58" y="0"/>
                            </a:lnTo>
                            <a:lnTo>
                              <a:pt x="0" y="17"/>
                            </a:lnTo>
                            <a:lnTo>
                              <a:pt x="23" y="64"/>
                            </a:lnTo>
                            <a:lnTo>
                              <a:pt x="82" y="70"/>
                            </a:lnTo>
                            <a:lnTo>
                              <a:pt x="117" y="76"/>
                            </a:lnTo>
                            <a:lnTo>
                              <a:pt x="169" y="99"/>
                            </a:lnTo>
                            <a:lnTo>
                              <a:pt x="210" y="99"/>
                            </a:lnTo>
                            <a:lnTo>
                              <a:pt x="267" y="70"/>
                            </a:lnTo>
                            <a:lnTo>
                              <a:pt x="279" y="35"/>
                            </a:lnTo>
                            <a:lnTo>
                              <a:pt x="239" y="12"/>
                            </a:lnTo>
                            <a:lnTo>
                              <a:pt x="192" y="12"/>
                            </a:lnTo>
                            <a:lnTo>
                              <a:pt x="145" y="35"/>
                            </a:lnTo>
                            <a:lnTo>
                              <a:pt x="122" y="41"/>
                            </a:lnTo>
                            <a:lnTo>
                              <a:pt x="117" y="29"/>
                            </a:lnTo>
                            <a:lnTo>
                              <a:pt x="122" y="1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3" name="Freeform 104"/>
                      <p:cNvSpPr>
                        <a:spLocks/>
                      </p:cNvSpPr>
                      <p:nvPr/>
                    </p:nvSpPr>
                    <p:spPr bwMode="auto">
                      <a:xfrm>
                        <a:off x="2367" y="1349"/>
                        <a:ext cx="13" cy="18"/>
                      </a:xfrm>
                      <a:custGeom>
                        <a:avLst/>
                        <a:gdLst>
                          <a:gd name="T0" fmla="*/ 58 w 99"/>
                          <a:gd name="T1" fmla="*/ 122 h 145"/>
                          <a:gd name="T2" fmla="*/ 58 w 99"/>
                          <a:gd name="T3" fmla="*/ 104 h 145"/>
                          <a:gd name="T4" fmla="*/ 35 w 99"/>
                          <a:gd name="T5" fmla="*/ 81 h 145"/>
                          <a:gd name="T6" fmla="*/ 29 w 99"/>
                          <a:gd name="T7" fmla="*/ 35 h 145"/>
                          <a:gd name="T8" fmla="*/ 0 w 99"/>
                          <a:gd name="T9" fmla="*/ 0 h 145"/>
                          <a:gd name="T10" fmla="*/ 58 w 99"/>
                          <a:gd name="T11" fmla="*/ 12 h 145"/>
                          <a:gd name="T12" fmla="*/ 92 w 99"/>
                          <a:gd name="T13" fmla="*/ 52 h 145"/>
                          <a:gd name="T14" fmla="*/ 99 w 99"/>
                          <a:gd name="T15" fmla="*/ 92 h 145"/>
                          <a:gd name="T16" fmla="*/ 99 w 99"/>
                          <a:gd name="T17" fmla="*/ 122 h 145"/>
                          <a:gd name="T18" fmla="*/ 92 w 99"/>
                          <a:gd name="T19" fmla="*/ 145 h 145"/>
                          <a:gd name="T20" fmla="*/ 87 w 99"/>
                          <a:gd name="T21" fmla="*/ 145 h 145"/>
                          <a:gd name="T22" fmla="*/ 58 w 99"/>
                          <a:gd name="T23" fmla="*/ 122 h 1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145"/>
                          <a:gd name="T38" fmla="*/ 99 w 99"/>
                          <a:gd name="T39" fmla="*/ 145 h 1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145">
                            <a:moveTo>
                              <a:pt x="58" y="122"/>
                            </a:moveTo>
                            <a:lnTo>
                              <a:pt x="58" y="104"/>
                            </a:lnTo>
                            <a:lnTo>
                              <a:pt x="35" y="81"/>
                            </a:lnTo>
                            <a:lnTo>
                              <a:pt x="29" y="35"/>
                            </a:lnTo>
                            <a:lnTo>
                              <a:pt x="0" y="0"/>
                            </a:lnTo>
                            <a:lnTo>
                              <a:pt x="58" y="12"/>
                            </a:lnTo>
                            <a:lnTo>
                              <a:pt x="92" y="52"/>
                            </a:lnTo>
                            <a:lnTo>
                              <a:pt x="99" y="92"/>
                            </a:lnTo>
                            <a:lnTo>
                              <a:pt x="99" y="122"/>
                            </a:lnTo>
                            <a:lnTo>
                              <a:pt x="92" y="145"/>
                            </a:lnTo>
                            <a:lnTo>
                              <a:pt x="87" y="145"/>
                            </a:lnTo>
                            <a:lnTo>
                              <a:pt x="58" y="12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4" name="Freeform 105"/>
                      <p:cNvSpPr>
                        <a:spLocks/>
                      </p:cNvSpPr>
                      <p:nvPr/>
                    </p:nvSpPr>
                    <p:spPr bwMode="auto">
                      <a:xfrm>
                        <a:off x="2427" y="1409"/>
                        <a:ext cx="4" cy="3"/>
                      </a:xfrm>
                      <a:custGeom>
                        <a:avLst/>
                        <a:gdLst>
                          <a:gd name="T0" fmla="*/ 0 w 30"/>
                          <a:gd name="T1" fmla="*/ 0 h 24"/>
                          <a:gd name="T2" fmla="*/ 7 w 30"/>
                          <a:gd name="T3" fmla="*/ 24 h 24"/>
                          <a:gd name="T4" fmla="*/ 30 w 30"/>
                          <a:gd name="T5" fmla="*/ 24 h 24"/>
                          <a:gd name="T6" fmla="*/ 12 w 30"/>
                          <a:gd name="T7" fmla="*/ 0 h 24"/>
                          <a:gd name="T8" fmla="*/ 7 w 30"/>
                          <a:gd name="T9" fmla="*/ 0 h 24"/>
                          <a:gd name="T10" fmla="*/ 0 w 30"/>
                          <a:gd name="T11" fmla="*/ 0 h 24"/>
                          <a:gd name="T12" fmla="*/ 0 60000 65536"/>
                          <a:gd name="T13" fmla="*/ 0 60000 65536"/>
                          <a:gd name="T14" fmla="*/ 0 60000 65536"/>
                          <a:gd name="T15" fmla="*/ 0 60000 65536"/>
                          <a:gd name="T16" fmla="*/ 0 60000 65536"/>
                          <a:gd name="T17" fmla="*/ 0 60000 65536"/>
                          <a:gd name="T18" fmla="*/ 0 w 30"/>
                          <a:gd name="T19" fmla="*/ 0 h 24"/>
                          <a:gd name="T20" fmla="*/ 30 w 30"/>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30" h="24">
                            <a:moveTo>
                              <a:pt x="0" y="0"/>
                            </a:moveTo>
                            <a:lnTo>
                              <a:pt x="7" y="24"/>
                            </a:lnTo>
                            <a:lnTo>
                              <a:pt x="30" y="24"/>
                            </a:lnTo>
                            <a:lnTo>
                              <a:pt x="12" y="0"/>
                            </a:lnTo>
                            <a:lnTo>
                              <a:pt x="7" y="0"/>
                            </a:lnTo>
                            <a:lnTo>
                              <a:pt x="0" y="0"/>
                            </a:lnTo>
                            <a:close/>
                          </a:path>
                        </a:pathLst>
                      </a:custGeom>
                      <a:solidFill>
                        <a:sysClr val="window" lastClr="FFFFFF">
                          <a:lumMod val="75000"/>
                        </a:sysClr>
                      </a:solidFill>
                      <a:ln w="9525">
                        <a:solidFill>
                          <a:sysClr val="window" lastClr="FFFFFF">
                            <a:lumMod val="7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5" name="Freeform 106"/>
                      <p:cNvSpPr>
                        <a:spLocks/>
                      </p:cNvSpPr>
                      <p:nvPr/>
                    </p:nvSpPr>
                    <p:spPr bwMode="auto">
                      <a:xfrm>
                        <a:off x="2444" y="1516"/>
                        <a:ext cx="10" cy="10"/>
                      </a:xfrm>
                      <a:custGeom>
                        <a:avLst/>
                        <a:gdLst>
                          <a:gd name="T0" fmla="*/ 75 w 82"/>
                          <a:gd name="T1" fmla="*/ 58 h 75"/>
                          <a:gd name="T2" fmla="*/ 75 w 82"/>
                          <a:gd name="T3" fmla="*/ 52 h 75"/>
                          <a:gd name="T4" fmla="*/ 47 w 82"/>
                          <a:gd name="T5" fmla="*/ 23 h 75"/>
                          <a:gd name="T6" fmla="*/ 0 w 82"/>
                          <a:gd name="T7" fmla="*/ 0 h 75"/>
                          <a:gd name="T8" fmla="*/ 35 w 82"/>
                          <a:gd name="T9" fmla="*/ 40 h 75"/>
                          <a:gd name="T10" fmla="*/ 64 w 82"/>
                          <a:gd name="T11" fmla="*/ 58 h 75"/>
                          <a:gd name="T12" fmla="*/ 82 w 82"/>
                          <a:gd name="T13" fmla="*/ 75 h 75"/>
                          <a:gd name="T14" fmla="*/ 75 w 82"/>
                          <a:gd name="T15" fmla="*/ 58 h 75"/>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75"/>
                          <a:gd name="T26" fmla="*/ 82 w 82"/>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75">
                            <a:moveTo>
                              <a:pt x="75" y="58"/>
                            </a:moveTo>
                            <a:lnTo>
                              <a:pt x="75" y="52"/>
                            </a:lnTo>
                            <a:lnTo>
                              <a:pt x="47" y="23"/>
                            </a:lnTo>
                            <a:lnTo>
                              <a:pt x="0" y="0"/>
                            </a:lnTo>
                            <a:lnTo>
                              <a:pt x="35" y="40"/>
                            </a:lnTo>
                            <a:lnTo>
                              <a:pt x="64" y="58"/>
                            </a:lnTo>
                            <a:lnTo>
                              <a:pt x="82" y="75"/>
                            </a:lnTo>
                            <a:lnTo>
                              <a:pt x="75" y="58"/>
                            </a:lnTo>
                            <a:close/>
                          </a:path>
                        </a:pathLst>
                      </a:custGeom>
                      <a:solidFill>
                        <a:sysClr val="window" lastClr="FFFFFF">
                          <a:lumMod val="75000"/>
                        </a:sysClr>
                      </a:solidFill>
                      <a:ln w="9525">
                        <a:solidFill>
                          <a:sysClr val="window" lastClr="FFFFFF">
                            <a:lumMod val="7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6" name="Freeform 107"/>
                      <p:cNvSpPr>
                        <a:spLocks/>
                      </p:cNvSpPr>
                      <p:nvPr/>
                    </p:nvSpPr>
                    <p:spPr bwMode="auto">
                      <a:xfrm>
                        <a:off x="2480" y="1487"/>
                        <a:ext cx="1" cy="2"/>
                      </a:xfrm>
                      <a:custGeom>
                        <a:avLst/>
                        <a:gdLst>
                          <a:gd name="T0" fmla="*/ 0 w 1"/>
                          <a:gd name="T1" fmla="*/ 12 h 12"/>
                          <a:gd name="T2" fmla="*/ 0 w 1"/>
                          <a:gd name="T3" fmla="*/ 0 h 12"/>
                          <a:gd name="T4" fmla="*/ 0 w 1"/>
                          <a:gd name="T5" fmla="*/ 12 h 12"/>
                          <a:gd name="T6" fmla="*/ 0 60000 65536"/>
                          <a:gd name="T7" fmla="*/ 0 60000 65536"/>
                          <a:gd name="T8" fmla="*/ 0 60000 65536"/>
                          <a:gd name="T9" fmla="*/ 0 w 1"/>
                          <a:gd name="T10" fmla="*/ 0 h 12"/>
                          <a:gd name="T11" fmla="*/ 1 w 1"/>
                          <a:gd name="T12" fmla="*/ 12 h 12"/>
                        </a:gdLst>
                        <a:ahLst/>
                        <a:cxnLst>
                          <a:cxn ang="T6">
                            <a:pos x="T0" y="T1"/>
                          </a:cxn>
                          <a:cxn ang="T7">
                            <a:pos x="T2" y="T3"/>
                          </a:cxn>
                          <a:cxn ang="T8">
                            <a:pos x="T4" y="T5"/>
                          </a:cxn>
                        </a:cxnLst>
                        <a:rect l="T9" t="T10" r="T11" b="T12"/>
                        <a:pathLst>
                          <a:path w="1" h="12">
                            <a:moveTo>
                              <a:pt x="0" y="12"/>
                            </a:moveTo>
                            <a:lnTo>
                              <a:pt x="0" y="0"/>
                            </a:lnTo>
                            <a:lnTo>
                              <a:pt x="0" y="12"/>
                            </a:lnTo>
                            <a:close/>
                          </a:path>
                        </a:pathLst>
                      </a:custGeom>
                      <a:solidFill>
                        <a:srgbClr val="EEECE1">
                          <a:lumMod val="90000"/>
                        </a:srgb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7" name="Freeform 108"/>
                      <p:cNvSpPr>
                        <a:spLocks/>
                      </p:cNvSpPr>
                      <p:nvPr/>
                    </p:nvSpPr>
                    <p:spPr bwMode="auto">
                      <a:xfrm>
                        <a:off x="2468" y="1479"/>
                        <a:ext cx="1" cy="1"/>
                      </a:xfrm>
                      <a:custGeom>
                        <a:avLst/>
                        <a:gdLst>
                          <a:gd name="T0" fmla="*/ 12 w 12"/>
                          <a:gd name="T1" fmla="*/ 0 h 7"/>
                          <a:gd name="T2" fmla="*/ 0 w 12"/>
                          <a:gd name="T3" fmla="*/ 7 h 7"/>
                          <a:gd name="T4" fmla="*/ 12 w 12"/>
                          <a:gd name="T5" fmla="*/ 0 h 7"/>
                          <a:gd name="T6" fmla="*/ 0 60000 65536"/>
                          <a:gd name="T7" fmla="*/ 0 60000 65536"/>
                          <a:gd name="T8" fmla="*/ 0 60000 65536"/>
                          <a:gd name="T9" fmla="*/ 0 w 12"/>
                          <a:gd name="T10" fmla="*/ 0 h 7"/>
                          <a:gd name="T11" fmla="*/ 12 w 12"/>
                          <a:gd name="T12" fmla="*/ 7 h 7"/>
                        </a:gdLst>
                        <a:ahLst/>
                        <a:cxnLst>
                          <a:cxn ang="T6">
                            <a:pos x="T0" y="T1"/>
                          </a:cxn>
                          <a:cxn ang="T7">
                            <a:pos x="T2" y="T3"/>
                          </a:cxn>
                          <a:cxn ang="T8">
                            <a:pos x="T4" y="T5"/>
                          </a:cxn>
                        </a:cxnLst>
                        <a:rect l="T9" t="T10" r="T11" b="T12"/>
                        <a:pathLst>
                          <a:path w="12" h="7">
                            <a:moveTo>
                              <a:pt x="12" y="0"/>
                            </a:moveTo>
                            <a:lnTo>
                              <a:pt x="0" y="7"/>
                            </a:lnTo>
                            <a:lnTo>
                              <a:pt x="12"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8" name="Freeform 109"/>
                      <p:cNvSpPr>
                        <a:spLocks/>
                      </p:cNvSpPr>
                      <p:nvPr/>
                    </p:nvSpPr>
                    <p:spPr bwMode="auto">
                      <a:xfrm>
                        <a:off x="2535" y="1513"/>
                        <a:ext cx="13" cy="8"/>
                      </a:xfrm>
                      <a:custGeom>
                        <a:avLst/>
                        <a:gdLst>
                          <a:gd name="T0" fmla="*/ 82 w 105"/>
                          <a:gd name="T1" fmla="*/ 64 h 69"/>
                          <a:gd name="T2" fmla="*/ 99 w 105"/>
                          <a:gd name="T3" fmla="*/ 46 h 69"/>
                          <a:gd name="T4" fmla="*/ 59 w 105"/>
                          <a:gd name="T5" fmla="*/ 0 h 69"/>
                          <a:gd name="T6" fmla="*/ 0 w 105"/>
                          <a:gd name="T7" fmla="*/ 0 h 69"/>
                          <a:gd name="T8" fmla="*/ 7 w 105"/>
                          <a:gd name="T9" fmla="*/ 46 h 69"/>
                          <a:gd name="T10" fmla="*/ 70 w 105"/>
                          <a:gd name="T11" fmla="*/ 64 h 69"/>
                          <a:gd name="T12" fmla="*/ 105 w 105"/>
                          <a:gd name="T13" fmla="*/ 69 h 69"/>
                          <a:gd name="T14" fmla="*/ 105 w 105"/>
                          <a:gd name="T15" fmla="*/ 52 h 69"/>
                          <a:gd name="T16" fmla="*/ 82 w 105"/>
                          <a:gd name="T17" fmla="*/ 64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69"/>
                          <a:gd name="T29" fmla="*/ 105 w 105"/>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69">
                            <a:moveTo>
                              <a:pt x="82" y="64"/>
                            </a:moveTo>
                            <a:lnTo>
                              <a:pt x="99" y="46"/>
                            </a:lnTo>
                            <a:lnTo>
                              <a:pt x="59" y="0"/>
                            </a:lnTo>
                            <a:lnTo>
                              <a:pt x="0" y="0"/>
                            </a:lnTo>
                            <a:lnTo>
                              <a:pt x="7" y="46"/>
                            </a:lnTo>
                            <a:lnTo>
                              <a:pt x="70" y="64"/>
                            </a:lnTo>
                            <a:lnTo>
                              <a:pt x="105" y="69"/>
                            </a:lnTo>
                            <a:lnTo>
                              <a:pt x="105" y="52"/>
                            </a:lnTo>
                            <a:lnTo>
                              <a:pt x="82" y="64"/>
                            </a:lnTo>
                            <a:close/>
                          </a:path>
                        </a:pathLst>
                      </a:custGeom>
                      <a:solidFill>
                        <a:srgbClr val="EEECE1">
                          <a:lumMod val="90000"/>
                        </a:srgb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49" name="Freeform 110"/>
                      <p:cNvSpPr>
                        <a:spLocks/>
                      </p:cNvSpPr>
                      <p:nvPr/>
                    </p:nvSpPr>
                    <p:spPr bwMode="auto">
                      <a:xfrm>
                        <a:off x="2258" y="1665"/>
                        <a:ext cx="29" cy="32"/>
                      </a:xfrm>
                      <a:custGeom>
                        <a:avLst/>
                        <a:gdLst>
                          <a:gd name="T0" fmla="*/ 198 w 226"/>
                          <a:gd name="T1" fmla="*/ 28 h 255"/>
                          <a:gd name="T2" fmla="*/ 163 w 226"/>
                          <a:gd name="T3" fmla="*/ 5 h 255"/>
                          <a:gd name="T4" fmla="*/ 76 w 226"/>
                          <a:gd name="T5" fmla="*/ 0 h 255"/>
                          <a:gd name="T6" fmla="*/ 0 w 226"/>
                          <a:gd name="T7" fmla="*/ 0 h 255"/>
                          <a:gd name="T8" fmla="*/ 24 w 226"/>
                          <a:gd name="T9" fmla="*/ 63 h 255"/>
                          <a:gd name="T10" fmla="*/ 24 w 226"/>
                          <a:gd name="T11" fmla="*/ 104 h 255"/>
                          <a:gd name="T12" fmla="*/ 47 w 226"/>
                          <a:gd name="T13" fmla="*/ 168 h 255"/>
                          <a:gd name="T14" fmla="*/ 47 w 226"/>
                          <a:gd name="T15" fmla="*/ 232 h 255"/>
                          <a:gd name="T16" fmla="*/ 104 w 226"/>
                          <a:gd name="T17" fmla="*/ 255 h 255"/>
                          <a:gd name="T18" fmla="*/ 139 w 226"/>
                          <a:gd name="T19" fmla="*/ 226 h 255"/>
                          <a:gd name="T20" fmla="*/ 192 w 226"/>
                          <a:gd name="T21" fmla="*/ 168 h 255"/>
                          <a:gd name="T22" fmla="*/ 226 w 226"/>
                          <a:gd name="T23" fmla="*/ 122 h 255"/>
                          <a:gd name="T24" fmla="*/ 226 w 226"/>
                          <a:gd name="T25" fmla="*/ 70 h 255"/>
                          <a:gd name="T26" fmla="*/ 209 w 226"/>
                          <a:gd name="T27" fmla="*/ 40 h 255"/>
                          <a:gd name="T28" fmla="*/ 198 w 226"/>
                          <a:gd name="T29" fmla="*/ 40 h 255"/>
                          <a:gd name="T30" fmla="*/ 198 w 226"/>
                          <a:gd name="T31" fmla="*/ 28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6"/>
                          <a:gd name="T49" fmla="*/ 0 h 255"/>
                          <a:gd name="T50" fmla="*/ 226 w 226"/>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6" h="255">
                            <a:moveTo>
                              <a:pt x="198" y="28"/>
                            </a:moveTo>
                            <a:lnTo>
                              <a:pt x="163" y="5"/>
                            </a:lnTo>
                            <a:lnTo>
                              <a:pt x="76" y="0"/>
                            </a:lnTo>
                            <a:lnTo>
                              <a:pt x="0" y="0"/>
                            </a:lnTo>
                            <a:lnTo>
                              <a:pt x="24" y="63"/>
                            </a:lnTo>
                            <a:lnTo>
                              <a:pt x="24" y="104"/>
                            </a:lnTo>
                            <a:lnTo>
                              <a:pt x="47" y="168"/>
                            </a:lnTo>
                            <a:lnTo>
                              <a:pt x="47" y="232"/>
                            </a:lnTo>
                            <a:lnTo>
                              <a:pt x="104" y="255"/>
                            </a:lnTo>
                            <a:lnTo>
                              <a:pt x="139" y="226"/>
                            </a:lnTo>
                            <a:lnTo>
                              <a:pt x="192" y="168"/>
                            </a:lnTo>
                            <a:lnTo>
                              <a:pt x="226" y="122"/>
                            </a:lnTo>
                            <a:lnTo>
                              <a:pt x="226" y="70"/>
                            </a:lnTo>
                            <a:lnTo>
                              <a:pt x="209" y="40"/>
                            </a:lnTo>
                            <a:lnTo>
                              <a:pt x="198" y="40"/>
                            </a:lnTo>
                            <a:lnTo>
                              <a:pt x="198" y="28"/>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0" name="Freeform 111"/>
                      <p:cNvSpPr>
                        <a:spLocks/>
                      </p:cNvSpPr>
                      <p:nvPr/>
                    </p:nvSpPr>
                    <p:spPr bwMode="auto">
                      <a:xfrm>
                        <a:off x="2413" y="1689"/>
                        <a:ext cx="73" cy="57"/>
                      </a:xfrm>
                      <a:custGeom>
                        <a:avLst/>
                        <a:gdLst>
                          <a:gd name="T0" fmla="*/ 169 w 581"/>
                          <a:gd name="T1" fmla="*/ 446 h 453"/>
                          <a:gd name="T2" fmla="*/ 117 w 581"/>
                          <a:gd name="T3" fmla="*/ 446 h 453"/>
                          <a:gd name="T4" fmla="*/ 93 w 581"/>
                          <a:gd name="T5" fmla="*/ 411 h 453"/>
                          <a:gd name="T6" fmla="*/ 35 w 581"/>
                          <a:gd name="T7" fmla="*/ 383 h 453"/>
                          <a:gd name="T8" fmla="*/ 5 w 581"/>
                          <a:gd name="T9" fmla="*/ 377 h 453"/>
                          <a:gd name="T10" fmla="*/ 0 w 581"/>
                          <a:gd name="T11" fmla="*/ 319 h 453"/>
                          <a:gd name="T12" fmla="*/ 87 w 581"/>
                          <a:gd name="T13" fmla="*/ 289 h 453"/>
                          <a:gd name="T14" fmla="*/ 117 w 581"/>
                          <a:gd name="T15" fmla="*/ 249 h 453"/>
                          <a:gd name="T16" fmla="*/ 180 w 581"/>
                          <a:gd name="T17" fmla="*/ 226 h 453"/>
                          <a:gd name="T18" fmla="*/ 274 w 581"/>
                          <a:gd name="T19" fmla="*/ 191 h 453"/>
                          <a:gd name="T20" fmla="*/ 308 w 581"/>
                          <a:gd name="T21" fmla="*/ 150 h 453"/>
                          <a:gd name="T22" fmla="*/ 366 w 581"/>
                          <a:gd name="T23" fmla="*/ 104 h 453"/>
                          <a:gd name="T24" fmla="*/ 471 w 581"/>
                          <a:gd name="T25" fmla="*/ 34 h 453"/>
                          <a:gd name="T26" fmla="*/ 500 w 581"/>
                          <a:gd name="T27" fmla="*/ 0 h 453"/>
                          <a:gd name="T28" fmla="*/ 541 w 581"/>
                          <a:gd name="T29" fmla="*/ 0 h 453"/>
                          <a:gd name="T30" fmla="*/ 518 w 581"/>
                          <a:gd name="T31" fmla="*/ 63 h 453"/>
                          <a:gd name="T32" fmla="*/ 546 w 581"/>
                          <a:gd name="T33" fmla="*/ 87 h 453"/>
                          <a:gd name="T34" fmla="*/ 581 w 581"/>
                          <a:gd name="T35" fmla="*/ 98 h 453"/>
                          <a:gd name="T36" fmla="*/ 541 w 581"/>
                          <a:gd name="T37" fmla="*/ 179 h 453"/>
                          <a:gd name="T38" fmla="*/ 483 w 581"/>
                          <a:gd name="T39" fmla="*/ 202 h 453"/>
                          <a:gd name="T40" fmla="*/ 448 w 581"/>
                          <a:gd name="T41" fmla="*/ 249 h 453"/>
                          <a:gd name="T42" fmla="*/ 401 w 581"/>
                          <a:gd name="T43" fmla="*/ 261 h 453"/>
                          <a:gd name="T44" fmla="*/ 366 w 581"/>
                          <a:gd name="T45" fmla="*/ 255 h 453"/>
                          <a:gd name="T46" fmla="*/ 337 w 581"/>
                          <a:gd name="T47" fmla="*/ 289 h 453"/>
                          <a:gd name="T48" fmla="*/ 308 w 581"/>
                          <a:gd name="T49" fmla="*/ 342 h 453"/>
                          <a:gd name="T50" fmla="*/ 279 w 581"/>
                          <a:gd name="T51" fmla="*/ 389 h 453"/>
                          <a:gd name="T52" fmla="*/ 244 w 581"/>
                          <a:gd name="T53" fmla="*/ 435 h 453"/>
                          <a:gd name="T54" fmla="*/ 209 w 581"/>
                          <a:gd name="T55" fmla="*/ 446 h 453"/>
                          <a:gd name="T56" fmla="*/ 186 w 581"/>
                          <a:gd name="T57" fmla="*/ 453 h 453"/>
                          <a:gd name="T58" fmla="*/ 169 w 581"/>
                          <a:gd name="T59" fmla="*/ 446 h 4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1"/>
                          <a:gd name="T91" fmla="*/ 0 h 453"/>
                          <a:gd name="T92" fmla="*/ 581 w 581"/>
                          <a:gd name="T93" fmla="*/ 453 h 4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1" h="453">
                            <a:moveTo>
                              <a:pt x="169" y="446"/>
                            </a:moveTo>
                            <a:lnTo>
                              <a:pt x="117" y="446"/>
                            </a:lnTo>
                            <a:lnTo>
                              <a:pt x="93" y="411"/>
                            </a:lnTo>
                            <a:lnTo>
                              <a:pt x="35" y="383"/>
                            </a:lnTo>
                            <a:lnTo>
                              <a:pt x="5" y="377"/>
                            </a:lnTo>
                            <a:lnTo>
                              <a:pt x="0" y="319"/>
                            </a:lnTo>
                            <a:lnTo>
                              <a:pt x="87" y="289"/>
                            </a:lnTo>
                            <a:lnTo>
                              <a:pt x="117" y="249"/>
                            </a:lnTo>
                            <a:lnTo>
                              <a:pt x="180" y="226"/>
                            </a:lnTo>
                            <a:lnTo>
                              <a:pt x="274" y="191"/>
                            </a:lnTo>
                            <a:lnTo>
                              <a:pt x="308" y="150"/>
                            </a:lnTo>
                            <a:lnTo>
                              <a:pt x="366" y="104"/>
                            </a:lnTo>
                            <a:lnTo>
                              <a:pt x="471" y="34"/>
                            </a:lnTo>
                            <a:lnTo>
                              <a:pt x="500" y="0"/>
                            </a:lnTo>
                            <a:lnTo>
                              <a:pt x="541" y="0"/>
                            </a:lnTo>
                            <a:lnTo>
                              <a:pt x="518" y="63"/>
                            </a:lnTo>
                            <a:lnTo>
                              <a:pt x="546" y="87"/>
                            </a:lnTo>
                            <a:lnTo>
                              <a:pt x="581" y="98"/>
                            </a:lnTo>
                            <a:lnTo>
                              <a:pt x="541" y="179"/>
                            </a:lnTo>
                            <a:lnTo>
                              <a:pt x="483" y="202"/>
                            </a:lnTo>
                            <a:lnTo>
                              <a:pt x="448" y="249"/>
                            </a:lnTo>
                            <a:lnTo>
                              <a:pt x="401" y="261"/>
                            </a:lnTo>
                            <a:lnTo>
                              <a:pt x="366" y="255"/>
                            </a:lnTo>
                            <a:lnTo>
                              <a:pt x="337" y="289"/>
                            </a:lnTo>
                            <a:lnTo>
                              <a:pt x="308" y="342"/>
                            </a:lnTo>
                            <a:lnTo>
                              <a:pt x="279" y="389"/>
                            </a:lnTo>
                            <a:lnTo>
                              <a:pt x="244" y="435"/>
                            </a:lnTo>
                            <a:lnTo>
                              <a:pt x="209" y="446"/>
                            </a:lnTo>
                            <a:lnTo>
                              <a:pt x="186" y="453"/>
                            </a:lnTo>
                            <a:lnTo>
                              <a:pt x="169" y="44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1" name="Freeform 112"/>
                      <p:cNvSpPr>
                        <a:spLocks/>
                      </p:cNvSpPr>
                      <p:nvPr/>
                    </p:nvSpPr>
                    <p:spPr bwMode="auto">
                      <a:xfrm>
                        <a:off x="2489" y="1639"/>
                        <a:ext cx="30" cy="60"/>
                      </a:xfrm>
                      <a:custGeom>
                        <a:avLst/>
                        <a:gdLst>
                          <a:gd name="T0" fmla="*/ 0 w 243"/>
                          <a:gd name="T1" fmla="*/ 476 h 481"/>
                          <a:gd name="T2" fmla="*/ 0 w 243"/>
                          <a:gd name="T3" fmla="*/ 418 h 481"/>
                          <a:gd name="T4" fmla="*/ 0 w 243"/>
                          <a:gd name="T5" fmla="*/ 371 h 481"/>
                          <a:gd name="T6" fmla="*/ 5 w 243"/>
                          <a:gd name="T7" fmla="*/ 331 h 481"/>
                          <a:gd name="T8" fmla="*/ 63 w 243"/>
                          <a:gd name="T9" fmla="*/ 279 h 481"/>
                          <a:gd name="T10" fmla="*/ 70 w 243"/>
                          <a:gd name="T11" fmla="*/ 226 h 481"/>
                          <a:gd name="T12" fmla="*/ 70 w 243"/>
                          <a:gd name="T13" fmla="*/ 162 h 481"/>
                          <a:gd name="T14" fmla="*/ 70 w 243"/>
                          <a:gd name="T15" fmla="*/ 80 h 481"/>
                          <a:gd name="T16" fmla="*/ 40 w 243"/>
                          <a:gd name="T17" fmla="*/ 0 h 481"/>
                          <a:gd name="T18" fmla="*/ 75 w 243"/>
                          <a:gd name="T19" fmla="*/ 87 h 481"/>
                          <a:gd name="T20" fmla="*/ 115 w 243"/>
                          <a:gd name="T21" fmla="*/ 197 h 481"/>
                          <a:gd name="T22" fmla="*/ 150 w 243"/>
                          <a:gd name="T23" fmla="*/ 255 h 481"/>
                          <a:gd name="T24" fmla="*/ 203 w 243"/>
                          <a:gd name="T25" fmla="*/ 272 h 481"/>
                          <a:gd name="T26" fmla="*/ 232 w 243"/>
                          <a:gd name="T27" fmla="*/ 226 h 481"/>
                          <a:gd name="T28" fmla="*/ 243 w 243"/>
                          <a:gd name="T29" fmla="*/ 307 h 481"/>
                          <a:gd name="T30" fmla="*/ 226 w 243"/>
                          <a:gd name="T31" fmla="*/ 331 h 481"/>
                          <a:gd name="T32" fmla="*/ 168 w 243"/>
                          <a:gd name="T33" fmla="*/ 383 h 481"/>
                          <a:gd name="T34" fmla="*/ 122 w 243"/>
                          <a:gd name="T35" fmla="*/ 435 h 481"/>
                          <a:gd name="T36" fmla="*/ 93 w 243"/>
                          <a:gd name="T37" fmla="*/ 470 h 481"/>
                          <a:gd name="T38" fmla="*/ 40 w 243"/>
                          <a:gd name="T39" fmla="*/ 481 h 481"/>
                          <a:gd name="T40" fmla="*/ 11 w 243"/>
                          <a:gd name="T41" fmla="*/ 481 h 481"/>
                          <a:gd name="T42" fmla="*/ 0 w 243"/>
                          <a:gd name="T43" fmla="*/ 476 h 4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3"/>
                          <a:gd name="T67" fmla="*/ 0 h 481"/>
                          <a:gd name="T68" fmla="*/ 243 w 243"/>
                          <a:gd name="T69" fmla="*/ 481 h 4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3" h="481">
                            <a:moveTo>
                              <a:pt x="0" y="476"/>
                            </a:moveTo>
                            <a:lnTo>
                              <a:pt x="0" y="418"/>
                            </a:lnTo>
                            <a:lnTo>
                              <a:pt x="0" y="371"/>
                            </a:lnTo>
                            <a:lnTo>
                              <a:pt x="5" y="331"/>
                            </a:lnTo>
                            <a:lnTo>
                              <a:pt x="63" y="279"/>
                            </a:lnTo>
                            <a:lnTo>
                              <a:pt x="70" y="226"/>
                            </a:lnTo>
                            <a:lnTo>
                              <a:pt x="70" y="162"/>
                            </a:lnTo>
                            <a:lnTo>
                              <a:pt x="70" y="80"/>
                            </a:lnTo>
                            <a:lnTo>
                              <a:pt x="40" y="0"/>
                            </a:lnTo>
                            <a:lnTo>
                              <a:pt x="75" y="87"/>
                            </a:lnTo>
                            <a:lnTo>
                              <a:pt x="115" y="197"/>
                            </a:lnTo>
                            <a:lnTo>
                              <a:pt x="150" y="255"/>
                            </a:lnTo>
                            <a:lnTo>
                              <a:pt x="203" y="272"/>
                            </a:lnTo>
                            <a:lnTo>
                              <a:pt x="232" y="226"/>
                            </a:lnTo>
                            <a:lnTo>
                              <a:pt x="243" y="307"/>
                            </a:lnTo>
                            <a:lnTo>
                              <a:pt x="226" y="331"/>
                            </a:lnTo>
                            <a:lnTo>
                              <a:pt x="168" y="383"/>
                            </a:lnTo>
                            <a:lnTo>
                              <a:pt x="122" y="435"/>
                            </a:lnTo>
                            <a:lnTo>
                              <a:pt x="93" y="470"/>
                            </a:lnTo>
                            <a:lnTo>
                              <a:pt x="40" y="481"/>
                            </a:lnTo>
                            <a:lnTo>
                              <a:pt x="11" y="481"/>
                            </a:lnTo>
                            <a:lnTo>
                              <a:pt x="0" y="47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2" name="Freeform 113"/>
                      <p:cNvSpPr>
                        <a:spLocks/>
                      </p:cNvSpPr>
                      <p:nvPr/>
                    </p:nvSpPr>
                    <p:spPr bwMode="auto">
                      <a:xfrm>
                        <a:off x="1110" y="1062"/>
                        <a:ext cx="76" cy="53"/>
                      </a:xfrm>
                      <a:custGeom>
                        <a:avLst/>
                        <a:gdLst>
                          <a:gd name="T0" fmla="*/ 331 w 605"/>
                          <a:gd name="T1" fmla="*/ 18 h 430"/>
                          <a:gd name="T2" fmla="*/ 605 w 605"/>
                          <a:gd name="T3" fmla="*/ 0 h 430"/>
                          <a:gd name="T4" fmla="*/ 582 w 605"/>
                          <a:gd name="T5" fmla="*/ 70 h 430"/>
                          <a:gd name="T6" fmla="*/ 384 w 605"/>
                          <a:gd name="T7" fmla="*/ 81 h 430"/>
                          <a:gd name="T8" fmla="*/ 343 w 605"/>
                          <a:gd name="T9" fmla="*/ 255 h 430"/>
                          <a:gd name="T10" fmla="*/ 256 w 605"/>
                          <a:gd name="T11" fmla="*/ 273 h 430"/>
                          <a:gd name="T12" fmla="*/ 233 w 605"/>
                          <a:gd name="T13" fmla="*/ 401 h 430"/>
                          <a:gd name="T14" fmla="*/ 12 w 605"/>
                          <a:gd name="T15" fmla="*/ 430 h 430"/>
                          <a:gd name="T16" fmla="*/ 0 w 605"/>
                          <a:gd name="T17" fmla="*/ 389 h 430"/>
                          <a:gd name="T18" fmla="*/ 227 w 605"/>
                          <a:gd name="T19" fmla="*/ 93 h 430"/>
                          <a:gd name="T20" fmla="*/ 331 w 605"/>
                          <a:gd name="T21" fmla="*/ 18 h 4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5"/>
                          <a:gd name="T34" fmla="*/ 0 h 430"/>
                          <a:gd name="T35" fmla="*/ 605 w 605"/>
                          <a:gd name="T36" fmla="*/ 430 h 4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5" h="430">
                            <a:moveTo>
                              <a:pt x="331" y="18"/>
                            </a:moveTo>
                            <a:lnTo>
                              <a:pt x="605" y="0"/>
                            </a:lnTo>
                            <a:lnTo>
                              <a:pt x="582" y="70"/>
                            </a:lnTo>
                            <a:lnTo>
                              <a:pt x="384" y="81"/>
                            </a:lnTo>
                            <a:lnTo>
                              <a:pt x="343" y="255"/>
                            </a:lnTo>
                            <a:lnTo>
                              <a:pt x="256" y="273"/>
                            </a:lnTo>
                            <a:lnTo>
                              <a:pt x="233" y="401"/>
                            </a:lnTo>
                            <a:lnTo>
                              <a:pt x="12" y="430"/>
                            </a:lnTo>
                            <a:lnTo>
                              <a:pt x="0" y="389"/>
                            </a:lnTo>
                            <a:lnTo>
                              <a:pt x="227" y="93"/>
                            </a:lnTo>
                            <a:lnTo>
                              <a:pt x="331" y="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3" name="Freeform 114"/>
                      <p:cNvSpPr>
                        <a:spLocks/>
                      </p:cNvSpPr>
                      <p:nvPr/>
                    </p:nvSpPr>
                    <p:spPr bwMode="auto">
                      <a:xfrm>
                        <a:off x="1151" y="987"/>
                        <a:ext cx="101" cy="77"/>
                      </a:xfrm>
                      <a:custGeom>
                        <a:avLst/>
                        <a:gdLst>
                          <a:gd name="T0" fmla="*/ 0 w 814"/>
                          <a:gd name="T1" fmla="*/ 616 h 616"/>
                          <a:gd name="T2" fmla="*/ 262 w 814"/>
                          <a:gd name="T3" fmla="*/ 418 h 616"/>
                          <a:gd name="T4" fmla="*/ 274 w 814"/>
                          <a:gd name="T5" fmla="*/ 337 h 616"/>
                          <a:gd name="T6" fmla="*/ 378 w 814"/>
                          <a:gd name="T7" fmla="*/ 203 h 616"/>
                          <a:gd name="T8" fmla="*/ 535 w 814"/>
                          <a:gd name="T9" fmla="*/ 105 h 616"/>
                          <a:gd name="T10" fmla="*/ 587 w 814"/>
                          <a:gd name="T11" fmla="*/ 0 h 616"/>
                          <a:gd name="T12" fmla="*/ 720 w 814"/>
                          <a:gd name="T13" fmla="*/ 70 h 616"/>
                          <a:gd name="T14" fmla="*/ 814 w 814"/>
                          <a:gd name="T15" fmla="*/ 58 h 616"/>
                          <a:gd name="T16" fmla="*/ 802 w 814"/>
                          <a:gd name="T17" fmla="*/ 238 h 616"/>
                          <a:gd name="T18" fmla="*/ 715 w 814"/>
                          <a:gd name="T19" fmla="*/ 262 h 616"/>
                          <a:gd name="T20" fmla="*/ 529 w 814"/>
                          <a:gd name="T21" fmla="*/ 429 h 616"/>
                          <a:gd name="T22" fmla="*/ 354 w 814"/>
                          <a:gd name="T23" fmla="*/ 464 h 616"/>
                          <a:gd name="T24" fmla="*/ 279 w 814"/>
                          <a:gd name="T25" fmla="*/ 598 h 616"/>
                          <a:gd name="T26" fmla="*/ 12 w 814"/>
                          <a:gd name="T27" fmla="*/ 616 h 616"/>
                          <a:gd name="T28" fmla="*/ 0 w 814"/>
                          <a:gd name="T29" fmla="*/ 616 h 6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14"/>
                          <a:gd name="T46" fmla="*/ 0 h 616"/>
                          <a:gd name="T47" fmla="*/ 814 w 814"/>
                          <a:gd name="T48" fmla="*/ 616 h 6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14" h="616">
                            <a:moveTo>
                              <a:pt x="0" y="616"/>
                            </a:moveTo>
                            <a:lnTo>
                              <a:pt x="262" y="418"/>
                            </a:lnTo>
                            <a:lnTo>
                              <a:pt x="274" y="337"/>
                            </a:lnTo>
                            <a:lnTo>
                              <a:pt x="378" y="203"/>
                            </a:lnTo>
                            <a:lnTo>
                              <a:pt x="535" y="105"/>
                            </a:lnTo>
                            <a:lnTo>
                              <a:pt x="587" y="0"/>
                            </a:lnTo>
                            <a:lnTo>
                              <a:pt x="720" y="70"/>
                            </a:lnTo>
                            <a:lnTo>
                              <a:pt x="814" y="58"/>
                            </a:lnTo>
                            <a:lnTo>
                              <a:pt x="802" y="238"/>
                            </a:lnTo>
                            <a:lnTo>
                              <a:pt x="715" y="262"/>
                            </a:lnTo>
                            <a:lnTo>
                              <a:pt x="529" y="429"/>
                            </a:lnTo>
                            <a:lnTo>
                              <a:pt x="354" y="464"/>
                            </a:lnTo>
                            <a:lnTo>
                              <a:pt x="279" y="598"/>
                            </a:lnTo>
                            <a:lnTo>
                              <a:pt x="12" y="616"/>
                            </a:lnTo>
                            <a:lnTo>
                              <a:pt x="0" y="61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4" name="Freeform 115"/>
                      <p:cNvSpPr>
                        <a:spLocks/>
                      </p:cNvSpPr>
                      <p:nvPr/>
                    </p:nvSpPr>
                    <p:spPr bwMode="auto">
                      <a:xfrm>
                        <a:off x="1107" y="1062"/>
                        <a:ext cx="103" cy="107"/>
                      </a:xfrm>
                      <a:custGeom>
                        <a:avLst/>
                        <a:gdLst>
                          <a:gd name="T0" fmla="*/ 628 w 825"/>
                          <a:gd name="T1" fmla="*/ 0 h 860"/>
                          <a:gd name="T2" fmla="*/ 825 w 825"/>
                          <a:gd name="T3" fmla="*/ 151 h 860"/>
                          <a:gd name="T4" fmla="*/ 721 w 825"/>
                          <a:gd name="T5" fmla="*/ 145 h 860"/>
                          <a:gd name="T6" fmla="*/ 675 w 825"/>
                          <a:gd name="T7" fmla="*/ 708 h 860"/>
                          <a:gd name="T8" fmla="*/ 745 w 825"/>
                          <a:gd name="T9" fmla="*/ 708 h 860"/>
                          <a:gd name="T10" fmla="*/ 738 w 825"/>
                          <a:gd name="T11" fmla="*/ 790 h 860"/>
                          <a:gd name="T12" fmla="*/ 506 w 825"/>
                          <a:gd name="T13" fmla="*/ 790 h 860"/>
                          <a:gd name="T14" fmla="*/ 476 w 825"/>
                          <a:gd name="T15" fmla="*/ 750 h 860"/>
                          <a:gd name="T16" fmla="*/ 442 w 825"/>
                          <a:gd name="T17" fmla="*/ 825 h 860"/>
                          <a:gd name="T18" fmla="*/ 361 w 825"/>
                          <a:gd name="T19" fmla="*/ 825 h 860"/>
                          <a:gd name="T20" fmla="*/ 344 w 825"/>
                          <a:gd name="T21" fmla="*/ 790 h 860"/>
                          <a:gd name="T22" fmla="*/ 320 w 825"/>
                          <a:gd name="T23" fmla="*/ 860 h 860"/>
                          <a:gd name="T24" fmla="*/ 274 w 825"/>
                          <a:gd name="T25" fmla="*/ 860 h 860"/>
                          <a:gd name="T26" fmla="*/ 128 w 825"/>
                          <a:gd name="T27" fmla="*/ 732 h 860"/>
                          <a:gd name="T28" fmla="*/ 75 w 825"/>
                          <a:gd name="T29" fmla="*/ 778 h 860"/>
                          <a:gd name="T30" fmla="*/ 0 w 825"/>
                          <a:gd name="T31" fmla="*/ 773 h 860"/>
                          <a:gd name="T32" fmla="*/ 40 w 825"/>
                          <a:gd name="T33" fmla="*/ 708 h 860"/>
                          <a:gd name="T34" fmla="*/ 30 w 825"/>
                          <a:gd name="T35" fmla="*/ 529 h 860"/>
                          <a:gd name="T36" fmla="*/ 58 w 825"/>
                          <a:gd name="T37" fmla="*/ 482 h 860"/>
                          <a:gd name="T38" fmla="*/ 35 w 825"/>
                          <a:gd name="T39" fmla="*/ 430 h 860"/>
                          <a:gd name="T40" fmla="*/ 256 w 825"/>
                          <a:gd name="T41" fmla="*/ 401 h 860"/>
                          <a:gd name="T42" fmla="*/ 279 w 825"/>
                          <a:gd name="T43" fmla="*/ 273 h 860"/>
                          <a:gd name="T44" fmla="*/ 366 w 825"/>
                          <a:gd name="T45" fmla="*/ 255 h 860"/>
                          <a:gd name="T46" fmla="*/ 407 w 825"/>
                          <a:gd name="T47" fmla="*/ 81 h 860"/>
                          <a:gd name="T48" fmla="*/ 605 w 825"/>
                          <a:gd name="T49" fmla="*/ 70 h 860"/>
                          <a:gd name="T50" fmla="*/ 628 w 825"/>
                          <a:gd name="T51" fmla="*/ 0 h 8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5"/>
                          <a:gd name="T79" fmla="*/ 0 h 860"/>
                          <a:gd name="T80" fmla="*/ 825 w 825"/>
                          <a:gd name="T81" fmla="*/ 860 h 8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5" h="860">
                            <a:moveTo>
                              <a:pt x="628" y="0"/>
                            </a:moveTo>
                            <a:lnTo>
                              <a:pt x="825" y="151"/>
                            </a:lnTo>
                            <a:lnTo>
                              <a:pt x="721" y="145"/>
                            </a:lnTo>
                            <a:lnTo>
                              <a:pt x="675" y="708"/>
                            </a:lnTo>
                            <a:lnTo>
                              <a:pt x="745" y="708"/>
                            </a:lnTo>
                            <a:lnTo>
                              <a:pt x="738" y="790"/>
                            </a:lnTo>
                            <a:lnTo>
                              <a:pt x="506" y="790"/>
                            </a:lnTo>
                            <a:lnTo>
                              <a:pt x="476" y="750"/>
                            </a:lnTo>
                            <a:lnTo>
                              <a:pt x="442" y="825"/>
                            </a:lnTo>
                            <a:lnTo>
                              <a:pt x="361" y="825"/>
                            </a:lnTo>
                            <a:lnTo>
                              <a:pt x="344" y="790"/>
                            </a:lnTo>
                            <a:lnTo>
                              <a:pt x="320" y="860"/>
                            </a:lnTo>
                            <a:lnTo>
                              <a:pt x="274" y="860"/>
                            </a:lnTo>
                            <a:lnTo>
                              <a:pt x="128" y="732"/>
                            </a:lnTo>
                            <a:lnTo>
                              <a:pt x="75" y="778"/>
                            </a:lnTo>
                            <a:lnTo>
                              <a:pt x="0" y="773"/>
                            </a:lnTo>
                            <a:lnTo>
                              <a:pt x="40" y="708"/>
                            </a:lnTo>
                            <a:lnTo>
                              <a:pt x="30" y="529"/>
                            </a:lnTo>
                            <a:lnTo>
                              <a:pt x="58" y="482"/>
                            </a:lnTo>
                            <a:lnTo>
                              <a:pt x="35" y="430"/>
                            </a:lnTo>
                            <a:lnTo>
                              <a:pt x="256" y="401"/>
                            </a:lnTo>
                            <a:lnTo>
                              <a:pt x="279" y="273"/>
                            </a:lnTo>
                            <a:lnTo>
                              <a:pt x="366" y="255"/>
                            </a:lnTo>
                            <a:lnTo>
                              <a:pt x="407" y="81"/>
                            </a:lnTo>
                            <a:lnTo>
                              <a:pt x="605" y="70"/>
                            </a:lnTo>
                            <a:lnTo>
                              <a:pt x="628"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5" name="Freeform 116"/>
                      <p:cNvSpPr>
                        <a:spLocks/>
                      </p:cNvSpPr>
                      <p:nvPr/>
                    </p:nvSpPr>
                    <p:spPr bwMode="auto">
                      <a:xfrm>
                        <a:off x="1186" y="977"/>
                        <a:ext cx="148" cy="154"/>
                      </a:xfrm>
                      <a:custGeom>
                        <a:avLst/>
                        <a:gdLst>
                          <a:gd name="T0" fmla="*/ 0 w 1191"/>
                          <a:gd name="T1" fmla="*/ 674 h 1226"/>
                          <a:gd name="T2" fmla="*/ 610 w 1191"/>
                          <a:gd name="T3" fmla="*/ 1138 h 1226"/>
                          <a:gd name="T4" fmla="*/ 645 w 1191"/>
                          <a:gd name="T5" fmla="*/ 1145 h 1226"/>
                          <a:gd name="T6" fmla="*/ 651 w 1191"/>
                          <a:gd name="T7" fmla="*/ 1203 h 1226"/>
                          <a:gd name="T8" fmla="*/ 698 w 1191"/>
                          <a:gd name="T9" fmla="*/ 1226 h 1226"/>
                          <a:gd name="T10" fmla="*/ 1191 w 1191"/>
                          <a:gd name="T11" fmla="*/ 941 h 1226"/>
                          <a:gd name="T12" fmla="*/ 1122 w 1191"/>
                          <a:gd name="T13" fmla="*/ 889 h 1226"/>
                          <a:gd name="T14" fmla="*/ 1052 w 1191"/>
                          <a:gd name="T15" fmla="*/ 737 h 1226"/>
                          <a:gd name="T16" fmla="*/ 1099 w 1191"/>
                          <a:gd name="T17" fmla="*/ 639 h 1226"/>
                          <a:gd name="T18" fmla="*/ 1092 w 1191"/>
                          <a:gd name="T19" fmla="*/ 471 h 1226"/>
                          <a:gd name="T20" fmla="*/ 1122 w 1191"/>
                          <a:gd name="T21" fmla="*/ 442 h 1226"/>
                          <a:gd name="T22" fmla="*/ 1005 w 1191"/>
                          <a:gd name="T23" fmla="*/ 198 h 1226"/>
                          <a:gd name="T24" fmla="*/ 1052 w 1191"/>
                          <a:gd name="T25" fmla="*/ 151 h 1226"/>
                          <a:gd name="T26" fmla="*/ 1075 w 1191"/>
                          <a:gd name="T27" fmla="*/ 0 h 1226"/>
                          <a:gd name="T28" fmla="*/ 912 w 1191"/>
                          <a:gd name="T29" fmla="*/ 17 h 1226"/>
                          <a:gd name="T30" fmla="*/ 796 w 1191"/>
                          <a:gd name="T31" fmla="*/ 6 h 1226"/>
                          <a:gd name="T32" fmla="*/ 529 w 1191"/>
                          <a:gd name="T33" fmla="*/ 128 h 1226"/>
                          <a:gd name="T34" fmla="*/ 523 w 1191"/>
                          <a:gd name="T35" fmla="*/ 314 h 1226"/>
                          <a:gd name="T36" fmla="*/ 436 w 1191"/>
                          <a:gd name="T37" fmla="*/ 338 h 1226"/>
                          <a:gd name="T38" fmla="*/ 250 w 1191"/>
                          <a:gd name="T39" fmla="*/ 505 h 1226"/>
                          <a:gd name="T40" fmla="*/ 75 w 1191"/>
                          <a:gd name="T41" fmla="*/ 540 h 1226"/>
                          <a:gd name="T42" fmla="*/ 0 w 1191"/>
                          <a:gd name="T43" fmla="*/ 674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1"/>
                          <a:gd name="T67" fmla="*/ 0 h 1226"/>
                          <a:gd name="T68" fmla="*/ 1191 w 1191"/>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1" h="1226">
                            <a:moveTo>
                              <a:pt x="0" y="674"/>
                            </a:moveTo>
                            <a:lnTo>
                              <a:pt x="610" y="1138"/>
                            </a:lnTo>
                            <a:lnTo>
                              <a:pt x="645" y="1145"/>
                            </a:lnTo>
                            <a:lnTo>
                              <a:pt x="651" y="1203"/>
                            </a:lnTo>
                            <a:lnTo>
                              <a:pt x="698" y="1226"/>
                            </a:lnTo>
                            <a:lnTo>
                              <a:pt x="1191" y="941"/>
                            </a:lnTo>
                            <a:lnTo>
                              <a:pt x="1122" y="889"/>
                            </a:lnTo>
                            <a:lnTo>
                              <a:pt x="1052" y="737"/>
                            </a:lnTo>
                            <a:lnTo>
                              <a:pt x="1099" y="639"/>
                            </a:lnTo>
                            <a:lnTo>
                              <a:pt x="1092" y="471"/>
                            </a:lnTo>
                            <a:lnTo>
                              <a:pt x="1122" y="442"/>
                            </a:lnTo>
                            <a:lnTo>
                              <a:pt x="1005" y="198"/>
                            </a:lnTo>
                            <a:lnTo>
                              <a:pt x="1052" y="151"/>
                            </a:lnTo>
                            <a:lnTo>
                              <a:pt x="1075" y="0"/>
                            </a:lnTo>
                            <a:lnTo>
                              <a:pt x="912" y="17"/>
                            </a:lnTo>
                            <a:lnTo>
                              <a:pt x="796" y="6"/>
                            </a:lnTo>
                            <a:lnTo>
                              <a:pt x="529" y="128"/>
                            </a:lnTo>
                            <a:lnTo>
                              <a:pt x="523" y="314"/>
                            </a:lnTo>
                            <a:lnTo>
                              <a:pt x="436" y="338"/>
                            </a:lnTo>
                            <a:lnTo>
                              <a:pt x="250" y="505"/>
                            </a:lnTo>
                            <a:lnTo>
                              <a:pt x="75" y="540"/>
                            </a:lnTo>
                            <a:lnTo>
                              <a:pt x="0" y="67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6" name="Freeform 117"/>
                      <p:cNvSpPr>
                        <a:spLocks/>
                      </p:cNvSpPr>
                      <p:nvPr/>
                    </p:nvSpPr>
                    <p:spPr bwMode="auto">
                      <a:xfrm>
                        <a:off x="1099" y="1188"/>
                        <a:ext cx="28" cy="15"/>
                      </a:xfrm>
                      <a:custGeom>
                        <a:avLst/>
                        <a:gdLst>
                          <a:gd name="T0" fmla="*/ 216 w 221"/>
                          <a:gd name="T1" fmla="*/ 0 h 116"/>
                          <a:gd name="T2" fmla="*/ 221 w 221"/>
                          <a:gd name="T3" fmla="*/ 46 h 116"/>
                          <a:gd name="T4" fmla="*/ 134 w 221"/>
                          <a:gd name="T5" fmla="*/ 53 h 116"/>
                          <a:gd name="T6" fmla="*/ 111 w 221"/>
                          <a:gd name="T7" fmla="*/ 116 h 116"/>
                          <a:gd name="T8" fmla="*/ 0 w 221"/>
                          <a:gd name="T9" fmla="*/ 18 h 116"/>
                          <a:gd name="T10" fmla="*/ 216 w 221"/>
                          <a:gd name="T11" fmla="*/ 0 h 116"/>
                          <a:gd name="T12" fmla="*/ 0 60000 65536"/>
                          <a:gd name="T13" fmla="*/ 0 60000 65536"/>
                          <a:gd name="T14" fmla="*/ 0 60000 65536"/>
                          <a:gd name="T15" fmla="*/ 0 60000 65536"/>
                          <a:gd name="T16" fmla="*/ 0 60000 65536"/>
                          <a:gd name="T17" fmla="*/ 0 60000 65536"/>
                          <a:gd name="T18" fmla="*/ 0 w 221"/>
                          <a:gd name="T19" fmla="*/ 0 h 116"/>
                          <a:gd name="T20" fmla="*/ 221 w 221"/>
                          <a:gd name="T21" fmla="*/ 116 h 116"/>
                        </a:gdLst>
                        <a:ahLst/>
                        <a:cxnLst>
                          <a:cxn ang="T12">
                            <a:pos x="T0" y="T1"/>
                          </a:cxn>
                          <a:cxn ang="T13">
                            <a:pos x="T2" y="T3"/>
                          </a:cxn>
                          <a:cxn ang="T14">
                            <a:pos x="T4" y="T5"/>
                          </a:cxn>
                          <a:cxn ang="T15">
                            <a:pos x="T6" y="T7"/>
                          </a:cxn>
                          <a:cxn ang="T16">
                            <a:pos x="T8" y="T9"/>
                          </a:cxn>
                          <a:cxn ang="T17">
                            <a:pos x="T10" y="T11"/>
                          </a:cxn>
                        </a:cxnLst>
                        <a:rect l="T18" t="T19" r="T20" b="T21"/>
                        <a:pathLst>
                          <a:path w="221" h="116">
                            <a:moveTo>
                              <a:pt x="216" y="0"/>
                            </a:moveTo>
                            <a:lnTo>
                              <a:pt x="221" y="46"/>
                            </a:lnTo>
                            <a:lnTo>
                              <a:pt x="134" y="53"/>
                            </a:lnTo>
                            <a:lnTo>
                              <a:pt x="111" y="116"/>
                            </a:lnTo>
                            <a:lnTo>
                              <a:pt x="0" y="18"/>
                            </a:lnTo>
                            <a:lnTo>
                              <a:pt x="21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7" name="Freeform 118"/>
                      <p:cNvSpPr>
                        <a:spLocks/>
                      </p:cNvSpPr>
                      <p:nvPr/>
                    </p:nvSpPr>
                    <p:spPr bwMode="auto">
                      <a:xfrm>
                        <a:off x="1098" y="1153"/>
                        <a:ext cx="43" cy="37"/>
                      </a:xfrm>
                      <a:custGeom>
                        <a:avLst/>
                        <a:gdLst>
                          <a:gd name="T0" fmla="*/ 0 w 344"/>
                          <a:gd name="T1" fmla="*/ 168 h 297"/>
                          <a:gd name="T2" fmla="*/ 0 w 344"/>
                          <a:gd name="T3" fmla="*/ 128 h 297"/>
                          <a:gd name="T4" fmla="*/ 76 w 344"/>
                          <a:gd name="T5" fmla="*/ 23 h 297"/>
                          <a:gd name="T6" fmla="*/ 134 w 344"/>
                          <a:gd name="T7" fmla="*/ 46 h 297"/>
                          <a:gd name="T8" fmla="*/ 198 w 344"/>
                          <a:gd name="T9" fmla="*/ 0 h 297"/>
                          <a:gd name="T10" fmla="*/ 344 w 344"/>
                          <a:gd name="T11" fmla="*/ 128 h 297"/>
                          <a:gd name="T12" fmla="*/ 320 w 344"/>
                          <a:gd name="T13" fmla="*/ 273 h 297"/>
                          <a:gd name="T14" fmla="*/ 12 w 344"/>
                          <a:gd name="T15" fmla="*/ 297 h 297"/>
                          <a:gd name="T16" fmla="*/ 6 w 344"/>
                          <a:gd name="T17" fmla="*/ 255 h 297"/>
                          <a:gd name="T18" fmla="*/ 250 w 344"/>
                          <a:gd name="T19" fmla="*/ 180 h 297"/>
                          <a:gd name="T20" fmla="*/ 0 w 344"/>
                          <a:gd name="T21" fmla="*/ 168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4"/>
                          <a:gd name="T34" fmla="*/ 0 h 297"/>
                          <a:gd name="T35" fmla="*/ 344 w 344"/>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4" h="297">
                            <a:moveTo>
                              <a:pt x="0" y="168"/>
                            </a:moveTo>
                            <a:lnTo>
                              <a:pt x="0" y="128"/>
                            </a:lnTo>
                            <a:lnTo>
                              <a:pt x="76" y="23"/>
                            </a:lnTo>
                            <a:lnTo>
                              <a:pt x="134" y="46"/>
                            </a:lnTo>
                            <a:lnTo>
                              <a:pt x="198" y="0"/>
                            </a:lnTo>
                            <a:lnTo>
                              <a:pt x="344" y="128"/>
                            </a:lnTo>
                            <a:lnTo>
                              <a:pt x="320" y="273"/>
                            </a:lnTo>
                            <a:lnTo>
                              <a:pt x="12" y="297"/>
                            </a:lnTo>
                            <a:lnTo>
                              <a:pt x="6" y="255"/>
                            </a:lnTo>
                            <a:lnTo>
                              <a:pt x="250" y="180"/>
                            </a:lnTo>
                            <a:lnTo>
                              <a:pt x="0" y="16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8" name="Freeform 119"/>
                      <p:cNvSpPr>
                        <a:spLocks/>
                      </p:cNvSpPr>
                      <p:nvPr/>
                    </p:nvSpPr>
                    <p:spPr bwMode="auto">
                      <a:xfrm>
                        <a:off x="1098" y="1174"/>
                        <a:ext cx="32" cy="11"/>
                      </a:xfrm>
                      <a:custGeom>
                        <a:avLst/>
                        <a:gdLst>
                          <a:gd name="T0" fmla="*/ 0 w 250"/>
                          <a:gd name="T1" fmla="*/ 0 h 87"/>
                          <a:gd name="T2" fmla="*/ 250 w 250"/>
                          <a:gd name="T3" fmla="*/ 12 h 87"/>
                          <a:gd name="T4" fmla="*/ 6 w 250"/>
                          <a:gd name="T5" fmla="*/ 87 h 87"/>
                          <a:gd name="T6" fmla="*/ 0 w 250"/>
                          <a:gd name="T7" fmla="*/ 0 h 87"/>
                          <a:gd name="T8" fmla="*/ 0 60000 65536"/>
                          <a:gd name="T9" fmla="*/ 0 60000 65536"/>
                          <a:gd name="T10" fmla="*/ 0 60000 65536"/>
                          <a:gd name="T11" fmla="*/ 0 60000 65536"/>
                          <a:gd name="T12" fmla="*/ 0 w 250"/>
                          <a:gd name="T13" fmla="*/ 0 h 87"/>
                          <a:gd name="T14" fmla="*/ 250 w 250"/>
                          <a:gd name="T15" fmla="*/ 87 h 87"/>
                        </a:gdLst>
                        <a:ahLst/>
                        <a:cxnLst>
                          <a:cxn ang="T8">
                            <a:pos x="T0" y="T1"/>
                          </a:cxn>
                          <a:cxn ang="T9">
                            <a:pos x="T2" y="T3"/>
                          </a:cxn>
                          <a:cxn ang="T10">
                            <a:pos x="T4" y="T5"/>
                          </a:cxn>
                          <a:cxn ang="T11">
                            <a:pos x="T6" y="T7"/>
                          </a:cxn>
                        </a:cxnLst>
                        <a:rect l="T12" t="T13" r="T14" b="T15"/>
                        <a:pathLst>
                          <a:path w="250" h="87">
                            <a:moveTo>
                              <a:pt x="0" y="0"/>
                            </a:moveTo>
                            <a:lnTo>
                              <a:pt x="250" y="12"/>
                            </a:lnTo>
                            <a:lnTo>
                              <a:pt x="6" y="87"/>
                            </a:lnTo>
                            <a:lnTo>
                              <a:pt x="0"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59" name="Freeform 120"/>
                      <p:cNvSpPr>
                        <a:spLocks/>
                      </p:cNvSpPr>
                      <p:nvPr/>
                    </p:nvSpPr>
                    <p:spPr bwMode="auto">
                      <a:xfrm>
                        <a:off x="1138" y="1080"/>
                        <a:ext cx="136" cy="124"/>
                      </a:xfrm>
                      <a:custGeom>
                        <a:avLst/>
                        <a:gdLst>
                          <a:gd name="T0" fmla="*/ 0 w 1093"/>
                          <a:gd name="T1" fmla="*/ 860 h 994"/>
                          <a:gd name="T2" fmla="*/ 6 w 1093"/>
                          <a:gd name="T3" fmla="*/ 889 h 994"/>
                          <a:gd name="T4" fmla="*/ 204 w 1093"/>
                          <a:gd name="T5" fmla="*/ 907 h 994"/>
                          <a:gd name="T6" fmla="*/ 250 w 1093"/>
                          <a:gd name="T7" fmla="*/ 971 h 994"/>
                          <a:gd name="T8" fmla="*/ 279 w 1093"/>
                          <a:gd name="T9" fmla="*/ 971 h 994"/>
                          <a:gd name="T10" fmla="*/ 291 w 1093"/>
                          <a:gd name="T11" fmla="*/ 994 h 994"/>
                          <a:gd name="T12" fmla="*/ 407 w 1093"/>
                          <a:gd name="T13" fmla="*/ 988 h 994"/>
                          <a:gd name="T14" fmla="*/ 524 w 1093"/>
                          <a:gd name="T15" fmla="*/ 842 h 994"/>
                          <a:gd name="T16" fmla="*/ 616 w 1093"/>
                          <a:gd name="T17" fmla="*/ 819 h 994"/>
                          <a:gd name="T18" fmla="*/ 628 w 1093"/>
                          <a:gd name="T19" fmla="*/ 773 h 994"/>
                          <a:gd name="T20" fmla="*/ 849 w 1093"/>
                          <a:gd name="T21" fmla="*/ 692 h 994"/>
                          <a:gd name="T22" fmla="*/ 1024 w 1093"/>
                          <a:gd name="T23" fmla="*/ 616 h 994"/>
                          <a:gd name="T24" fmla="*/ 1093 w 1093"/>
                          <a:gd name="T25" fmla="*/ 407 h 994"/>
                          <a:gd name="T26" fmla="*/ 1035 w 1093"/>
                          <a:gd name="T27" fmla="*/ 372 h 994"/>
                          <a:gd name="T28" fmla="*/ 1029 w 1093"/>
                          <a:gd name="T29" fmla="*/ 326 h 994"/>
                          <a:gd name="T30" fmla="*/ 576 w 1093"/>
                          <a:gd name="T31" fmla="*/ 0 h 994"/>
                          <a:gd name="T32" fmla="*/ 477 w 1093"/>
                          <a:gd name="T33" fmla="*/ 0 h 994"/>
                          <a:gd name="T34" fmla="*/ 419 w 1093"/>
                          <a:gd name="T35" fmla="*/ 563 h 994"/>
                          <a:gd name="T36" fmla="*/ 501 w 1093"/>
                          <a:gd name="T37" fmla="*/ 563 h 994"/>
                          <a:gd name="T38" fmla="*/ 494 w 1093"/>
                          <a:gd name="T39" fmla="*/ 645 h 994"/>
                          <a:gd name="T40" fmla="*/ 262 w 1093"/>
                          <a:gd name="T41" fmla="*/ 645 h 994"/>
                          <a:gd name="T42" fmla="*/ 232 w 1093"/>
                          <a:gd name="T43" fmla="*/ 605 h 994"/>
                          <a:gd name="T44" fmla="*/ 210 w 1093"/>
                          <a:gd name="T45" fmla="*/ 663 h 994"/>
                          <a:gd name="T46" fmla="*/ 117 w 1093"/>
                          <a:gd name="T47" fmla="*/ 680 h 994"/>
                          <a:gd name="T48" fmla="*/ 100 w 1093"/>
                          <a:gd name="T49" fmla="*/ 645 h 994"/>
                          <a:gd name="T50" fmla="*/ 76 w 1093"/>
                          <a:gd name="T51" fmla="*/ 715 h 994"/>
                          <a:gd name="T52" fmla="*/ 30 w 1093"/>
                          <a:gd name="T53" fmla="*/ 715 h 994"/>
                          <a:gd name="T54" fmla="*/ 0 w 1093"/>
                          <a:gd name="T55" fmla="*/ 860 h 9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3"/>
                          <a:gd name="T85" fmla="*/ 0 h 994"/>
                          <a:gd name="T86" fmla="*/ 1093 w 1093"/>
                          <a:gd name="T87" fmla="*/ 994 h 9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3" h="994">
                            <a:moveTo>
                              <a:pt x="0" y="860"/>
                            </a:moveTo>
                            <a:lnTo>
                              <a:pt x="6" y="889"/>
                            </a:lnTo>
                            <a:lnTo>
                              <a:pt x="204" y="907"/>
                            </a:lnTo>
                            <a:lnTo>
                              <a:pt x="250" y="971"/>
                            </a:lnTo>
                            <a:lnTo>
                              <a:pt x="279" y="971"/>
                            </a:lnTo>
                            <a:lnTo>
                              <a:pt x="291" y="994"/>
                            </a:lnTo>
                            <a:lnTo>
                              <a:pt x="407" y="988"/>
                            </a:lnTo>
                            <a:lnTo>
                              <a:pt x="524" y="842"/>
                            </a:lnTo>
                            <a:lnTo>
                              <a:pt x="616" y="819"/>
                            </a:lnTo>
                            <a:lnTo>
                              <a:pt x="628" y="773"/>
                            </a:lnTo>
                            <a:lnTo>
                              <a:pt x="849" y="692"/>
                            </a:lnTo>
                            <a:lnTo>
                              <a:pt x="1024" y="616"/>
                            </a:lnTo>
                            <a:lnTo>
                              <a:pt x="1093" y="407"/>
                            </a:lnTo>
                            <a:lnTo>
                              <a:pt x="1035" y="372"/>
                            </a:lnTo>
                            <a:lnTo>
                              <a:pt x="1029" y="326"/>
                            </a:lnTo>
                            <a:lnTo>
                              <a:pt x="576" y="0"/>
                            </a:lnTo>
                            <a:lnTo>
                              <a:pt x="477" y="0"/>
                            </a:lnTo>
                            <a:lnTo>
                              <a:pt x="419" y="563"/>
                            </a:lnTo>
                            <a:lnTo>
                              <a:pt x="501" y="563"/>
                            </a:lnTo>
                            <a:lnTo>
                              <a:pt x="494" y="645"/>
                            </a:lnTo>
                            <a:lnTo>
                              <a:pt x="262" y="645"/>
                            </a:lnTo>
                            <a:lnTo>
                              <a:pt x="232" y="605"/>
                            </a:lnTo>
                            <a:lnTo>
                              <a:pt x="210" y="663"/>
                            </a:lnTo>
                            <a:lnTo>
                              <a:pt x="117" y="680"/>
                            </a:lnTo>
                            <a:lnTo>
                              <a:pt x="100" y="645"/>
                            </a:lnTo>
                            <a:lnTo>
                              <a:pt x="76" y="715"/>
                            </a:lnTo>
                            <a:lnTo>
                              <a:pt x="30" y="715"/>
                            </a:lnTo>
                            <a:lnTo>
                              <a:pt x="0" y="86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0" name="Freeform 121"/>
                      <p:cNvSpPr>
                        <a:spLocks/>
                      </p:cNvSpPr>
                      <p:nvPr/>
                    </p:nvSpPr>
                    <p:spPr bwMode="auto">
                      <a:xfrm>
                        <a:off x="1311" y="974"/>
                        <a:ext cx="33" cy="59"/>
                      </a:xfrm>
                      <a:custGeom>
                        <a:avLst/>
                        <a:gdLst>
                          <a:gd name="T0" fmla="*/ 70 w 262"/>
                          <a:gd name="T1" fmla="*/ 28 h 470"/>
                          <a:gd name="T2" fmla="*/ 47 w 262"/>
                          <a:gd name="T3" fmla="*/ 179 h 470"/>
                          <a:gd name="T4" fmla="*/ 0 w 262"/>
                          <a:gd name="T5" fmla="*/ 226 h 470"/>
                          <a:gd name="T6" fmla="*/ 117 w 262"/>
                          <a:gd name="T7" fmla="*/ 470 h 470"/>
                          <a:gd name="T8" fmla="*/ 251 w 262"/>
                          <a:gd name="T9" fmla="*/ 278 h 470"/>
                          <a:gd name="T10" fmla="*/ 181 w 262"/>
                          <a:gd name="T11" fmla="*/ 226 h 470"/>
                          <a:gd name="T12" fmla="*/ 262 w 262"/>
                          <a:gd name="T13" fmla="*/ 110 h 470"/>
                          <a:gd name="T14" fmla="*/ 192 w 262"/>
                          <a:gd name="T15" fmla="*/ 0 h 470"/>
                          <a:gd name="T16" fmla="*/ 70 w 262"/>
                          <a:gd name="T17" fmla="*/ 28 h 4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2"/>
                          <a:gd name="T28" fmla="*/ 0 h 470"/>
                          <a:gd name="T29" fmla="*/ 262 w 262"/>
                          <a:gd name="T30" fmla="*/ 470 h 4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2" h="470">
                            <a:moveTo>
                              <a:pt x="70" y="28"/>
                            </a:moveTo>
                            <a:lnTo>
                              <a:pt x="47" y="179"/>
                            </a:lnTo>
                            <a:lnTo>
                              <a:pt x="0" y="226"/>
                            </a:lnTo>
                            <a:lnTo>
                              <a:pt x="117" y="470"/>
                            </a:lnTo>
                            <a:lnTo>
                              <a:pt x="251" y="278"/>
                            </a:lnTo>
                            <a:lnTo>
                              <a:pt x="181" y="226"/>
                            </a:lnTo>
                            <a:lnTo>
                              <a:pt x="262" y="110"/>
                            </a:lnTo>
                            <a:lnTo>
                              <a:pt x="192" y="0"/>
                            </a:lnTo>
                            <a:lnTo>
                              <a:pt x="70" y="2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1" name="Freeform 122"/>
                      <p:cNvSpPr>
                        <a:spLocks/>
                      </p:cNvSpPr>
                      <p:nvPr/>
                    </p:nvSpPr>
                    <p:spPr bwMode="auto">
                      <a:xfrm>
                        <a:off x="1113" y="1187"/>
                        <a:ext cx="63" cy="42"/>
                      </a:xfrm>
                      <a:custGeom>
                        <a:avLst/>
                        <a:gdLst>
                          <a:gd name="T0" fmla="*/ 0 w 506"/>
                          <a:gd name="T1" fmla="*/ 128 h 331"/>
                          <a:gd name="T2" fmla="*/ 23 w 506"/>
                          <a:gd name="T3" fmla="*/ 59 h 331"/>
                          <a:gd name="T4" fmla="*/ 110 w 506"/>
                          <a:gd name="T5" fmla="*/ 52 h 331"/>
                          <a:gd name="T6" fmla="*/ 105 w 506"/>
                          <a:gd name="T7" fmla="*/ 6 h 331"/>
                          <a:gd name="T8" fmla="*/ 197 w 506"/>
                          <a:gd name="T9" fmla="*/ 0 h 331"/>
                          <a:gd name="T10" fmla="*/ 203 w 506"/>
                          <a:gd name="T11" fmla="*/ 29 h 331"/>
                          <a:gd name="T12" fmla="*/ 401 w 506"/>
                          <a:gd name="T13" fmla="*/ 47 h 331"/>
                          <a:gd name="T14" fmla="*/ 447 w 506"/>
                          <a:gd name="T15" fmla="*/ 111 h 331"/>
                          <a:gd name="T16" fmla="*/ 476 w 506"/>
                          <a:gd name="T17" fmla="*/ 111 h 331"/>
                          <a:gd name="T18" fmla="*/ 506 w 506"/>
                          <a:gd name="T19" fmla="*/ 163 h 331"/>
                          <a:gd name="T20" fmla="*/ 436 w 506"/>
                          <a:gd name="T21" fmla="*/ 169 h 331"/>
                          <a:gd name="T22" fmla="*/ 476 w 506"/>
                          <a:gd name="T23" fmla="*/ 291 h 331"/>
                          <a:gd name="T24" fmla="*/ 389 w 506"/>
                          <a:gd name="T25" fmla="*/ 279 h 331"/>
                          <a:gd name="T26" fmla="*/ 401 w 506"/>
                          <a:gd name="T27" fmla="*/ 303 h 331"/>
                          <a:gd name="T28" fmla="*/ 366 w 506"/>
                          <a:gd name="T29" fmla="*/ 331 h 331"/>
                          <a:gd name="T30" fmla="*/ 331 w 506"/>
                          <a:gd name="T31" fmla="*/ 273 h 331"/>
                          <a:gd name="T32" fmla="*/ 302 w 506"/>
                          <a:gd name="T33" fmla="*/ 279 h 331"/>
                          <a:gd name="T34" fmla="*/ 227 w 506"/>
                          <a:gd name="T35" fmla="*/ 139 h 331"/>
                          <a:gd name="T36" fmla="*/ 105 w 506"/>
                          <a:gd name="T37" fmla="*/ 244 h 331"/>
                          <a:gd name="T38" fmla="*/ 81 w 506"/>
                          <a:gd name="T39" fmla="*/ 204 h 331"/>
                          <a:gd name="T40" fmla="*/ 0 w 506"/>
                          <a:gd name="T41" fmla="*/ 128 h 3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6"/>
                          <a:gd name="T64" fmla="*/ 0 h 331"/>
                          <a:gd name="T65" fmla="*/ 506 w 506"/>
                          <a:gd name="T66" fmla="*/ 331 h 3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6" h="331">
                            <a:moveTo>
                              <a:pt x="0" y="128"/>
                            </a:moveTo>
                            <a:lnTo>
                              <a:pt x="23" y="59"/>
                            </a:lnTo>
                            <a:lnTo>
                              <a:pt x="110" y="52"/>
                            </a:lnTo>
                            <a:lnTo>
                              <a:pt x="105" y="6"/>
                            </a:lnTo>
                            <a:lnTo>
                              <a:pt x="197" y="0"/>
                            </a:lnTo>
                            <a:lnTo>
                              <a:pt x="203" y="29"/>
                            </a:lnTo>
                            <a:lnTo>
                              <a:pt x="401" y="47"/>
                            </a:lnTo>
                            <a:lnTo>
                              <a:pt x="447" y="111"/>
                            </a:lnTo>
                            <a:lnTo>
                              <a:pt x="476" y="111"/>
                            </a:lnTo>
                            <a:lnTo>
                              <a:pt x="506" y="163"/>
                            </a:lnTo>
                            <a:lnTo>
                              <a:pt x="436" y="169"/>
                            </a:lnTo>
                            <a:lnTo>
                              <a:pt x="476" y="291"/>
                            </a:lnTo>
                            <a:lnTo>
                              <a:pt x="389" y="279"/>
                            </a:lnTo>
                            <a:lnTo>
                              <a:pt x="401" y="303"/>
                            </a:lnTo>
                            <a:lnTo>
                              <a:pt x="366" y="331"/>
                            </a:lnTo>
                            <a:lnTo>
                              <a:pt x="331" y="273"/>
                            </a:lnTo>
                            <a:lnTo>
                              <a:pt x="302" y="279"/>
                            </a:lnTo>
                            <a:lnTo>
                              <a:pt x="227" y="139"/>
                            </a:lnTo>
                            <a:lnTo>
                              <a:pt x="105" y="244"/>
                            </a:lnTo>
                            <a:lnTo>
                              <a:pt x="81" y="204"/>
                            </a:lnTo>
                            <a:lnTo>
                              <a:pt x="0" y="12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2" name="Freeform 123"/>
                      <p:cNvSpPr>
                        <a:spLocks/>
                      </p:cNvSpPr>
                      <p:nvPr/>
                    </p:nvSpPr>
                    <p:spPr bwMode="auto">
                      <a:xfrm>
                        <a:off x="1126" y="1205"/>
                        <a:ext cx="25" cy="32"/>
                      </a:xfrm>
                      <a:custGeom>
                        <a:avLst/>
                        <a:gdLst>
                          <a:gd name="T0" fmla="*/ 0 w 197"/>
                          <a:gd name="T1" fmla="*/ 105 h 256"/>
                          <a:gd name="T2" fmla="*/ 52 w 197"/>
                          <a:gd name="T3" fmla="*/ 215 h 256"/>
                          <a:gd name="T4" fmla="*/ 104 w 197"/>
                          <a:gd name="T5" fmla="*/ 256 h 256"/>
                          <a:gd name="T6" fmla="*/ 197 w 197"/>
                          <a:gd name="T7" fmla="*/ 140 h 256"/>
                          <a:gd name="T8" fmla="*/ 122 w 197"/>
                          <a:gd name="T9" fmla="*/ 0 h 256"/>
                          <a:gd name="T10" fmla="*/ 0 w 197"/>
                          <a:gd name="T11" fmla="*/ 105 h 256"/>
                          <a:gd name="T12" fmla="*/ 0 60000 65536"/>
                          <a:gd name="T13" fmla="*/ 0 60000 65536"/>
                          <a:gd name="T14" fmla="*/ 0 60000 65536"/>
                          <a:gd name="T15" fmla="*/ 0 60000 65536"/>
                          <a:gd name="T16" fmla="*/ 0 60000 65536"/>
                          <a:gd name="T17" fmla="*/ 0 60000 65536"/>
                          <a:gd name="T18" fmla="*/ 0 w 197"/>
                          <a:gd name="T19" fmla="*/ 0 h 256"/>
                          <a:gd name="T20" fmla="*/ 197 w 197"/>
                          <a:gd name="T21" fmla="*/ 256 h 256"/>
                        </a:gdLst>
                        <a:ahLst/>
                        <a:cxnLst>
                          <a:cxn ang="T12">
                            <a:pos x="T0" y="T1"/>
                          </a:cxn>
                          <a:cxn ang="T13">
                            <a:pos x="T2" y="T3"/>
                          </a:cxn>
                          <a:cxn ang="T14">
                            <a:pos x="T4" y="T5"/>
                          </a:cxn>
                          <a:cxn ang="T15">
                            <a:pos x="T6" y="T7"/>
                          </a:cxn>
                          <a:cxn ang="T16">
                            <a:pos x="T8" y="T9"/>
                          </a:cxn>
                          <a:cxn ang="T17">
                            <a:pos x="T10" y="T11"/>
                          </a:cxn>
                        </a:cxnLst>
                        <a:rect l="T18" t="T19" r="T20" b="T21"/>
                        <a:pathLst>
                          <a:path w="197" h="256">
                            <a:moveTo>
                              <a:pt x="0" y="105"/>
                            </a:moveTo>
                            <a:lnTo>
                              <a:pt x="52" y="215"/>
                            </a:lnTo>
                            <a:lnTo>
                              <a:pt x="104" y="256"/>
                            </a:lnTo>
                            <a:lnTo>
                              <a:pt x="197" y="140"/>
                            </a:lnTo>
                            <a:lnTo>
                              <a:pt x="122" y="0"/>
                            </a:lnTo>
                            <a:lnTo>
                              <a:pt x="0" y="10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3" name="Freeform 124"/>
                      <p:cNvSpPr>
                        <a:spLocks/>
                      </p:cNvSpPr>
                      <p:nvPr/>
                    </p:nvSpPr>
                    <p:spPr bwMode="auto">
                      <a:xfrm>
                        <a:off x="1139" y="1222"/>
                        <a:ext cx="33" cy="34"/>
                      </a:xfrm>
                      <a:custGeom>
                        <a:avLst/>
                        <a:gdLst>
                          <a:gd name="T0" fmla="*/ 0 w 262"/>
                          <a:gd name="T1" fmla="*/ 122 h 273"/>
                          <a:gd name="T2" fmla="*/ 255 w 262"/>
                          <a:gd name="T3" fmla="*/ 273 h 273"/>
                          <a:gd name="T4" fmla="*/ 262 w 262"/>
                          <a:gd name="T5" fmla="*/ 185 h 273"/>
                          <a:gd name="T6" fmla="*/ 215 w 262"/>
                          <a:gd name="T7" fmla="*/ 133 h 273"/>
                          <a:gd name="T8" fmla="*/ 244 w 262"/>
                          <a:gd name="T9" fmla="*/ 93 h 273"/>
                          <a:gd name="T10" fmla="*/ 192 w 262"/>
                          <a:gd name="T11" fmla="*/ 35 h 273"/>
                          <a:gd name="T12" fmla="*/ 157 w 262"/>
                          <a:gd name="T13" fmla="*/ 58 h 273"/>
                          <a:gd name="T14" fmla="*/ 122 w 262"/>
                          <a:gd name="T15" fmla="*/ 0 h 273"/>
                          <a:gd name="T16" fmla="*/ 93 w 262"/>
                          <a:gd name="T17" fmla="*/ 6 h 273"/>
                          <a:gd name="T18" fmla="*/ 0 w 262"/>
                          <a:gd name="T19" fmla="*/ 122 h 2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2"/>
                          <a:gd name="T31" fmla="*/ 0 h 273"/>
                          <a:gd name="T32" fmla="*/ 262 w 262"/>
                          <a:gd name="T33" fmla="*/ 273 h 2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2" h="273">
                            <a:moveTo>
                              <a:pt x="0" y="122"/>
                            </a:moveTo>
                            <a:lnTo>
                              <a:pt x="255" y="273"/>
                            </a:lnTo>
                            <a:lnTo>
                              <a:pt x="262" y="185"/>
                            </a:lnTo>
                            <a:lnTo>
                              <a:pt x="215" y="133"/>
                            </a:lnTo>
                            <a:lnTo>
                              <a:pt x="244" y="93"/>
                            </a:lnTo>
                            <a:lnTo>
                              <a:pt x="192" y="35"/>
                            </a:lnTo>
                            <a:lnTo>
                              <a:pt x="157" y="58"/>
                            </a:lnTo>
                            <a:lnTo>
                              <a:pt x="122" y="0"/>
                            </a:lnTo>
                            <a:lnTo>
                              <a:pt x="93" y="6"/>
                            </a:lnTo>
                            <a:lnTo>
                              <a:pt x="0" y="12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4" name="Freeform 125"/>
                      <p:cNvSpPr>
                        <a:spLocks/>
                      </p:cNvSpPr>
                      <p:nvPr/>
                    </p:nvSpPr>
                    <p:spPr bwMode="auto">
                      <a:xfrm>
                        <a:off x="1162" y="1203"/>
                        <a:ext cx="56" cy="53"/>
                      </a:xfrm>
                      <a:custGeom>
                        <a:avLst/>
                        <a:gdLst>
                          <a:gd name="T0" fmla="*/ 75 w 454"/>
                          <a:gd name="T1" fmla="*/ 418 h 418"/>
                          <a:gd name="T2" fmla="*/ 267 w 454"/>
                          <a:gd name="T3" fmla="*/ 377 h 418"/>
                          <a:gd name="T4" fmla="*/ 454 w 454"/>
                          <a:gd name="T5" fmla="*/ 407 h 418"/>
                          <a:gd name="T6" fmla="*/ 378 w 454"/>
                          <a:gd name="T7" fmla="*/ 226 h 418"/>
                          <a:gd name="T8" fmla="*/ 436 w 454"/>
                          <a:gd name="T9" fmla="*/ 151 h 418"/>
                          <a:gd name="T10" fmla="*/ 431 w 454"/>
                          <a:gd name="T11" fmla="*/ 110 h 418"/>
                          <a:gd name="T12" fmla="*/ 384 w 454"/>
                          <a:gd name="T13" fmla="*/ 58 h 418"/>
                          <a:gd name="T14" fmla="*/ 274 w 454"/>
                          <a:gd name="T15" fmla="*/ 64 h 418"/>
                          <a:gd name="T16" fmla="*/ 215 w 454"/>
                          <a:gd name="T17" fmla="*/ 0 h 418"/>
                          <a:gd name="T18" fmla="*/ 99 w 454"/>
                          <a:gd name="T19" fmla="*/ 6 h 418"/>
                          <a:gd name="T20" fmla="*/ 117 w 454"/>
                          <a:gd name="T21" fmla="*/ 35 h 418"/>
                          <a:gd name="T22" fmla="*/ 47 w 454"/>
                          <a:gd name="T23" fmla="*/ 41 h 418"/>
                          <a:gd name="T24" fmla="*/ 82 w 454"/>
                          <a:gd name="T25" fmla="*/ 157 h 418"/>
                          <a:gd name="T26" fmla="*/ 0 w 454"/>
                          <a:gd name="T27" fmla="*/ 145 h 418"/>
                          <a:gd name="T28" fmla="*/ 6 w 454"/>
                          <a:gd name="T29" fmla="*/ 180 h 418"/>
                          <a:gd name="T30" fmla="*/ 64 w 454"/>
                          <a:gd name="T31" fmla="*/ 238 h 418"/>
                          <a:gd name="T32" fmla="*/ 35 w 454"/>
                          <a:gd name="T33" fmla="*/ 278 h 418"/>
                          <a:gd name="T34" fmla="*/ 82 w 454"/>
                          <a:gd name="T35" fmla="*/ 330 h 418"/>
                          <a:gd name="T36" fmla="*/ 75 w 454"/>
                          <a:gd name="T37" fmla="*/ 389 h 418"/>
                          <a:gd name="T38" fmla="*/ 75 w 454"/>
                          <a:gd name="T39" fmla="*/ 418 h 4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4"/>
                          <a:gd name="T61" fmla="*/ 0 h 418"/>
                          <a:gd name="T62" fmla="*/ 454 w 454"/>
                          <a:gd name="T63" fmla="*/ 418 h 4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4" h="418">
                            <a:moveTo>
                              <a:pt x="75" y="418"/>
                            </a:moveTo>
                            <a:lnTo>
                              <a:pt x="267" y="377"/>
                            </a:lnTo>
                            <a:lnTo>
                              <a:pt x="454" y="407"/>
                            </a:lnTo>
                            <a:lnTo>
                              <a:pt x="378" y="226"/>
                            </a:lnTo>
                            <a:lnTo>
                              <a:pt x="436" y="151"/>
                            </a:lnTo>
                            <a:lnTo>
                              <a:pt x="431" y="110"/>
                            </a:lnTo>
                            <a:lnTo>
                              <a:pt x="384" y="58"/>
                            </a:lnTo>
                            <a:lnTo>
                              <a:pt x="274" y="64"/>
                            </a:lnTo>
                            <a:lnTo>
                              <a:pt x="215" y="0"/>
                            </a:lnTo>
                            <a:lnTo>
                              <a:pt x="99" y="6"/>
                            </a:lnTo>
                            <a:lnTo>
                              <a:pt x="117" y="35"/>
                            </a:lnTo>
                            <a:lnTo>
                              <a:pt x="47" y="41"/>
                            </a:lnTo>
                            <a:lnTo>
                              <a:pt x="82" y="157"/>
                            </a:lnTo>
                            <a:lnTo>
                              <a:pt x="0" y="145"/>
                            </a:lnTo>
                            <a:lnTo>
                              <a:pt x="6" y="180"/>
                            </a:lnTo>
                            <a:lnTo>
                              <a:pt x="64" y="238"/>
                            </a:lnTo>
                            <a:lnTo>
                              <a:pt x="35" y="278"/>
                            </a:lnTo>
                            <a:lnTo>
                              <a:pt x="82" y="330"/>
                            </a:lnTo>
                            <a:lnTo>
                              <a:pt x="75" y="389"/>
                            </a:lnTo>
                            <a:lnTo>
                              <a:pt x="75" y="4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5" name="Freeform 126"/>
                      <p:cNvSpPr>
                        <a:spLocks/>
                      </p:cNvSpPr>
                      <p:nvPr/>
                    </p:nvSpPr>
                    <p:spPr bwMode="auto">
                      <a:xfrm>
                        <a:off x="1188" y="1166"/>
                        <a:ext cx="71" cy="55"/>
                      </a:xfrm>
                      <a:custGeom>
                        <a:avLst/>
                        <a:gdLst>
                          <a:gd name="T0" fmla="*/ 442 w 565"/>
                          <a:gd name="T1" fmla="*/ 0 h 436"/>
                          <a:gd name="T2" fmla="*/ 565 w 565"/>
                          <a:gd name="T3" fmla="*/ 185 h 436"/>
                          <a:gd name="T4" fmla="*/ 530 w 565"/>
                          <a:gd name="T5" fmla="*/ 244 h 436"/>
                          <a:gd name="T6" fmla="*/ 291 w 565"/>
                          <a:gd name="T7" fmla="*/ 272 h 436"/>
                          <a:gd name="T8" fmla="*/ 221 w 565"/>
                          <a:gd name="T9" fmla="*/ 255 h 436"/>
                          <a:gd name="T10" fmla="*/ 221 w 565"/>
                          <a:gd name="T11" fmla="*/ 436 h 436"/>
                          <a:gd name="T12" fmla="*/ 198 w 565"/>
                          <a:gd name="T13" fmla="*/ 389 h 436"/>
                          <a:gd name="T14" fmla="*/ 169 w 565"/>
                          <a:gd name="T15" fmla="*/ 354 h 436"/>
                          <a:gd name="T16" fmla="*/ 59 w 565"/>
                          <a:gd name="T17" fmla="*/ 360 h 436"/>
                          <a:gd name="T18" fmla="*/ 0 w 565"/>
                          <a:gd name="T19" fmla="*/ 296 h 436"/>
                          <a:gd name="T20" fmla="*/ 117 w 565"/>
                          <a:gd name="T21" fmla="*/ 150 h 436"/>
                          <a:gd name="T22" fmla="*/ 216 w 565"/>
                          <a:gd name="T23" fmla="*/ 127 h 436"/>
                          <a:gd name="T24" fmla="*/ 221 w 565"/>
                          <a:gd name="T25" fmla="*/ 81 h 436"/>
                          <a:gd name="T26" fmla="*/ 442 w 565"/>
                          <a:gd name="T27" fmla="*/ 0 h 4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5"/>
                          <a:gd name="T43" fmla="*/ 0 h 436"/>
                          <a:gd name="T44" fmla="*/ 565 w 565"/>
                          <a:gd name="T45" fmla="*/ 436 h 4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5" h="436">
                            <a:moveTo>
                              <a:pt x="442" y="0"/>
                            </a:moveTo>
                            <a:lnTo>
                              <a:pt x="565" y="185"/>
                            </a:lnTo>
                            <a:lnTo>
                              <a:pt x="530" y="244"/>
                            </a:lnTo>
                            <a:lnTo>
                              <a:pt x="291" y="272"/>
                            </a:lnTo>
                            <a:lnTo>
                              <a:pt x="221" y="255"/>
                            </a:lnTo>
                            <a:lnTo>
                              <a:pt x="221" y="436"/>
                            </a:lnTo>
                            <a:lnTo>
                              <a:pt x="198" y="389"/>
                            </a:lnTo>
                            <a:lnTo>
                              <a:pt x="169" y="354"/>
                            </a:lnTo>
                            <a:lnTo>
                              <a:pt x="59" y="360"/>
                            </a:lnTo>
                            <a:lnTo>
                              <a:pt x="0" y="296"/>
                            </a:lnTo>
                            <a:lnTo>
                              <a:pt x="117" y="150"/>
                            </a:lnTo>
                            <a:lnTo>
                              <a:pt x="216" y="127"/>
                            </a:lnTo>
                            <a:lnTo>
                              <a:pt x="221" y="81"/>
                            </a:lnTo>
                            <a:lnTo>
                              <a:pt x="442"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6" name="Freeform 127"/>
                      <p:cNvSpPr>
                        <a:spLocks/>
                      </p:cNvSpPr>
                      <p:nvPr/>
                    </p:nvSpPr>
                    <p:spPr bwMode="auto">
                      <a:xfrm>
                        <a:off x="1209" y="1198"/>
                        <a:ext cx="27" cy="56"/>
                      </a:xfrm>
                      <a:custGeom>
                        <a:avLst/>
                        <a:gdLst>
                          <a:gd name="T0" fmla="*/ 198 w 221"/>
                          <a:gd name="T1" fmla="*/ 12 h 448"/>
                          <a:gd name="T2" fmla="*/ 221 w 221"/>
                          <a:gd name="T3" fmla="*/ 378 h 448"/>
                          <a:gd name="T4" fmla="*/ 76 w 221"/>
                          <a:gd name="T5" fmla="*/ 448 h 448"/>
                          <a:gd name="T6" fmla="*/ 0 w 221"/>
                          <a:gd name="T7" fmla="*/ 267 h 448"/>
                          <a:gd name="T8" fmla="*/ 58 w 221"/>
                          <a:gd name="T9" fmla="*/ 192 h 448"/>
                          <a:gd name="T10" fmla="*/ 58 w 221"/>
                          <a:gd name="T11" fmla="*/ 0 h 448"/>
                          <a:gd name="T12" fmla="*/ 128 w 221"/>
                          <a:gd name="T13" fmla="*/ 17 h 448"/>
                          <a:gd name="T14" fmla="*/ 198 w 221"/>
                          <a:gd name="T15" fmla="*/ 12 h 448"/>
                          <a:gd name="T16" fmla="*/ 0 60000 65536"/>
                          <a:gd name="T17" fmla="*/ 0 60000 65536"/>
                          <a:gd name="T18" fmla="*/ 0 60000 65536"/>
                          <a:gd name="T19" fmla="*/ 0 60000 65536"/>
                          <a:gd name="T20" fmla="*/ 0 60000 65536"/>
                          <a:gd name="T21" fmla="*/ 0 60000 65536"/>
                          <a:gd name="T22" fmla="*/ 0 60000 65536"/>
                          <a:gd name="T23" fmla="*/ 0 60000 65536"/>
                          <a:gd name="T24" fmla="*/ 0 w 221"/>
                          <a:gd name="T25" fmla="*/ 0 h 448"/>
                          <a:gd name="T26" fmla="*/ 221 w 221"/>
                          <a:gd name="T27" fmla="*/ 448 h 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1" h="448">
                            <a:moveTo>
                              <a:pt x="198" y="12"/>
                            </a:moveTo>
                            <a:lnTo>
                              <a:pt x="221" y="378"/>
                            </a:lnTo>
                            <a:lnTo>
                              <a:pt x="76" y="448"/>
                            </a:lnTo>
                            <a:lnTo>
                              <a:pt x="0" y="267"/>
                            </a:lnTo>
                            <a:lnTo>
                              <a:pt x="58" y="192"/>
                            </a:lnTo>
                            <a:lnTo>
                              <a:pt x="58" y="0"/>
                            </a:lnTo>
                            <a:lnTo>
                              <a:pt x="128" y="17"/>
                            </a:lnTo>
                            <a:lnTo>
                              <a:pt x="198" y="1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7" name="Freeform 128"/>
                      <p:cNvSpPr>
                        <a:spLocks/>
                      </p:cNvSpPr>
                      <p:nvPr/>
                    </p:nvSpPr>
                    <p:spPr bwMode="auto">
                      <a:xfrm>
                        <a:off x="1233" y="1198"/>
                        <a:ext cx="16" cy="47"/>
                      </a:xfrm>
                      <a:custGeom>
                        <a:avLst/>
                        <a:gdLst>
                          <a:gd name="T0" fmla="*/ 0 w 127"/>
                          <a:gd name="T1" fmla="*/ 18 h 384"/>
                          <a:gd name="T2" fmla="*/ 23 w 127"/>
                          <a:gd name="T3" fmla="*/ 384 h 384"/>
                          <a:gd name="T4" fmla="*/ 104 w 127"/>
                          <a:gd name="T5" fmla="*/ 349 h 384"/>
                          <a:gd name="T6" fmla="*/ 92 w 127"/>
                          <a:gd name="T7" fmla="*/ 152 h 384"/>
                          <a:gd name="T8" fmla="*/ 127 w 127"/>
                          <a:gd name="T9" fmla="*/ 100 h 384"/>
                          <a:gd name="T10" fmla="*/ 110 w 127"/>
                          <a:gd name="T11" fmla="*/ 0 h 384"/>
                          <a:gd name="T12" fmla="*/ 0 w 127"/>
                          <a:gd name="T13" fmla="*/ 18 h 384"/>
                          <a:gd name="T14" fmla="*/ 0 60000 65536"/>
                          <a:gd name="T15" fmla="*/ 0 60000 65536"/>
                          <a:gd name="T16" fmla="*/ 0 60000 65536"/>
                          <a:gd name="T17" fmla="*/ 0 60000 65536"/>
                          <a:gd name="T18" fmla="*/ 0 60000 65536"/>
                          <a:gd name="T19" fmla="*/ 0 60000 65536"/>
                          <a:gd name="T20" fmla="*/ 0 60000 65536"/>
                          <a:gd name="T21" fmla="*/ 0 w 127"/>
                          <a:gd name="T22" fmla="*/ 0 h 384"/>
                          <a:gd name="T23" fmla="*/ 127 w 127"/>
                          <a:gd name="T24" fmla="*/ 384 h 3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7" h="384">
                            <a:moveTo>
                              <a:pt x="0" y="18"/>
                            </a:moveTo>
                            <a:lnTo>
                              <a:pt x="23" y="384"/>
                            </a:lnTo>
                            <a:lnTo>
                              <a:pt x="104" y="349"/>
                            </a:lnTo>
                            <a:lnTo>
                              <a:pt x="92" y="152"/>
                            </a:lnTo>
                            <a:lnTo>
                              <a:pt x="127" y="100"/>
                            </a:lnTo>
                            <a:lnTo>
                              <a:pt x="110" y="0"/>
                            </a:lnTo>
                            <a:lnTo>
                              <a:pt x="0" y="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8" name="Freeform 129"/>
                      <p:cNvSpPr>
                        <a:spLocks/>
                      </p:cNvSpPr>
                      <p:nvPr/>
                    </p:nvSpPr>
                    <p:spPr bwMode="auto">
                      <a:xfrm>
                        <a:off x="1245" y="1189"/>
                        <a:ext cx="26" cy="52"/>
                      </a:xfrm>
                      <a:custGeom>
                        <a:avLst/>
                        <a:gdLst>
                          <a:gd name="T0" fmla="*/ 18 w 210"/>
                          <a:gd name="T1" fmla="*/ 69 h 418"/>
                          <a:gd name="T2" fmla="*/ 30 w 210"/>
                          <a:gd name="T3" fmla="*/ 169 h 418"/>
                          <a:gd name="T4" fmla="*/ 0 w 210"/>
                          <a:gd name="T5" fmla="*/ 221 h 418"/>
                          <a:gd name="T6" fmla="*/ 12 w 210"/>
                          <a:gd name="T7" fmla="*/ 418 h 418"/>
                          <a:gd name="T8" fmla="*/ 122 w 210"/>
                          <a:gd name="T9" fmla="*/ 383 h 418"/>
                          <a:gd name="T10" fmla="*/ 112 w 210"/>
                          <a:gd name="T11" fmla="*/ 204 h 418"/>
                          <a:gd name="T12" fmla="*/ 187 w 210"/>
                          <a:gd name="T13" fmla="*/ 139 h 418"/>
                          <a:gd name="T14" fmla="*/ 210 w 210"/>
                          <a:gd name="T15" fmla="*/ 87 h 418"/>
                          <a:gd name="T16" fmla="*/ 199 w 210"/>
                          <a:gd name="T17" fmla="*/ 0 h 418"/>
                          <a:gd name="T18" fmla="*/ 112 w 210"/>
                          <a:gd name="T19" fmla="*/ 5 h 418"/>
                          <a:gd name="T20" fmla="*/ 88 w 210"/>
                          <a:gd name="T21" fmla="*/ 35 h 418"/>
                          <a:gd name="T22" fmla="*/ 18 w 210"/>
                          <a:gd name="T23" fmla="*/ 69 h 4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418"/>
                          <a:gd name="T38" fmla="*/ 210 w 210"/>
                          <a:gd name="T39" fmla="*/ 418 h 4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418">
                            <a:moveTo>
                              <a:pt x="18" y="69"/>
                            </a:moveTo>
                            <a:lnTo>
                              <a:pt x="30" y="169"/>
                            </a:lnTo>
                            <a:lnTo>
                              <a:pt x="0" y="221"/>
                            </a:lnTo>
                            <a:lnTo>
                              <a:pt x="12" y="418"/>
                            </a:lnTo>
                            <a:lnTo>
                              <a:pt x="122" y="383"/>
                            </a:lnTo>
                            <a:lnTo>
                              <a:pt x="112" y="204"/>
                            </a:lnTo>
                            <a:lnTo>
                              <a:pt x="187" y="139"/>
                            </a:lnTo>
                            <a:lnTo>
                              <a:pt x="210" y="87"/>
                            </a:lnTo>
                            <a:lnTo>
                              <a:pt x="199" y="0"/>
                            </a:lnTo>
                            <a:lnTo>
                              <a:pt x="112" y="5"/>
                            </a:lnTo>
                            <a:lnTo>
                              <a:pt x="88" y="35"/>
                            </a:lnTo>
                            <a:lnTo>
                              <a:pt x="18" y="6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69" name="Freeform 130"/>
                      <p:cNvSpPr>
                        <a:spLocks/>
                      </p:cNvSpPr>
                      <p:nvPr/>
                    </p:nvSpPr>
                    <p:spPr bwMode="auto">
                      <a:xfrm>
                        <a:off x="1244" y="1091"/>
                        <a:ext cx="127" cy="99"/>
                      </a:xfrm>
                      <a:custGeom>
                        <a:avLst/>
                        <a:gdLst>
                          <a:gd name="T0" fmla="*/ 0 w 1023"/>
                          <a:gd name="T1" fmla="*/ 605 h 790"/>
                          <a:gd name="T2" fmla="*/ 123 w 1023"/>
                          <a:gd name="T3" fmla="*/ 790 h 790"/>
                          <a:gd name="T4" fmla="*/ 210 w 1023"/>
                          <a:gd name="T5" fmla="*/ 785 h 790"/>
                          <a:gd name="T6" fmla="*/ 255 w 1023"/>
                          <a:gd name="T7" fmla="*/ 668 h 790"/>
                          <a:gd name="T8" fmla="*/ 378 w 1023"/>
                          <a:gd name="T9" fmla="*/ 633 h 790"/>
                          <a:gd name="T10" fmla="*/ 424 w 1023"/>
                          <a:gd name="T11" fmla="*/ 698 h 790"/>
                          <a:gd name="T12" fmla="*/ 488 w 1023"/>
                          <a:gd name="T13" fmla="*/ 698 h 790"/>
                          <a:gd name="T14" fmla="*/ 552 w 1023"/>
                          <a:gd name="T15" fmla="*/ 720 h 790"/>
                          <a:gd name="T16" fmla="*/ 662 w 1023"/>
                          <a:gd name="T17" fmla="*/ 668 h 790"/>
                          <a:gd name="T18" fmla="*/ 738 w 1023"/>
                          <a:gd name="T19" fmla="*/ 710 h 790"/>
                          <a:gd name="T20" fmla="*/ 854 w 1023"/>
                          <a:gd name="T21" fmla="*/ 640 h 790"/>
                          <a:gd name="T22" fmla="*/ 854 w 1023"/>
                          <a:gd name="T23" fmla="*/ 588 h 790"/>
                          <a:gd name="T24" fmla="*/ 1023 w 1023"/>
                          <a:gd name="T25" fmla="*/ 389 h 790"/>
                          <a:gd name="T26" fmla="*/ 1023 w 1023"/>
                          <a:gd name="T27" fmla="*/ 239 h 790"/>
                          <a:gd name="T28" fmla="*/ 983 w 1023"/>
                          <a:gd name="T29" fmla="*/ 187 h 790"/>
                          <a:gd name="T30" fmla="*/ 993 w 1023"/>
                          <a:gd name="T31" fmla="*/ 0 h 790"/>
                          <a:gd name="T32" fmla="*/ 913 w 1023"/>
                          <a:gd name="T33" fmla="*/ 65 h 790"/>
                          <a:gd name="T34" fmla="*/ 726 w 1023"/>
                          <a:gd name="T35" fmla="*/ 35 h 790"/>
                          <a:gd name="T36" fmla="*/ 244 w 1023"/>
                          <a:gd name="T37" fmla="*/ 314 h 790"/>
                          <a:gd name="T38" fmla="*/ 175 w 1023"/>
                          <a:gd name="T39" fmla="*/ 529 h 790"/>
                          <a:gd name="T40" fmla="*/ 0 w 1023"/>
                          <a:gd name="T41" fmla="*/ 605 h 7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3"/>
                          <a:gd name="T64" fmla="*/ 0 h 790"/>
                          <a:gd name="T65" fmla="*/ 1023 w 1023"/>
                          <a:gd name="T66" fmla="*/ 790 h 7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3" h="790">
                            <a:moveTo>
                              <a:pt x="0" y="605"/>
                            </a:moveTo>
                            <a:lnTo>
                              <a:pt x="123" y="790"/>
                            </a:lnTo>
                            <a:lnTo>
                              <a:pt x="210" y="785"/>
                            </a:lnTo>
                            <a:lnTo>
                              <a:pt x="255" y="668"/>
                            </a:lnTo>
                            <a:lnTo>
                              <a:pt x="378" y="633"/>
                            </a:lnTo>
                            <a:lnTo>
                              <a:pt x="424" y="698"/>
                            </a:lnTo>
                            <a:lnTo>
                              <a:pt x="488" y="698"/>
                            </a:lnTo>
                            <a:lnTo>
                              <a:pt x="552" y="720"/>
                            </a:lnTo>
                            <a:lnTo>
                              <a:pt x="662" y="668"/>
                            </a:lnTo>
                            <a:lnTo>
                              <a:pt x="738" y="710"/>
                            </a:lnTo>
                            <a:lnTo>
                              <a:pt x="854" y="640"/>
                            </a:lnTo>
                            <a:lnTo>
                              <a:pt x="854" y="588"/>
                            </a:lnTo>
                            <a:lnTo>
                              <a:pt x="1023" y="389"/>
                            </a:lnTo>
                            <a:lnTo>
                              <a:pt x="1023" y="239"/>
                            </a:lnTo>
                            <a:lnTo>
                              <a:pt x="983" y="187"/>
                            </a:lnTo>
                            <a:lnTo>
                              <a:pt x="993" y="0"/>
                            </a:lnTo>
                            <a:lnTo>
                              <a:pt x="913" y="65"/>
                            </a:lnTo>
                            <a:lnTo>
                              <a:pt x="726" y="35"/>
                            </a:lnTo>
                            <a:lnTo>
                              <a:pt x="244" y="314"/>
                            </a:lnTo>
                            <a:lnTo>
                              <a:pt x="175" y="529"/>
                            </a:lnTo>
                            <a:lnTo>
                              <a:pt x="0" y="60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0" name="Freeform 131"/>
                      <p:cNvSpPr>
                        <a:spLocks/>
                      </p:cNvSpPr>
                      <p:nvPr/>
                    </p:nvSpPr>
                    <p:spPr bwMode="auto">
                      <a:xfrm>
                        <a:off x="1317" y="1009"/>
                        <a:ext cx="123" cy="117"/>
                      </a:xfrm>
                      <a:custGeom>
                        <a:avLst/>
                        <a:gdLst>
                          <a:gd name="T0" fmla="*/ 204 w 982"/>
                          <a:gd name="T1" fmla="*/ 0 h 935"/>
                          <a:gd name="T2" fmla="*/ 40 w 982"/>
                          <a:gd name="T3" fmla="*/ 221 h 935"/>
                          <a:gd name="T4" fmla="*/ 47 w 982"/>
                          <a:gd name="T5" fmla="*/ 389 h 935"/>
                          <a:gd name="T6" fmla="*/ 0 w 982"/>
                          <a:gd name="T7" fmla="*/ 487 h 935"/>
                          <a:gd name="T8" fmla="*/ 70 w 982"/>
                          <a:gd name="T9" fmla="*/ 633 h 935"/>
                          <a:gd name="T10" fmla="*/ 151 w 982"/>
                          <a:gd name="T11" fmla="*/ 691 h 935"/>
                          <a:gd name="T12" fmla="*/ 331 w 982"/>
                          <a:gd name="T13" fmla="*/ 721 h 935"/>
                          <a:gd name="T14" fmla="*/ 406 w 982"/>
                          <a:gd name="T15" fmla="*/ 656 h 935"/>
                          <a:gd name="T16" fmla="*/ 901 w 982"/>
                          <a:gd name="T17" fmla="*/ 935 h 935"/>
                          <a:gd name="T18" fmla="*/ 895 w 982"/>
                          <a:gd name="T19" fmla="*/ 883 h 935"/>
                          <a:gd name="T20" fmla="*/ 982 w 982"/>
                          <a:gd name="T21" fmla="*/ 883 h 935"/>
                          <a:gd name="T22" fmla="*/ 930 w 982"/>
                          <a:gd name="T23" fmla="*/ 233 h 935"/>
                          <a:gd name="T24" fmla="*/ 971 w 982"/>
                          <a:gd name="T25" fmla="*/ 203 h 935"/>
                          <a:gd name="T26" fmla="*/ 954 w 982"/>
                          <a:gd name="T27" fmla="*/ 105 h 935"/>
                          <a:gd name="T28" fmla="*/ 808 w 982"/>
                          <a:gd name="T29" fmla="*/ 18 h 935"/>
                          <a:gd name="T30" fmla="*/ 697 w 982"/>
                          <a:gd name="T31" fmla="*/ 35 h 935"/>
                          <a:gd name="T32" fmla="*/ 657 w 982"/>
                          <a:gd name="T33" fmla="*/ 180 h 935"/>
                          <a:gd name="T34" fmla="*/ 616 w 982"/>
                          <a:gd name="T35" fmla="*/ 198 h 935"/>
                          <a:gd name="T36" fmla="*/ 448 w 982"/>
                          <a:gd name="T37" fmla="*/ 110 h 935"/>
                          <a:gd name="T38" fmla="*/ 384 w 982"/>
                          <a:gd name="T39" fmla="*/ 29 h 935"/>
                          <a:gd name="T40" fmla="*/ 204 w 982"/>
                          <a:gd name="T41" fmla="*/ 0 h 9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2"/>
                          <a:gd name="T64" fmla="*/ 0 h 935"/>
                          <a:gd name="T65" fmla="*/ 982 w 982"/>
                          <a:gd name="T66" fmla="*/ 935 h 9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2" h="935">
                            <a:moveTo>
                              <a:pt x="204" y="0"/>
                            </a:moveTo>
                            <a:lnTo>
                              <a:pt x="40" y="221"/>
                            </a:lnTo>
                            <a:lnTo>
                              <a:pt x="47" y="389"/>
                            </a:lnTo>
                            <a:lnTo>
                              <a:pt x="0" y="487"/>
                            </a:lnTo>
                            <a:lnTo>
                              <a:pt x="70" y="633"/>
                            </a:lnTo>
                            <a:lnTo>
                              <a:pt x="151" y="691"/>
                            </a:lnTo>
                            <a:lnTo>
                              <a:pt x="331" y="721"/>
                            </a:lnTo>
                            <a:lnTo>
                              <a:pt x="406" y="656"/>
                            </a:lnTo>
                            <a:lnTo>
                              <a:pt x="901" y="935"/>
                            </a:lnTo>
                            <a:lnTo>
                              <a:pt x="895" y="883"/>
                            </a:lnTo>
                            <a:lnTo>
                              <a:pt x="982" y="883"/>
                            </a:lnTo>
                            <a:lnTo>
                              <a:pt x="930" y="233"/>
                            </a:lnTo>
                            <a:lnTo>
                              <a:pt x="971" y="203"/>
                            </a:lnTo>
                            <a:lnTo>
                              <a:pt x="954" y="105"/>
                            </a:lnTo>
                            <a:lnTo>
                              <a:pt x="808" y="18"/>
                            </a:lnTo>
                            <a:lnTo>
                              <a:pt x="697" y="35"/>
                            </a:lnTo>
                            <a:lnTo>
                              <a:pt x="657" y="180"/>
                            </a:lnTo>
                            <a:lnTo>
                              <a:pt x="616" y="198"/>
                            </a:lnTo>
                            <a:lnTo>
                              <a:pt x="448" y="110"/>
                            </a:lnTo>
                            <a:lnTo>
                              <a:pt x="384" y="29"/>
                            </a:lnTo>
                            <a:lnTo>
                              <a:pt x="20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1" name="Freeform 132"/>
                      <p:cNvSpPr>
                        <a:spLocks/>
                      </p:cNvSpPr>
                      <p:nvPr/>
                    </p:nvSpPr>
                    <p:spPr bwMode="auto">
                      <a:xfrm>
                        <a:off x="1259" y="1170"/>
                        <a:ext cx="100" cy="87"/>
                      </a:xfrm>
                      <a:custGeom>
                        <a:avLst/>
                        <a:gdLst>
                          <a:gd name="T0" fmla="*/ 731 w 801"/>
                          <a:gd name="T1" fmla="*/ 7 h 698"/>
                          <a:gd name="T2" fmla="*/ 801 w 801"/>
                          <a:gd name="T3" fmla="*/ 146 h 698"/>
                          <a:gd name="T4" fmla="*/ 708 w 801"/>
                          <a:gd name="T5" fmla="*/ 251 h 698"/>
                          <a:gd name="T6" fmla="*/ 725 w 801"/>
                          <a:gd name="T7" fmla="*/ 291 h 698"/>
                          <a:gd name="T8" fmla="*/ 633 w 801"/>
                          <a:gd name="T9" fmla="*/ 349 h 698"/>
                          <a:gd name="T10" fmla="*/ 626 w 801"/>
                          <a:gd name="T11" fmla="*/ 471 h 698"/>
                          <a:gd name="T12" fmla="*/ 574 w 801"/>
                          <a:gd name="T13" fmla="*/ 511 h 698"/>
                          <a:gd name="T14" fmla="*/ 546 w 801"/>
                          <a:gd name="T15" fmla="*/ 471 h 698"/>
                          <a:gd name="T16" fmla="*/ 476 w 801"/>
                          <a:gd name="T17" fmla="*/ 476 h 698"/>
                          <a:gd name="T18" fmla="*/ 382 w 801"/>
                          <a:gd name="T19" fmla="*/ 633 h 698"/>
                          <a:gd name="T20" fmla="*/ 301 w 801"/>
                          <a:gd name="T21" fmla="*/ 698 h 698"/>
                          <a:gd name="T22" fmla="*/ 208 w 801"/>
                          <a:gd name="T23" fmla="*/ 680 h 698"/>
                          <a:gd name="T24" fmla="*/ 127 w 801"/>
                          <a:gd name="T25" fmla="*/ 558 h 698"/>
                          <a:gd name="T26" fmla="*/ 10 w 801"/>
                          <a:gd name="T27" fmla="*/ 535 h 698"/>
                          <a:gd name="T28" fmla="*/ 0 w 801"/>
                          <a:gd name="T29" fmla="*/ 356 h 698"/>
                          <a:gd name="T30" fmla="*/ 75 w 801"/>
                          <a:gd name="T31" fmla="*/ 297 h 698"/>
                          <a:gd name="T32" fmla="*/ 98 w 801"/>
                          <a:gd name="T33" fmla="*/ 239 h 698"/>
                          <a:gd name="T34" fmla="*/ 92 w 801"/>
                          <a:gd name="T35" fmla="*/ 192 h 698"/>
                          <a:gd name="T36" fmla="*/ 87 w 801"/>
                          <a:gd name="T37" fmla="*/ 157 h 698"/>
                          <a:gd name="T38" fmla="*/ 132 w 801"/>
                          <a:gd name="T39" fmla="*/ 35 h 698"/>
                          <a:gd name="T40" fmla="*/ 255 w 801"/>
                          <a:gd name="T41" fmla="*/ 0 h 698"/>
                          <a:gd name="T42" fmla="*/ 301 w 801"/>
                          <a:gd name="T43" fmla="*/ 65 h 698"/>
                          <a:gd name="T44" fmla="*/ 371 w 801"/>
                          <a:gd name="T45" fmla="*/ 65 h 698"/>
                          <a:gd name="T46" fmla="*/ 429 w 801"/>
                          <a:gd name="T47" fmla="*/ 87 h 698"/>
                          <a:gd name="T48" fmla="*/ 539 w 801"/>
                          <a:gd name="T49" fmla="*/ 35 h 698"/>
                          <a:gd name="T50" fmla="*/ 615 w 801"/>
                          <a:gd name="T51" fmla="*/ 77 h 698"/>
                          <a:gd name="T52" fmla="*/ 731 w 801"/>
                          <a:gd name="T53" fmla="*/ 7 h 6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1"/>
                          <a:gd name="T82" fmla="*/ 0 h 698"/>
                          <a:gd name="T83" fmla="*/ 801 w 801"/>
                          <a:gd name="T84" fmla="*/ 698 h 6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1" h="698">
                            <a:moveTo>
                              <a:pt x="731" y="7"/>
                            </a:moveTo>
                            <a:lnTo>
                              <a:pt x="801" y="146"/>
                            </a:lnTo>
                            <a:lnTo>
                              <a:pt x="708" y="251"/>
                            </a:lnTo>
                            <a:lnTo>
                              <a:pt x="725" y="291"/>
                            </a:lnTo>
                            <a:lnTo>
                              <a:pt x="633" y="349"/>
                            </a:lnTo>
                            <a:lnTo>
                              <a:pt x="626" y="471"/>
                            </a:lnTo>
                            <a:lnTo>
                              <a:pt x="574" y="511"/>
                            </a:lnTo>
                            <a:lnTo>
                              <a:pt x="546" y="471"/>
                            </a:lnTo>
                            <a:lnTo>
                              <a:pt x="476" y="476"/>
                            </a:lnTo>
                            <a:lnTo>
                              <a:pt x="382" y="633"/>
                            </a:lnTo>
                            <a:lnTo>
                              <a:pt x="301" y="698"/>
                            </a:lnTo>
                            <a:lnTo>
                              <a:pt x="208" y="680"/>
                            </a:lnTo>
                            <a:lnTo>
                              <a:pt x="127" y="558"/>
                            </a:lnTo>
                            <a:lnTo>
                              <a:pt x="10" y="535"/>
                            </a:lnTo>
                            <a:lnTo>
                              <a:pt x="0" y="356"/>
                            </a:lnTo>
                            <a:lnTo>
                              <a:pt x="75" y="297"/>
                            </a:lnTo>
                            <a:lnTo>
                              <a:pt x="98" y="239"/>
                            </a:lnTo>
                            <a:lnTo>
                              <a:pt x="92" y="192"/>
                            </a:lnTo>
                            <a:lnTo>
                              <a:pt x="87" y="157"/>
                            </a:lnTo>
                            <a:lnTo>
                              <a:pt x="132" y="35"/>
                            </a:lnTo>
                            <a:lnTo>
                              <a:pt x="255" y="0"/>
                            </a:lnTo>
                            <a:lnTo>
                              <a:pt x="301" y="65"/>
                            </a:lnTo>
                            <a:lnTo>
                              <a:pt x="371" y="65"/>
                            </a:lnTo>
                            <a:lnTo>
                              <a:pt x="429" y="87"/>
                            </a:lnTo>
                            <a:lnTo>
                              <a:pt x="539" y="35"/>
                            </a:lnTo>
                            <a:lnTo>
                              <a:pt x="615" y="77"/>
                            </a:lnTo>
                            <a:lnTo>
                              <a:pt x="731" y="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2" name="Freeform 133"/>
                      <p:cNvSpPr>
                        <a:spLocks/>
                      </p:cNvSpPr>
                      <p:nvPr/>
                    </p:nvSpPr>
                    <p:spPr bwMode="auto">
                      <a:xfrm>
                        <a:off x="1350" y="1091"/>
                        <a:ext cx="83" cy="143"/>
                      </a:xfrm>
                      <a:custGeom>
                        <a:avLst/>
                        <a:gdLst>
                          <a:gd name="T0" fmla="*/ 0 w 657"/>
                          <a:gd name="T1" fmla="*/ 640 h 1144"/>
                          <a:gd name="T2" fmla="*/ 105 w 657"/>
                          <a:gd name="T3" fmla="*/ 732 h 1144"/>
                          <a:gd name="T4" fmla="*/ 122 w 657"/>
                          <a:gd name="T5" fmla="*/ 919 h 1144"/>
                          <a:gd name="T6" fmla="*/ 41 w 657"/>
                          <a:gd name="T7" fmla="*/ 919 h 1144"/>
                          <a:gd name="T8" fmla="*/ 129 w 657"/>
                          <a:gd name="T9" fmla="*/ 1058 h 1144"/>
                          <a:gd name="T10" fmla="*/ 82 w 657"/>
                          <a:gd name="T11" fmla="*/ 1144 h 1144"/>
                          <a:gd name="T12" fmla="*/ 320 w 657"/>
                          <a:gd name="T13" fmla="*/ 1058 h 1144"/>
                          <a:gd name="T14" fmla="*/ 413 w 657"/>
                          <a:gd name="T15" fmla="*/ 994 h 1144"/>
                          <a:gd name="T16" fmla="*/ 495 w 657"/>
                          <a:gd name="T17" fmla="*/ 982 h 1144"/>
                          <a:gd name="T18" fmla="*/ 587 w 657"/>
                          <a:gd name="T19" fmla="*/ 866 h 1144"/>
                          <a:gd name="T20" fmla="*/ 628 w 657"/>
                          <a:gd name="T21" fmla="*/ 866 h 1144"/>
                          <a:gd name="T22" fmla="*/ 547 w 657"/>
                          <a:gd name="T23" fmla="*/ 703 h 1144"/>
                          <a:gd name="T24" fmla="*/ 593 w 657"/>
                          <a:gd name="T25" fmla="*/ 529 h 1144"/>
                          <a:gd name="T26" fmla="*/ 657 w 657"/>
                          <a:gd name="T27" fmla="*/ 511 h 1144"/>
                          <a:gd name="T28" fmla="*/ 634 w 657"/>
                          <a:gd name="T29" fmla="*/ 279 h 1144"/>
                          <a:gd name="T30" fmla="*/ 139 w 657"/>
                          <a:gd name="T31" fmla="*/ 0 h 1144"/>
                          <a:gd name="T32" fmla="*/ 129 w 657"/>
                          <a:gd name="T33" fmla="*/ 187 h 1144"/>
                          <a:gd name="T34" fmla="*/ 169 w 657"/>
                          <a:gd name="T35" fmla="*/ 239 h 1144"/>
                          <a:gd name="T36" fmla="*/ 169 w 657"/>
                          <a:gd name="T37" fmla="*/ 389 h 1144"/>
                          <a:gd name="T38" fmla="*/ 0 w 657"/>
                          <a:gd name="T39" fmla="*/ 588 h 1144"/>
                          <a:gd name="T40" fmla="*/ 0 w 657"/>
                          <a:gd name="T41" fmla="*/ 628 h 1144"/>
                          <a:gd name="T42" fmla="*/ 0 w 657"/>
                          <a:gd name="T43" fmla="*/ 64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7"/>
                          <a:gd name="T67" fmla="*/ 0 h 1144"/>
                          <a:gd name="T68" fmla="*/ 657 w 657"/>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7" h="1144">
                            <a:moveTo>
                              <a:pt x="0" y="640"/>
                            </a:moveTo>
                            <a:lnTo>
                              <a:pt x="105" y="732"/>
                            </a:lnTo>
                            <a:lnTo>
                              <a:pt x="122" y="919"/>
                            </a:lnTo>
                            <a:lnTo>
                              <a:pt x="41" y="919"/>
                            </a:lnTo>
                            <a:lnTo>
                              <a:pt x="129" y="1058"/>
                            </a:lnTo>
                            <a:lnTo>
                              <a:pt x="82" y="1144"/>
                            </a:lnTo>
                            <a:lnTo>
                              <a:pt x="320" y="1058"/>
                            </a:lnTo>
                            <a:lnTo>
                              <a:pt x="413" y="994"/>
                            </a:lnTo>
                            <a:lnTo>
                              <a:pt x="495" y="982"/>
                            </a:lnTo>
                            <a:lnTo>
                              <a:pt x="587" y="866"/>
                            </a:lnTo>
                            <a:lnTo>
                              <a:pt x="628" y="866"/>
                            </a:lnTo>
                            <a:lnTo>
                              <a:pt x="547" y="703"/>
                            </a:lnTo>
                            <a:lnTo>
                              <a:pt x="593" y="529"/>
                            </a:lnTo>
                            <a:lnTo>
                              <a:pt x="657" y="511"/>
                            </a:lnTo>
                            <a:lnTo>
                              <a:pt x="634" y="279"/>
                            </a:lnTo>
                            <a:lnTo>
                              <a:pt x="139" y="0"/>
                            </a:lnTo>
                            <a:lnTo>
                              <a:pt x="129" y="187"/>
                            </a:lnTo>
                            <a:lnTo>
                              <a:pt x="169" y="239"/>
                            </a:lnTo>
                            <a:lnTo>
                              <a:pt x="169" y="389"/>
                            </a:lnTo>
                            <a:lnTo>
                              <a:pt x="0" y="588"/>
                            </a:lnTo>
                            <a:lnTo>
                              <a:pt x="0" y="628"/>
                            </a:lnTo>
                            <a:lnTo>
                              <a:pt x="0" y="64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3" name="Freeform 134"/>
                      <p:cNvSpPr>
                        <a:spLocks/>
                      </p:cNvSpPr>
                      <p:nvPr/>
                    </p:nvSpPr>
                    <p:spPr bwMode="auto">
                      <a:xfrm>
                        <a:off x="1433" y="1020"/>
                        <a:ext cx="91" cy="82"/>
                      </a:xfrm>
                      <a:custGeom>
                        <a:avLst/>
                        <a:gdLst>
                          <a:gd name="T0" fmla="*/ 24 w 727"/>
                          <a:gd name="T1" fmla="*/ 10 h 655"/>
                          <a:gd name="T2" fmla="*/ 256 w 727"/>
                          <a:gd name="T3" fmla="*/ 80 h 655"/>
                          <a:gd name="T4" fmla="*/ 366 w 727"/>
                          <a:gd name="T5" fmla="*/ 0 h 655"/>
                          <a:gd name="T6" fmla="*/ 546 w 727"/>
                          <a:gd name="T7" fmla="*/ 45 h 655"/>
                          <a:gd name="T8" fmla="*/ 598 w 727"/>
                          <a:gd name="T9" fmla="*/ 115 h 655"/>
                          <a:gd name="T10" fmla="*/ 605 w 727"/>
                          <a:gd name="T11" fmla="*/ 150 h 655"/>
                          <a:gd name="T12" fmla="*/ 581 w 727"/>
                          <a:gd name="T13" fmla="*/ 261 h 655"/>
                          <a:gd name="T14" fmla="*/ 488 w 727"/>
                          <a:gd name="T15" fmla="*/ 162 h 655"/>
                          <a:gd name="T16" fmla="*/ 430 w 727"/>
                          <a:gd name="T17" fmla="*/ 127 h 655"/>
                          <a:gd name="T18" fmla="*/ 465 w 727"/>
                          <a:gd name="T19" fmla="*/ 232 h 655"/>
                          <a:gd name="T20" fmla="*/ 727 w 727"/>
                          <a:gd name="T21" fmla="*/ 609 h 655"/>
                          <a:gd name="T22" fmla="*/ 41 w 727"/>
                          <a:gd name="T23" fmla="*/ 655 h 655"/>
                          <a:gd name="T24" fmla="*/ 0 w 727"/>
                          <a:gd name="T25" fmla="*/ 145 h 655"/>
                          <a:gd name="T26" fmla="*/ 41 w 727"/>
                          <a:gd name="T27" fmla="*/ 115 h 655"/>
                          <a:gd name="T28" fmla="*/ 24 w 727"/>
                          <a:gd name="T29" fmla="*/ 10 h 6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7"/>
                          <a:gd name="T46" fmla="*/ 0 h 655"/>
                          <a:gd name="T47" fmla="*/ 727 w 727"/>
                          <a:gd name="T48" fmla="*/ 655 h 6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7" h="655">
                            <a:moveTo>
                              <a:pt x="24" y="10"/>
                            </a:moveTo>
                            <a:lnTo>
                              <a:pt x="256" y="80"/>
                            </a:lnTo>
                            <a:lnTo>
                              <a:pt x="366" y="0"/>
                            </a:lnTo>
                            <a:lnTo>
                              <a:pt x="546" y="45"/>
                            </a:lnTo>
                            <a:lnTo>
                              <a:pt x="598" y="115"/>
                            </a:lnTo>
                            <a:lnTo>
                              <a:pt x="605" y="150"/>
                            </a:lnTo>
                            <a:lnTo>
                              <a:pt x="581" y="261"/>
                            </a:lnTo>
                            <a:lnTo>
                              <a:pt x="488" y="162"/>
                            </a:lnTo>
                            <a:lnTo>
                              <a:pt x="430" y="127"/>
                            </a:lnTo>
                            <a:lnTo>
                              <a:pt x="465" y="232"/>
                            </a:lnTo>
                            <a:lnTo>
                              <a:pt x="727" y="609"/>
                            </a:lnTo>
                            <a:lnTo>
                              <a:pt x="41" y="655"/>
                            </a:lnTo>
                            <a:lnTo>
                              <a:pt x="0" y="145"/>
                            </a:lnTo>
                            <a:lnTo>
                              <a:pt x="41" y="115"/>
                            </a:lnTo>
                            <a:lnTo>
                              <a:pt x="24" y="1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4" name="Freeform 135"/>
                      <p:cNvSpPr>
                        <a:spLocks/>
                      </p:cNvSpPr>
                      <p:nvPr/>
                    </p:nvSpPr>
                    <p:spPr bwMode="auto">
                      <a:xfrm>
                        <a:off x="1307" y="1171"/>
                        <a:ext cx="62" cy="101"/>
                      </a:xfrm>
                      <a:custGeom>
                        <a:avLst/>
                        <a:gdLst>
                          <a:gd name="T0" fmla="*/ 0 w 495"/>
                          <a:gd name="T1" fmla="*/ 626 h 807"/>
                          <a:gd name="T2" fmla="*/ 87 w 495"/>
                          <a:gd name="T3" fmla="*/ 679 h 807"/>
                          <a:gd name="T4" fmla="*/ 82 w 495"/>
                          <a:gd name="T5" fmla="*/ 807 h 807"/>
                          <a:gd name="T6" fmla="*/ 495 w 495"/>
                          <a:gd name="T7" fmla="*/ 807 h 807"/>
                          <a:gd name="T8" fmla="*/ 488 w 495"/>
                          <a:gd name="T9" fmla="*/ 720 h 807"/>
                          <a:gd name="T10" fmla="*/ 408 w 495"/>
                          <a:gd name="T11" fmla="*/ 574 h 807"/>
                          <a:gd name="T12" fmla="*/ 483 w 495"/>
                          <a:gd name="T13" fmla="*/ 412 h 807"/>
                          <a:gd name="T14" fmla="*/ 390 w 495"/>
                          <a:gd name="T15" fmla="*/ 279 h 807"/>
                          <a:gd name="T16" fmla="*/ 471 w 495"/>
                          <a:gd name="T17" fmla="*/ 279 h 807"/>
                          <a:gd name="T18" fmla="*/ 454 w 495"/>
                          <a:gd name="T19" fmla="*/ 92 h 807"/>
                          <a:gd name="T20" fmla="*/ 349 w 495"/>
                          <a:gd name="T21" fmla="*/ 0 h 807"/>
                          <a:gd name="T22" fmla="*/ 419 w 495"/>
                          <a:gd name="T23" fmla="*/ 139 h 807"/>
                          <a:gd name="T24" fmla="*/ 314 w 495"/>
                          <a:gd name="T25" fmla="*/ 244 h 807"/>
                          <a:gd name="T26" fmla="*/ 343 w 495"/>
                          <a:gd name="T27" fmla="*/ 284 h 807"/>
                          <a:gd name="T28" fmla="*/ 251 w 495"/>
                          <a:gd name="T29" fmla="*/ 337 h 807"/>
                          <a:gd name="T30" fmla="*/ 244 w 495"/>
                          <a:gd name="T31" fmla="*/ 447 h 807"/>
                          <a:gd name="T32" fmla="*/ 192 w 495"/>
                          <a:gd name="T33" fmla="*/ 504 h 807"/>
                          <a:gd name="T34" fmla="*/ 164 w 495"/>
                          <a:gd name="T35" fmla="*/ 464 h 807"/>
                          <a:gd name="T36" fmla="*/ 94 w 495"/>
                          <a:gd name="T37" fmla="*/ 469 h 807"/>
                          <a:gd name="T38" fmla="*/ 0 w 495"/>
                          <a:gd name="T39" fmla="*/ 626 h 8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807"/>
                          <a:gd name="T62" fmla="*/ 495 w 495"/>
                          <a:gd name="T63" fmla="*/ 807 h 8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807">
                            <a:moveTo>
                              <a:pt x="0" y="626"/>
                            </a:moveTo>
                            <a:lnTo>
                              <a:pt x="87" y="679"/>
                            </a:lnTo>
                            <a:lnTo>
                              <a:pt x="82" y="807"/>
                            </a:lnTo>
                            <a:lnTo>
                              <a:pt x="495" y="807"/>
                            </a:lnTo>
                            <a:lnTo>
                              <a:pt x="488" y="720"/>
                            </a:lnTo>
                            <a:lnTo>
                              <a:pt x="408" y="574"/>
                            </a:lnTo>
                            <a:lnTo>
                              <a:pt x="483" y="412"/>
                            </a:lnTo>
                            <a:lnTo>
                              <a:pt x="390" y="279"/>
                            </a:lnTo>
                            <a:lnTo>
                              <a:pt x="471" y="279"/>
                            </a:lnTo>
                            <a:lnTo>
                              <a:pt x="454" y="92"/>
                            </a:lnTo>
                            <a:lnTo>
                              <a:pt x="349" y="0"/>
                            </a:lnTo>
                            <a:lnTo>
                              <a:pt x="419" y="139"/>
                            </a:lnTo>
                            <a:lnTo>
                              <a:pt x="314" y="244"/>
                            </a:lnTo>
                            <a:lnTo>
                              <a:pt x="343" y="284"/>
                            </a:lnTo>
                            <a:lnTo>
                              <a:pt x="251" y="337"/>
                            </a:lnTo>
                            <a:lnTo>
                              <a:pt x="244" y="447"/>
                            </a:lnTo>
                            <a:lnTo>
                              <a:pt x="192" y="504"/>
                            </a:lnTo>
                            <a:lnTo>
                              <a:pt x="164" y="464"/>
                            </a:lnTo>
                            <a:lnTo>
                              <a:pt x="94" y="469"/>
                            </a:lnTo>
                            <a:lnTo>
                              <a:pt x="0" y="62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5" name="Freeform 136"/>
                      <p:cNvSpPr>
                        <a:spLocks/>
                      </p:cNvSpPr>
                      <p:nvPr/>
                    </p:nvSpPr>
                    <p:spPr bwMode="auto">
                      <a:xfrm>
                        <a:off x="1419" y="1096"/>
                        <a:ext cx="128" cy="160"/>
                      </a:xfrm>
                      <a:custGeom>
                        <a:avLst/>
                        <a:gdLst>
                          <a:gd name="T0" fmla="*/ 848 w 1028"/>
                          <a:gd name="T1" fmla="*/ 0 h 1284"/>
                          <a:gd name="T2" fmla="*/ 157 w 1028"/>
                          <a:gd name="T3" fmla="*/ 46 h 1284"/>
                          <a:gd name="T4" fmla="*/ 168 w 1028"/>
                          <a:gd name="T5" fmla="*/ 186 h 1284"/>
                          <a:gd name="T6" fmla="*/ 75 w 1028"/>
                          <a:gd name="T7" fmla="*/ 180 h 1284"/>
                          <a:gd name="T8" fmla="*/ 110 w 1028"/>
                          <a:gd name="T9" fmla="*/ 470 h 1284"/>
                          <a:gd name="T10" fmla="*/ 46 w 1028"/>
                          <a:gd name="T11" fmla="*/ 488 h 1284"/>
                          <a:gd name="T12" fmla="*/ 0 w 1028"/>
                          <a:gd name="T13" fmla="*/ 662 h 1284"/>
                          <a:gd name="T14" fmla="*/ 116 w 1028"/>
                          <a:gd name="T15" fmla="*/ 918 h 1284"/>
                          <a:gd name="T16" fmla="*/ 220 w 1028"/>
                          <a:gd name="T17" fmla="*/ 1000 h 1284"/>
                          <a:gd name="T18" fmla="*/ 232 w 1028"/>
                          <a:gd name="T19" fmla="*/ 1035 h 1284"/>
                          <a:gd name="T20" fmla="*/ 307 w 1028"/>
                          <a:gd name="T21" fmla="*/ 1075 h 1284"/>
                          <a:gd name="T22" fmla="*/ 354 w 1028"/>
                          <a:gd name="T23" fmla="*/ 1185 h 1284"/>
                          <a:gd name="T24" fmla="*/ 412 w 1028"/>
                          <a:gd name="T25" fmla="*/ 1220 h 1284"/>
                          <a:gd name="T26" fmla="*/ 470 w 1028"/>
                          <a:gd name="T27" fmla="*/ 1220 h 1284"/>
                          <a:gd name="T28" fmla="*/ 499 w 1028"/>
                          <a:gd name="T29" fmla="*/ 1243 h 1284"/>
                          <a:gd name="T30" fmla="*/ 522 w 1028"/>
                          <a:gd name="T31" fmla="*/ 1214 h 1284"/>
                          <a:gd name="T32" fmla="*/ 587 w 1028"/>
                          <a:gd name="T33" fmla="*/ 1284 h 1284"/>
                          <a:gd name="T34" fmla="*/ 726 w 1028"/>
                          <a:gd name="T35" fmla="*/ 1272 h 1284"/>
                          <a:gd name="T36" fmla="*/ 848 w 1028"/>
                          <a:gd name="T37" fmla="*/ 1202 h 1284"/>
                          <a:gd name="T38" fmla="*/ 930 w 1028"/>
                          <a:gd name="T39" fmla="*/ 1197 h 1284"/>
                          <a:gd name="T40" fmla="*/ 912 w 1028"/>
                          <a:gd name="T41" fmla="*/ 1127 h 1284"/>
                          <a:gd name="T42" fmla="*/ 825 w 1028"/>
                          <a:gd name="T43" fmla="*/ 1092 h 1284"/>
                          <a:gd name="T44" fmla="*/ 819 w 1028"/>
                          <a:gd name="T45" fmla="*/ 982 h 1284"/>
                          <a:gd name="T46" fmla="*/ 743 w 1028"/>
                          <a:gd name="T47" fmla="*/ 988 h 1284"/>
                          <a:gd name="T48" fmla="*/ 743 w 1028"/>
                          <a:gd name="T49" fmla="*/ 948 h 1284"/>
                          <a:gd name="T50" fmla="*/ 825 w 1028"/>
                          <a:gd name="T51" fmla="*/ 883 h 1284"/>
                          <a:gd name="T52" fmla="*/ 831 w 1028"/>
                          <a:gd name="T53" fmla="*/ 773 h 1284"/>
                          <a:gd name="T54" fmla="*/ 941 w 1028"/>
                          <a:gd name="T55" fmla="*/ 610 h 1284"/>
                          <a:gd name="T56" fmla="*/ 923 w 1028"/>
                          <a:gd name="T57" fmla="*/ 488 h 1284"/>
                          <a:gd name="T58" fmla="*/ 941 w 1028"/>
                          <a:gd name="T59" fmla="*/ 390 h 1284"/>
                          <a:gd name="T60" fmla="*/ 1028 w 1028"/>
                          <a:gd name="T61" fmla="*/ 296 h 1284"/>
                          <a:gd name="T62" fmla="*/ 935 w 1028"/>
                          <a:gd name="T63" fmla="*/ 244 h 1284"/>
                          <a:gd name="T64" fmla="*/ 923 w 1028"/>
                          <a:gd name="T65" fmla="*/ 122 h 1284"/>
                          <a:gd name="T66" fmla="*/ 848 w 1028"/>
                          <a:gd name="T67" fmla="*/ 0 h 12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28"/>
                          <a:gd name="T103" fmla="*/ 0 h 1284"/>
                          <a:gd name="T104" fmla="*/ 1028 w 1028"/>
                          <a:gd name="T105" fmla="*/ 1284 h 12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28" h="1284">
                            <a:moveTo>
                              <a:pt x="848" y="0"/>
                            </a:moveTo>
                            <a:lnTo>
                              <a:pt x="157" y="46"/>
                            </a:lnTo>
                            <a:lnTo>
                              <a:pt x="168" y="186"/>
                            </a:lnTo>
                            <a:lnTo>
                              <a:pt x="75" y="180"/>
                            </a:lnTo>
                            <a:lnTo>
                              <a:pt x="110" y="470"/>
                            </a:lnTo>
                            <a:lnTo>
                              <a:pt x="46" y="488"/>
                            </a:lnTo>
                            <a:lnTo>
                              <a:pt x="0" y="662"/>
                            </a:lnTo>
                            <a:lnTo>
                              <a:pt x="116" y="918"/>
                            </a:lnTo>
                            <a:lnTo>
                              <a:pt x="220" y="1000"/>
                            </a:lnTo>
                            <a:lnTo>
                              <a:pt x="232" y="1035"/>
                            </a:lnTo>
                            <a:lnTo>
                              <a:pt x="307" y="1075"/>
                            </a:lnTo>
                            <a:lnTo>
                              <a:pt x="354" y="1185"/>
                            </a:lnTo>
                            <a:lnTo>
                              <a:pt x="412" y="1220"/>
                            </a:lnTo>
                            <a:lnTo>
                              <a:pt x="470" y="1220"/>
                            </a:lnTo>
                            <a:lnTo>
                              <a:pt x="499" y="1243"/>
                            </a:lnTo>
                            <a:lnTo>
                              <a:pt x="522" y="1214"/>
                            </a:lnTo>
                            <a:lnTo>
                              <a:pt x="587" y="1284"/>
                            </a:lnTo>
                            <a:lnTo>
                              <a:pt x="726" y="1272"/>
                            </a:lnTo>
                            <a:lnTo>
                              <a:pt x="848" y="1202"/>
                            </a:lnTo>
                            <a:lnTo>
                              <a:pt x="930" y="1197"/>
                            </a:lnTo>
                            <a:lnTo>
                              <a:pt x="912" y="1127"/>
                            </a:lnTo>
                            <a:lnTo>
                              <a:pt x="825" y="1092"/>
                            </a:lnTo>
                            <a:lnTo>
                              <a:pt x="819" y="982"/>
                            </a:lnTo>
                            <a:lnTo>
                              <a:pt x="743" y="988"/>
                            </a:lnTo>
                            <a:lnTo>
                              <a:pt x="743" y="948"/>
                            </a:lnTo>
                            <a:lnTo>
                              <a:pt x="825" y="883"/>
                            </a:lnTo>
                            <a:lnTo>
                              <a:pt x="831" y="773"/>
                            </a:lnTo>
                            <a:lnTo>
                              <a:pt x="941" y="610"/>
                            </a:lnTo>
                            <a:lnTo>
                              <a:pt x="923" y="488"/>
                            </a:lnTo>
                            <a:lnTo>
                              <a:pt x="941" y="390"/>
                            </a:lnTo>
                            <a:lnTo>
                              <a:pt x="1028" y="296"/>
                            </a:lnTo>
                            <a:lnTo>
                              <a:pt x="935" y="244"/>
                            </a:lnTo>
                            <a:lnTo>
                              <a:pt x="923" y="122"/>
                            </a:lnTo>
                            <a:lnTo>
                              <a:pt x="848"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6" name="Freeform 137"/>
                      <p:cNvSpPr>
                        <a:spLocks/>
                      </p:cNvSpPr>
                      <p:nvPr/>
                    </p:nvSpPr>
                    <p:spPr bwMode="auto">
                      <a:xfrm>
                        <a:off x="1358" y="1198"/>
                        <a:ext cx="105" cy="65"/>
                      </a:xfrm>
                      <a:custGeom>
                        <a:avLst/>
                        <a:gdLst>
                          <a:gd name="T0" fmla="*/ 35 w 842"/>
                          <a:gd name="T1" fmla="*/ 279 h 517"/>
                          <a:gd name="T2" fmla="*/ 0 w 842"/>
                          <a:gd name="T3" fmla="*/ 354 h 517"/>
                          <a:gd name="T4" fmla="*/ 75 w 842"/>
                          <a:gd name="T5" fmla="*/ 500 h 517"/>
                          <a:gd name="T6" fmla="*/ 145 w 842"/>
                          <a:gd name="T7" fmla="*/ 459 h 517"/>
                          <a:gd name="T8" fmla="*/ 267 w 842"/>
                          <a:gd name="T9" fmla="*/ 517 h 517"/>
                          <a:gd name="T10" fmla="*/ 290 w 842"/>
                          <a:gd name="T11" fmla="*/ 418 h 517"/>
                          <a:gd name="T12" fmla="*/ 359 w 842"/>
                          <a:gd name="T13" fmla="*/ 383 h 517"/>
                          <a:gd name="T14" fmla="*/ 516 w 842"/>
                          <a:gd name="T15" fmla="*/ 430 h 517"/>
                          <a:gd name="T16" fmla="*/ 621 w 842"/>
                          <a:gd name="T17" fmla="*/ 366 h 517"/>
                          <a:gd name="T18" fmla="*/ 691 w 842"/>
                          <a:gd name="T19" fmla="*/ 371 h 517"/>
                          <a:gd name="T20" fmla="*/ 749 w 842"/>
                          <a:gd name="T21" fmla="*/ 343 h 517"/>
                          <a:gd name="T22" fmla="*/ 842 w 842"/>
                          <a:gd name="T23" fmla="*/ 361 h 517"/>
                          <a:gd name="T24" fmla="*/ 795 w 842"/>
                          <a:gd name="T25" fmla="*/ 256 h 517"/>
                          <a:gd name="T26" fmla="*/ 720 w 842"/>
                          <a:gd name="T27" fmla="*/ 216 h 517"/>
                          <a:gd name="T28" fmla="*/ 715 w 842"/>
                          <a:gd name="T29" fmla="*/ 181 h 517"/>
                          <a:gd name="T30" fmla="*/ 621 w 842"/>
                          <a:gd name="T31" fmla="*/ 111 h 517"/>
                          <a:gd name="T32" fmla="*/ 563 w 842"/>
                          <a:gd name="T33" fmla="*/ 0 h 517"/>
                          <a:gd name="T34" fmla="*/ 528 w 842"/>
                          <a:gd name="T35" fmla="*/ 6 h 517"/>
                          <a:gd name="T36" fmla="*/ 436 w 842"/>
                          <a:gd name="T37" fmla="*/ 122 h 517"/>
                          <a:gd name="T38" fmla="*/ 354 w 842"/>
                          <a:gd name="T39" fmla="*/ 134 h 517"/>
                          <a:gd name="T40" fmla="*/ 267 w 842"/>
                          <a:gd name="T41" fmla="*/ 192 h 517"/>
                          <a:gd name="T42" fmla="*/ 35 w 842"/>
                          <a:gd name="T43" fmla="*/ 279 h 5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2"/>
                          <a:gd name="T67" fmla="*/ 0 h 517"/>
                          <a:gd name="T68" fmla="*/ 842 w 842"/>
                          <a:gd name="T69" fmla="*/ 517 h 5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2" h="517">
                            <a:moveTo>
                              <a:pt x="35" y="279"/>
                            </a:moveTo>
                            <a:lnTo>
                              <a:pt x="0" y="354"/>
                            </a:lnTo>
                            <a:lnTo>
                              <a:pt x="75" y="500"/>
                            </a:lnTo>
                            <a:lnTo>
                              <a:pt x="145" y="459"/>
                            </a:lnTo>
                            <a:lnTo>
                              <a:pt x="267" y="517"/>
                            </a:lnTo>
                            <a:lnTo>
                              <a:pt x="290" y="418"/>
                            </a:lnTo>
                            <a:lnTo>
                              <a:pt x="359" y="383"/>
                            </a:lnTo>
                            <a:lnTo>
                              <a:pt x="516" y="430"/>
                            </a:lnTo>
                            <a:lnTo>
                              <a:pt x="621" y="366"/>
                            </a:lnTo>
                            <a:lnTo>
                              <a:pt x="691" y="371"/>
                            </a:lnTo>
                            <a:lnTo>
                              <a:pt x="749" y="343"/>
                            </a:lnTo>
                            <a:lnTo>
                              <a:pt x="842" y="361"/>
                            </a:lnTo>
                            <a:lnTo>
                              <a:pt x="795" y="256"/>
                            </a:lnTo>
                            <a:lnTo>
                              <a:pt x="720" y="216"/>
                            </a:lnTo>
                            <a:lnTo>
                              <a:pt x="715" y="181"/>
                            </a:lnTo>
                            <a:lnTo>
                              <a:pt x="621" y="111"/>
                            </a:lnTo>
                            <a:lnTo>
                              <a:pt x="563" y="0"/>
                            </a:lnTo>
                            <a:lnTo>
                              <a:pt x="528" y="6"/>
                            </a:lnTo>
                            <a:lnTo>
                              <a:pt x="436" y="122"/>
                            </a:lnTo>
                            <a:lnTo>
                              <a:pt x="354" y="134"/>
                            </a:lnTo>
                            <a:lnTo>
                              <a:pt x="267" y="192"/>
                            </a:lnTo>
                            <a:lnTo>
                              <a:pt x="35" y="27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7" name="Freeform 138"/>
                      <p:cNvSpPr>
                        <a:spLocks/>
                      </p:cNvSpPr>
                      <p:nvPr/>
                    </p:nvSpPr>
                    <p:spPr bwMode="auto">
                      <a:xfrm>
                        <a:off x="1512" y="1133"/>
                        <a:ext cx="117" cy="123"/>
                      </a:xfrm>
                      <a:custGeom>
                        <a:avLst/>
                        <a:gdLst>
                          <a:gd name="T0" fmla="*/ 280 w 942"/>
                          <a:gd name="T1" fmla="*/ 0 h 988"/>
                          <a:gd name="T2" fmla="*/ 361 w 942"/>
                          <a:gd name="T3" fmla="*/ 186 h 988"/>
                          <a:gd name="T4" fmla="*/ 581 w 942"/>
                          <a:gd name="T5" fmla="*/ 343 h 988"/>
                          <a:gd name="T6" fmla="*/ 518 w 942"/>
                          <a:gd name="T7" fmla="*/ 407 h 988"/>
                          <a:gd name="T8" fmla="*/ 506 w 942"/>
                          <a:gd name="T9" fmla="*/ 477 h 988"/>
                          <a:gd name="T10" fmla="*/ 634 w 942"/>
                          <a:gd name="T11" fmla="*/ 453 h 988"/>
                          <a:gd name="T12" fmla="*/ 593 w 942"/>
                          <a:gd name="T13" fmla="*/ 500 h 988"/>
                          <a:gd name="T14" fmla="*/ 658 w 942"/>
                          <a:gd name="T15" fmla="*/ 593 h 988"/>
                          <a:gd name="T16" fmla="*/ 756 w 942"/>
                          <a:gd name="T17" fmla="*/ 640 h 988"/>
                          <a:gd name="T18" fmla="*/ 942 w 942"/>
                          <a:gd name="T19" fmla="*/ 640 h 988"/>
                          <a:gd name="T20" fmla="*/ 797 w 942"/>
                          <a:gd name="T21" fmla="*/ 831 h 988"/>
                          <a:gd name="T22" fmla="*/ 529 w 942"/>
                          <a:gd name="T23" fmla="*/ 953 h 988"/>
                          <a:gd name="T24" fmla="*/ 454 w 942"/>
                          <a:gd name="T25" fmla="*/ 924 h 988"/>
                          <a:gd name="T26" fmla="*/ 402 w 942"/>
                          <a:gd name="T27" fmla="*/ 988 h 988"/>
                          <a:gd name="T28" fmla="*/ 332 w 942"/>
                          <a:gd name="T29" fmla="*/ 982 h 988"/>
                          <a:gd name="T30" fmla="*/ 239 w 942"/>
                          <a:gd name="T31" fmla="*/ 894 h 988"/>
                          <a:gd name="T32" fmla="*/ 187 w 942"/>
                          <a:gd name="T33" fmla="*/ 894 h 988"/>
                          <a:gd name="T34" fmla="*/ 169 w 942"/>
                          <a:gd name="T35" fmla="*/ 831 h 988"/>
                          <a:gd name="T36" fmla="*/ 82 w 942"/>
                          <a:gd name="T37" fmla="*/ 796 h 988"/>
                          <a:gd name="T38" fmla="*/ 76 w 942"/>
                          <a:gd name="T39" fmla="*/ 686 h 988"/>
                          <a:gd name="T40" fmla="*/ 0 w 942"/>
                          <a:gd name="T41" fmla="*/ 692 h 988"/>
                          <a:gd name="T42" fmla="*/ 0 w 942"/>
                          <a:gd name="T43" fmla="*/ 652 h 988"/>
                          <a:gd name="T44" fmla="*/ 82 w 942"/>
                          <a:gd name="T45" fmla="*/ 587 h 988"/>
                          <a:gd name="T46" fmla="*/ 88 w 942"/>
                          <a:gd name="T47" fmla="*/ 477 h 988"/>
                          <a:gd name="T48" fmla="*/ 198 w 942"/>
                          <a:gd name="T49" fmla="*/ 314 h 988"/>
                          <a:gd name="T50" fmla="*/ 180 w 942"/>
                          <a:gd name="T51" fmla="*/ 186 h 988"/>
                          <a:gd name="T52" fmla="*/ 198 w 942"/>
                          <a:gd name="T53" fmla="*/ 94 h 988"/>
                          <a:gd name="T54" fmla="*/ 280 w 942"/>
                          <a:gd name="T55" fmla="*/ 0 h 9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2"/>
                          <a:gd name="T85" fmla="*/ 0 h 988"/>
                          <a:gd name="T86" fmla="*/ 942 w 942"/>
                          <a:gd name="T87" fmla="*/ 988 h 9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2" h="988">
                            <a:moveTo>
                              <a:pt x="280" y="0"/>
                            </a:moveTo>
                            <a:lnTo>
                              <a:pt x="361" y="186"/>
                            </a:lnTo>
                            <a:lnTo>
                              <a:pt x="581" y="343"/>
                            </a:lnTo>
                            <a:lnTo>
                              <a:pt x="518" y="407"/>
                            </a:lnTo>
                            <a:lnTo>
                              <a:pt x="506" y="477"/>
                            </a:lnTo>
                            <a:lnTo>
                              <a:pt x="634" y="453"/>
                            </a:lnTo>
                            <a:lnTo>
                              <a:pt x="593" y="500"/>
                            </a:lnTo>
                            <a:lnTo>
                              <a:pt x="658" y="593"/>
                            </a:lnTo>
                            <a:lnTo>
                              <a:pt x="756" y="640"/>
                            </a:lnTo>
                            <a:lnTo>
                              <a:pt x="942" y="640"/>
                            </a:lnTo>
                            <a:lnTo>
                              <a:pt x="797" y="831"/>
                            </a:lnTo>
                            <a:lnTo>
                              <a:pt x="529" y="953"/>
                            </a:lnTo>
                            <a:lnTo>
                              <a:pt x="454" y="924"/>
                            </a:lnTo>
                            <a:lnTo>
                              <a:pt x="402" y="988"/>
                            </a:lnTo>
                            <a:lnTo>
                              <a:pt x="332" y="982"/>
                            </a:lnTo>
                            <a:lnTo>
                              <a:pt x="239" y="894"/>
                            </a:lnTo>
                            <a:lnTo>
                              <a:pt x="187" y="894"/>
                            </a:lnTo>
                            <a:lnTo>
                              <a:pt x="169" y="831"/>
                            </a:lnTo>
                            <a:lnTo>
                              <a:pt x="82" y="796"/>
                            </a:lnTo>
                            <a:lnTo>
                              <a:pt x="76" y="686"/>
                            </a:lnTo>
                            <a:lnTo>
                              <a:pt x="0" y="692"/>
                            </a:lnTo>
                            <a:lnTo>
                              <a:pt x="0" y="652"/>
                            </a:lnTo>
                            <a:lnTo>
                              <a:pt x="82" y="587"/>
                            </a:lnTo>
                            <a:lnTo>
                              <a:pt x="88" y="477"/>
                            </a:lnTo>
                            <a:lnTo>
                              <a:pt x="198" y="314"/>
                            </a:lnTo>
                            <a:lnTo>
                              <a:pt x="180" y="186"/>
                            </a:lnTo>
                            <a:lnTo>
                              <a:pt x="198" y="94"/>
                            </a:lnTo>
                            <a:lnTo>
                              <a:pt x="28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8" name="Freeform 139"/>
                      <p:cNvSpPr>
                        <a:spLocks/>
                      </p:cNvSpPr>
                      <p:nvPr/>
                    </p:nvSpPr>
                    <p:spPr bwMode="auto">
                      <a:xfrm>
                        <a:off x="1576" y="1176"/>
                        <a:ext cx="15" cy="17"/>
                      </a:xfrm>
                      <a:custGeom>
                        <a:avLst/>
                        <a:gdLst>
                          <a:gd name="T0" fmla="*/ 64 w 122"/>
                          <a:gd name="T1" fmla="*/ 0 h 134"/>
                          <a:gd name="T2" fmla="*/ 6 w 122"/>
                          <a:gd name="T3" fmla="*/ 64 h 134"/>
                          <a:gd name="T4" fmla="*/ 0 w 122"/>
                          <a:gd name="T5" fmla="*/ 134 h 134"/>
                          <a:gd name="T6" fmla="*/ 122 w 122"/>
                          <a:gd name="T7" fmla="*/ 110 h 134"/>
                          <a:gd name="T8" fmla="*/ 64 w 122"/>
                          <a:gd name="T9" fmla="*/ 0 h 134"/>
                          <a:gd name="T10" fmla="*/ 0 60000 65536"/>
                          <a:gd name="T11" fmla="*/ 0 60000 65536"/>
                          <a:gd name="T12" fmla="*/ 0 60000 65536"/>
                          <a:gd name="T13" fmla="*/ 0 60000 65536"/>
                          <a:gd name="T14" fmla="*/ 0 60000 65536"/>
                          <a:gd name="T15" fmla="*/ 0 w 122"/>
                          <a:gd name="T16" fmla="*/ 0 h 134"/>
                          <a:gd name="T17" fmla="*/ 122 w 122"/>
                          <a:gd name="T18" fmla="*/ 134 h 134"/>
                        </a:gdLst>
                        <a:ahLst/>
                        <a:cxnLst>
                          <a:cxn ang="T10">
                            <a:pos x="T0" y="T1"/>
                          </a:cxn>
                          <a:cxn ang="T11">
                            <a:pos x="T2" y="T3"/>
                          </a:cxn>
                          <a:cxn ang="T12">
                            <a:pos x="T4" y="T5"/>
                          </a:cxn>
                          <a:cxn ang="T13">
                            <a:pos x="T6" y="T7"/>
                          </a:cxn>
                          <a:cxn ang="T14">
                            <a:pos x="T8" y="T9"/>
                          </a:cxn>
                        </a:cxnLst>
                        <a:rect l="T15" t="T16" r="T17" b="T18"/>
                        <a:pathLst>
                          <a:path w="122" h="134">
                            <a:moveTo>
                              <a:pt x="64" y="0"/>
                            </a:moveTo>
                            <a:lnTo>
                              <a:pt x="6" y="64"/>
                            </a:lnTo>
                            <a:lnTo>
                              <a:pt x="0" y="134"/>
                            </a:lnTo>
                            <a:lnTo>
                              <a:pt x="122" y="110"/>
                            </a:lnTo>
                            <a:lnTo>
                              <a:pt x="6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79" name="Freeform 140"/>
                      <p:cNvSpPr>
                        <a:spLocks/>
                      </p:cNvSpPr>
                      <p:nvPr/>
                    </p:nvSpPr>
                    <p:spPr bwMode="auto">
                      <a:xfrm>
                        <a:off x="1573" y="1180"/>
                        <a:ext cx="82" cy="116"/>
                      </a:xfrm>
                      <a:custGeom>
                        <a:avLst/>
                        <a:gdLst>
                          <a:gd name="T0" fmla="*/ 140 w 651"/>
                          <a:gd name="T1" fmla="*/ 75 h 929"/>
                          <a:gd name="T2" fmla="*/ 157 w 651"/>
                          <a:gd name="T3" fmla="*/ 117 h 929"/>
                          <a:gd name="T4" fmla="*/ 297 w 651"/>
                          <a:gd name="T5" fmla="*/ 105 h 929"/>
                          <a:gd name="T6" fmla="*/ 436 w 651"/>
                          <a:gd name="T7" fmla="*/ 87 h 929"/>
                          <a:gd name="T8" fmla="*/ 535 w 651"/>
                          <a:gd name="T9" fmla="*/ 58 h 929"/>
                          <a:gd name="T10" fmla="*/ 611 w 651"/>
                          <a:gd name="T11" fmla="*/ 0 h 929"/>
                          <a:gd name="T12" fmla="*/ 651 w 651"/>
                          <a:gd name="T13" fmla="*/ 82 h 929"/>
                          <a:gd name="T14" fmla="*/ 448 w 651"/>
                          <a:gd name="T15" fmla="*/ 540 h 929"/>
                          <a:gd name="T16" fmla="*/ 35 w 651"/>
                          <a:gd name="T17" fmla="*/ 929 h 929"/>
                          <a:gd name="T18" fmla="*/ 0 w 651"/>
                          <a:gd name="T19" fmla="*/ 848 h 929"/>
                          <a:gd name="T20" fmla="*/ 30 w 651"/>
                          <a:gd name="T21" fmla="*/ 575 h 929"/>
                          <a:gd name="T22" fmla="*/ 303 w 651"/>
                          <a:gd name="T23" fmla="*/ 453 h 929"/>
                          <a:gd name="T24" fmla="*/ 448 w 651"/>
                          <a:gd name="T25" fmla="*/ 262 h 929"/>
                          <a:gd name="T26" fmla="*/ 262 w 651"/>
                          <a:gd name="T27" fmla="*/ 262 h 929"/>
                          <a:gd name="T28" fmla="*/ 164 w 651"/>
                          <a:gd name="T29" fmla="*/ 215 h 929"/>
                          <a:gd name="T30" fmla="*/ 99 w 651"/>
                          <a:gd name="T31" fmla="*/ 122 h 929"/>
                          <a:gd name="T32" fmla="*/ 140 w 651"/>
                          <a:gd name="T33" fmla="*/ 75 h 9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1"/>
                          <a:gd name="T52" fmla="*/ 0 h 929"/>
                          <a:gd name="T53" fmla="*/ 651 w 651"/>
                          <a:gd name="T54" fmla="*/ 929 h 9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1" h="929">
                            <a:moveTo>
                              <a:pt x="140" y="75"/>
                            </a:moveTo>
                            <a:lnTo>
                              <a:pt x="157" y="117"/>
                            </a:lnTo>
                            <a:lnTo>
                              <a:pt x="297" y="105"/>
                            </a:lnTo>
                            <a:lnTo>
                              <a:pt x="436" y="87"/>
                            </a:lnTo>
                            <a:lnTo>
                              <a:pt x="535" y="58"/>
                            </a:lnTo>
                            <a:lnTo>
                              <a:pt x="611" y="0"/>
                            </a:lnTo>
                            <a:lnTo>
                              <a:pt x="651" y="82"/>
                            </a:lnTo>
                            <a:lnTo>
                              <a:pt x="448" y="540"/>
                            </a:lnTo>
                            <a:lnTo>
                              <a:pt x="35" y="929"/>
                            </a:lnTo>
                            <a:lnTo>
                              <a:pt x="0" y="848"/>
                            </a:lnTo>
                            <a:lnTo>
                              <a:pt x="30" y="575"/>
                            </a:lnTo>
                            <a:lnTo>
                              <a:pt x="303" y="453"/>
                            </a:lnTo>
                            <a:lnTo>
                              <a:pt x="448" y="262"/>
                            </a:lnTo>
                            <a:lnTo>
                              <a:pt x="262" y="262"/>
                            </a:lnTo>
                            <a:lnTo>
                              <a:pt x="164" y="215"/>
                            </a:lnTo>
                            <a:lnTo>
                              <a:pt x="99" y="122"/>
                            </a:lnTo>
                            <a:lnTo>
                              <a:pt x="140" y="7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0" name="Freeform 141"/>
                      <p:cNvSpPr>
                        <a:spLocks/>
                      </p:cNvSpPr>
                      <p:nvPr/>
                    </p:nvSpPr>
                    <p:spPr bwMode="auto">
                      <a:xfrm>
                        <a:off x="1315" y="1271"/>
                        <a:ext cx="15" cy="10"/>
                      </a:xfrm>
                      <a:custGeom>
                        <a:avLst/>
                        <a:gdLst>
                          <a:gd name="T0" fmla="*/ 18 w 122"/>
                          <a:gd name="T1" fmla="*/ 0 h 81"/>
                          <a:gd name="T2" fmla="*/ 122 w 122"/>
                          <a:gd name="T3" fmla="*/ 6 h 81"/>
                          <a:gd name="T4" fmla="*/ 111 w 122"/>
                          <a:gd name="T5" fmla="*/ 81 h 81"/>
                          <a:gd name="T6" fmla="*/ 0 w 122"/>
                          <a:gd name="T7" fmla="*/ 76 h 81"/>
                          <a:gd name="T8" fmla="*/ 18 w 122"/>
                          <a:gd name="T9" fmla="*/ 0 h 81"/>
                          <a:gd name="T10" fmla="*/ 0 60000 65536"/>
                          <a:gd name="T11" fmla="*/ 0 60000 65536"/>
                          <a:gd name="T12" fmla="*/ 0 60000 65536"/>
                          <a:gd name="T13" fmla="*/ 0 60000 65536"/>
                          <a:gd name="T14" fmla="*/ 0 60000 65536"/>
                          <a:gd name="T15" fmla="*/ 0 w 122"/>
                          <a:gd name="T16" fmla="*/ 0 h 81"/>
                          <a:gd name="T17" fmla="*/ 122 w 122"/>
                          <a:gd name="T18" fmla="*/ 81 h 81"/>
                        </a:gdLst>
                        <a:ahLst/>
                        <a:cxnLst>
                          <a:cxn ang="T10">
                            <a:pos x="T0" y="T1"/>
                          </a:cxn>
                          <a:cxn ang="T11">
                            <a:pos x="T2" y="T3"/>
                          </a:cxn>
                          <a:cxn ang="T12">
                            <a:pos x="T4" y="T5"/>
                          </a:cxn>
                          <a:cxn ang="T13">
                            <a:pos x="T6" y="T7"/>
                          </a:cxn>
                          <a:cxn ang="T14">
                            <a:pos x="T8" y="T9"/>
                          </a:cxn>
                        </a:cxnLst>
                        <a:rect l="T15" t="T16" r="T17" b="T18"/>
                        <a:pathLst>
                          <a:path w="122" h="81">
                            <a:moveTo>
                              <a:pt x="18" y="0"/>
                            </a:moveTo>
                            <a:lnTo>
                              <a:pt x="122" y="6"/>
                            </a:lnTo>
                            <a:lnTo>
                              <a:pt x="111" y="81"/>
                            </a:lnTo>
                            <a:lnTo>
                              <a:pt x="0" y="76"/>
                            </a:lnTo>
                            <a:lnTo>
                              <a:pt x="18"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1" name="Freeform 142"/>
                      <p:cNvSpPr>
                        <a:spLocks/>
                      </p:cNvSpPr>
                      <p:nvPr/>
                    </p:nvSpPr>
                    <p:spPr bwMode="auto">
                      <a:xfrm>
                        <a:off x="1310" y="1272"/>
                        <a:ext cx="47" cy="59"/>
                      </a:xfrm>
                      <a:custGeom>
                        <a:avLst/>
                        <a:gdLst>
                          <a:gd name="T0" fmla="*/ 156 w 371"/>
                          <a:gd name="T1" fmla="*/ 0 h 476"/>
                          <a:gd name="T2" fmla="*/ 308 w 371"/>
                          <a:gd name="T3" fmla="*/ 0 h 476"/>
                          <a:gd name="T4" fmla="*/ 313 w 371"/>
                          <a:gd name="T5" fmla="*/ 52 h 476"/>
                          <a:gd name="T6" fmla="*/ 354 w 371"/>
                          <a:gd name="T7" fmla="*/ 46 h 476"/>
                          <a:gd name="T8" fmla="*/ 371 w 371"/>
                          <a:gd name="T9" fmla="*/ 307 h 476"/>
                          <a:gd name="T10" fmla="*/ 191 w 371"/>
                          <a:gd name="T11" fmla="*/ 319 h 476"/>
                          <a:gd name="T12" fmla="*/ 203 w 371"/>
                          <a:gd name="T13" fmla="*/ 476 h 476"/>
                          <a:gd name="T14" fmla="*/ 151 w 371"/>
                          <a:gd name="T15" fmla="*/ 389 h 476"/>
                          <a:gd name="T16" fmla="*/ 46 w 371"/>
                          <a:gd name="T17" fmla="*/ 290 h 476"/>
                          <a:gd name="T18" fmla="*/ 0 w 371"/>
                          <a:gd name="T19" fmla="*/ 203 h 476"/>
                          <a:gd name="T20" fmla="*/ 34 w 371"/>
                          <a:gd name="T21" fmla="*/ 70 h 476"/>
                          <a:gd name="T22" fmla="*/ 145 w 371"/>
                          <a:gd name="T23" fmla="*/ 75 h 476"/>
                          <a:gd name="T24" fmla="*/ 156 w 371"/>
                          <a:gd name="T25" fmla="*/ 0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1"/>
                          <a:gd name="T40" fmla="*/ 0 h 476"/>
                          <a:gd name="T41" fmla="*/ 371 w 371"/>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1" h="476">
                            <a:moveTo>
                              <a:pt x="156" y="0"/>
                            </a:moveTo>
                            <a:lnTo>
                              <a:pt x="308" y="0"/>
                            </a:lnTo>
                            <a:lnTo>
                              <a:pt x="313" y="52"/>
                            </a:lnTo>
                            <a:lnTo>
                              <a:pt x="354" y="46"/>
                            </a:lnTo>
                            <a:lnTo>
                              <a:pt x="371" y="307"/>
                            </a:lnTo>
                            <a:lnTo>
                              <a:pt x="191" y="319"/>
                            </a:lnTo>
                            <a:lnTo>
                              <a:pt x="203" y="476"/>
                            </a:lnTo>
                            <a:lnTo>
                              <a:pt x="151" y="389"/>
                            </a:lnTo>
                            <a:lnTo>
                              <a:pt x="46" y="290"/>
                            </a:lnTo>
                            <a:lnTo>
                              <a:pt x="0" y="203"/>
                            </a:lnTo>
                            <a:lnTo>
                              <a:pt x="34" y="70"/>
                            </a:lnTo>
                            <a:lnTo>
                              <a:pt x="145" y="75"/>
                            </a:lnTo>
                            <a:lnTo>
                              <a:pt x="156"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2" name="Freeform 143"/>
                      <p:cNvSpPr>
                        <a:spLocks/>
                      </p:cNvSpPr>
                      <p:nvPr/>
                    </p:nvSpPr>
                    <p:spPr bwMode="auto">
                      <a:xfrm>
                        <a:off x="1334" y="1256"/>
                        <a:ext cx="57" cy="74"/>
                      </a:xfrm>
                      <a:custGeom>
                        <a:avLst/>
                        <a:gdLst>
                          <a:gd name="T0" fmla="*/ 0 w 454"/>
                          <a:gd name="T1" fmla="*/ 447 h 599"/>
                          <a:gd name="T2" fmla="*/ 12 w 454"/>
                          <a:gd name="T3" fmla="*/ 599 h 599"/>
                          <a:gd name="T4" fmla="*/ 82 w 454"/>
                          <a:gd name="T5" fmla="*/ 592 h 599"/>
                          <a:gd name="T6" fmla="*/ 122 w 454"/>
                          <a:gd name="T7" fmla="*/ 552 h 599"/>
                          <a:gd name="T8" fmla="*/ 204 w 454"/>
                          <a:gd name="T9" fmla="*/ 557 h 599"/>
                          <a:gd name="T10" fmla="*/ 285 w 454"/>
                          <a:gd name="T11" fmla="*/ 512 h 599"/>
                          <a:gd name="T12" fmla="*/ 291 w 454"/>
                          <a:gd name="T13" fmla="*/ 395 h 599"/>
                          <a:gd name="T14" fmla="*/ 413 w 454"/>
                          <a:gd name="T15" fmla="*/ 279 h 599"/>
                          <a:gd name="T16" fmla="*/ 454 w 454"/>
                          <a:gd name="T17" fmla="*/ 58 h 599"/>
                          <a:gd name="T18" fmla="*/ 332 w 454"/>
                          <a:gd name="T19" fmla="*/ 0 h 599"/>
                          <a:gd name="T20" fmla="*/ 267 w 454"/>
                          <a:gd name="T21" fmla="*/ 41 h 599"/>
                          <a:gd name="T22" fmla="*/ 274 w 454"/>
                          <a:gd name="T23" fmla="*/ 128 h 599"/>
                          <a:gd name="T24" fmla="*/ 117 w 454"/>
                          <a:gd name="T25" fmla="*/ 128 h 599"/>
                          <a:gd name="T26" fmla="*/ 122 w 454"/>
                          <a:gd name="T27" fmla="*/ 180 h 599"/>
                          <a:gd name="T28" fmla="*/ 169 w 454"/>
                          <a:gd name="T29" fmla="*/ 186 h 599"/>
                          <a:gd name="T30" fmla="*/ 180 w 454"/>
                          <a:gd name="T31" fmla="*/ 435 h 599"/>
                          <a:gd name="T32" fmla="*/ 0 w 454"/>
                          <a:gd name="T33" fmla="*/ 447 h 5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4"/>
                          <a:gd name="T52" fmla="*/ 0 h 599"/>
                          <a:gd name="T53" fmla="*/ 454 w 454"/>
                          <a:gd name="T54" fmla="*/ 599 h 5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4" h="599">
                            <a:moveTo>
                              <a:pt x="0" y="447"/>
                            </a:moveTo>
                            <a:lnTo>
                              <a:pt x="12" y="599"/>
                            </a:lnTo>
                            <a:lnTo>
                              <a:pt x="82" y="592"/>
                            </a:lnTo>
                            <a:lnTo>
                              <a:pt x="122" y="552"/>
                            </a:lnTo>
                            <a:lnTo>
                              <a:pt x="204" y="557"/>
                            </a:lnTo>
                            <a:lnTo>
                              <a:pt x="285" y="512"/>
                            </a:lnTo>
                            <a:lnTo>
                              <a:pt x="291" y="395"/>
                            </a:lnTo>
                            <a:lnTo>
                              <a:pt x="413" y="279"/>
                            </a:lnTo>
                            <a:lnTo>
                              <a:pt x="454" y="58"/>
                            </a:lnTo>
                            <a:lnTo>
                              <a:pt x="332" y="0"/>
                            </a:lnTo>
                            <a:lnTo>
                              <a:pt x="267" y="41"/>
                            </a:lnTo>
                            <a:lnTo>
                              <a:pt x="274" y="128"/>
                            </a:lnTo>
                            <a:lnTo>
                              <a:pt x="117" y="128"/>
                            </a:lnTo>
                            <a:lnTo>
                              <a:pt x="122" y="180"/>
                            </a:lnTo>
                            <a:lnTo>
                              <a:pt x="169" y="186"/>
                            </a:lnTo>
                            <a:lnTo>
                              <a:pt x="180" y="435"/>
                            </a:lnTo>
                            <a:lnTo>
                              <a:pt x="0" y="44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3" name="Freeform 144"/>
                      <p:cNvSpPr>
                        <a:spLocks/>
                      </p:cNvSpPr>
                      <p:nvPr/>
                    </p:nvSpPr>
                    <p:spPr bwMode="auto">
                      <a:xfrm>
                        <a:off x="1335" y="1329"/>
                        <a:ext cx="10" cy="10"/>
                      </a:xfrm>
                      <a:custGeom>
                        <a:avLst/>
                        <a:gdLst>
                          <a:gd name="T0" fmla="*/ 76 w 76"/>
                          <a:gd name="T1" fmla="*/ 0 h 82"/>
                          <a:gd name="T2" fmla="*/ 0 w 76"/>
                          <a:gd name="T3" fmla="*/ 5 h 82"/>
                          <a:gd name="T4" fmla="*/ 41 w 76"/>
                          <a:gd name="T5" fmla="*/ 82 h 82"/>
                          <a:gd name="T6" fmla="*/ 76 w 76"/>
                          <a:gd name="T7" fmla="*/ 0 h 82"/>
                          <a:gd name="T8" fmla="*/ 0 60000 65536"/>
                          <a:gd name="T9" fmla="*/ 0 60000 65536"/>
                          <a:gd name="T10" fmla="*/ 0 60000 65536"/>
                          <a:gd name="T11" fmla="*/ 0 60000 65536"/>
                          <a:gd name="T12" fmla="*/ 0 w 76"/>
                          <a:gd name="T13" fmla="*/ 0 h 82"/>
                          <a:gd name="T14" fmla="*/ 76 w 76"/>
                          <a:gd name="T15" fmla="*/ 82 h 82"/>
                        </a:gdLst>
                        <a:ahLst/>
                        <a:cxnLst>
                          <a:cxn ang="T8">
                            <a:pos x="T0" y="T1"/>
                          </a:cxn>
                          <a:cxn ang="T9">
                            <a:pos x="T2" y="T3"/>
                          </a:cxn>
                          <a:cxn ang="T10">
                            <a:pos x="T4" y="T5"/>
                          </a:cxn>
                          <a:cxn ang="T11">
                            <a:pos x="T6" y="T7"/>
                          </a:cxn>
                        </a:cxnLst>
                        <a:rect l="T12" t="T13" r="T14" b="T15"/>
                        <a:pathLst>
                          <a:path w="76" h="82">
                            <a:moveTo>
                              <a:pt x="76" y="0"/>
                            </a:moveTo>
                            <a:lnTo>
                              <a:pt x="0" y="5"/>
                            </a:lnTo>
                            <a:lnTo>
                              <a:pt x="41" y="82"/>
                            </a:lnTo>
                            <a:lnTo>
                              <a:pt x="7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4" name="Freeform 145"/>
                      <p:cNvSpPr>
                        <a:spLocks/>
                      </p:cNvSpPr>
                      <p:nvPr/>
                    </p:nvSpPr>
                    <p:spPr bwMode="auto">
                      <a:xfrm>
                        <a:off x="1340" y="1241"/>
                        <a:ext cx="156" cy="158"/>
                      </a:xfrm>
                      <a:custGeom>
                        <a:avLst/>
                        <a:gdLst>
                          <a:gd name="T0" fmla="*/ 0 w 1244"/>
                          <a:gd name="T1" fmla="*/ 785 h 1266"/>
                          <a:gd name="T2" fmla="*/ 35 w 1244"/>
                          <a:gd name="T3" fmla="*/ 703 h 1266"/>
                          <a:gd name="T4" fmla="*/ 75 w 1244"/>
                          <a:gd name="T5" fmla="*/ 668 h 1266"/>
                          <a:gd name="T6" fmla="*/ 116 w 1244"/>
                          <a:gd name="T7" fmla="*/ 663 h 1266"/>
                          <a:gd name="T8" fmla="*/ 168 w 1244"/>
                          <a:gd name="T9" fmla="*/ 673 h 1266"/>
                          <a:gd name="T10" fmla="*/ 238 w 1244"/>
                          <a:gd name="T11" fmla="*/ 628 h 1266"/>
                          <a:gd name="T12" fmla="*/ 244 w 1244"/>
                          <a:gd name="T13" fmla="*/ 511 h 1266"/>
                          <a:gd name="T14" fmla="*/ 366 w 1244"/>
                          <a:gd name="T15" fmla="*/ 395 h 1266"/>
                          <a:gd name="T16" fmla="*/ 430 w 1244"/>
                          <a:gd name="T17" fmla="*/ 75 h 1266"/>
                          <a:gd name="T18" fmla="*/ 499 w 1244"/>
                          <a:gd name="T19" fmla="*/ 40 h 1266"/>
                          <a:gd name="T20" fmla="*/ 656 w 1244"/>
                          <a:gd name="T21" fmla="*/ 87 h 1266"/>
                          <a:gd name="T22" fmla="*/ 773 w 1244"/>
                          <a:gd name="T23" fmla="*/ 18 h 1266"/>
                          <a:gd name="T24" fmla="*/ 831 w 1244"/>
                          <a:gd name="T25" fmla="*/ 28 h 1266"/>
                          <a:gd name="T26" fmla="*/ 889 w 1244"/>
                          <a:gd name="T27" fmla="*/ 0 h 1266"/>
                          <a:gd name="T28" fmla="*/ 976 w 1244"/>
                          <a:gd name="T29" fmla="*/ 23 h 1266"/>
                          <a:gd name="T30" fmla="*/ 1040 w 1244"/>
                          <a:gd name="T31" fmla="*/ 58 h 1266"/>
                          <a:gd name="T32" fmla="*/ 1098 w 1244"/>
                          <a:gd name="T33" fmla="*/ 58 h 1266"/>
                          <a:gd name="T34" fmla="*/ 1127 w 1244"/>
                          <a:gd name="T35" fmla="*/ 81 h 1266"/>
                          <a:gd name="T36" fmla="*/ 1150 w 1244"/>
                          <a:gd name="T37" fmla="*/ 52 h 1266"/>
                          <a:gd name="T38" fmla="*/ 1215 w 1244"/>
                          <a:gd name="T39" fmla="*/ 128 h 1266"/>
                          <a:gd name="T40" fmla="*/ 1220 w 1244"/>
                          <a:gd name="T41" fmla="*/ 185 h 1266"/>
                          <a:gd name="T42" fmla="*/ 1244 w 1244"/>
                          <a:gd name="T43" fmla="*/ 227 h 1266"/>
                          <a:gd name="T44" fmla="*/ 1168 w 1244"/>
                          <a:gd name="T45" fmla="*/ 296 h 1266"/>
                          <a:gd name="T46" fmla="*/ 1139 w 1244"/>
                          <a:gd name="T47" fmla="*/ 453 h 1266"/>
                          <a:gd name="T48" fmla="*/ 1115 w 1244"/>
                          <a:gd name="T49" fmla="*/ 511 h 1266"/>
                          <a:gd name="T50" fmla="*/ 1115 w 1244"/>
                          <a:gd name="T51" fmla="*/ 761 h 1266"/>
                          <a:gd name="T52" fmla="*/ 1197 w 1244"/>
                          <a:gd name="T53" fmla="*/ 842 h 1266"/>
                          <a:gd name="T54" fmla="*/ 1197 w 1244"/>
                          <a:gd name="T55" fmla="*/ 883 h 1266"/>
                          <a:gd name="T56" fmla="*/ 1070 w 1244"/>
                          <a:gd name="T57" fmla="*/ 900 h 1266"/>
                          <a:gd name="T58" fmla="*/ 1035 w 1244"/>
                          <a:gd name="T59" fmla="*/ 1022 h 1266"/>
                          <a:gd name="T60" fmla="*/ 1092 w 1244"/>
                          <a:gd name="T61" fmla="*/ 1029 h 1266"/>
                          <a:gd name="T62" fmla="*/ 1058 w 1244"/>
                          <a:gd name="T63" fmla="*/ 1144 h 1266"/>
                          <a:gd name="T64" fmla="*/ 1133 w 1244"/>
                          <a:gd name="T65" fmla="*/ 1179 h 1266"/>
                          <a:gd name="T66" fmla="*/ 1162 w 1244"/>
                          <a:gd name="T67" fmla="*/ 1156 h 1266"/>
                          <a:gd name="T68" fmla="*/ 1168 w 1244"/>
                          <a:gd name="T69" fmla="*/ 1266 h 1266"/>
                          <a:gd name="T70" fmla="*/ 1110 w 1244"/>
                          <a:gd name="T71" fmla="*/ 1266 h 1266"/>
                          <a:gd name="T72" fmla="*/ 965 w 1244"/>
                          <a:gd name="T73" fmla="*/ 1156 h 1266"/>
                          <a:gd name="T74" fmla="*/ 965 w 1244"/>
                          <a:gd name="T75" fmla="*/ 1179 h 1266"/>
                          <a:gd name="T76" fmla="*/ 923 w 1244"/>
                          <a:gd name="T77" fmla="*/ 1179 h 1266"/>
                          <a:gd name="T78" fmla="*/ 837 w 1244"/>
                          <a:gd name="T79" fmla="*/ 1116 h 1266"/>
                          <a:gd name="T80" fmla="*/ 785 w 1244"/>
                          <a:gd name="T81" fmla="*/ 1121 h 1266"/>
                          <a:gd name="T82" fmla="*/ 779 w 1244"/>
                          <a:gd name="T83" fmla="*/ 1092 h 1266"/>
                          <a:gd name="T84" fmla="*/ 651 w 1244"/>
                          <a:gd name="T85" fmla="*/ 1104 h 1266"/>
                          <a:gd name="T86" fmla="*/ 599 w 1244"/>
                          <a:gd name="T87" fmla="*/ 854 h 1266"/>
                          <a:gd name="T88" fmla="*/ 564 w 1244"/>
                          <a:gd name="T89" fmla="*/ 854 h 1266"/>
                          <a:gd name="T90" fmla="*/ 552 w 1244"/>
                          <a:gd name="T91" fmla="*/ 813 h 1266"/>
                          <a:gd name="T92" fmla="*/ 494 w 1244"/>
                          <a:gd name="T93" fmla="*/ 819 h 1266"/>
                          <a:gd name="T94" fmla="*/ 489 w 1244"/>
                          <a:gd name="T95" fmla="*/ 889 h 1266"/>
                          <a:gd name="T96" fmla="*/ 343 w 1244"/>
                          <a:gd name="T97" fmla="*/ 900 h 1266"/>
                          <a:gd name="T98" fmla="*/ 337 w 1244"/>
                          <a:gd name="T99" fmla="*/ 872 h 1266"/>
                          <a:gd name="T100" fmla="*/ 314 w 1244"/>
                          <a:gd name="T101" fmla="*/ 872 h 1266"/>
                          <a:gd name="T102" fmla="*/ 273 w 1244"/>
                          <a:gd name="T103" fmla="*/ 750 h 1266"/>
                          <a:gd name="T104" fmla="*/ 0 w 1244"/>
                          <a:gd name="T105" fmla="*/ 785 h 12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44"/>
                          <a:gd name="T160" fmla="*/ 0 h 1266"/>
                          <a:gd name="T161" fmla="*/ 1244 w 1244"/>
                          <a:gd name="T162" fmla="*/ 1266 h 12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44" h="1266">
                            <a:moveTo>
                              <a:pt x="0" y="785"/>
                            </a:moveTo>
                            <a:lnTo>
                              <a:pt x="35" y="703"/>
                            </a:lnTo>
                            <a:lnTo>
                              <a:pt x="75" y="668"/>
                            </a:lnTo>
                            <a:lnTo>
                              <a:pt x="116" y="663"/>
                            </a:lnTo>
                            <a:lnTo>
                              <a:pt x="168" y="673"/>
                            </a:lnTo>
                            <a:lnTo>
                              <a:pt x="238" y="628"/>
                            </a:lnTo>
                            <a:lnTo>
                              <a:pt x="244" y="511"/>
                            </a:lnTo>
                            <a:lnTo>
                              <a:pt x="366" y="395"/>
                            </a:lnTo>
                            <a:lnTo>
                              <a:pt x="430" y="75"/>
                            </a:lnTo>
                            <a:lnTo>
                              <a:pt x="499" y="40"/>
                            </a:lnTo>
                            <a:lnTo>
                              <a:pt x="656" y="87"/>
                            </a:lnTo>
                            <a:lnTo>
                              <a:pt x="773" y="18"/>
                            </a:lnTo>
                            <a:lnTo>
                              <a:pt x="831" y="28"/>
                            </a:lnTo>
                            <a:lnTo>
                              <a:pt x="889" y="0"/>
                            </a:lnTo>
                            <a:lnTo>
                              <a:pt x="976" y="23"/>
                            </a:lnTo>
                            <a:lnTo>
                              <a:pt x="1040" y="58"/>
                            </a:lnTo>
                            <a:lnTo>
                              <a:pt x="1098" y="58"/>
                            </a:lnTo>
                            <a:lnTo>
                              <a:pt x="1127" y="81"/>
                            </a:lnTo>
                            <a:lnTo>
                              <a:pt x="1150" y="52"/>
                            </a:lnTo>
                            <a:lnTo>
                              <a:pt x="1215" y="128"/>
                            </a:lnTo>
                            <a:lnTo>
                              <a:pt x="1220" y="185"/>
                            </a:lnTo>
                            <a:lnTo>
                              <a:pt x="1244" y="227"/>
                            </a:lnTo>
                            <a:lnTo>
                              <a:pt x="1168" y="296"/>
                            </a:lnTo>
                            <a:lnTo>
                              <a:pt x="1139" y="453"/>
                            </a:lnTo>
                            <a:lnTo>
                              <a:pt x="1115" y="511"/>
                            </a:lnTo>
                            <a:lnTo>
                              <a:pt x="1115" y="761"/>
                            </a:lnTo>
                            <a:lnTo>
                              <a:pt x="1197" y="842"/>
                            </a:lnTo>
                            <a:lnTo>
                              <a:pt x="1197" y="883"/>
                            </a:lnTo>
                            <a:lnTo>
                              <a:pt x="1070" y="900"/>
                            </a:lnTo>
                            <a:lnTo>
                              <a:pt x="1035" y="1022"/>
                            </a:lnTo>
                            <a:lnTo>
                              <a:pt x="1092" y="1029"/>
                            </a:lnTo>
                            <a:lnTo>
                              <a:pt x="1058" y="1144"/>
                            </a:lnTo>
                            <a:lnTo>
                              <a:pt x="1133" y="1179"/>
                            </a:lnTo>
                            <a:lnTo>
                              <a:pt x="1162" y="1156"/>
                            </a:lnTo>
                            <a:lnTo>
                              <a:pt x="1168" y="1266"/>
                            </a:lnTo>
                            <a:lnTo>
                              <a:pt x="1110" y="1266"/>
                            </a:lnTo>
                            <a:lnTo>
                              <a:pt x="965" y="1156"/>
                            </a:lnTo>
                            <a:lnTo>
                              <a:pt x="965" y="1179"/>
                            </a:lnTo>
                            <a:lnTo>
                              <a:pt x="923" y="1179"/>
                            </a:lnTo>
                            <a:lnTo>
                              <a:pt x="837" y="1116"/>
                            </a:lnTo>
                            <a:lnTo>
                              <a:pt x="785" y="1121"/>
                            </a:lnTo>
                            <a:lnTo>
                              <a:pt x="779" y="1092"/>
                            </a:lnTo>
                            <a:lnTo>
                              <a:pt x="651" y="1104"/>
                            </a:lnTo>
                            <a:lnTo>
                              <a:pt x="599" y="854"/>
                            </a:lnTo>
                            <a:lnTo>
                              <a:pt x="564" y="854"/>
                            </a:lnTo>
                            <a:lnTo>
                              <a:pt x="552" y="813"/>
                            </a:lnTo>
                            <a:lnTo>
                              <a:pt x="494" y="819"/>
                            </a:lnTo>
                            <a:lnTo>
                              <a:pt x="489" y="889"/>
                            </a:lnTo>
                            <a:lnTo>
                              <a:pt x="343" y="900"/>
                            </a:lnTo>
                            <a:lnTo>
                              <a:pt x="337" y="872"/>
                            </a:lnTo>
                            <a:lnTo>
                              <a:pt x="314" y="872"/>
                            </a:lnTo>
                            <a:lnTo>
                              <a:pt x="273" y="750"/>
                            </a:lnTo>
                            <a:lnTo>
                              <a:pt x="0" y="78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5" name="Freeform 146"/>
                      <p:cNvSpPr>
                        <a:spLocks/>
                      </p:cNvSpPr>
                      <p:nvPr/>
                    </p:nvSpPr>
                    <p:spPr bwMode="auto">
                      <a:xfrm>
                        <a:off x="1483" y="1248"/>
                        <a:ext cx="43" cy="48"/>
                      </a:xfrm>
                      <a:custGeom>
                        <a:avLst/>
                        <a:gdLst>
                          <a:gd name="T0" fmla="*/ 291 w 343"/>
                          <a:gd name="T1" fmla="*/ 0 h 383"/>
                          <a:gd name="T2" fmla="*/ 343 w 343"/>
                          <a:gd name="T3" fmla="*/ 169 h 383"/>
                          <a:gd name="T4" fmla="*/ 291 w 343"/>
                          <a:gd name="T5" fmla="*/ 244 h 383"/>
                          <a:gd name="T6" fmla="*/ 267 w 343"/>
                          <a:gd name="T7" fmla="*/ 261 h 383"/>
                          <a:gd name="T8" fmla="*/ 256 w 343"/>
                          <a:gd name="T9" fmla="*/ 343 h 383"/>
                          <a:gd name="T10" fmla="*/ 0 w 343"/>
                          <a:gd name="T11" fmla="*/ 383 h 383"/>
                          <a:gd name="T12" fmla="*/ 23 w 343"/>
                          <a:gd name="T13" fmla="*/ 238 h 383"/>
                          <a:gd name="T14" fmla="*/ 99 w 343"/>
                          <a:gd name="T15" fmla="*/ 169 h 383"/>
                          <a:gd name="T16" fmla="*/ 75 w 343"/>
                          <a:gd name="T17" fmla="*/ 127 h 383"/>
                          <a:gd name="T18" fmla="*/ 70 w 343"/>
                          <a:gd name="T19" fmla="*/ 64 h 383"/>
                          <a:gd name="T20" fmla="*/ 214 w 343"/>
                          <a:gd name="T21" fmla="*/ 52 h 383"/>
                          <a:gd name="T22" fmla="*/ 291 w 343"/>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3"/>
                          <a:gd name="T37" fmla="*/ 0 h 383"/>
                          <a:gd name="T38" fmla="*/ 343 w 343"/>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3" h="383">
                            <a:moveTo>
                              <a:pt x="291" y="0"/>
                            </a:moveTo>
                            <a:lnTo>
                              <a:pt x="343" y="169"/>
                            </a:lnTo>
                            <a:lnTo>
                              <a:pt x="291" y="244"/>
                            </a:lnTo>
                            <a:lnTo>
                              <a:pt x="267" y="261"/>
                            </a:lnTo>
                            <a:lnTo>
                              <a:pt x="256" y="343"/>
                            </a:lnTo>
                            <a:lnTo>
                              <a:pt x="0" y="383"/>
                            </a:lnTo>
                            <a:lnTo>
                              <a:pt x="23" y="238"/>
                            </a:lnTo>
                            <a:lnTo>
                              <a:pt x="99" y="169"/>
                            </a:lnTo>
                            <a:lnTo>
                              <a:pt x="75" y="127"/>
                            </a:lnTo>
                            <a:lnTo>
                              <a:pt x="70" y="64"/>
                            </a:lnTo>
                            <a:lnTo>
                              <a:pt x="214" y="52"/>
                            </a:lnTo>
                            <a:lnTo>
                              <a:pt x="291"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6" name="Freeform 147"/>
                      <p:cNvSpPr>
                        <a:spLocks/>
                      </p:cNvSpPr>
                      <p:nvPr/>
                    </p:nvSpPr>
                    <p:spPr bwMode="auto">
                      <a:xfrm>
                        <a:off x="1515" y="1245"/>
                        <a:ext cx="64" cy="79"/>
                      </a:xfrm>
                      <a:custGeom>
                        <a:avLst/>
                        <a:gdLst>
                          <a:gd name="T0" fmla="*/ 0 w 506"/>
                          <a:gd name="T1" fmla="*/ 373 h 635"/>
                          <a:gd name="T2" fmla="*/ 145 w 506"/>
                          <a:gd name="T3" fmla="*/ 436 h 635"/>
                          <a:gd name="T4" fmla="*/ 232 w 506"/>
                          <a:gd name="T5" fmla="*/ 530 h 635"/>
                          <a:gd name="T6" fmla="*/ 296 w 506"/>
                          <a:gd name="T7" fmla="*/ 553 h 635"/>
                          <a:gd name="T8" fmla="*/ 337 w 506"/>
                          <a:gd name="T9" fmla="*/ 623 h 635"/>
                          <a:gd name="T10" fmla="*/ 384 w 506"/>
                          <a:gd name="T11" fmla="*/ 635 h 635"/>
                          <a:gd name="T12" fmla="*/ 506 w 506"/>
                          <a:gd name="T13" fmla="*/ 413 h 635"/>
                          <a:gd name="T14" fmla="*/ 459 w 506"/>
                          <a:gd name="T15" fmla="*/ 314 h 635"/>
                          <a:gd name="T16" fmla="*/ 499 w 506"/>
                          <a:gd name="T17" fmla="*/ 59 h 635"/>
                          <a:gd name="T18" fmla="*/ 424 w 506"/>
                          <a:gd name="T19" fmla="*/ 30 h 635"/>
                          <a:gd name="T20" fmla="*/ 372 w 506"/>
                          <a:gd name="T21" fmla="*/ 94 h 635"/>
                          <a:gd name="T22" fmla="*/ 302 w 506"/>
                          <a:gd name="T23" fmla="*/ 88 h 635"/>
                          <a:gd name="T24" fmla="*/ 215 w 506"/>
                          <a:gd name="T25" fmla="*/ 0 h 635"/>
                          <a:gd name="T26" fmla="*/ 70 w 506"/>
                          <a:gd name="T27" fmla="*/ 12 h 635"/>
                          <a:gd name="T28" fmla="*/ 40 w 506"/>
                          <a:gd name="T29" fmla="*/ 30 h 635"/>
                          <a:gd name="T30" fmla="*/ 87 w 506"/>
                          <a:gd name="T31" fmla="*/ 199 h 635"/>
                          <a:gd name="T32" fmla="*/ 35 w 506"/>
                          <a:gd name="T33" fmla="*/ 268 h 635"/>
                          <a:gd name="T34" fmla="*/ 11 w 506"/>
                          <a:gd name="T35" fmla="*/ 286 h 635"/>
                          <a:gd name="T36" fmla="*/ 0 w 506"/>
                          <a:gd name="T37" fmla="*/ 373 h 6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6"/>
                          <a:gd name="T58" fmla="*/ 0 h 635"/>
                          <a:gd name="T59" fmla="*/ 506 w 506"/>
                          <a:gd name="T60" fmla="*/ 635 h 6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6" h="635">
                            <a:moveTo>
                              <a:pt x="0" y="373"/>
                            </a:moveTo>
                            <a:lnTo>
                              <a:pt x="145" y="436"/>
                            </a:lnTo>
                            <a:lnTo>
                              <a:pt x="232" y="530"/>
                            </a:lnTo>
                            <a:lnTo>
                              <a:pt x="296" y="553"/>
                            </a:lnTo>
                            <a:lnTo>
                              <a:pt x="337" y="623"/>
                            </a:lnTo>
                            <a:lnTo>
                              <a:pt x="384" y="635"/>
                            </a:lnTo>
                            <a:lnTo>
                              <a:pt x="506" y="413"/>
                            </a:lnTo>
                            <a:lnTo>
                              <a:pt x="459" y="314"/>
                            </a:lnTo>
                            <a:lnTo>
                              <a:pt x="499" y="59"/>
                            </a:lnTo>
                            <a:lnTo>
                              <a:pt x="424" y="30"/>
                            </a:lnTo>
                            <a:lnTo>
                              <a:pt x="372" y="94"/>
                            </a:lnTo>
                            <a:lnTo>
                              <a:pt x="302" y="88"/>
                            </a:lnTo>
                            <a:lnTo>
                              <a:pt x="215" y="0"/>
                            </a:lnTo>
                            <a:lnTo>
                              <a:pt x="70" y="12"/>
                            </a:lnTo>
                            <a:lnTo>
                              <a:pt x="40" y="30"/>
                            </a:lnTo>
                            <a:lnTo>
                              <a:pt x="87" y="199"/>
                            </a:lnTo>
                            <a:lnTo>
                              <a:pt x="35" y="268"/>
                            </a:lnTo>
                            <a:lnTo>
                              <a:pt x="11" y="286"/>
                            </a:lnTo>
                            <a:lnTo>
                              <a:pt x="0" y="37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7" name="Freeform 148"/>
                      <p:cNvSpPr>
                        <a:spLocks/>
                      </p:cNvSpPr>
                      <p:nvPr/>
                    </p:nvSpPr>
                    <p:spPr bwMode="auto">
                      <a:xfrm>
                        <a:off x="1480" y="1291"/>
                        <a:ext cx="91" cy="93"/>
                      </a:xfrm>
                      <a:custGeom>
                        <a:avLst/>
                        <a:gdLst>
                          <a:gd name="T0" fmla="*/ 122 w 727"/>
                          <a:gd name="T1" fmla="*/ 23 h 743"/>
                          <a:gd name="T2" fmla="*/ 94 w 727"/>
                          <a:gd name="T3" fmla="*/ 116 h 743"/>
                          <a:gd name="T4" fmla="*/ 129 w 727"/>
                          <a:gd name="T5" fmla="*/ 168 h 743"/>
                          <a:gd name="T6" fmla="*/ 0 w 727"/>
                          <a:gd name="T7" fmla="*/ 319 h 743"/>
                          <a:gd name="T8" fmla="*/ 0 w 727"/>
                          <a:gd name="T9" fmla="*/ 360 h 743"/>
                          <a:gd name="T10" fmla="*/ 82 w 727"/>
                          <a:gd name="T11" fmla="*/ 441 h 743"/>
                          <a:gd name="T12" fmla="*/ 82 w 727"/>
                          <a:gd name="T13" fmla="*/ 482 h 743"/>
                          <a:gd name="T14" fmla="*/ 256 w 727"/>
                          <a:gd name="T15" fmla="*/ 569 h 743"/>
                          <a:gd name="T16" fmla="*/ 321 w 727"/>
                          <a:gd name="T17" fmla="*/ 743 h 743"/>
                          <a:gd name="T18" fmla="*/ 367 w 727"/>
                          <a:gd name="T19" fmla="*/ 715 h 743"/>
                          <a:gd name="T20" fmla="*/ 518 w 727"/>
                          <a:gd name="T21" fmla="*/ 732 h 743"/>
                          <a:gd name="T22" fmla="*/ 547 w 727"/>
                          <a:gd name="T23" fmla="*/ 685 h 743"/>
                          <a:gd name="T24" fmla="*/ 727 w 727"/>
                          <a:gd name="T25" fmla="*/ 673 h 743"/>
                          <a:gd name="T26" fmla="*/ 692 w 727"/>
                          <a:gd name="T27" fmla="*/ 593 h 743"/>
                          <a:gd name="T28" fmla="*/ 692 w 727"/>
                          <a:gd name="T29" fmla="*/ 394 h 743"/>
                          <a:gd name="T30" fmla="*/ 663 w 727"/>
                          <a:gd name="T31" fmla="*/ 366 h 743"/>
                          <a:gd name="T32" fmla="*/ 670 w 727"/>
                          <a:gd name="T33" fmla="*/ 255 h 743"/>
                          <a:gd name="T34" fmla="*/ 623 w 727"/>
                          <a:gd name="T35" fmla="*/ 250 h 743"/>
                          <a:gd name="T36" fmla="*/ 582 w 727"/>
                          <a:gd name="T37" fmla="*/ 180 h 743"/>
                          <a:gd name="T38" fmla="*/ 518 w 727"/>
                          <a:gd name="T39" fmla="*/ 157 h 743"/>
                          <a:gd name="T40" fmla="*/ 431 w 727"/>
                          <a:gd name="T41" fmla="*/ 63 h 743"/>
                          <a:gd name="T42" fmla="*/ 286 w 727"/>
                          <a:gd name="T43" fmla="*/ 0 h 743"/>
                          <a:gd name="T44" fmla="*/ 122 w 727"/>
                          <a:gd name="T45" fmla="*/ 23 h 74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7"/>
                          <a:gd name="T70" fmla="*/ 0 h 743"/>
                          <a:gd name="T71" fmla="*/ 727 w 727"/>
                          <a:gd name="T72" fmla="*/ 743 h 74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7" h="743">
                            <a:moveTo>
                              <a:pt x="122" y="23"/>
                            </a:moveTo>
                            <a:lnTo>
                              <a:pt x="94" y="116"/>
                            </a:lnTo>
                            <a:lnTo>
                              <a:pt x="129" y="168"/>
                            </a:lnTo>
                            <a:lnTo>
                              <a:pt x="0" y="319"/>
                            </a:lnTo>
                            <a:lnTo>
                              <a:pt x="0" y="360"/>
                            </a:lnTo>
                            <a:lnTo>
                              <a:pt x="82" y="441"/>
                            </a:lnTo>
                            <a:lnTo>
                              <a:pt x="82" y="482"/>
                            </a:lnTo>
                            <a:lnTo>
                              <a:pt x="256" y="569"/>
                            </a:lnTo>
                            <a:lnTo>
                              <a:pt x="321" y="743"/>
                            </a:lnTo>
                            <a:lnTo>
                              <a:pt x="367" y="715"/>
                            </a:lnTo>
                            <a:lnTo>
                              <a:pt x="518" y="732"/>
                            </a:lnTo>
                            <a:lnTo>
                              <a:pt x="547" y="685"/>
                            </a:lnTo>
                            <a:lnTo>
                              <a:pt x="727" y="673"/>
                            </a:lnTo>
                            <a:lnTo>
                              <a:pt x="692" y="593"/>
                            </a:lnTo>
                            <a:lnTo>
                              <a:pt x="692" y="394"/>
                            </a:lnTo>
                            <a:lnTo>
                              <a:pt x="663" y="366"/>
                            </a:lnTo>
                            <a:lnTo>
                              <a:pt x="670" y="255"/>
                            </a:lnTo>
                            <a:lnTo>
                              <a:pt x="623" y="250"/>
                            </a:lnTo>
                            <a:lnTo>
                              <a:pt x="582" y="180"/>
                            </a:lnTo>
                            <a:lnTo>
                              <a:pt x="518" y="157"/>
                            </a:lnTo>
                            <a:lnTo>
                              <a:pt x="431" y="63"/>
                            </a:lnTo>
                            <a:lnTo>
                              <a:pt x="286" y="0"/>
                            </a:lnTo>
                            <a:lnTo>
                              <a:pt x="122" y="2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8" name="Freeform 149"/>
                      <p:cNvSpPr>
                        <a:spLocks/>
                      </p:cNvSpPr>
                      <p:nvPr/>
                    </p:nvSpPr>
                    <p:spPr bwMode="auto">
                      <a:xfrm>
                        <a:off x="1480" y="1308"/>
                        <a:ext cx="16" cy="23"/>
                      </a:xfrm>
                      <a:custGeom>
                        <a:avLst/>
                        <a:gdLst>
                          <a:gd name="T0" fmla="*/ 0 w 129"/>
                          <a:gd name="T1" fmla="*/ 186 h 186"/>
                          <a:gd name="T2" fmla="*/ 129 w 129"/>
                          <a:gd name="T3" fmla="*/ 35 h 186"/>
                          <a:gd name="T4" fmla="*/ 117 w 129"/>
                          <a:gd name="T5" fmla="*/ 17 h 186"/>
                          <a:gd name="T6" fmla="*/ 65 w 129"/>
                          <a:gd name="T7" fmla="*/ 0 h 186"/>
                          <a:gd name="T8" fmla="*/ 0 w 129"/>
                          <a:gd name="T9" fmla="*/ 35 h 186"/>
                          <a:gd name="T10" fmla="*/ 0 w 129"/>
                          <a:gd name="T11" fmla="*/ 186 h 186"/>
                          <a:gd name="T12" fmla="*/ 0 60000 65536"/>
                          <a:gd name="T13" fmla="*/ 0 60000 65536"/>
                          <a:gd name="T14" fmla="*/ 0 60000 65536"/>
                          <a:gd name="T15" fmla="*/ 0 60000 65536"/>
                          <a:gd name="T16" fmla="*/ 0 60000 65536"/>
                          <a:gd name="T17" fmla="*/ 0 60000 65536"/>
                          <a:gd name="T18" fmla="*/ 0 w 129"/>
                          <a:gd name="T19" fmla="*/ 0 h 186"/>
                          <a:gd name="T20" fmla="*/ 129 w 129"/>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29" h="186">
                            <a:moveTo>
                              <a:pt x="0" y="186"/>
                            </a:moveTo>
                            <a:lnTo>
                              <a:pt x="129" y="35"/>
                            </a:lnTo>
                            <a:lnTo>
                              <a:pt x="117" y="17"/>
                            </a:lnTo>
                            <a:lnTo>
                              <a:pt x="65" y="0"/>
                            </a:lnTo>
                            <a:lnTo>
                              <a:pt x="0" y="35"/>
                            </a:lnTo>
                            <a:lnTo>
                              <a:pt x="0" y="18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89" name="Freeform 150"/>
                      <p:cNvSpPr>
                        <a:spLocks/>
                      </p:cNvSpPr>
                      <p:nvPr/>
                    </p:nvSpPr>
                    <p:spPr bwMode="auto">
                      <a:xfrm>
                        <a:off x="1480" y="1294"/>
                        <a:ext cx="15" cy="18"/>
                      </a:xfrm>
                      <a:custGeom>
                        <a:avLst/>
                        <a:gdLst>
                          <a:gd name="T0" fmla="*/ 0 w 122"/>
                          <a:gd name="T1" fmla="*/ 87 h 145"/>
                          <a:gd name="T2" fmla="*/ 0 w 122"/>
                          <a:gd name="T3" fmla="*/ 145 h 145"/>
                          <a:gd name="T4" fmla="*/ 65 w 122"/>
                          <a:gd name="T5" fmla="*/ 110 h 145"/>
                          <a:gd name="T6" fmla="*/ 117 w 122"/>
                          <a:gd name="T7" fmla="*/ 127 h 145"/>
                          <a:gd name="T8" fmla="*/ 94 w 122"/>
                          <a:gd name="T9" fmla="*/ 87 h 145"/>
                          <a:gd name="T10" fmla="*/ 122 w 122"/>
                          <a:gd name="T11" fmla="*/ 0 h 145"/>
                          <a:gd name="T12" fmla="*/ 24 w 122"/>
                          <a:gd name="T13" fmla="*/ 17 h 145"/>
                          <a:gd name="T14" fmla="*/ 0 w 122"/>
                          <a:gd name="T15" fmla="*/ 87 h 145"/>
                          <a:gd name="T16" fmla="*/ 0 60000 65536"/>
                          <a:gd name="T17" fmla="*/ 0 60000 65536"/>
                          <a:gd name="T18" fmla="*/ 0 60000 65536"/>
                          <a:gd name="T19" fmla="*/ 0 60000 65536"/>
                          <a:gd name="T20" fmla="*/ 0 60000 65536"/>
                          <a:gd name="T21" fmla="*/ 0 60000 65536"/>
                          <a:gd name="T22" fmla="*/ 0 60000 65536"/>
                          <a:gd name="T23" fmla="*/ 0 60000 65536"/>
                          <a:gd name="T24" fmla="*/ 0 w 122"/>
                          <a:gd name="T25" fmla="*/ 0 h 145"/>
                          <a:gd name="T26" fmla="*/ 122 w 122"/>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 h="145">
                            <a:moveTo>
                              <a:pt x="0" y="87"/>
                            </a:moveTo>
                            <a:lnTo>
                              <a:pt x="0" y="145"/>
                            </a:lnTo>
                            <a:lnTo>
                              <a:pt x="65" y="110"/>
                            </a:lnTo>
                            <a:lnTo>
                              <a:pt x="117" y="127"/>
                            </a:lnTo>
                            <a:lnTo>
                              <a:pt x="94" y="87"/>
                            </a:lnTo>
                            <a:lnTo>
                              <a:pt x="122" y="0"/>
                            </a:lnTo>
                            <a:lnTo>
                              <a:pt x="24" y="17"/>
                            </a:lnTo>
                            <a:lnTo>
                              <a:pt x="0" y="8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0" name="Freeform 151"/>
                      <p:cNvSpPr>
                        <a:spLocks/>
                      </p:cNvSpPr>
                      <p:nvPr/>
                    </p:nvSpPr>
                    <p:spPr bwMode="auto">
                      <a:xfrm>
                        <a:off x="1338" y="1335"/>
                        <a:ext cx="100" cy="107"/>
                      </a:xfrm>
                      <a:custGeom>
                        <a:avLst/>
                        <a:gdLst>
                          <a:gd name="T0" fmla="*/ 17 w 802"/>
                          <a:gd name="T1" fmla="*/ 35 h 859"/>
                          <a:gd name="T2" fmla="*/ 92 w 802"/>
                          <a:gd name="T3" fmla="*/ 157 h 859"/>
                          <a:gd name="T4" fmla="*/ 52 w 802"/>
                          <a:gd name="T5" fmla="*/ 244 h 859"/>
                          <a:gd name="T6" fmla="*/ 75 w 802"/>
                          <a:gd name="T7" fmla="*/ 331 h 859"/>
                          <a:gd name="T8" fmla="*/ 122 w 802"/>
                          <a:gd name="T9" fmla="*/ 354 h 859"/>
                          <a:gd name="T10" fmla="*/ 110 w 802"/>
                          <a:gd name="T11" fmla="*/ 453 h 859"/>
                          <a:gd name="T12" fmla="*/ 17 w 802"/>
                          <a:gd name="T13" fmla="*/ 568 h 859"/>
                          <a:gd name="T14" fmla="*/ 0 w 802"/>
                          <a:gd name="T15" fmla="*/ 696 h 859"/>
                          <a:gd name="T16" fmla="*/ 0 w 802"/>
                          <a:gd name="T17" fmla="*/ 835 h 859"/>
                          <a:gd name="T18" fmla="*/ 92 w 802"/>
                          <a:gd name="T19" fmla="*/ 772 h 859"/>
                          <a:gd name="T20" fmla="*/ 157 w 802"/>
                          <a:gd name="T21" fmla="*/ 824 h 859"/>
                          <a:gd name="T22" fmla="*/ 429 w 802"/>
                          <a:gd name="T23" fmla="*/ 778 h 859"/>
                          <a:gd name="T24" fmla="*/ 598 w 802"/>
                          <a:gd name="T25" fmla="*/ 859 h 859"/>
                          <a:gd name="T26" fmla="*/ 732 w 802"/>
                          <a:gd name="T27" fmla="*/ 824 h 859"/>
                          <a:gd name="T28" fmla="*/ 656 w 802"/>
                          <a:gd name="T29" fmla="*/ 760 h 859"/>
                          <a:gd name="T30" fmla="*/ 656 w 802"/>
                          <a:gd name="T31" fmla="*/ 505 h 859"/>
                          <a:gd name="T32" fmla="*/ 767 w 802"/>
                          <a:gd name="T33" fmla="*/ 493 h 859"/>
                          <a:gd name="T34" fmla="*/ 755 w 802"/>
                          <a:gd name="T35" fmla="*/ 418 h 859"/>
                          <a:gd name="T36" fmla="*/ 802 w 802"/>
                          <a:gd name="T37" fmla="*/ 418 h 859"/>
                          <a:gd name="T38" fmla="*/ 796 w 802"/>
                          <a:gd name="T39" fmla="*/ 342 h 859"/>
                          <a:gd name="T40" fmla="*/ 668 w 802"/>
                          <a:gd name="T41" fmla="*/ 354 h 859"/>
                          <a:gd name="T42" fmla="*/ 616 w 802"/>
                          <a:gd name="T43" fmla="*/ 104 h 859"/>
                          <a:gd name="T44" fmla="*/ 581 w 802"/>
                          <a:gd name="T45" fmla="*/ 104 h 859"/>
                          <a:gd name="T46" fmla="*/ 569 w 802"/>
                          <a:gd name="T47" fmla="*/ 63 h 859"/>
                          <a:gd name="T48" fmla="*/ 511 w 802"/>
                          <a:gd name="T49" fmla="*/ 69 h 859"/>
                          <a:gd name="T50" fmla="*/ 506 w 802"/>
                          <a:gd name="T51" fmla="*/ 139 h 859"/>
                          <a:gd name="T52" fmla="*/ 360 w 802"/>
                          <a:gd name="T53" fmla="*/ 150 h 859"/>
                          <a:gd name="T54" fmla="*/ 354 w 802"/>
                          <a:gd name="T55" fmla="*/ 122 h 859"/>
                          <a:gd name="T56" fmla="*/ 331 w 802"/>
                          <a:gd name="T57" fmla="*/ 122 h 859"/>
                          <a:gd name="T58" fmla="*/ 290 w 802"/>
                          <a:gd name="T59" fmla="*/ 0 h 859"/>
                          <a:gd name="T60" fmla="*/ 17 w 802"/>
                          <a:gd name="T61" fmla="*/ 35 h 8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2"/>
                          <a:gd name="T94" fmla="*/ 0 h 859"/>
                          <a:gd name="T95" fmla="*/ 802 w 802"/>
                          <a:gd name="T96" fmla="*/ 859 h 8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2" h="859">
                            <a:moveTo>
                              <a:pt x="17" y="35"/>
                            </a:moveTo>
                            <a:lnTo>
                              <a:pt x="92" y="157"/>
                            </a:lnTo>
                            <a:lnTo>
                              <a:pt x="52" y="244"/>
                            </a:lnTo>
                            <a:lnTo>
                              <a:pt x="75" y="331"/>
                            </a:lnTo>
                            <a:lnTo>
                              <a:pt x="122" y="354"/>
                            </a:lnTo>
                            <a:lnTo>
                              <a:pt x="110" y="453"/>
                            </a:lnTo>
                            <a:lnTo>
                              <a:pt x="17" y="568"/>
                            </a:lnTo>
                            <a:lnTo>
                              <a:pt x="0" y="696"/>
                            </a:lnTo>
                            <a:lnTo>
                              <a:pt x="0" y="835"/>
                            </a:lnTo>
                            <a:lnTo>
                              <a:pt x="92" y="772"/>
                            </a:lnTo>
                            <a:lnTo>
                              <a:pt x="157" y="824"/>
                            </a:lnTo>
                            <a:lnTo>
                              <a:pt x="429" y="778"/>
                            </a:lnTo>
                            <a:lnTo>
                              <a:pt x="598" y="859"/>
                            </a:lnTo>
                            <a:lnTo>
                              <a:pt x="732" y="824"/>
                            </a:lnTo>
                            <a:lnTo>
                              <a:pt x="656" y="760"/>
                            </a:lnTo>
                            <a:lnTo>
                              <a:pt x="656" y="505"/>
                            </a:lnTo>
                            <a:lnTo>
                              <a:pt x="767" y="493"/>
                            </a:lnTo>
                            <a:lnTo>
                              <a:pt x="755" y="418"/>
                            </a:lnTo>
                            <a:lnTo>
                              <a:pt x="802" y="418"/>
                            </a:lnTo>
                            <a:lnTo>
                              <a:pt x="796" y="342"/>
                            </a:lnTo>
                            <a:lnTo>
                              <a:pt x="668" y="354"/>
                            </a:lnTo>
                            <a:lnTo>
                              <a:pt x="616" y="104"/>
                            </a:lnTo>
                            <a:lnTo>
                              <a:pt x="581" y="104"/>
                            </a:lnTo>
                            <a:lnTo>
                              <a:pt x="569" y="63"/>
                            </a:lnTo>
                            <a:lnTo>
                              <a:pt x="511" y="69"/>
                            </a:lnTo>
                            <a:lnTo>
                              <a:pt x="506" y="139"/>
                            </a:lnTo>
                            <a:lnTo>
                              <a:pt x="360" y="150"/>
                            </a:lnTo>
                            <a:lnTo>
                              <a:pt x="354" y="122"/>
                            </a:lnTo>
                            <a:lnTo>
                              <a:pt x="331" y="122"/>
                            </a:lnTo>
                            <a:lnTo>
                              <a:pt x="290" y="0"/>
                            </a:lnTo>
                            <a:lnTo>
                              <a:pt x="17" y="3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1" name="Freeform 152"/>
                      <p:cNvSpPr>
                        <a:spLocks/>
                      </p:cNvSpPr>
                      <p:nvPr/>
                    </p:nvSpPr>
                    <p:spPr bwMode="auto">
                      <a:xfrm>
                        <a:off x="1420" y="1351"/>
                        <a:ext cx="98" cy="88"/>
                      </a:xfrm>
                      <a:custGeom>
                        <a:avLst/>
                        <a:gdLst>
                          <a:gd name="T0" fmla="*/ 779 w 779"/>
                          <a:gd name="T1" fmla="*/ 203 h 702"/>
                          <a:gd name="T2" fmla="*/ 720 w 779"/>
                          <a:gd name="T3" fmla="*/ 296 h 702"/>
                          <a:gd name="T4" fmla="*/ 680 w 779"/>
                          <a:gd name="T5" fmla="*/ 325 h 702"/>
                          <a:gd name="T6" fmla="*/ 686 w 779"/>
                          <a:gd name="T7" fmla="*/ 413 h 702"/>
                          <a:gd name="T8" fmla="*/ 523 w 779"/>
                          <a:gd name="T9" fmla="*/ 482 h 702"/>
                          <a:gd name="T10" fmla="*/ 553 w 779"/>
                          <a:gd name="T11" fmla="*/ 535 h 702"/>
                          <a:gd name="T12" fmla="*/ 483 w 779"/>
                          <a:gd name="T13" fmla="*/ 540 h 702"/>
                          <a:gd name="T14" fmla="*/ 337 w 779"/>
                          <a:gd name="T15" fmla="*/ 702 h 702"/>
                          <a:gd name="T16" fmla="*/ 221 w 779"/>
                          <a:gd name="T17" fmla="*/ 697 h 702"/>
                          <a:gd name="T18" fmla="*/ 157 w 779"/>
                          <a:gd name="T19" fmla="*/ 662 h 702"/>
                          <a:gd name="T20" fmla="*/ 76 w 779"/>
                          <a:gd name="T21" fmla="*/ 691 h 702"/>
                          <a:gd name="T22" fmla="*/ 0 w 779"/>
                          <a:gd name="T23" fmla="*/ 627 h 702"/>
                          <a:gd name="T24" fmla="*/ 0 w 779"/>
                          <a:gd name="T25" fmla="*/ 372 h 702"/>
                          <a:gd name="T26" fmla="*/ 105 w 779"/>
                          <a:gd name="T27" fmla="*/ 355 h 702"/>
                          <a:gd name="T28" fmla="*/ 99 w 779"/>
                          <a:gd name="T29" fmla="*/ 285 h 702"/>
                          <a:gd name="T30" fmla="*/ 146 w 779"/>
                          <a:gd name="T31" fmla="*/ 285 h 702"/>
                          <a:gd name="T32" fmla="*/ 146 w 779"/>
                          <a:gd name="T33" fmla="*/ 238 h 702"/>
                          <a:gd name="T34" fmla="*/ 204 w 779"/>
                          <a:gd name="T35" fmla="*/ 233 h 702"/>
                          <a:gd name="T36" fmla="*/ 284 w 779"/>
                          <a:gd name="T37" fmla="*/ 303 h 702"/>
                          <a:gd name="T38" fmla="*/ 326 w 779"/>
                          <a:gd name="T39" fmla="*/ 296 h 702"/>
                          <a:gd name="T40" fmla="*/ 326 w 779"/>
                          <a:gd name="T41" fmla="*/ 273 h 702"/>
                          <a:gd name="T42" fmla="*/ 476 w 779"/>
                          <a:gd name="T43" fmla="*/ 383 h 702"/>
                          <a:gd name="T44" fmla="*/ 529 w 779"/>
                          <a:gd name="T45" fmla="*/ 383 h 702"/>
                          <a:gd name="T46" fmla="*/ 523 w 779"/>
                          <a:gd name="T47" fmla="*/ 273 h 702"/>
                          <a:gd name="T48" fmla="*/ 494 w 779"/>
                          <a:gd name="T49" fmla="*/ 296 h 702"/>
                          <a:gd name="T50" fmla="*/ 419 w 779"/>
                          <a:gd name="T51" fmla="*/ 261 h 702"/>
                          <a:gd name="T52" fmla="*/ 453 w 779"/>
                          <a:gd name="T53" fmla="*/ 146 h 702"/>
                          <a:gd name="T54" fmla="*/ 396 w 779"/>
                          <a:gd name="T55" fmla="*/ 139 h 702"/>
                          <a:gd name="T56" fmla="*/ 431 w 779"/>
                          <a:gd name="T57" fmla="*/ 17 h 702"/>
                          <a:gd name="T58" fmla="*/ 558 w 779"/>
                          <a:gd name="T59" fmla="*/ 0 h 702"/>
                          <a:gd name="T60" fmla="*/ 732 w 779"/>
                          <a:gd name="T61" fmla="*/ 87 h 702"/>
                          <a:gd name="T62" fmla="*/ 779 w 779"/>
                          <a:gd name="T63" fmla="*/ 203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9"/>
                          <a:gd name="T97" fmla="*/ 0 h 702"/>
                          <a:gd name="T98" fmla="*/ 779 w 779"/>
                          <a:gd name="T99" fmla="*/ 702 h 7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9" h="702">
                            <a:moveTo>
                              <a:pt x="779" y="203"/>
                            </a:moveTo>
                            <a:lnTo>
                              <a:pt x="720" y="296"/>
                            </a:lnTo>
                            <a:lnTo>
                              <a:pt x="680" y="325"/>
                            </a:lnTo>
                            <a:lnTo>
                              <a:pt x="686" y="413"/>
                            </a:lnTo>
                            <a:lnTo>
                              <a:pt x="523" y="482"/>
                            </a:lnTo>
                            <a:lnTo>
                              <a:pt x="553" y="535"/>
                            </a:lnTo>
                            <a:lnTo>
                              <a:pt x="483" y="540"/>
                            </a:lnTo>
                            <a:lnTo>
                              <a:pt x="337" y="702"/>
                            </a:lnTo>
                            <a:lnTo>
                              <a:pt x="221" y="697"/>
                            </a:lnTo>
                            <a:lnTo>
                              <a:pt x="157" y="662"/>
                            </a:lnTo>
                            <a:lnTo>
                              <a:pt x="76" y="691"/>
                            </a:lnTo>
                            <a:lnTo>
                              <a:pt x="0" y="627"/>
                            </a:lnTo>
                            <a:lnTo>
                              <a:pt x="0" y="372"/>
                            </a:lnTo>
                            <a:lnTo>
                              <a:pt x="105" y="355"/>
                            </a:lnTo>
                            <a:lnTo>
                              <a:pt x="99" y="285"/>
                            </a:lnTo>
                            <a:lnTo>
                              <a:pt x="146" y="285"/>
                            </a:lnTo>
                            <a:lnTo>
                              <a:pt x="146" y="238"/>
                            </a:lnTo>
                            <a:lnTo>
                              <a:pt x="204" y="233"/>
                            </a:lnTo>
                            <a:lnTo>
                              <a:pt x="284" y="303"/>
                            </a:lnTo>
                            <a:lnTo>
                              <a:pt x="326" y="296"/>
                            </a:lnTo>
                            <a:lnTo>
                              <a:pt x="326" y="273"/>
                            </a:lnTo>
                            <a:lnTo>
                              <a:pt x="476" y="383"/>
                            </a:lnTo>
                            <a:lnTo>
                              <a:pt x="529" y="383"/>
                            </a:lnTo>
                            <a:lnTo>
                              <a:pt x="523" y="273"/>
                            </a:lnTo>
                            <a:lnTo>
                              <a:pt x="494" y="296"/>
                            </a:lnTo>
                            <a:lnTo>
                              <a:pt x="419" y="261"/>
                            </a:lnTo>
                            <a:lnTo>
                              <a:pt x="453" y="146"/>
                            </a:lnTo>
                            <a:lnTo>
                              <a:pt x="396" y="139"/>
                            </a:lnTo>
                            <a:lnTo>
                              <a:pt x="431" y="17"/>
                            </a:lnTo>
                            <a:lnTo>
                              <a:pt x="558" y="0"/>
                            </a:lnTo>
                            <a:lnTo>
                              <a:pt x="732" y="87"/>
                            </a:lnTo>
                            <a:lnTo>
                              <a:pt x="779" y="20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2" name="Freeform 153"/>
                      <p:cNvSpPr>
                        <a:spLocks/>
                      </p:cNvSpPr>
                      <p:nvPr/>
                    </p:nvSpPr>
                    <p:spPr bwMode="auto">
                      <a:xfrm>
                        <a:off x="1505" y="1376"/>
                        <a:ext cx="24" cy="58"/>
                      </a:xfrm>
                      <a:custGeom>
                        <a:avLst/>
                        <a:gdLst>
                          <a:gd name="T0" fmla="*/ 6 w 192"/>
                          <a:gd name="T1" fmla="*/ 215 h 459"/>
                          <a:gd name="T2" fmla="*/ 105 w 192"/>
                          <a:gd name="T3" fmla="*/ 249 h 459"/>
                          <a:gd name="T4" fmla="*/ 145 w 192"/>
                          <a:gd name="T5" fmla="*/ 459 h 459"/>
                          <a:gd name="T6" fmla="*/ 187 w 192"/>
                          <a:gd name="T7" fmla="*/ 371 h 459"/>
                          <a:gd name="T8" fmla="*/ 192 w 192"/>
                          <a:gd name="T9" fmla="*/ 225 h 459"/>
                          <a:gd name="T10" fmla="*/ 99 w 192"/>
                          <a:gd name="T11" fmla="*/ 0 h 459"/>
                          <a:gd name="T12" fmla="*/ 40 w 192"/>
                          <a:gd name="T13" fmla="*/ 93 h 459"/>
                          <a:gd name="T14" fmla="*/ 0 w 192"/>
                          <a:gd name="T15" fmla="*/ 127 h 459"/>
                          <a:gd name="T16" fmla="*/ 6 w 192"/>
                          <a:gd name="T17" fmla="*/ 215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59"/>
                          <a:gd name="T29" fmla="*/ 192 w 192"/>
                          <a:gd name="T30" fmla="*/ 459 h 4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59">
                            <a:moveTo>
                              <a:pt x="6" y="215"/>
                            </a:moveTo>
                            <a:lnTo>
                              <a:pt x="105" y="249"/>
                            </a:lnTo>
                            <a:lnTo>
                              <a:pt x="145" y="459"/>
                            </a:lnTo>
                            <a:lnTo>
                              <a:pt x="187" y="371"/>
                            </a:lnTo>
                            <a:lnTo>
                              <a:pt x="192" y="225"/>
                            </a:lnTo>
                            <a:lnTo>
                              <a:pt x="99" y="0"/>
                            </a:lnTo>
                            <a:lnTo>
                              <a:pt x="40" y="93"/>
                            </a:lnTo>
                            <a:lnTo>
                              <a:pt x="0" y="127"/>
                            </a:lnTo>
                            <a:lnTo>
                              <a:pt x="6" y="21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3" name="Freeform 154"/>
                      <p:cNvSpPr>
                        <a:spLocks/>
                      </p:cNvSpPr>
                      <p:nvPr/>
                    </p:nvSpPr>
                    <p:spPr bwMode="auto">
                      <a:xfrm>
                        <a:off x="1338" y="1431"/>
                        <a:ext cx="76" cy="108"/>
                      </a:xfrm>
                      <a:custGeom>
                        <a:avLst/>
                        <a:gdLst>
                          <a:gd name="T0" fmla="*/ 610 w 610"/>
                          <a:gd name="T1" fmla="*/ 87 h 860"/>
                          <a:gd name="T2" fmla="*/ 598 w 610"/>
                          <a:gd name="T3" fmla="*/ 314 h 860"/>
                          <a:gd name="T4" fmla="*/ 516 w 610"/>
                          <a:gd name="T5" fmla="*/ 366 h 860"/>
                          <a:gd name="T6" fmla="*/ 516 w 610"/>
                          <a:gd name="T7" fmla="*/ 796 h 860"/>
                          <a:gd name="T8" fmla="*/ 464 w 610"/>
                          <a:gd name="T9" fmla="*/ 860 h 860"/>
                          <a:gd name="T10" fmla="*/ 389 w 610"/>
                          <a:gd name="T11" fmla="*/ 837 h 860"/>
                          <a:gd name="T12" fmla="*/ 383 w 610"/>
                          <a:gd name="T13" fmla="*/ 755 h 860"/>
                          <a:gd name="T14" fmla="*/ 337 w 610"/>
                          <a:gd name="T15" fmla="*/ 825 h 860"/>
                          <a:gd name="T16" fmla="*/ 237 w 610"/>
                          <a:gd name="T17" fmla="*/ 703 h 860"/>
                          <a:gd name="T18" fmla="*/ 174 w 610"/>
                          <a:gd name="T19" fmla="*/ 349 h 860"/>
                          <a:gd name="T20" fmla="*/ 110 w 610"/>
                          <a:gd name="T21" fmla="*/ 290 h 860"/>
                          <a:gd name="T22" fmla="*/ 0 w 610"/>
                          <a:gd name="T23" fmla="*/ 63 h 860"/>
                          <a:gd name="T24" fmla="*/ 92 w 610"/>
                          <a:gd name="T25" fmla="*/ 0 h 860"/>
                          <a:gd name="T26" fmla="*/ 157 w 610"/>
                          <a:gd name="T27" fmla="*/ 52 h 860"/>
                          <a:gd name="T28" fmla="*/ 429 w 610"/>
                          <a:gd name="T29" fmla="*/ 6 h 860"/>
                          <a:gd name="T30" fmla="*/ 610 w 610"/>
                          <a:gd name="T31" fmla="*/ 87 h 8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0"/>
                          <a:gd name="T49" fmla="*/ 0 h 860"/>
                          <a:gd name="T50" fmla="*/ 610 w 610"/>
                          <a:gd name="T51" fmla="*/ 860 h 8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0" h="860">
                            <a:moveTo>
                              <a:pt x="610" y="87"/>
                            </a:moveTo>
                            <a:lnTo>
                              <a:pt x="598" y="314"/>
                            </a:lnTo>
                            <a:lnTo>
                              <a:pt x="516" y="366"/>
                            </a:lnTo>
                            <a:lnTo>
                              <a:pt x="516" y="796"/>
                            </a:lnTo>
                            <a:lnTo>
                              <a:pt x="464" y="860"/>
                            </a:lnTo>
                            <a:lnTo>
                              <a:pt x="389" y="837"/>
                            </a:lnTo>
                            <a:lnTo>
                              <a:pt x="383" y="755"/>
                            </a:lnTo>
                            <a:lnTo>
                              <a:pt x="337" y="825"/>
                            </a:lnTo>
                            <a:lnTo>
                              <a:pt x="237" y="703"/>
                            </a:lnTo>
                            <a:lnTo>
                              <a:pt x="174" y="349"/>
                            </a:lnTo>
                            <a:lnTo>
                              <a:pt x="110" y="290"/>
                            </a:lnTo>
                            <a:lnTo>
                              <a:pt x="0" y="63"/>
                            </a:lnTo>
                            <a:lnTo>
                              <a:pt x="92" y="0"/>
                            </a:lnTo>
                            <a:lnTo>
                              <a:pt x="157" y="52"/>
                            </a:lnTo>
                            <a:lnTo>
                              <a:pt x="429" y="6"/>
                            </a:lnTo>
                            <a:lnTo>
                              <a:pt x="610" y="8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4" name="Freeform 155"/>
                      <p:cNvSpPr>
                        <a:spLocks/>
                      </p:cNvSpPr>
                      <p:nvPr/>
                    </p:nvSpPr>
                    <p:spPr bwMode="auto">
                      <a:xfrm>
                        <a:off x="1486" y="1374"/>
                        <a:ext cx="85" cy="143"/>
                      </a:xfrm>
                      <a:custGeom>
                        <a:avLst/>
                        <a:gdLst>
                          <a:gd name="T0" fmla="*/ 30 w 680"/>
                          <a:gd name="T1" fmla="*/ 355 h 1144"/>
                          <a:gd name="T2" fmla="*/ 175 w 680"/>
                          <a:gd name="T3" fmla="*/ 453 h 1144"/>
                          <a:gd name="T4" fmla="*/ 187 w 680"/>
                          <a:gd name="T5" fmla="*/ 564 h 1144"/>
                          <a:gd name="T6" fmla="*/ 128 w 680"/>
                          <a:gd name="T7" fmla="*/ 569 h 1144"/>
                          <a:gd name="T8" fmla="*/ 163 w 680"/>
                          <a:gd name="T9" fmla="*/ 662 h 1144"/>
                          <a:gd name="T10" fmla="*/ 47 w 680"/>
                          <a:gd name="T11" fmla="*/ 831 h 1144"/>
                          <a:gd name="T12" fmla="*/ 82 w 680"/>
                          <a:gd name="T13" fmla="*/ 1132 h 1144"/>
                          <a:gd name="T14" fmla="*/ 145 w 680"/>
                          <a:gd name="T15" fmla="*/ 1144 h 1144"/>
                          <a:gd name="T16" fmla="*/ 175 w 680"/>
                          <a:gd name="T17" fmla="*/ 1028 h 1144"/>
                          <a:gd name="T18" fmla="*/ 320 w 680"/>
                          <a:gd name="T19" fmla="*/ 923 h 1144"/>
                          <a:gd name="T20" fmla="*/ 309 w 680"/>
                          <a:gd name="T21" fmla="*/ 709 h 1144"/>
                          <a:gd name="T22" fmla="*/ 267 w 680"/>
                          <a:gd name="T23" fmla="*/ 686 h 1144"/>
                          <a:gd name="T24" fmla="*/ 291 w 680"/>
                          <a:gd name="T25" fmla="*/ 627 h 1144"/>
                          <a:gd name="T26" fmla="*/ 378 w 680"/>
                          <a:gd name="T27" fmla="*/ 569 h 1144"/>
                          <a:gd name="T28" fmla="*/ 407 w 680"/>
                          <a:gd name="T29" fmla="*/ 517 h 1144"/>
                          <a:gd name="T30" fmla="*/ 640 w 680"/>
                          <a:gd name="T31" fmla="*/ 343 h 1144"/>
                          <a:gd name="T32" fmla="*/ 680 w 680"/>
                          <a:gd name="T33" fmla="*/ 0 h 1144"/>
                          <a:gd name="T34" fmla="*/ 500 w 680"/>
                          <a:gd name="T35" fmla="*/ 23 h 1144"/>
                          <a:gd name="T36" fmla="*/ 471 w 680"/>
                          <a:gd name="T37" fmla="*/ 70 h 1144"/>
                          <a:gd name="T38" fmla="*/ 332 w 680"/>
                          <a:gd name="T39" fmla="*/ 53 h 1144"/>
                          <a:gd name="T40" fmla="*/ 274 w 680"/>
                          <a:gd name="T41" fmla="*/ 81 h 1144"/>
                          <a:gd name="T42" fmla="*/ 344 w 680"/>
                          <a:gd name="T43" fmla="*/ 233 h 1144"/>
                          <a:gd name="T44" fmla="*/ 344 w 680"/>
                          <a:gd name="T45" fmla="*/ 400 h 1144"/>
                          <a:gd name="T46" fmla="*/ 302 w 680"/>
                          <a:gd name="T47" fmla="*/ 477 h 1144"/>
                          <a:gd name="T48" fmla="*/ 262 w 680"/>
                          <a:gd name="T49" fmla="*/ 267 h 1144"/>
                          <a:gd name="T50" fmla="*/ 163 w 680"/>
                          <a:gd name="T51" fmla="*/ 233 h 1144"/>
                          <a:gd name="T52" fmla="*/ 0 w 680"/>
                          <a:gd name="T53" fmla="*/ 302 h 1144"/>
                          <a:gd name="T54" fmla="*/ 30 w 680"/>
                          <a:gd name="T55" fmla="*/ 355 h 1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0"/>
                          <a:gd name="T85" fmla="*/ 0 h 1144"/>
                          <a:gd name="T86" fmla="*/ 680 w 680"/>
                          <a:gd name="T87" fmla="*/ 1144 h 1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0" h="1144">
                            <a:moveTo>
                              <a:pt x="30" y="355"/>
                            </a:moveTo>
                            <a:lnTo>
                              <a:pt x="175" y="453"/>
                            </a:lnTo>
                            <a:lnTo>
                              <a:pt x="187" y="564"/>
                            </a:lnTo>
                            <a:lnTo>
                              <a:pt x="128" y="569"/>
                            </a:lnTo>
                            <a:lnTo>
                              <a:pt x="163" y="662"/>
                            </a:lnTo>
                            <a:lnTo>
                              <a:pt x="47" y="831"/>
                            </a:lnTo>
                            <a:lnTo>
                              <a:pt x="82" y="1132"/>
                            </a:lnTo>
                            <a:lnTo>
                              <a:pt x="145" y="1144"/>
                            </a:lnTo>
                            <a:lnTo>
                              <a:pt x="175" y="1028"/>
                            </a:lnTo>
                            <a:lnTo>
                              <a:pt x="320" y="923"/>
                            </a:lnTo>
                            <a:lnTo>
                              <a:pt x="309" y="709"/>
                            </a:lnTo>
                            <a:lnTo>
                              <a:pt x="267" y="686"/>
                            </a:lnTo>
                            <a:lnTo>
                              <a:pt x="291" y="627"/>
                            </a:lnTo>
                            <a:lnTo>
                              <a:pt x="378" y="569"/>
                            </a:lnTo>
                            <a:lnTo>
                              <a:pt x="407" y="517"/>
                            </a:lnTo>
                            <a:lnTo>
                              <a:pt x="640" y="343"/>
                            </a:lnTo>
                            <a:lnTo>
                              <a:pt x="680" y="0"/>
                            </a:lnTo>
                            <a:lnTo>
                              <a:pt x="500" y="23"/>
                            </a:lnTo>
                            <a:lnTo>
                              <a:pt x="471" y="70"/>
                            </a:lnTo>
                            <a:lnTo>
                              <a:pt x="332" y="53"/>
                            </a:lnTo>
                            <a:lnTo>
                              <a:pt x="274" y="81"/>
                            </a:lnTo>
                            <a:lnTo>
                              <a:pt x="344" y="233"/>
                            </a:lnTo>
                            <a:lnTo>
                              <a:pt x="344" y="400"/>
                            </a:lnTo>
                            <a:lnTo>
                              <a:pt x="302" y="477"/>
                            </a:lnTo>
                            <a:lnTo>
                              <a:pt x="262" y="267"/>
                            </a:lnTo>
                            <a:lnTo>
                              <a:pt x="163" y="233"/>
                            </a:lnTo>
                            <a:lnTo>
                              <a:pt x="0" y="302"/>
                            </a:lnTo>
                            <a:lnTo>
                              <a:pt x="30" y="355"/>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5" name="Freeform 156"/>
                      <p:cNvSpPr>
                        <a:spLocks/>
                      </p:cNvSpPr>
                      <p:nvPr/>
                    </p:nvSpPr>
                    <p:spPr bwMode="auto">
                      <a:xfrm>
                        <a:off x="1448" y="1418"/>
                        <a:ext cx="61" cy="60"/>
                      </a:xfrm>
                      <a:custGeom>
                        <a:avLst/>
                        <a:gdLst>
                          <a:gd name="T0" fmla="*/ 0 w 489"/>
                          <a:gd name="T1" fmla="*/ 162 h 476"/>
                          <a:gd name="T2" fmla="*/ 63 w 489"/>
                          <a:gd name="T3" fmla="*/ 336 h 476"/>
                          <a:gd name="T4" fmla="*/ 116 w 489"/>
                          <a:gd name="T5" fmla="*/ 336 h 476"/>
                          <a:gd name="T6" fmla="*/ 133 w 489"/>
                          <a:gd name="T7" fmla="*/ 389 h 476"/>
                          <a:gd name="T8" fmla="*/ 349 w 489"/>
                          <a:gd name="T9" fmla="*/ 476 h 476"/>
                          <a:gd name="T10" fmla="*/ 465 w 489"/>
                          <a:gd name="T11" fmla="*/ 307 h 476"/>
                          <a:gd name="T12" fmla="*/ 430 w 489"/>
                          <a:gd name="T13" fmla="*/ 214 h 476"/>
                          <a:gd name="T14" fmla="*/ 489 w 489"/>
                          <a:gd name="T15" fmla="*/ 209 h 476"/>
                          <a:gd name="T16" fmla="*/ 477 w 489"/>
                          <a:gd name="T17" fmla="*/ 98 h 476"/>
                          <a:gd name="T18" fmla="*/ 332 w 489"/>
                          <a:gd name="T19" fmla="*/ 0 h 476"/>
                          <a:gd name="T20" fmla="*/ 262 w 489"/>
                          <a:gd name="T21" fmla="*/ 5 h 476"/>
                          <a:gd name="T22" fmla="*/ 116 w 489"/>
                          <a:gd name="T23" fmla="*/ 167 h 476"/>
                          <a:gd name="T24" fmla="*/ 0 w 489"/>
                          <a:gd name="T25" fmla="*/ 162 h 4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9"/>
                          <a:gd name="T40" fmla="*/ 0 h 476"/>
                          <a:gd name="T41" fmla="*/ 489 w 489"/>
                          <a:gd name="T42" fmla="*/ 476 h 4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9" h="476">
                            <a:moveTo>
                              <a:pt x="0" y="162"/>
                            </a:moveTo>
                            <a:lnTo>
                              <a:pt x="63" y="336"/>
                            </a:lnTo>
                            <a:lnTo>
                              <a:pt x="116" y="336"/>
                            </a:lnTo>
                            <a:lnTo>
                              <a:pt x="133" y="389"/>
                            </a:lnTo>
                            <a:lnTo>
                              <a:pt x="349" y="476"/>
                            </a:lnTo>
                            <a:lnTo>
                              <a:pt x="465" y="307"/>
                            </a:lnTo>
                            <a:lnTo>
                              <a:pt x="430" y="214"/>
                            </a:lnTo>
                            <a:lnTo>
                              <a:pt x="489" y="209"/>
                            </a:lnTo>
                            <a:lnTo>
                              <a:pt x="477" y="98"/>
                            </a:lnTo>
                            <a:lnTo>
                              <a:pt x="332" y="0"/>
                            </a:lnTo>
                            <a:lnTo>
                              <a:pt x="262" y="5"/>
                            </a:lnTo>
                            <a:lnTo>
                              <a:pt x="116" y="167"/>
                            </a:lnTo>
                            <a:lnTo>
                              <a:pt x="0" y="16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6" name="Freeform 157"/>
                      <p:cNvSpPr>
                        <a:spLocks/>
                      </p:cNvSpPr>
                      <p:nvPr/>
                    </p:nvSpPr>
                    <p:spPr bwMode="auto">
                      <a:xfrm>
                        <a:off x="1403" y="1434"/>
                        <a:ext cx="74" cy="85"/>
                      </a:xfrm>
                      <a:custGeom>
                        <a:avLst/>
                        <a:gdLst>
                          <a:gd name="T0" fmla="*/ 0 w 593"/>
                          <a:gd name="T1" fmla="*/ 622 h 674"/>
                          <a:gd name="T2" fmla="*/ 53 w 593"/>
                          <a:gd name="T3" fmla="*/ 674 h 674"/>
                          <a:gd name="T4" fmla="*/ 135 w 593"/>
                          <a:gd name="T5" fmla="*/ 640 h 674"/>
                          <a:gd name="T6" fmla="*/ 216 w 593"/>
                          <a:gd name="T7" fmla="*/ 552 h 674"/>
                          <a:gd name="T8" fmla="*/ 338 w 593"/>
                          <a:gd name="T9" fmla="*/ 581 h 674"/>
                          <a:gd name="T10" fmla="*/ 379 w 593"/>
                          <a:gd name="T11" fmla="*/ 552 h 674"/>
                          <a:gd name="T12" fmla="*/ 361 w 593"/>
                          <a:gd name="T13" fmla="*/ 488 h 674"/>
                          <a:gd name="T14" fmla="*/ 593 w 593"/>
                          <a:gd name="T15" fmla="*/ 296 h 674"/>
                          <a:gd name="T16" fmla="*/ 501 w 593"/>
                          <a:gd name="T17" fmla="*/ 262 h 674"/>
                          <a:gd name="T18" fmla="*/ 477 w 593"/>
                          <a:gd name="T19" fmla="*/ 209 h 674"/>
                          <a:gd name="T20" fmla="*/ 424 w 593"/>
                          <a:gd name="T21" fmla="*/ 209 h 674"/>
                          <a:gd name="T22" fmla="*/ 361 w 593"/>
                          <a:gd name="T23" fmla="*/ 35 h 674"/>
                          <a:gd name="T24" fmla="*/ 297 w 593"/>
                          <a:gd name="T25" fmla="*/ 0 h 674"/>
                          <a:gd name="T26" fmla="*/ 94 w 593"/>
                          <a:gd name="T27" fmla="*/ 64 h 674"/>
                          <a:gd name="T28" fmla="*/ 82 w 593"/>
                          <a:gd name="T29" fmla="*/ 291 h 674"/>
                          <a:gd name="T30" fmla="*/ 0 w 593"/>
                          <a:gd name="T31" fmla="*/ 337 h 674"/>
                          <a:gd name="T32" fmla="*/ 0 w 593"/>
                          <a:gd name="T33" fmla="*/ 622 h 6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3"/>
                          <a:gd name="T52" fmla="*/ 0 h 674"/>
                          <a:gd name="T53" fmla="*/ 593 w 593"/>
                          <a:gd name="T54" fmla="*/ 674 h 6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3" h="674">
                            <a:moveTo>
                              <a:pt x="0" y="622"/>
                            </a:moveTo>
                            <a:lnTo>
                              <a:pt x="53" y="674"/>
                            </a:lnTo>
                            <a:lnTo>
                              <a:pt x="135" y="640"/>
                            </a:lnTo>
                            <a:lnTo>
                              <a:pt x="216" y="552"/>
                            </a:lnTo>
                            <a:lnTo>
                              <a:pt x="338" y="581"/>
                            </a:lnTo>
                            <a:lnTo>
                              <a:pt x="379" y="552"/>
                            </a:lnTo>
                            <a:lnTo>
                              <a:pt x="361" y="488"/>
                            </a:lnTo>
                            <a:lnTo>
                              <a:pt x="593" y="296"/>
                            </a:lnTo>
                            <a:lnTo>
                              <a:pt x="501" y="262"/>
                            </a:lnTo>
                            <a:lnTo>
                              <a:pt x="477" y="209"/>
                            </a:lnTo>
                            <a:lnTo>
                              <a:pt x="424" y="209"/>
                            </a:lnTo>
                            <a:lnTo>
                              <a:pt x="361" y="35"/>
                            </a:lnTo>
                            <a:lnTo>
                              <a:pt x="297" y="0"/>
                            </a:lnTo>
                            <a:lnTo>
                              <a:pt x="94" y="64"/>
                            </a:lnTo>
                            <a:lnTo>
                              <a:pt x="82" y="291"/>
                            </a:lnTo>
                            <a:lnTo>
                              <a:pt x="0" y="337"/>
                            </a:lnTo>
                            <a:lnTo>
                              <a:pt x="0" y="622"/>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7" name="Freeform 158"/>
                      <p:cNvSpPr>
                        <a:spLocks/>
                      </p:cNvSpPr>
                      <p:nvPr/>
                    </p:nvSpPr>
                    <p:spPr bwMode="auto">
                      <a:xfrm>
                        <a:off x="1380" y="1471"/>
                        <a:ext cx="123" cy="122"/>
                      </a:xfrm>
                      <a:custGeom>
                        <a:avLst/>
                        <a:gdLst>
                          <a:gd name="T0" fmla="*/ 0 w 982"/>
                          <a:gd name="T1" fmla="*/ 500 h 970"/>
                          <a:gd name="T2" fmla="*/ 110 w 982"/>
                          <a:gd name="T3" fmla="*/ 710 h 970"/>
                          <a:gd name="T4" fmla="*/ 87 w 982"/>
                          <a:gd name="T5" fmla="*/ 831 h 970"/>
                          <a:gd name="T6" fmla="*/ 127 w 982"/>
                          <a:gd name="T7" fmla="*/ 942 h 970"/>
                          <a:gd name="T8" fmla="*/ 203 w 982"/>
                          <a:gd name="T9" fmla="*/ 970 h 970"/>
                          <a:gd name="T10" fmla="*/ 296 w 982"/>
                          <a:gd name="T11" fmla="*/ 907 h 970"/>
                          <a:gd name="T12" fmla="*/ 418 w 982"/>
                          <a:gd name="T13" fmla="*/ 895 h 970"/>
                          <a:gd name="T14" fmla="*/ 593 w 982"/>
                          <a:gd name="T15" fmla="*/ 814 h 970"/>
                          <a:gd name="T16" fmla="*/ 755 w 982"/>
                          <a:gd name="T17" fmla="*/ 721 h 970"/>
                          <a:gd name="T18" fmla="*/ 964 w 982"/>
                          <a:gd name="T19" fmla="*/ 431 h 970"/>
                          <a:gd name="T20" fmla="*/ 982 w 982"/>
                          <a:gd name="T21" fmla="*/ 366 h 970"/>
                          <a:gd name="T22" fmla="*/ 924 w 982"/>
                          <a:gd name="T23" fmla="*/ 354 h 970"/>
                          <a:gd name="T24" fmla="*/ 860 w 982"/>
                          <a:gd name="T25" fmla="*/ 413 h 970"/>
                          <a:gd name="T26" fmla="*/ 819 w 982"/>
                          <a:gd name="T27" fmla="*/ 407 h 970"/>
                          <a:gd name="T28" fmla="*/ 842 w 982"/>
                          <a:gd name="T29" fmla="*/ 332 h 970"/>
                          <a:gd name="T30" fmla="*/ 848 w 982"/>
                          <a:gd name="T31" fmla="*/ 302 h 970"/>
                          <a:gd name="T32" fmla="*/ 924 w 982"/>
                          <a:gd name="T33" fmla="*/ 302 h 970"/>
                          <a:gd name="T34" fmla="*/ 889 w 982"/>
                          <a:gd name="T35" fmla="*/ 53 h 970"/>
                          <a:gd name="T36" fmla="*/ 760 w 982"/>
                          <a:gd name="T37" fmla="*/ 0 h 970"/>
                          <a:gd name="T38" fmla="*/ 540 w 982"/>
                          <a:gd name="T39" fmla="*/ 175 h 970"/>
                          <a:gd name="T40" fmla="*/ 558 w 982"/>
                          <a:gd name="T41" fmla="*/ 256 h 970"/>
                          <a:gd name="T42" fmla="*/ 517 w 982"/>
                          <a:gd name="T43" fmla="*/ 285 h 970"/>
                          <a:gd name="T44" fmla="*/ 395 w 982"/>
                          <a:gd name="T45" fmla="*/ 256 h 970"/>
                          <a:gd name="T46" fmla="*/ 326 w 982"/>
                          <a:gd name="T47" fmla="*/ 332 h 970"/>
                          <a:gd name="T48" fmla="*/ 232 w 982"/>
                          <a:gd name="T49" fmla="*/ 378 h 970"/>
                          <a:gd name="T50" fmla="*/ 179 w 982"/>
                          <a:gd name="T51" fmla="*/ 326 h 970"/>
                          <a:gd name="T52" fmla="*/ 179 w 982"/>
                          <a:gd name="T53" fmla="*/ 477 h 970"/>
                          <a:gd name="T54" fmla="*/ 127 w 982"/>
                          <a:gd name="T55" fmla="*/ 541 h 970"/>
                          <a:gd name="T56" fmla="*/ 64 w 982"/>
                          <a:gd name="T57" fmla="*/ 518 h 970"/>
                          <a:gd name="T58" fmla="*/ 46 w 982"/>
                          <a:gd name="T59" fmla="*/ 436 h 970"/>
                          <a:gd name="T60" fmla="*/ 0 w 982"/>
                          <a:gd name="T61" fmla="*/ 500 h 97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82"/>
                          <a:gd name="T94" fmla="*/ 0 h 970"/>
                          <a:gd name="T95" fmla="*/ 982 w 982"/>
                          <a:gd name="T96" fmla="*/ 970 h 97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82" h="970">
                            <a:moveTo>
                              <a:pt x="0" y="500"/>
                            </a:moveTo>
                            <a:lnTo>
                              <a:pt x="110" y="710"/>
                            </a:lnTo>
                            <a:lnTo>
                              <a:pt x="87" y="831"/>
                            </a:lnTo>
                            <a:lnTo>
                              <a:pt x="127" y="942"/>
                            </a:lnTo>
                            <a:lnTo>
                              <a:pt x="203" y="970"/>
                            </a:lnTo>
                            <a:lnTo>
                              <a:pt x="296" y="907"/>
                            </a:lnTo>
                            <a:lnTo>
                              <a:pt x="418" y="895"/>
                            </a:lnTo>
                            <a:lnTo>
                              <a:pt x="593" y="814"/>
                            </a:lnTo>
                            <a:lnTo>
                              <a:pt x="755" y="721"/>
                            </a:lnTo>
                            <a:lnTo>
                              <a:pt x="964" y="431"/>
                            </a:lnTo>
                            <a:lnTo>
                              <a:pt x="982" y="366"/>
                            </a:lnTo>
                            <a:lnTo>
                              <a:pt x="924" y="354"/>
                            </a:lnTo>
                            <a:lnTo>
                              <a:pt x="860" y="413"/>
                            </a:lnTo>
                            <a:lnTo>
                              <a:pt x="819" y="407"/>
                            </a:lnTo>
                            <a:lnTo>
                              <a:pt x="842" y="332"/>
                            </a:lnTo>
                            <a:lnTo>
                              <a:pt x="848" y="302"/>
                            </a:lnTo>
                            <a:lnTo>
                              <a:pt x="924" y="302"/>
                            </a:lnTo>
                            <a:lnTo>
                              <a:pt x="889" y="53"/>
                            </a:lnTo>
                            <a:lnTo>
                              <a:pt x="760" y="0"/>
                            </a:lnTo>
                            <a:lnTo>
                              <a:pt x="540" y="175"/>
                            </a:lnTo>
                            <a:lnTo>
                              <a:pt x="558" y="256"/>
                            </a:lnTo>
                            <a:lnTo>
                              <a:pt x="517" y="285"/>
                            </a:lnTo>
                            <a:lnTo>
                              <a:pt x="395" y="256"/>
                            </a:lnTo>
                            <a:lnTo>
                              <a:pt x="326" y="332"/>
                            </a:lnTo>
                            <a:lnTo>
                              <a:pt x="232" y="378"/>
                            </a:lnTo>
                            <a:lnTo>
                              <a:pt x="179" y="326"/>
                            </a:lnTo>
                            <a:lnTo>
                              <a:pt x="179" y="477"/>
                            </a:lnTo>
                            <a:lnTo>
                              <a:pt x="127" y="541"/>
                            </a:lnTo>
                            <a:lnTo>
                              <a:pt x="64" y="518"/>
                            </a:lnTo>
                            <a:lnTo>
                              <a:pt x="46" y="436"/>
                            </a:lnTo>
                            <a:lnTo>
                              <a:pt x="0" y="50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8" name="Freeform 159"/>
                      <p:cNvSpPr>
                        <a:spLocks/>
                      </p:cNvSpPr>
                      <p:nvPr/>
                    </p:nvSpPr>
                    <p:spPr bwMode="auto">
                      <a:xfrm>
                        <a:off x="1482" y="1509"/>
                        <a:ext cx="14" cy="14"/>
                      </a:xfrm>
                      <a:custGeom>
                        <a:avLst/>
                        <a:gdLst>
                          <a:gd name="T0" fmla="*/ 104 w 116"/>
                          <a:gd name="T1" fmla="*/ 0 h 111"/>
                          <a:gd name="T2" fmla="*/ 41 w 116"/>
                          <a:gd name="T3" fmla="*/ 0 h 111"/>
                          <a:gd name="T4" fmla="*/ 0 w 116"/>
                          <a:gd name="T5" fmla="*/ 99 h 111"/>
                          <a:gd name="T6" fmla="*/ 47 w 116"/>
                          <a:gd name="T7" fmla="*/ 111 h 111"/>
                          <a:gd name="T8" fmla="*/ 116 w 116"/>
                          <a:gd name="T9" fmla="*/ 52 h 111"/>
                          <a:gd name="T10" fmla="*/ 104 w 116"/>
                          <a:gd name="T11" fmla="*/ 0 h 111"/>
                          <a:gd name="T12" fmla="*/ 0 60000 65536"/>
                          <a:gd name="T13" fmla="*/ 0 60000 65536"/>
                          <a:gd name="T14" fmla="*/ 0 60000 65536"/>
                          <a:gd name="T15" fmla="*/ 0 60000 65536"/>
                          <a:gd name="T16" fmla="*/ 0 60000 65536"/>
                          <a:gd name="T17" fmla="*/ 0 60000 65536"/>
                          <a:gd name="T18" fmla="*/ 0 w 116"/>
                          <a:gd name="T19" fmla="*/ 0 h 111"/>
                          <a:gd name="T20" fmla="*/ 116 w 116"/>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116" h="111">
                            <a:moveTo>
                              <a:pt x="104" y="0"/>
                            </a:moveTo>
                            <a:lnTo>
                              <a:pt x="41" y="0"/>
                            </a:lnTo>
                            <a:lnTo>
                              <a:pt x="0" y="99"/>
                            </a:lnTo>
                            <a:lnTo>
                              <a:pt x="47" y="111"/>
                            </a:lnTo>
                            <a:lnTo>
                              <a:pt x="116" y="52"/>
                            </a:lnTo>
                            <a:lnTo>
                              <a:pt x="10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199" name="Freeform 160"/>
                      <p:cNvSpPr>
                        <a:spLocks/>
                      </p:cNvSpPr>
                      <p:nvPr/>
                    </p:nvSpPr>
                    <p:spPr bwMode="auto">
                      <a:xfrm>
                        <a:off x="1457" y="1532"/>
                        <a:ext cx="16" cy="18"/>
                      </a:xfrm>
                      <a:custGeom>
                        <a:avLst/>
                        <a:gdLst>
                          <a:gd name="T0" fmla="*/ 98 w 133"/>
                          <a:gd name="T1" fmla="*/ 0 h 145"/>
                          <a:gd name="T2" fmla="*/ 17 w 133"/>
                          <a:gd name="T3" fmla="*/ 23 h 145"/>
                          <a:gd name="T4" fmla="*/ 0 w 133"/>
                          <a:gd name="T5" fmla="*/ 81 h 145"/>
                          <a:gd name="T6" fmla="*/ 28 w 133"/>
                          <a:gd name="T7" fmla="*/ 145 h 145"/>
                          <a:gd name="T8" fmla="*/ 81 w 133"/>
                          <a:gd name="T9" fmla="*/ 145 h 145"/>
                          <a:gd name="T10" fmla="*/ 133 w 133"/>
                          <a:gd name="T11" fmla="*/ 70 h 145"/>
                          <a:gd name="T12" fmla="*/ 133 w 133"/>
                          <a:gd name="T13" fmla="*/ 40 h 145"/>
                          <a:gd name="T14" fmla="*/ 128 w 133"/>
                          <a:gd name="T15" fmla="*/ 17 h 145"/>
                          <a:gd name="T16" fmla="*/ 98 w 133"/>
                          <a:gd name="T17" fmla="*/ 0 h 1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
                          <a:gd name="T28" fmla="*/ 0 h 145"/>
                          <a:gd name="T29" fmla="*/ 133 w 133"/>
                          <a:gd name="T30" fmla="*/ 145 h 1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 h="145">
                            <a:moveTo>
                              <a:pt x="98" y="0"/>
                            </a:moveTo>
                            <a:lnTo>
                              <a:pt x="17" y="23"/>
                            </a:lnTo>
                            <a:lnTo>
                              <a:pt x="0" y="81"/>
                            </a:lnTo>
                            <a:lnTo>
                              <a:pt x="28" y="145"/>
                            </a:lnTo>
                            <a:lnTo>
                              <a:pt x="81" y="145"/>
                            </a:lnTo>
                            <a:lnTo>
                              <a:pt x="133" y="70"/>
                            </a:lnTo>
                            <a:lnTo>
                              <a:pt x="133" y="40"/>
                            </a:lnTo>
                            <a:lnTo>
                              <a:pt x="128" y="17"/>
                            </a:lnTo>
                            <a:lnTo>
                              <a:pt x="98"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0" name="Freeform 161"/>
                      <p:cNvSpPr>
                        <a:spLocks/>
                      </p:cNvSpPr>
                      <p:nvPr/>
                    </p:nvSpPr>
                    <p:spPr bwMode="auto">
                      <a:xfrm>
                        <a:off x="1585" y="1382"/>
                        <a:ext cx="65" cy="118"/>
                      </a:xfrm>
                      <a:custGeom>
                        <a:avLst/>
                        <a:gdLst>
                          <a:gd name="T0" fmla="*/ 93 w 517"/>
                          <a:gd name="T1" fmla="*/ 378 h 941"/>
                          <a:gd name="T2" fmla="*/ 98 w 517"/>
                          <a:gd name="T3" fmla="*/ 528 h 941"/>
                          <a:gd name="T4" fmla="*/ 0 w 517"/>
                          <a:gd name="T5" fmla="*/ 692 h 941"/>
                          <a:gd name="T6" fmla="*/ 17 w 517"/>
                          <a:gd name="T7" fmla="*/ 720 h 941"/>
                          <a:gd name="T8" fmla="*/ 23 w 517"/>
                          <a:gd name="T9" fmla="*/ 901 h 941"/>
                          <a:gd name="T10" fmla="*/ 105 w 517"/>
                          <a:gd name="T11" fmla="*/ 941 h 941"/>
                          <a:gd name="T12" fmla="*/ 157 w 517"/>
                          <a:gd name="T13" fmla="*/ 906 h 941"/>
                          <a:gd name="T14" fmla="*/ 227 w 517"/>
                          <a:gd name="T15" fmla="*/ 918 h 941"/>
                          <a:gd name="T16" fmla="*/ 290 w 517"/>
                          <a:gd name="T17" fmla="*/ 814 h 941"/>
                          <a:gd name="T18" fmla="*/ 296 w 517"/>
                          <a:gd name="T19" fmla="*/ 744 h 941"/>
                          <a:gd name="T20" fmla="*/ 429 w 517"/>
                          <a:gd name="T21" fmla="*/ 435 h 941"/>
                          <a:gd name="T22" fmla="*/ 429 w 517"/>
                          <a:gd name="T23" fmla="*/ 371 h 941"/>
                          <a:gd name="T24" fmla="*/ 452 w 517"/>
                          <a:gd name="T25" fmla="*/ 354 h 941"/>
                          <a:gd name="T26" fmla="*/ 441 w 517"/>
                          <a:gd name="T27" fmla="*/ 214 h 941"/>
                          <a:gd name="T28" fmla="*/ 476 w 517"/>
                          <a:gd name="T29" fmla="*/ 249 h 941"/>
                          <a:gd name="T30" fmla="*/ 494 w 517"/>
                          <a:gd name="T31" fmla="*/ 325 h 941"/>
                          <a:gd name="T32" fmla="*/ 505 w 517"/>
                          <a:gd name="T33" fmla="*/ 308 h 941"/>
                          <a:gd name="T34" fmla="*/ 517 w 517"/>
                          <a:gd name="T35" fmla="*/ 197 h 941"/>
                          <a:gd name="T36" fmla="*/ 494 w 517"/>
                          <a:gd name="T37" fmla="*/ 116 h 941"/>
                          <a:gd name="T38" fmla="*/ 459 w 517"/>
                          <a:gd name="T39" fmla="*/ 47 h 941"/>
                          <a:gd name="T40" fmla="*/ 429 w 517"/>
                          <a:gd name="T41" fmla="*/ 0 h 941"/>
                          <a:gd name="T42" fmla="*/ 302 w 517"/>
                          <a:gd name="T43" fmla="*/ 249 h 941"/>
                          <a:gd name="T44" fmla="*/ 250 w 517"/>
                          <a:gd name="T45" fmla="*/ 244 h 941"/>
                          <a:gd name="T46" fmla="*/ 238 w 517"/>
                          <a:gd name="T47" fmla="*/ 296 h 941"/>
                          <a:gd name="T48" fmla="*/ 197 w 517"/>
                          <a:gd name="T49" fmla="*/ 291 h 941"/>
                          <a:gd name="T50" fmla="*/ 116 w 517"/>
                          <a:gd name="T51" fmla="*/ 348 h 941"/>
                          <a:gd name="T52" fmla="*/ 93 w 517"/>
                          <a:gd name="T53" fmla="*/ 378 h 9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7"/>
                          <a:gd name="T82" fmla="*/ 0 h 941"/>
                          <a:gd name="T83" fmla="*/ 517 w 517"/>
                          <a:gd name="T84" fmla="*/ 941 h 9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7" h="941">
                            <a:moveTo>
                              <a:pt x="93" y="378"/>
                            </a:moveTo>
                            <a:lnTo>
                              <a:pt x="98" y="528"/>
                            </a:lnTo>
                            <a:lnTo>
                              <a:pt x="0" y="692"/>
                            </a:lnTo>
                            <a:lnTo>
                              <a:pt x="17" y="720"/>
                            </a:lnTo>
                            <a:lnTo>
                              <a:pt x="23" y="901"/>
                            </a:lnTo>
                            <a:lnTo>
                              <a:pt x="105" y="941"/>
                            </a:lnTo>
                            <a:lnTo>
                              <a:pt x="157" y="906"/>
                            </a:lnTo>
                            <a:lnTo>
                              <a:pt x="227" y="918"/>
                            </a:lnTo>
                            <a:lnTo>
                              <a:pt x="290" y="814"/>
                            </a:lnTo>
                            <a:lnTo>
                              <a:pt x="296" y="744"/>
                            </a:lnTo>
                            <a:lnTo>
                              <a:pt x="429" y="435"/>
                            </a:lnTo>
                            <a:lnTo>
                              <a:pt x="429" y="371"/>
                            </a:lnTo>
                            <a:lnTo>
                              <a:pt x="452" y="354"/>
                            </a:lnTo>
                            <a:lnTo>
                              <a:pt x="441" y="214"/>
                            </a:lnTo>
                            <a:lnTo>
                              <a:pt x="476" y="249"/>
                            </a:lnTo>
                            <a:lnTo>
                              <a:pt x="494" y="325"/>
                            </a:lnTo>
                            <a:lnTo>
                              <a:pt x="505" y="308"/>
                            </a:lnTo>
                            <a:lnTo>
                              <a:pt x="517" y="197"/>
                            </a:lnTo>
                            <a:lnTo>
                              <a:pt x="494" y="116"/>
                            </a:lnTo>
                            <a:lnTo>
                              <a:pt x="459" y="47"/>
                            </a:lnTo>
                            <a:lnTo>
                              <a:pt x="429" y="0"/>
                            </a:lnTo>
                            <a:lnTo>
                              <a:pt x="302" y="249"/>
                            </a:lnTo>
                            <a:lnTo>
                              <a:pt x="250" y="244"/>
                            </a:lnTo>
                            <a:lnTo>
                              <a:pt x="238" y="296"/>
                            </a:lnTo>
                            <a:lnTo>
                              <a:pt x="197" y="291"/>
                            </a:lnTo>
                            <a:lnTo>
                              <a:pt x="116" y="348"/>
                            </a:lnTo>
                            <a:lnTo>
                              <a:pt x="93" y="37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1" name="Freeform 162"/>
                      <p:cNvSpPr>
                        <a:spLocks/>
                      </p:cNvSpPr>
                      <p:nvPr/>
                    </p:nvSpPr>
                    <p:spPr bwMode="auto">
                      <a:xfrm>
                        <a:off x="1252" y="734"/>
                        <a:ext cx="3" cy="7"/>
                      </a:xfrm>
                      <a:custGeom>
                        <a:avLst/>
                        <a:gdLst>
                          <a:gd name="T0" fmla="*/ 12 w 24"/>
                          <a:gd name="T1" fmla="*/ 0 h 58"/>
                          <a:gd name="T2" fmla="*/ 24 w 24"/>
                          <a:gd name="T3" fmla="*/ 35 h 58"/>
                          <a:gd name="T4" fmla="*/ 6 w 24"/>
                          <a:gd name="T5" fmla="*/ 58 h 58"/>
                          <a:gd name="T6" fmla="*/ 6 w 24"/>
                          <a:gd name="T7" fmla="*/ 52 h 58"/>
                          <a:gd name="T8" fmla="*/ 6 w 24"/>
                          <a:gd name="T9" fmla="*/ 40 h 58"/>
                          <a:gd name="T10" fmla="*/ 0 w 24"/>
                          <a:gd name="T11" fmla="*/ 12 h 58"/>
                          <a:gd name="T12" fmla="*/ 12 w 24"/>
                          <a:gd name="T13" fmla="*/ 0 h 58"/>
                          <a:gd name="T14" fmla="*/ 0 60000 65536"/>
                          <a:gd name="T15" fmla="*/ 0 60000 65536"/>
                          <a:gd name="T16" fmla="*/ 0 60000 65536"/>
                          <a:gd name="T17" fmla="*/ 0 60000 65536"/>
                          <a:gd name="T18" fmla="*/ 0 60000 65536"/>
                          <a:gd name="T19" fmla="*/ 0 60000 65536"/>
                          <a:gd name="T20" fmla="*/ 0 60000 65536"/>
                          <a:gd name="T21" fmla="*/ 0 w 24"/>
                          <a:gd name="T22" fmla="*/ 0 h 58"/>
                          <a:gd name="T23" fmla="*/ 24 w 2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8">
                            <a:moveTo>
                              <a:pt x="12" y="0"/>
                            </a:moveTo>
                            <a:lnTo>
                              <a:pt x="24" y="35"/>
                            </a:lnTo>
                            <a:lnTo>
                              <a:pt x="6" y="58"/>
                            </a:lnTo>
                            <a:lnTo>
                              <a:pt x="6" y="52"/>
                            </a:lnTo>
                            <a:lnTo>
                              <a:pt x="6" y="40"/>
                            </a:lnTo>
                            <a:lnTo>
                              <a:pt x="0" y="12"/>
                            </a:lnTo>
                            <a:lnTo>
                              <a:pt x="12"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2" name="Freeform 163"/>
                      <p:cNvSpPr>
                        <a:spLocks/>
                      </p:cNvSpPr>
                      <p:nvPr/>
                    </p:nvSpPr>
                    <p:spPr bwMode="auto">
                      <a:xfrm>
                        <a:off x="1248" y="735"/>
                        <a:ext cx="2" cy="4"/>
                      </a:xfrm>
                      <a:custGeom>
                        <a:avLst/>
                        <a:gdLst>
                          <a:gd name="T0" fmla="*/ 6 w 18"/>
                          <a:gd name="T1" fmla="*/ 0 h 35"/>
                          <a:gd name="T2" fmla="*/ 0 w 18"/>
                          <a:gd name="T3" fmla="*/ 24 h 35"/>
                          <a:gd name="T4" fmla="*/ 11 w 18"/>
                          <a:gd name="T5" fmla="*/ 35 h 35"/>
                          <a:gd name="T6" fmla="*/ 18 w 18"/>
                          <a:gd name="T7" fmla="*/ 18 h 35"/>
                          <a:gd name="T8" fmla="*/ 18 w 18"/>
                          <a:gd name="T9" fmla="*/ 7 h 35"/>
                          <a:gd name="T10" fmla="*/ 6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6" y="0"/>
                            </a:moveTo>
                            <a:lnTo>
                              <a:pt x="0" y="24"/>
                            </a:lnTo>
                            <a:lnTo>
                              <a:pt x="11" y="35"/>
                            </a:lnTo>
                            <a:lnTo>
                              <a:pt x="18" y="18"/>
                            </a:lnTo>
                            <a:lnTo>
                              <a:pt x="18" y="7"/>
                            </a:lnTo>
                            <a:lnTo>
                              <a:pt x="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3" name="Freeform 164"/>
                      <p:cNvSpPr>
                        <a:spLocks/>
                      </p:cNvSpPr>
                      <p:nvPr/>
                    </p:nvSpPr>
                    <p:spPr bwMode="auto">
                      <a:xfrm>
                        <a:off x="1249" y="726"/>
                        <a:ext cx="7" cy="5"/>
                      </a:xfrm>
                      <a:custGeom>
                        <a:avLst/>
                        <a:gdLst>
                          <a:gd name="T0" fmla="*/ 7 w 53"/>
                          <a:gd name="T1" fmla="*/ 18 h 47"/>
                          <a:gd name="T2" fmla="*/ 0 w 53"/>
                          <a:gd name="T3" fmla="*/ 30 h 47"/>
                          <a:gd name="T4" fmla="*/ 18 w 53"/>
                          <a:gd name="T5" fmla="*/ 47 h 47"/>
                          <a:gd name="T6" fmla="*/ 42 w 53"/>
                          <a:gd name="T7" fmla="*/ 41 h 47"/>
                          <a:gd name="T8" fmla="*/ 53 w 53"/>
                          <a:gd name="T9" fmla="*/ 18 h 47"/>
                          <a:gd name="T10" fmla="*/ 30 w 53"/>
                          <a:gd name="T11" fmla="*/ 0 h 47"/>
                          <a:gd name="T12" fmla="*/ 7 w 53"/>
                          <a:gd name="T13" fmla="*/ 0 h 47"/>
                          <a:gd name="T14" fmla="*/ 7 w 53"/>
                          <a:gd name="T15" fmla="*/ 18 h 4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47"/>
                          <a:gd name="T26" fmla="*/ 53 w 53"/>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47">
                            <a:moveTo>
                              <a:pt x="7" y="18"/>
                            </a:moveTo>
                            <a:lnTo>
                              <a:pt x="0" y="30"/>
                            </a:lnTo>
                            <a:lnTo>
                              <a:pt x="18" y="47"/>
                            </a:lnTo>
                            <a:lnTo>
                              <a:pt x="42" y="41"/>
                            </a:lnTo>
                            <a:lnTo>
                              <a:pt x="53" y="18"/>
                            </a:lnTo>
                            <a:lnTo>
                              <a:pt x="30" y="0"/>
                            </a:lnTo>
                            <a:lnTo>
                              <a:pt x="7" y="0"/>
                            </a:lnTo>
                            <a:lnTo>
                              <a:pt x="7" y="18"/>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4" name="Freeform 165"/>
                      <p:cNvSpPr>
                        <a:spLocks/>
                      </p:cNvSpPr>
                      <p:nvPr/>
                    </p:nvSpPr>
                    <p:spPr bwMode="auto">
                      <a:xfrm>
                        <a:off x="1272" y="723"/>
                        <a:ext cx="4" cy="3"/>
                      </a:xfrm>
                      <a:custGeom>
                        <a:avLst/>
                        <a:gdLst>
                          <a:gd name="T0" fmla="*/ 11 w 28"/>
                          <a:gd name="T1" fmla="*/ 6 h 23"/>
                          <a:gd name="T2" fmla="*/ 0 w 28"/>
                          <a:gd name="T3" fmla="*/ 18 h 23"/>
                          <a:gd name="T4" fmla="*/ 11 w 28"/>
                          <a:gd name="T5" fmla="*/ 23 h 23"/>
                          <a:gd name="T6" fmla="*/ 28 w 28"/>
                          <a:gd name="T7" fmla="*/ 23 h 23"/>
                          <a:gd name="T8" fmla="*/ 23 w 28"/>
                          <a:gd name="T9" fmla="*/ 6 h 23"/>
                          <a:gd name="T10" fmla="*/ 17 w 28"/>
                          <a:gd name="T11" fmla="*/ 0 h 23"/>
                          <a:gd name="T12" fmla="*/ 11 w 28"/>
                          <a:gd name="T13" fmla="*/ 6 h 23"/>
                          <a:gd name="T14" fmla="*/ 0 60000 65536"/>
                          <a:gd name="T15" fmla="*/ 0 60000 65536"/>
                          <a:gd name="T16" fmla="*/ 0 60000 65536"/>
                          <a:gd name="T17" fmla="*/ 0 60000 65536"/>
                          <a:gd name="T18" fmla="*/ 0 60000 65536"/>
                          <a:gd name="T19" fmla="*/ 0 60000 65536"/>
                          <a:gd name="T20" fmla="*/ 0 60000 65536"/>
                          <a:gd name="T21" fmla="*/ 0 w 28"/>
                          <a:gd name="T22" fmla="*/ 0 h 23"/>
                          <a:gd name="T23" fmla="*/ 28 w 2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23">
                            <a:moveTo>
                              <a:pt x="11" y="6"/>
                            </a:moveTo>
                            <a:lnTo>
                              <a:pt x="0" y="18"/>
                            </a:lnTo>
                            <a:lnTo>
                              <a:pt x="11" y="23"/>
                            </a:lnTo>
                            <a:lnTo>
                              <a:pt x="28" y="23"/>
                            </a:lnTo>
                            <a:lnTo>
                              <a:pt x="23" y="6"/>
                            </a:lnTo>
                            <a:lnTo>
                              <a:pt x="17" y="0"/>
                            </a:lnTo>
                            <a:lnTo>
                              <a:pt x="11" y="6"/>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5" name="Freeform 166"/>
                      <p:cNvSpPr>
                        <a:spLocks/>
                      </p:cNvSpPr>
                      <p:nvPr/>
                    </p:nvSpPr>
                    <p:spPr bwMode="auto">
                      <a:xfrm>
                        <a:off x="1242" y="760"/>
                        <a:ext cx="15" cy="16"/>
                      </a:xfrm>
                      <a:custGeom>
                        <a:avLst/>
                        <a:gdLst>
                          <a:gd name="T0" fmla="*/ 53 w 123"/>
                          <a:gd name="T1" fmla="*/ 0 h 127"/>
                          <a:gd name="T2" fmla="*/ 12 w 123"/>
                          <a:gd name="T3" fmla="*/ 35 h 127"/>
                          <a:gd name="T4" fmla="*/ 0 w 123"/>
                          <a:gd name="T5" fmla="*/ 80 h 127"/>
                          <a:gd name="T6" fmla="*/ 12 w 123"/>
                          <a:gd name="T7" fmla="*/ 104 h 127"/>
                          <a:gd name="T8" fmla="*/ 30 w 123"/>
                          <a:gd name="T9" fmla="*/ 98 h 127"/>
                          <a:gd name="T10" fmla="*/ 82 w 123"/>
                          <a:gd name="T11" fmla="*/ 127 h 127"/>
                          <a:gd name="T12" fmla="*/ 88 w 123"/>
                          <a:gd name="T13" fmla="*/ 122 h 127"/>
                          <a:gd name="T14" fmla="*/ 123 w 123"/>
                          <a:gd name="T15" fmla="*/ 80 h 127"/>
                          <a:gd name="T16" fmla="*/ 111 w 123"/>
                          <a:gd name="T17" fmla="*/ 23 h 127"/>
                          <a:gd name="T18" fmla="*/ 70 w 123"/>
                          <a:gd name="T19" fmla="*/ 11 h 127"/>
                          <a:gd name="T20" fmla="*/ 53 w 123"/>
                          <a:gd name="T21" fmla="*/ 0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127"/>
                          <a:gd name="T35" fmla="*/ 123 w 123"/>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127">
                            <a:moveTo>
                              <a:pt x="53" y="0"/>
                            </a:moveTo>
                            <a:lnTo>
                              <a:pt x="12" y="35"/>
                            </a:lnTo>
                            <a:lnTo>
                              <a:pt x="0" y="80"/>
                            </a:lnTo>
                            <a:lnTo>
                              <a:pt x="12" y="104"/>
                            </a:lnTo>
                            <a:lnTo>
                              <a:pt x="30" y="98"/>
                            </a:lnTo>
                            <a:lnTo>
                              <a:pt x="82" y="127"/>
                            </a:lnTo>
                            <a:lnTo>
                              <a:pt x="88" y="122"/>
                            </a:lnTo>
                            <a:lnTo>
                              <a:pt x="123" y="80"/>
                            </a:lnTo>
                            <a:lnTo>
                              <a:pt x="111" y="23"/>
                            </a:lnTo>
                            <a:lnTo>
                              <a:pt x="70" y="11"/>
                            </a:lnTo>
                            <a:lnTo>
                              <a:pt x="53"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6" name="Freeform 167"/>
                      <p:cNvSpPr>
                        <a:spLocks/>
                      </p:cNvSpPr>
                      <p:nvPr/>
                    </p:nvSpPr>
                    <p:spPr bwMode="auto">
                      <a:xfrm>
                        <a:off x="1224" y="758"/>
                        <a:ext cx="29" cy="38"/>
                      </a:xfrm>
                      <a:custGeom>
                        <a:avLst/>
                        <a:gdLst>
                          <a:gd name="T0" fmla="*/ 198 w 233"/>
                          <a:gd name="T1" fmla="*/ 18 h 308"/>
                          <a:gd name="T2" fmla="*/ 192 w 233"/>
                          <a:gd name="T3" fmla="*/ 0 h 308"/>
                          <a:gd name="T4" fmla="*/ 157 w 233"/>
                          <a:gd name="T5" fmla="*/ 29 h 308"/>
                          <a:gd name="T6" fmla="*/ 123 w 233"/>
                          <a:gd name="T7" fmla="*/ 35 h 308"/>
                          <a:gd name="T8" fmla="*/ 88 w 233"/>
                          <a:gd name="T9" fmla="*/ 46 h 308"/>
                          <a:gd name="T10" fmla="*/ 116 w 233"/>
                          <a:gd name="T11" fmla="*/ 81 h 308"/>
                          <a:gd name="T12" fmla="*/ 70 w 233"/>
                          <a:gd name="T13" fmla="*/ 70 h 308"/>
                          <a:gd name="T14" fmla="*/ 53 w 233"/>
                          <a:gd name="T15" fmla="*/ 87 h 308"/>
                          <a:gd name="T16" fmla="*/ 64 w 233"/>
                          <a:gd name="T17" fmla="*/ 133 h 308"/>
                          <a:gd name="T18" fmla="*/ 41 w 233"/>
                          <a:gd name="T19" fmla="*/ 140 h 308"/>
                          <a:gd name="T20" fmla="*/ 41 w 233"/>
                          <a:gd name="T21" fmla="*/ 151 h 308"/>
                          <a:gd name="T22" fmla="*/ 64 w 233"/>
                          <a:gd name="T23" fmla="*/ 180 h 308"/>
                          <a:gd name="T24" fmla="*/ 0 w 233"/>
                          <a:gd name="T25" fmla="*/ 244 h 308"/>
                          <a:gd name="T26" fmla="*/ 46 w 233"/>
                          <a:gd name="T27" fmla="*/ 290 h 308"/>
                          <a:gd name="T28" fmla="*/ 116 w 233"/>
                          <a:gd name="T29" fmla="*/ 308 h 308"/>
                          <a:gd name="T30" fmla="*/ 163 w 233"/>
                          <a:gd name="T31" fmla="*/ 255 h 308"/>
                          <a:gd name="T32" fmla="*/ 198 w 233"/>
                          <a:gd name="T33" fmla="*/ 297 h 308"/>
                          <a:gd name="T34" fmla="*/ 221 w 233"/>
                          <a:gd name="T35" fmla="*/ 273 h 308"/>
                          <a:gd name="T36" fmla="*/ 210 w 233"/>
                          <a:gd name="T37" fmla="*/ 209 h 308"/>
                          <a:gd name="T38" fmla="*/ 227 w 233"/>
                          <a:gd name="T39" fmla="*/ 186 h 308"/>
                          <a:gd name="T40" fmla="*/ 233 w 233"/>
                          <a:gd name="T41" fmla="*/ 140 h 308"/>
                          <a:gd name="T42" fmla="*/ 227 w 233"/>
                          <a:gd name="T43" fmla="*/ 145 h 308"/>
                          <a:gd name="T44" fmla="*/ 175 w 233"/>
                          <a:gd name="T45" fmla="*/ 116 h 308"/>
                          <a:gd name="T46" fmla="*/ 157 w 233"/>
                          <a:gd name="T47" fmla="*/ 122 h 308"/>
                          <a:gd name="T48" fmla="*/ 145 w 233"/>
                          <a:gd name="T49" fmla="*/ 98 h 308"/>
                          <a:gd name="T50" fmla="*/ 157 w 233"/>
                          <a:gd name="T51" fmla="*/ 53 h 308"/>
                          <a:gd name="T52" fmla="*/ 198 w 233"/>
                          <a:gd name="T53" fmla="*/ 18 h 30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3"/>
                          <a:gd name="T82" fmla="*/ 0 h 308"/>
                          <a:gd name="T83" fmla="*/ 233 w 233"/>
                          <a:gd name="T84" fmla="*/ 308 h 30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3" h="308">
                            <a:moveTo>
                              <a:pt x="198" y="18"/>
                            </a:moveTo>
                            <a:lnTo>
                              <a:pt x="192" y="0"/>
                            </a:lnTo>
                            <a:lnTo>
                              <a:pt x="157" y="29"/>
                            </a:lnTo>
                            <a:lnTo>
                              <a:pt x="123" y="35"/>
                            </a:lnTo>
                            <a:lnTo>
                              <a:pt x="88" y="46"/>
                            </a:lnTo>
                            <a:lnTo>
                              <a:pt x="116" y="81"/>
                            </a:lnTo>
                            <a:lnTo>
                              <a:pt x="70" y="70"/>
                            </a:lnTo>
                            <a:lnTo>
                              <a:pt x="53" y="87"/>
                            </a:lnTo>
                            <a:lnTo>
                              <a:pt x="64" y="133"/>
                            </a:lnTo>
                            <a:lnTo>
                              <a:pt x="41" y="140"/>
                            </a:lnTo>
                            <a:lnTo>
                              <a:pt x="41" y="151"/>
                            </a:lnTo>
                            <a:lnTo>
                              <a:pt x="64" y="180"/>
                            </a:lnTo>
                            <a:lnTo>
                              <a:pt x="0" y="244"/>
                            </a:lnTo>
                            <a:lnTo>
                              <a:pt x="46" y="290"/>
                            </a:lnTo>
                            <a:lnTo>
                              <a:pt x="116" y="308"/>
                            </a:lnTo>
                            <a:lnTo>
                              <a:pt x="163" y="255"/>
                            </a:lnTo>
                            <a:lnTo>
                              <a:pt x="198" y="297"/>
                            </a:lnTo>
                            <a:lnTo>
                              <a:pt x="221" y="273"/>
                            </a:lnTo>
                            <a:lnTo>
                              <a:pt x="210" y="209"/>
                            </a:lnTo>
                            <a:lnTo>
                              <a:pt x="227" y="186"/>
                            </a:lnTo>
                            <a:lnTo>
                              <a:pt x="233" y="140"/>
                            </a:lnTo>
                            <a:lnTo>
                              <a:pt x="227" y="145"/>
                            </a:lnTo>
                            <a:lnTo>
                              <a:pt x="175" y="116"/>
                            </a:lnTo>
                            <a:lnTo>
                              <a:pt x="157" y="122"/>
                            </a:lnTo>
                            <a:lnTo>
                              <a:pt x="145" y="98"/>
                            </a:lnTo>
                            <a:lnTo>
                              <a:pt x="157" y="53"/>
                            </a:lnTo>
                            <a:lnTo>
                              <a:pt x="198" y="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7" name="Freeform 168"/>
                      <p:cNvSpPr>
                        <a:spLocks/>
                      </p:cNvSpPr>
                      <p:nvPr/>
                    </p:nvSpPr>
                    <p:spPr bwMode="auto">
                      <a:xfrm>
                        <a:off x="1257" y="781"/>
                        <a:ext cx="15" cy="20"/>
                      </a:xfrm>
                      <a:custGeom>
                        <a:avLst/>
                        <a:gdLst>
                          <a:gd name="T0" fmla="*/ 98 w 122"/>
                          <a:gd name="T1" fmla="*/ 6 h 163"/>
                          <a:gd name="T2" fmla="*/ 122 w 122"/>
                          <a:gd name="T3" fmla="*/ 46 h 163"/>
                          <a:gd name="T4" fmla="*/ 98 w 122"/>
                          <a:gd name="T5" fmla="*/ 52 h 163"/>
                          <a:gd name="T6" fmla="*/ 110 w 122"/>
                          <a:gd name="T7" fmla="*/ 76 h 163"/>
                          <a:gd name="T8" fmla="*/ 93 w 122"/>
                          <a:gd name="T9" fmla="*/ 111 h 163"/>
                          <a:gd name="T10" fmla="*/ 98 w 122"/>
                          <a:gd name="T11" fmla="*/ 122 h 163"/>
                          <a:gd name="T12" fmla="*/ 63 w 122"/>
                          <a:gd name="T13" fmla="*/ 163 h 163"/>
                          <a:gd name="T14" fmla="*/ 0 w 122"/>
                          <a:gd name="T15" fmla="*/ 146 h 163"/>
                          <a:gd name="T16" fmla="*/ 6 w 122"/>
                          <a:gd name="T17" fmla="*/ 104 h 163"/>
                          <a:gd name="T18" fmla="*/ 35 w 122"/>
                          <a:gd name="T19" fmla="*/ 99 h 163"/>
                          <a:gd name="T20" fmla="*/ 40 w 122"/>
                          <a:gd name="T21" fmla="*/ 34 h 163"/>
                          <a:gd name="T22" fmla="*/ 35 w 122"/>
                          <a:gd name="T23" fmla="*/ 6 h 163"/>
                          <a:gd name="T24" fmla="*/ 46 w 122"/>
                          <a:gd name="T25" fmla="*/ 0 h 163"/>
                          <a:gd name="T26" fmla="*/ 70 w 122"/>
                          <a:gd name="T27" fmla="*/ 12 h 163"/>
                          <a:gd name="T28" fmla="*/ 98 w 122"/>
                          <a:gd name="T29" fmla="*/ 6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163"/>
                          <a:gd name="T47" fmla="*/ 122 w 122"/>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163">
                            <a:moveTo>
                              <a:pt x="98" y="6"/>
                            </a:moveTo>
                            <a:lnTo>
                              <a:pt x="122" y="46"/>
                            </a:lnTo>
                            <a:lnTo>
                              <a:pt x="98" y="52"/>
                            </a:lnTo>
                            <a:lnTo>
                              <a:pt x="110" y="76"/>
                            </a:lnTo>
                            <a:lnTo>
                              <a:pt x="93" y="111"/>
                            </a:lnTo>
                            <a:lnTo>
                              <a:pt x="98" y="122"/>
                            </a:lnTo>
                            <a:lnTo>
                              <a:pt x="63" y="163"/>
                            </a:lnTo>
                            <a:lnTo>
                              <a:pt x="0" y="146"/>
                            </a:lnTo>
                            <a:lnTo>
                              <a:pt x="6" y="104"/>
                            </a:lnTo>
                            <a:lnTo>
                              <a:pt x="35" y="99"/>
                            </a:lnTo>
                            <a:lnTo>
                              <a:pt x="40" y="34"/>
                            </a:lnTo>
                            <a:lnTo>
                              <a:pt x="35" y="6"/>
                            </a:lnTo>
                            <a:lnTo>
                              <a:pt x="46" y="0"/>
                            </a:lnTo>
                            <a:lnTo>
                              <a:pt x="70" y="12"/>
                            </a:lnTo>
                            <a:lnTo>
                              <a:pt x="98" y="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8" name="Freeform 169"/>
                      <p:cNvSpPr>
                        <a:spLocks/>
                      </p:cNvSpPr>
                      <p:nvPr/>
                    </p:nvSpPr>
                    <p:spPr bwMode="auto">
                      <a:xfrm>
                        <a:off x="1252" y="761"/>
                        <a:ext cx="45" cy="52"/>
                      </a:xfrm>
                      <a:custGeom>
                        <a:avLst/>
                        <a:gdLst>
                          <a:gd name="T0" fmla="*/ 128 w 360"/>
                          <a:gd name="T1" fmla="*/ 116 h 413"/>
                          <a:gd name="T2" fmla="*/ 157 w 360"/>
                          <a:gd name="T3" fmla="*/ 104 h 413"/>
                          <a:gd name="T4" fmla="*/ 163 w 360"/>
                          <a:gd name="T5" fmla="*/ 69 h 413"/>
                          <a:gd name="T6" fmla="*/ 203 w 360"/>
                          <a:gd name="T7" fmla="*/ 29 h 413"/>
                          <a:gd name="T8" fmla="*/ 208 w 360"/>
                          <a:gd name="T9" fmla="*/ 6 h 413"/>
                          <a:gd name="T10" fmla="*/ 215 w 360"/>
                          <a:gd name="T11" fmla="*/ 0 h 413"/>
                          <a:gd name="T12" fmla="*/ 226 w 360"/>
                          <a:gd name="T13" fmla="*/ 24 h 413"/>
                          <a:gd name="T14" fmla="*/ 215 w 360"/>
                          <a:gd name="T15" fmla="*/ 69 h 413"/>
                          <a:gd name="T16" fmla="*/ 243 w 360"/>
                          <a:gd name="T17" fmla="*/ 69 h 413"/>
                          <a:gd name="T18" fmla="*/ 267 w 360"/>
                          <a:gd name="T19" fmla="*/ 93 h 413"/>
                          <a:gd name="T20" fmla="*/ 261 w 360"/>
                          <a:gd name="T21" fmla="*/ 139 h 413"/>
                          <a:gd name="T22" fmla="*/ 278 w 360"/>
                          <a:gd name="T23" fmla="*/ 191 h 413"/>
                          <a:gd name="T24" fmla="*/ 313 w 360"/>
                          <a:gd name="T25" fmla="*/ 198 h 413"/>
                          <a:gd name="T26" fmla="*/ 360 w 360"/>
                          <a:gd name="T27" fmla="*/ 256 h 413"/>
                          <a:gd name="T28" fmla="*/ 348 w 360"/>
                          <a:gd name="T29" fmla="*/ 296 h 413"/>
                          <a:gd name="T30" fmla="*/ 296 w 360"/>
                          <a:gd name="T31" fmla="*/ 325 h 413"/>
                          <a:gd name="T32" fmla="*/ 337 w 360"/>
                          <a:gd name="T33" fmla="*/ 366 h 413"/>
                          <a:gd name="T34" fmla="*/ 313 w 360"/>
                          <a:gd name="T35" fmla="*/ 383 h 413"/>
                          <a:gd name="T36" fmla="*/ 267 w 360"/>
                          <a:gd name="T37" fmla="*/ 390 h 413"/>
                          <a:gd name="T38" fmla="*/ 250 w 360"/>
                          <a:gd name="T39" fmla="*/ 383 h 413"/>
                          <a:gd name="T40" fmla="*/ 232 w 360"/>
                          <a:gd name="T41" fmla="*/ 395 h 413"/>
                          <a:gd name="T42" fmla="*/ 163 w 360"/>
                          <a:gd name="T43" fmla="*/ 401 h 413"/>
                          <a:gd name="T44" fmla="*/ 133 w 360"/>
                          <a:gd name="T45" fmla="*/ 383 h 413"/>
                          <a:gd name="T46" fmla="*/ 58 w 360"/>
                          <a:gd name="T47" fmla="*/ 413 h 413"/>
                          <a:gd name="T48" fmla="*/ 6 w 360"/>
                          <a:gd name="T49" fmla="*/ 395 h 413"/>
                          <a:gd name="T50" fmla="*/ 0 w 360"/>
                          <a:gd name="T51" fmla="*/ 383 h 413"/>
                          <a:gd name="T52" fmla="*/ 29 w 360"/>
                          <a:gd name="T53" fmla="*/ 378 h 413"/>
                          <a:gd name="T54" fmla="*/ 53 w 360"/>
                          <a:gd name="T55" fmla="*/ 337 h 413"/>
                          <a:gd name="T56" fmla="*/ 98 w 360"/>
                          <a:gd name="T57" fmla="*/ 320 h 413"/>
                          <a:gd name="T58" fmla="*/ 128 w 360"/>
                          <a:gd name="T59" fmla="*/ 279 h 413"/>
                          <a:gd name="T60" fmla="*/ 128 w 360"/>
                          <a:gd name="T61" fmla="*/ 268 h 413"/>
                          <a:gd name="T62" fmla="*/ 145 w 360"/>
                          <a:gd name="T63" fmla="*/ 233 h 413"/>
                          <a:gd name="T64" fmla="*/ 140 w 360"/>
                          <a:gd name="T65" fmla="*/ 203 h 413"/>
                          <a:gd name="T66" fmla="*/ 157 w 360"/>
                          <a:gd name="T67" fmla="*/ 198 h 413"/>
                          <a:gd name="T68" fmla="*/ 133 w 360"/>
                          <a:gd name="T69" fmla="*/ 163 h 413"/>
                          <a:gd name="T70" fmla="*/ 128 w 360"/>
                          <a:gd name="T71" fmla="*/ 116 h 4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0"/>
                          <a:gd name="T109" fmla="*/ 0 h 413"/>
                          <a:gd name="T110" fmla="*/ 360 w 360"/>
                          <a:gd name="T111" fmla="*/ 413 h 4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0" h="413">
                            <a:moveTo>
                              <a:pt x="128" y="116"/>
                            </a:moveTo>
                            <a:lnTo>
                              <a:pt x="157" y="104"/>
                            </a:lnTo>
                            <a:lnTo>
                              <a:pt x="163" y="69"/>
                            </a:lnTo>
                            <a:lnTo>
                              <a:pt x="203" y="29"/>
                            </a:lnTo>
                            <a:lnTo>
                              <a:pt x="208" y="6"/>
                            </a:lnTo>
                            <a:lnTo>
                              <a:pt x="215" y="0"/>
                            </a:lnTo>
                            <a:lnTo>
                              <a:pt x="226" y="24"/>
                            </a:lnTo>
                            <a:lnTo>
                              <a:pt x="215" y="69"/>
                            </a:lnTo>
                            <a:lnTo>
                              <a:pt x="243" y="69"/>
                            </a:lnTo>
                            <a:lnTo>
                              <a:pt x="267" y="93"/>
                            </a:lnTo>
                            <a:lnTo>
                              <a:pt x="261" y="139"/>
                            </a:lnTo>
                            <a:lnTo>
                              <a:pt x="278" y="191"/>
                            </a:lnTo>
                            <a:lnTo>
                              <a:pt x="313" y="198"/>
                            </a:lnTo>
                            <a:lnTo>
                              <a:pt x="360" y="256"/>
                            </a:lnTo>
                            <a:lnTo>
                              <a:pt x="348" y="296"/>
                            </a:lnTo>
                            <a:lnTo>
                              <a:pt x="296" y="325"/>
                            </a:lnTo>
                            <a:lnTo>
                              <a:pt x="337" y="366"/>
                            </a:lnTo>
                            <a:lnTo>
                              <a:pt x="313" y="383"/>
                            </a:lnTo>
                            <a:lnTo>
                              <a:pt x="267" y="390"/>
                            </a:lnTo>
                            <a:lnTo>
                              <a:pt x="250" y="383"/>
                            </a:lnTo>
                            <a:lnTo>
                              <a:pt x="232" y="395"/>
                            </a:lnTo>
                            <a:lnTo>
                              <a:pt x="163" y="401"/>
                            </a:lnTo>
                            <a:lnTo>
                              <a:pt x="133" y="383"/>
                            </a:lnTo>
                            <a:lnTo>
                              <a:pt x="58" y="413"/>
                            </a:lnTo>
                            <a:lnTo>
                              <a:pt x="6" y="395"/>
                            </a:lnTo>
                            <a:lnTo>
                              <a:pt x="0" y="383"/>
                            </a:lnTo>
                            <a:lnTo>
                              <a:pt x="29" y="378"/>
                            </a:lnTo>
                            <a:lnTo>
                              <a:pt x="53" y="337"/>
                            </a:lnTo>
                            <a:lnTo>
                              <a:pt x="98" y="320"/>
                            </a:lnTo>
                            <a:lnTo>
                              <a:pt x="128" y="279"/>
                            </a:lnTo>
                            <a:lnTo>
                              <a:pt x="128" y="268"/>
                            </a:lnTo>
                            <a:lnTo>
                              <a:pt x="145" y="233"/>
                            </a:lnTo>
                            <a:lnTo>
                              <a:pt x="140" y="203"/>
                            </a:lnTo>
                            <a:lnTo>
                              <a:pt x="157" y="198"/>
                            </a:lnTo>
                            <a:lnTo>
                              <a:pt x="133" y="163"/>
                            </a:lnTo>
                            <a:lnTo>
                              <a:pt x="128" y="11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09" name="Freeform 170"/>
                      <p:cNvSpPr>
                        <a:spLocks/>
                      </p:cNvSpPr>
                      <p:nvPr/>
                    </p:nvSpPr>
                    <p:spPr bwMode="auto">
                      <a:xfrm>
                        <a:off x="1255" y="726"/>
                        <a:ext cx="24" cy="50"/>
                      </a:xfrm>
                      <a:custGeom>
                        <a:avLst/>
                        <a:gdLst>
                          <a:gd name="T0" fmla="*/ 115 w 197"/>
                          <a:gd name="T1" fmla="*/ 401 h 401"/>
                          <a:gd name="T2" fmla="*/ 98 w 197"/>
                          <a:gd name="T3" fmla="*/ 354 h 401"/>
                          <a:gd name="T4" fmla="*/ 104 w 197"/>
                          <a:gd name="T5" fmla="*/ 314 h 401"/>
                          <a:gd name="T6" fmla="*/ 69 w 197"/>
                          <a:gd name="T7" fmla="*/ 337 h 401"/>
                          <a:gd name="T8" fmla="*/ 40 w 197"/>
                          <a:gd name="T9" fmla="*/ 309 h 401"/>
                          <a:gd name="T10" fmla="*/ 35 w 197"/>
                          <a:gd name="T11" fmla="*/ 250 h 401"/>
                          <a:gd name="T12" fmla="*/ 17 w 197"/>
                          <a:gd name="T13" fmla="*/ 204 h 401"/>
                          <a:gd name="T14" fmla="*/ 0 w 197"/>
                          <a:gd name="T15" fmla="*/ 209 h 401"/>
                          <a:gd name="T16" fmla="*/ 0 w 197"/>
                          <a:gd name="T17" fmla="*/ 175 h 401"/>
                          <a:gd name="T18" fmla="*/ 23 w 197"/>
                          <a:gd name="T19" fmla="*/ 140 h 401"/>
                          <a:gd name="T20" fmla="*/ 17 w 197"/>
                          <a:gd name="T21" fmla="*/ 122 h 401"/>
                          <a:gd name="T22" fmla="*/ 23 w 197"/>
                          <a:gd name="T23" fmla="*/ 75 h 401"/>
                          <a:gd name="T24" fmla="*/ 40 w 197"/>
                          <a:gd name="T25" fmla="*/ 65 h 401"/>
                          <a:gd name="T26" fmla="*/ 28 w 197"/>
                          <a:gd name="T27" fmla="*/ 47 h 401"/>
                          <a:gd name="T28" fmla="*/ 40 w 197"/>
                          <a:gd name="T29" fmla="*/ 6 h 401"/>
                          <a:gd name="T30" fmla="*/ 45 w 197"/>
                          <a:gd name="T31" fmla="*/ 0 h 401"/>
                          <a:gd name="T32" fmla="*/ 127 w 197"/>
                          <a:gd name="T33" fmla="*/ 18 h 401"/>
                          <a:gd name="T34" fmla="*/ 127 w 197"/>
                          <a:gd name="T35" fmla="*/ 41 h 401"/>
                          <a:gd name="T36" fmla="*/ 98 w 197"/>
                          <a:gd name="T37" fmla="*/ 47 h 401"/>
                          <a:gd name="T38" fmla="*/ 87 w 197"/>
                          <a:gd name="T39" fmla="*/ 87 h 401"/>
                          <a:gd name="T40" fmla="*/ 110 w 197"/>
                          <a:gd name="T41" fmla="*/ 82 h 401"/>
                          <a:gd name="T42" fmla="*/ 115 w 197"/>
                          <a:gd name="T43" fmla="*/ 99 h 401"/>
                          <a:gd name="T44" fmla="*/ 145 w 197"/>
                          <a:gd name="T45" fmla="*/ 99 h 401"/>
                          <a:gd name="T46" fmla="*/ 173 w 197"/>
                          <a:gd name="T47" fmla="*/ 128 h 401"/>
                          <a:gd name="T48" fmla="*/ 127 w 197"/>
                          <a:gd name="T49" fmla="*/ 232 h 401"/>
                          <a:gd name="T50" fmla="*/ 179 w 197"/>
                          <a:gd name="T51" fmla="*/ 244 h 401"/>
                          <a:gd name="T52" fmla="*/ 197 w 197"/>
                          <a:gd name="T53" fmla="*/ 285 h 401"/>
                          <a:gd name="T54" fmla="*/ 190 w 197"/>
                          <a:gd name="T55" fmla="*/ 291 h 401"/>
                          <a:gd name="T56" fmla="*/ 185 w 197"/>
                          <a:gd name="T57" fmla="*/ 314 h 401"/>
                          <a:gd name="T58" fmla="*/ 145 w 197"/>
                          <a:gd name="T59" fmla="*/ 354 h 401"/>
                          <a:gd name="T60" fmla="*/ 139 w 197"/>
                          <a:gd name="T61" fmla="*/ 389 h 401"/>
                          <a:gd name="T62" fmla="*/ 115 w 197"/>
                          <a:gd name="T63" fmla="*/ 401 h 4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7"/>
                          <a:gd name="T97" fmla="*/ 0 h 401"/>
                          <a:gd name="T98" fmla="*/ 197 w 197"/>
                          <a:gd name="T99" fmla="*/ 401 h 4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7" h="401">
                            <a:moveTo>
                              <a:pt x="115" y="401"/>
                            </a:moveTo>
                            <a:lnTo>
                              <a:pt x="98" y="354"/>
                            </a:lnTo>
                            <a:lnTo>
                              <a:pt x="104" y="314"/>
                            </a:lnTo>
                            <a:lnTo>
                              <a:pt x="69" y="337"/>
                            </a:lnTo>
                            <a:lnTo>
                              <a:pt x="40" y="309"/>
                            </a:lnTo>
                            <a:lnTo>
                              <a:pt x="35" y="250"/>
                            </a:lnTo>
                            <a:lnTo>
                              <a:pt x="17" y="204"/>
                            </a:lnTo>
                            <a:lnTo>
                              <a:pt x="0" y="209"/>
                            </a:lnTo>
                            <a:lnTo>
                              <a:pt x="0" y="175"/>
                            </a:lnTo>
                            <a:lnTo>
                              <a:pt x="23" y="140"/>
                            </a:lnTo>
                            <a:lnTo>
                              <a:pt x="17" y="122"/>
                            </a:lnTo>
                            <a:lnTo>
                              <a:pt x="23" y="75"/>
                            </a:lnTo>
                            <a:lnTo>
                              <a:pt x="40" y="65"/>
                            </a:lnTo>
                            <a:lnTo>
                              <a:pt x="28" y="47"/>
                            </a:lnTo>
                            <a:lnTo>
                              <a:pt x="40" y="6"/>
                            </a:lnTo>
                            <a:lnTo>
                              <a:pt x="45" y="0"/>
                            </a:lnTo>
                            <a:lnTo>
                              <a:pt x="127" y="18"/>
                            </a:lnTo>
                            <a:lnTo>
                              <a:pt x="127" y="41"/>
                            </a:lnTo>
                            <a:lnTo>
                              <a:pt x="98" y="47"/>
                            </a:lnTo>
                            <a:lnTo>
                              <a:pt x="87" y="87"/>
                            </a:lnTo>
                            <a:lnTo>
                              <a:pt x="110" y="82"/>
                            </a:lnTo>
                            <a:lnTo>
                              <a:pt x="115" y="99"/>
                            </a:lnTo>
                            <a:lnTo>
                              <a:pt x="145" y="99"/>
                            </a:lnTo>
                            <a:lnTo>
                              <a:pt x="173" y="128"/>
                            </a:lnTo>
                            <a:lnTo>
                              <a:pt x="127" y="232"/>
                            </a:lnTo>
                            <a:lnTo>
                              <a:pt x="179" y="244"/>
                            </a:lnTo>
                            <a:lnTo>
                              <a:pt x="197" y="285"/>
                            </a:lnTo>
                            <a:lnTo>
                              <a:pt x="190" y="291"/>
                            </a:lnTo>
                            <a:lnTo>
                              <a:pt x="185" y="314"/>
                            </a:lnTo>
                            <a:lnTo>
                              <a:pt x="145" y="354"/>
                            </a:lnTo>
                            <a:lnTo>
                              <a:pt x="139" y="389"/>
                            </a:lnTo>
                            <a:lnTo>
                              <a:pt x="115" y="401"/>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0" name="Freeform 171"/>
                      <p:cNvSpPr>
                        <a:spLocks/>
                      </p:cNvSpPr>
                      <p:nvPr/>
                    </p:nvSpPr>
                    <p:spPr bwMode="auto">
                      <a:xfrm>
                        <a:off x="1784" y="784"/>
                        <a:ext cx="404" cy="329"/>
                      </a:xfrm>
                      <a:custGeom>
                        <a:avLst/>
                        <a:gdLst>
                          <a:gd name="T0" fmla="*/ 256 w 3231"/>
                          <a:gd name="T1" fmla="*/ 1598 h 2637"/>
                          <a:gd name="T2" fmla="*/ 273 w 3231"/>
                          <a:gd name="T3" fmla="*/ 1767 h 2637"/>
                          <a:gd name="T4" fmla="*/ 343 w 3231"/>
                          <a:gd name="T5" fmla="*/ 1946 h 2637"/>
                          <a:gd name="T6" fmla="*/ 651 w 3231"/>
                          <a:gd name="T7" fmla="*/ 2103 h 2637"/>
                          <a:gd name="T8" fmla="*/ 901 w 3231"/>
                          <a:gd name="T9" fmla="*/ 2150 h 2637"/>
                          <a:gd name="T10" fmla="*/ 1220 w 3231"/>
                          <a:gd name="T11" fmla="*/ 2056 h 2637"/>
                          <a:gd name="T12" fmla="*/ 1471 w 3231"/>
                          <a:gd name="T13" fmla="*/ 2150 h 2637"/>
                          <a:gd name="T14" fmla="*/ 1581 w 3231"/>
                          <a:gd name="T15" fmla="*/ 2405 h 2637"/>
                          <a:gd name="T16" fmla="*/ 1743 w 3231"/>
                          <a:gd name="T17" fmla="*/ 2544 h 2637"/>
                          <a:gd name="T18" fmla="*/ 1941 w 3231"/>
                          <a:gd name="T19" fmla="*/ 2527 h 2637"/>
                          <a:gd name="T20" fmla="*/ 2104 w 3231"/>
                          <a:gd name="T21" fmla="*/ 2637 h 2637"/>
                          <a:gd name="T22" fmla="*/ 2279 w 3231"/>
                          <a:gd name="T23" fmla="*/ 2550 h 2637"/>
                          <a:gd name="T24" fmla="*/ 2505 w 3231"/>
                          <a:gd name="T25" fmla="*/ 2434 h 2637"/>
                          <a:gd name="T26" fmla="*/ 2685 w 3231"/>
                          <a:gd name="T27" fmla="*/ 2213 h 2637"/>
                          <a:gd name="T28" fmla="*/ 2755 w 3231"/>
                          <a:gd name="T29" fmla="*/ 1987 h 2637"/>
                          <a:gd name="T30" fmla="*/ 2668 w 3231"/>
                          <a:gd name="T31" fmla="*/ 1899 h 2637"/>
                          <a:gd name="T32" fmla="*/ 2685 w 3231"/>
                          <a:gd name="T33" fmla="*/ 1767 h 2637"/>
                          <a:gd name="T34" fmla="*/ 2551 w 3231"/>
                          <a:gd name="T35" fmla="*/ 1563 h 2637"/>
                          <a:gd name="T36" fmla="*/ 2575 w 3231"/>
                          <a:gd name="T37" fmla="*/ 1383 h 2637"/>
                          <a:gd name="T38" fmla="*/ 2418 w 3231"/>
                          <a:gd name="T39" fmla="*/ 1359 h 2637"/>
                          <a:gd name="T40" fmla="*/ 2598 w 3231"/>
                          <a:gd name="T41" fmla="*/ 1132 h 2637"/>
                          <a:gd name="T42" fmla="*/ 2621 w 3231"/>
                          <a:gd name="T43" fmla="*/ 1266 h 2637"/>
                          <a:gd name="T44" fmla="*/ 2848 w 3231"/>
                          <a:gd name="T45" fmla="*/ 1110 h 2637"/>
                          <a:gd name="T46" fmla="*/ 2982 w 3231"/>
                          <a:gd name="T47" fmla="*/ 953 h 2637"/>
                          <a:gd name="T48" fmla="*/ 3069 w 3231"/>
                          <a:gd name="T49" fmla="*/ 796 h 2637"/>
                          <a:gd name="T50" fmla="*/ 3231 w 3231"/>
                          <a:gd name="T51" fmla="*/ 546 h 2637"/>
                          <a:gd name="T52" fmla="*/ 2959 w 3231"/>
                          <a:gd name="T53" fmla="*/ 454 h 2637"/>
                          <a:gd name="T54" fmla="*/ 2778 w 3231"/>
                          <a:gd name="T55" fmla="*/ 360 h 2637"/>
                          <a:gd name="T56" fmla="*/ 2528 w 3231"/>
                          <a:gd name="T57" fmla="*/ 0 h 2637"/>
                          <a:gd name="T58" fmla="*/ 2324 w 3231"/>
                          <a:gd name="T59" fmla="*/ 163 h 2637"/>
                          <a:gd name="T60" fmla="*/ 2167 w 3231"/>
                          <a:gd name="T61" fmla="*/ 436 h 2637"/>
                          <a:gd name="T62" fmla="*/ 2324 w 3231"/>
                          <a:gd name="T63" fmla="*/ 523 h 2637"/>
                          <a:gd name="T64" fmla="*/ 2371 w 3231"/>
                          <a:gd name="T65" fmla="*/ 680 h 2637"/>
                          <a:gd name="T66" fmla="*/ 2010 w 3231"/>
                          <a:gd name="T67" fmla="*/ 860 h 2637"/>
                          <a:gd name="T68" fmla="*/ 1674 w 3231"/>
                          <a:gd name="T69" fmla="*/ 1110 h 2637"/>
                          <a:gd name="T70" fmla="*/ 1377 w 3231"/>
                          <a:gd name="T71" fmla="*/ 1045 h 2637"/>
                          <a:gd name="T72" fmla="*/ 948 w 3231"/>
                          <a:gd name="T73" fmla="*/ 906 h 2637"/>
                          <a:gd name="T74" fmla="*/ 791 w 3231"/>
                          <a:gd name="T75" fmla="*/ 656 h 2637"/>
                          <a:gd name="T76" fmla="*/ 587 w 3231"/>
                          <a:gd name="T77" fmla="*/ 680 h 2637"/>
                          <a:gd name="T78" fmla="*/ 430 w 3231"/>
                          <a:gd name="T79" fmla="*/ 883 h 2637"/>
                          <a:gd name="T80" fmla="*/ 360 w 3231"/>
                          <a:gd name="T81" fmla="*/ 1063 h 2637"/>
                          <a:gd name="T82" fmla="*/ 116 w 3231"/>
                          <a:gd name="T83" fmla="*/ 1226 h 26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31"/>
                          <a:gd name="T127" fmla="*/ 0 h 2637"/>
                          <a:gd name="T128" fmla="*/ 3231 w 3231"/>
                          <a:gd name="T129" fmla="*/ 2637 h 26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31" h="2637">
                            <a:moveTo>
                              <a:pt x="81" y="1458"/>
                            </a:moveTo>
                            <a:lnTo>
                              <a:pt x="133" y="1580"/>
                            </a:lnTo>
                            <a:lnTo>
                              <a:pt x="256" y="1598"/>
                            </a:lnTo>
                            <a:lnTo>
                              <a:pt x="337" y="1545"/>
                            </a:lnTo>
                            <a:lnTo>
                              <a:pt x="337" y="1638"/>
                            </a:lnTo>
                            <a:lnTo>
                              <a:pt x="273" y="1767"/>
                            </a:lnTo>
                            <a:lnTo>
                              <a:pt x="261" y="1807"/>
                            </a:lnTo>
                            <a:lnTo>
                              <a:pt x="302" y="1911"/>
                            </a:lnTo>
                            <a:lnTo>
                              <a:pt x="343" y="1946"/>
                            </a:lnTo>
                            <a:lnTo>
                              <a:pt x="400" y="1958"/>
                            </a:lnTo>
                            <a:lnTo>
                              <a:pt x="540" y="2011"/>
                            </a:lnTo>
                            <a:lnTo>
                              <a:pt x="651" y="2103"/>
                            </a:lnTo>
                            <a:lnTo>
                              <a:pt x="767" y="2080"/>
                            </a:lnTo>
                            <a:lnTo>
                              <a:pt x="791" y="2150"/>
                            </a:lnTo>
                            <a:lnTo>
                              <a:pt x="901" y="2150"/>
                            </a:lnTo>
                            <a:lnTo>
                              <a:pt x="1017" y="2150"/>
                            </a:lnTo>
                            <a:lnTo>
                              <a:pt x="1133" y="2126"/>
                            </a:lnTo>
                            <a:lnTo>
                              <a:pt x="1220" y="2056"/>
                            </a:lnTo>
                            <a:lnTo>
                              <a:pt x="1307" y="2056"/>
                            </a:lnTo>
                            <a:lnTo>
                              <a:pt x="1307" y="2103"/>
                            </a:lnTo>
                            <a:lnTo>
                              <a:pt x="1471" y="2150"/>
                            </a:lnTo>
                            <a:lnTo>
                              <a:pt x="1517" y="2260"/>
                            </a:lnTo>
                            <a:lnTo>
                              <a:pt x="1517" y="2341"/>
                            </a:lnTo>
                            <a:lnTo>
                              <a:pt x="1581" y="2405"/>
                            </a:lnTo>
                            <a:lnTo>
                              <a:pt x="1668" y="2422"/>
                            </a:lnTo>
                            <a:lnTo>
                              <a:pt x="1691" y="2527"/>
                            </a:lnTo>
                            <a:lnTo>
                              <a:pt x="1743" y="2544"/>
                            </a:lnTo>
                            <a:lnTo>
                              <a:pt x="1865" y="2475"/>
                            </a:lnTo>
                            <a:lnTo>
                              <a:pt x="1935" y="2480"/>
                            </a:lnTo>
                            <a:lnTo>
                              <a:pt x="1941" y="2527"/>
                            </a:lnTo>
                            <a:lnTo>
                              <a:pt x="1988" y="2567"/>
                            </a:lnTo>
                            <a:lnTo>
                              <a:pt x="2075" y="2550"/>
                            </a:lnTo>
                            <a:lnTo>
                              <a:pt x="2104" y="2637"/>
                            </a:lnTo>
                            <a:lnTo>
                              <a:pt x="2167" y="2637"/>
                            </a:lnTo>
                            <a:lnTo>
                              <a:pt x="2167" y="2567"/>
                            </a:lnTo>
                            <a:lnTo>
                              <a:pt x="2279" y="2550"/>
                            </a:lnTo>
                            <a:lnTo>
                              <a:pt x="2324" y="2480"/>
                            </a:lnTo>
                            <a:lnTo>
                              <a:pt x="2394" y="2504"/>
                            </a:lnTo>
                            <a:lnTo>
                              <a:pt x="2505" y="2434"/>
                            </a:lnTo>
                            <a:lnTo>
                              <a:pt x="2638" y="2283"/>
                            </a:lnTo>
                            <a:lnTo>
                              <a:pt x="2638" y="2236"/>
                            </a:lnTo>
                            <a:lnTo>
                              <a:pt x="2685" y="2213"/>
                            </a:lnTo>
                            <a:lnTo>
                              <a:pt x="2715" y="2126"/>
                            </a:lnTo>
                            <a:lnTo>
                              <a:pt x="2755" y="2011"/>
                            </a:lnTo>
                            <a:lnTo>
                              <a:pt x="2755" y="1987"/>
                            </a:lnTo>
                            <a:lnTo>
                              <a:pt x="2685" y="2011"/>
                            </a:lnTo>
                            <a:lnTo>
                              <a:pt x="2638" y="1946"/>
                            </a:lnTo>
                            <a:lnTo>
                              <a:pt x="2668" y="1899"/>
                            </a:lnTo>
                            <a:lnTo>
                              <a:pt x="2621" y="1830"/>
                            </a:lnTo>
                            <a:lnTo>
                              <a:pt x="2715" y="1830"/>
                            </a:lnTo>
                            <a:lnTo>
                              <a:pt x="2685" y="1767"/>
                            </a:lnTo>
                            <a:lnTo>
                              <a:pt x="2621" y="1650"/>
                            </a:lnTo>
                            <a:lnTo>
                              <a:pt x="2551" y="1603"/>
                            </a:lnTo>
                            <a:lnTo>
                              <a:pt x="2551" y="1563"/>
                            </a:lnTo>
                            <a:lnTo>
                              <a:pt x="2668" y="1446"/>
                            </a:lnTo>
                            <a:lnTo>
                              <a:pt x="2598" y="1401"/>
                            </a:lnTo>
                            <a:lnTo>
                              <a:pt x="2575" y="1383"/>
                            </a:lnTo>
                            <a:lnTo>
                              <a:pt x="2528" y="1446"/>
                            </a:lnTo>
                            <a:lnTo>
                              <a:pt x="2464" y="1401"/>
                            </a:lnTo>
                            <a:lnTo>
                              <a:pt x="2418" y="1359"/>
                            </a:lnTo>
                            <a:lnTo>
                              <a:pt x="2418" y="1289"/>
                            </a:lnTo>
                            <a:lnTo>
                              <a:pt x="2528" y="1226"/>
                            </a:lnTo>
                            <a:lnTo>
                              <a:pt x="2598" y="1132"/>
                            </a:lnTo>
                            <a:lnTo>
                              <a:pt x="2621" y="1156"/>
                            </a:lnTo>
                            <a:lnTo>
                              <a:pt x="2621" y="1226"/>
                            </a:lnTo>
                            <a:lnTo>
                              <a:pt x="2621" y="1266"/>
                            </a:lnTo>
                            <a:lnTo>
                              <a:pt x="2715" y="1226"/>
                            </a:lnTo>
                            <a:lnTo>
                              <a:pt x="2778" y="1202"/>
                            </a:lnTo>
                            <a:lnTo>
                              <a:pt x="2848" y="1110"/>
                            </a:lnTo>
                            <a:lnTo>
                              <a:pt x="2889" y="1063"/>
                            </a:lnTo>
                            <a:lnTo>
                              <a:pt x="2959" y="1017"/>
                            </a:lnTo>
                            <a:lnTo>
                              <a:pt x="2982" y="953"/>
                            </a:lnTo>
                            <a:lnTo>
                              <a:pt x="3045" y="883"/>
                            </a:lnTo>
                            <a:lnTo>
                              <a:pt x="3045" y="836"/>
                            </a:lnTo>
                            <a:lnTo>
                              <a:pt x="3069" y="796"/>
                            </a:lnTo>
                            <a:lnTo>
                              <a:pt x="3092" y="703"/>
                            </a:lnTo>
                            <a:lnTo>
                              <a:pt x="3161" y="726"/>
                            </a:lnTo>
                            <a:lnTo>
                              <a:pt x="3231" y="546"/>
                            </a:lnTo>
                            <a:lnTo>
                              <a:pt x="3184" y="436"/>
                            </a:lnTo>
                            <a:lnTo>
                              <a:pt x="3080" y="494"/>
                            </a:lnTo>
                            <a:lnTo>
                              <a:pt x="2959" y="454"/>
                            </a:lnTo>
                            <a:lnTo>
                              <a:pt x="2959" y="407"/>
                            </a:lnTo>
                            <a:lnTo>
                              <a:pt x="2889" y="360"/>
                            </a:lnTo>
                            <a:lnTo>
                              <a:pt x="2778" y="360"/>
                            </a:lnTo>
                            <a:lnTo>
                              <a:pt x="2638" y="203"/>
                            </a:lnTo>
                            <a:lnTo>
                              <a:pt x="2621" y="70"/>
                            </a:lnTo>
                            <a:lnTo>
                              <a:pt x="2528" y="0"/>
                            </a:lnTo>
                            <a:lnTo>
                              <a:pt x="2279" y="93"/>
                            </a:lnTo>
                            <a:lnTo>
                              <a:pt x="2348" y="116"/>
                            </a:lnTo>
                            <a:lnTo>
                              <a:pt x="2324" y="163"/>
                            </a:lnTo>
                            <a:lnTo>
                              <a:pt x="2324" y="320"/>
                            </a:lnTo>
                            <a:lnTo>
                              <a:pt x="2214" y="389"/>
                            </a:lnTo>
                            <a:lnTo>
                              <a:pt x="2167" y="436"/>
                            </a:lnTo>
                            <a:lnTo>
                              <a:pt x="2167" y="546"/>
                            </a:lnTo>
                            <a:lnTo>
                              <a:pt x="2279" y="546"/>
                            </a:lnTo>
                            <a:lnTo>
                              <a:pt x="2324" y="523"/>
                            </a:lnTo>
                            <a:lnTo>
                              <a:pt x="2371" y="593"/>
                            </a:lnTo>
                            <a:lnTo>
                              <a:pt x="2371" y="639"/>
                            </a:lnTo>
                            <a:lnTo>
                              <a:pt x="2371" y="680"/>
                            </a:lnTo>
                            <a:lnTo>
                              <a:pt x="2301" y="680"/>
                            </a:lnTo>
                            <a:lnTo>
                              <a:pt x="2167" y="813"/>
                            </a:lnTo>
                            <a:lnTo>
                              <a:pt x="2010" y="860"/>
                            </a:lnTo>
                            <a:lnTo>
                              <a:pt x="2010" y="953"/>
                            </a:lnTo>
                            <a:lnTo>
                              <a:pt x="1900" y="1045"/>
                            </a:lnTo>
                            <a:lnTo>
                              <a:pt x="1674" y="1110"/>
                            </a:lnTo>
                            <a:lnTo>
                              <a:pt x="1627" y="1132"/>
                            </a:lnTo>
                            <a:lnTo>
                              <a:pt x="1424" y="1063"/>
                            </a:lnTo>
                            <a:lnTo>
                              <a:pt x="1377" y="1045"/>
                            </a:lnTo>
                            <a:lnTo>
                              <a:pt x="1220" y="1045"/>
                            </a:lnTo>
                            <a:lnTo>
                              <a:pt x="1063" y="906"/>
                            </a:lnTo>
                            <a:lnTo>
                              <a:pt x="948" y="906"/>
                            </a:lnTo>
                            <a:lnTo>
                              <a:pt x="836" y="860"/>
                            </a:lnTo>
                            <a:lnTo>
                              <a:pt x="836" y="726"/>
                            </a:lnTo>
                            <a:lnTo>
                              <a:pt x="791" y="656"/>
                            </a:lnTo>
                            <a:lnTo>
                              <a:pt x="680" y="639"/>
                            </a:lnTo>
                            <a:lnTo>
                              <a:pt x="634" y="593"/>
                            </a:lnTo>
                            <a:lnTo>
                              <a:pt x="587" y="680"/>
                            </a:lnTo>
                            <a:lnTo>
                              <a:pt x="447" y="726"/>
                            </a:lnTo>
                            <a:lnTo>
                              <a:pt x="383" y="813"/>
                            </a:lnTo>
                            <a:lnTo>
                              <a:pt x="430" y="883"/>
                            </a:lnTo>
                            <a:lnTo>
                              <a:pt x="290" y="906"/>
                            </a:lnTo>
                            <a:lnTo>
                              <a:pt x="360" y="1000"/>
                            </a:lnTo>
                            <a:lnTo>
                              <a:pt x="360" y="1063"/>
                            </a:lnTo>
                            <a:lnTo>
                              <a:pt x="273" y="1156"/>
                            </a:lnTo>
                            <a:lnTo>
                              <a:pt x="203" y="1226"/>
                            </a:lnTo>
                            <a:lnTo>
                              <a:pt x="116" y="1226"/>
                            </a:lnTo>
                            <a:lnTo>
                              <a:pt x="0" y="1313"/>
                            </a:lnTo>
                            <a:lnTo>
                              <a:pt x="81" y="1458"/>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1" name="Freeform 172"/>
                      <p:cNvSpPr>
                        <a:spLocks/>
                      </p:cNvSpPr>
                      <p:nvPr/>
                    </p:nvSpPr>
                    <p:spPr bwMode="auto">
                      <a:xfrm>
                        <a:off x="1863" y="821"/>
                        <a:ext cx="218" cy="104"/>
                      </a:xfrm>
                      <a:custGeom>
                        <a:avLst/>
                        <a:gdLst>
                          <a:gd name="T0" fmla="*/ 0 w 1744"/>
                          <a:gd name="T1" fmla="*/ 267 h 835"/>
                          <a:gd name="T2" fmla="*/ 99 w 1744"/>
                          <a:gd name="T3" fmla="*/ 202 h 835"/>
                          <a:gd name="T4" fmla="*/ 268 w 1744"/>
                          <a:gd name="T5" fmla="*/ 98 h 835"/>
                          <a:gd name="T6" fmla="*/ 326 w 1744"/>
                          <a:gd name="T7" fmla="*/ 92 h 835"/>
                          <a:gd name="T8" fmla="*/ 454 w 1744"/>
                          <a:gd name="T9" fmla="*/ 174 h 835"/>
                          <a:gd name="T10" fmla="*/ 530 w 1744"/>
                          <a:gd name="T11" fmla="*/ 157 h 835"/>
                          <a:gd name="T12" fmla="*/ 617 w 1744"/>
                          <a:gd name="T13" fmla="*/ 0 h 835"/>
                          <a:gd name="T14" fmla="*/ 710 w 1744"/>
                          <a:gd name="T15" fmla="*/ 0 h 835"/>
                          <a:gd name="T16" fmla="*/ 797 w 1744"/>
                          <a:gd name="T17" fmla="*/ 139 h 835"/>
                          <a:gd name="T18" fmla="*/ 867 w 1744"/>
                          <a:gd name="T19" fmla="*/ 139 h 835"/>
                          <a:gd name="T20" fmla="*/ 994 w 1744"/>
                          <a:gd name="T21" fmla="*/ 75 h 835"/>
                          <a:gd name="T22" fmla="*/ 1111 w 1744"/>
                          <a:gd name="T23" fmla="*/ 157 h 835"/>
                          <a:gd name="T24" fmla="*/ 1338 w 1744"/>
                          <a:gd name="T25" fmla="*/ 139 h 835"/>
                          <a:gd name="T26" fmla="*/ 1407 w 1744"/>
                          <a:gd name="T27" fmla="*/ 46 h 835"/>
                          <a:gd name="T28" fmla="*/ 1488 w 1744"/>
                          <a:gd name="T29" fmla="*/ 87 h 835"/>
                          <a:gd name="T30" fmla="*/ 1582 w 1744"/>
                          <a:gd name="T31" fmla="*/ 92 h 835"/>
                          <a:gd name="T32" fmla="*/ 1540 w 1744"/>
                          <a:gd name="T33" fmla="*/ 127 h 835"/>
                          <a:gd name="T34" fmla="*/ 1540 w 1744"/>
                          <a:gd name="T35" fmla="*/ 249 h 835"/>
                          <a:gd name="T36" fmla="*/ 1652 w 1744"/>
                          <a:gd name="T37" fmla="*/ 244 h 835"/>
                          <a:gd name="T38" fmla="*/ 1704 w 1744"/>
                          <a:gd name="T39" fmla="*/ 232 h 835"/>
                          <a:gd name="T40" fmla="*/ 1744 w 1744"/>
                          <a:gd name="T41" fmla="*/ 302 h 835"/>
                          <a:gd name="T42" fmla="*/ 1744 w 1744"/>
                          <a:gd name="T43" fmla="*/ 383 h 835"/>
                          <a:gd name="T44" fmla="*/ 1674 w 1744"/>
                          <a:gd name="T45" fmla="*/ 383 h 835"/>
                          <a:gd name="T46" fmla="*/ 1535 w 1744"/>
                          <a:gd name="T47" fmla="*/ 528 h 835"/>
                          <a:gd name="T48" fmla="*/ 1383 w 1744"/>
                          <a:gd name="T49" fmla="*/ 557 h 835"/>
                          <a:gd name="T50" fmla="*/ 1383 w 1744"/>
                          <a:gd name="T51" fmla="*/ 650 h 835"/>
                          <a:gd name="T52" fmla="*/ 1268 w 1744"/>
                          <a:gd name="T53" fmla="*/ 743 h 835"/>
                          <a:gd name="T54" fmla="*/ 1000 w 1744"/>
                          <a:gd name="T55" fmla="*/ 835 h 835"/>
                          <a:gd name="T56" fmla="*/ 785 w 1744"/>
                          <a:gd name="T57" fmla="*/ 766 h 835"/>
                          <a:gd name="T58" fmla="*/ 750 w 1744"/>
                          <a:gd name="T59" fmla="*/ 748 h 835"/>
                          <a:gd name="T60" fmla="*/ 593 w 1744"/>
                          <a:gd name="T61" fmla="*/ 748 h 835"/>
                          <a:gd name="T62" fmla="*/ 436 w 1744"/>
                          <a:gd name="T63" fmla="*/ 609 h 835"/>
                          <a:gd name="T64" fmla="*/ 303 w 1744"/>
                          <a:gd name="T65" fmla="*/ 609 h 835"/>
                          <a:gd name="T66" fmla="*/ 209 w 1744"/>
                          <a:gd name="T67" fmla="*/ 563 h 835"/>
                          <a:gd name="T68" fmla="*/ 209 w 1744"/>
                          <a:gd name="T69" fmla="*/ 429 h 835"/>
                          <a:gd name="T70" fmla="*/ 140 w 1744"/>
                          <a:gd name="T71" fmla="*/ 359 h 835"/>
                          <a:gd name="T72" fmla="*/ 59 w 1744"/>
                          <a:gd name="T73" fmla="*/ 342 h 835"/>
                          <a:gd name="T74" fmla="*/ 0 w 1744"/>
                          <a:gd name="T75" fmla="*/ 307 h 835"/>
                          <a:gd name="T76" fmla="*/ 0 w 1744"/>
                          <a:gd name="T77" fmla="*/ 267 h 8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44"/>
                          <a:gd name="T118" fmla="*/ 0 h 835"/>
                          <a:gd name="T119" fmla="*/ 1744 w 1744"/>
                          <a:gd name="T120" fmla="*/ 835 h 8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44" h="835">
                            <a:moveTo>
                              <a:pt x="0" y="267"/>
                            </a:moveTo>
                            <a:lnTo>
                              <a:pt x="99" y="202"/>
                            </a:lnTo>
                            <a:lnTo>
                              <a:pt x="268" y="98"/>
                            </a:lnTo>
                            <a:lnTo>
                              <a:pt x="326" y="92"/>
                            </a:lnTo>
                            <a:lnTo>
                              <a:pt x="454" y="174"/>
                            </a:lnTo>
                            <a:lnTo>
                              <a:pt x="530" y="157"/>
                            </a:lnTo>
                            <a:lnTo>
                              <a:pt x="617" y="0"/>
                            </a:lnTo>
                            <a:lnTo>
                              <a:pt x="710" y="0"/>
                            </a:lnTo>
                            <a:lnTo>
                              <a:pt x="797" y="139"/>
                            </a:lnTo>
                            <a:lnTo>
                              <a:pt x="867" y="139"/>
                            </a:lnTo>
                            <a:lnTo>
                              <a:pt x="994" y="75"/>
                            </a:lnTo>
                            <a:lnTo>
                              <a:pt x="1111" y="157"/>
                            </a:lnTo>
                            <a:lnTo>
                              <a:pt x="1338" y="139"/>
                            </a:lnTo>
                            <a:lnTo>
                              <a:pt x="1407" y="46"/>
                            </a:lnTo>
                            <a:lnTo>
                              <a:pt x="1488" y="87"/>
                            </a:lnTo>
                            <a:lnTo>
                              <a:pt x="1582" y="92"/>
                            </a:lnTo>
                            <a:lnTo>
                              <a:pt x="1540" y="127"/>
                            </a:lnTo>
                            <a:lnTo>
                              <a:pt x="1540" y="249"/>
                            </a:lnTo>
                            <a:lnTo>
                              <a:pt x="1652" y="244"/>
                            </a:lnTo>
                            <a:lnTo>
                              <a:pt x="1704" y="232"/>
                            </a:lnTo>
                            <a:lnTo>
                              <a:pt x="1744" y="302"/>
                            </a:lnTo>
                            <a:lnTo>
                              <a:pt x="1744" y="383"/>
                            </a:lnTo>
                            <a:lnTo>
                              <a:pt x="1674" y="383"/>
                            </a:lnTo>
                            <a:lnTo>
                              <a:pt x="1535" y="528"/>
                            </a:lnTo>
                            <a:lnTo>
                              <a:pt x="1383" y="557"/>
                            </a:lnTo>
                            <a:lnTo>
                              <a:pt x="1383" y="650"/>
                            </a:lnTo>
                            <a:lnTo>
                              <a:pt x="1268" y="743"/>
                            </a:lnTo>
                            <a:lnTo>
                              <a:pt x="1000" y="835"/>
                            </a:lnTo>
                            <a:lnTo>
                              <a:pt x="785" y="766"/>
                            </a:lnTo>
                            <a:lnTo>
                              <a:pt x="750" y="748"/>
                            </a:lnTo>
                            <a:lnTo>
                              <a:pt x="593" y="748"/>
                            </a:lnTo>
                            <a:lnTo>
                              <a:pt x="436" y="609"/>
                            </a:lnTo>
                            <a:lnTo>
                              <a:pt x="303" y="609"/>
                            </a:lnTo>
                            <a:lnTo>
                              <a:pt x="209" y="563"/>
                            </a:lnTo>
                            <a:lnTo>
                              <a:pt x="209" y="429"/>
                            </a:lnTo>
                            <a:lnTo>
                              <a:pt x="140" y="359"/>
                            </a:lnTo>
                            <a:lnTo>
                              <a:pt x="59" y="342"/>
                            </a:lnTo>
                            <a:lnTo>
                              <a:pt x="0" y="307"/>
                            </a:lnTo>
                            <a:lnTo>
                              <a:pt x="0" y="26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2" name="Freeform 173"/>
                      <p:cNvSpPr>
                        <a:spLocks/>
                      </p:cNvSpPr>
                      <p:nvPr/>
                    </p:nvSpPr>
                    <p:spPr bwMode="auto">
                      <a:xfrm>
                        <a:off x="2134" y="883"/>
                        <a:ext cx="42" cy="71"/>
                      </a:xfrm>
                      <a:custGeom>
                        <a:avLst/>
                        <a:gdLst>
                          <a:gd name="T0" fmla="*/ 267 w 337"/>
                          <a:gd name="T1" fmla="*/ 0 h 563"/>
                          <a:gd name="T2" fmla="*/ 337 w 337"/>
                          <a:gd name="T3" fmla="*/ 64 h 563"/>
                          <a:gd name="T4" fmla="*/ 290 w 337"/>
                          <a:gd name="T5" fmla="*/ 134 h 563"/>
                          <a:gd name="T6" fmla="*/ 267 w 337"/>
                          <a:gd name="T7" fmla="*/ 221 h 563"/>
                          <a:gd name="T8" fmla="*/ 267 w 337"/>
                          <a:gd name="T9" fmla="*/ 291 h 563"/>
                          <a:gd name="T10" fmla="*/ 180 w 337"/>
                          <a:gd name="T11" fmla="*/ 383 h 563"/>
                          <a:gd name="T12" fmla="*/ 157 w 337"/>
                          <a:gd name="T13" fmla="*/ 448 h 563"/>
                          <a:gd name="T14" fmla="*/ 225 w 337"/>
                          <a:gd name="T15" fmla="*/ 517 h 563"/>
                          <a:gd name="T16" fmla="*/ 203 w 337"/>
                          <a:gd name="T17" fmla="*/ 540 h 563"/>
                          <a:gd name="T18" fmla="*/ 133 w 337"/>
                          <a:gd name="T19" fmla="*/ 563 h 563"/>
                          <a:gd name="T20" fmla="*/ 70 w 337"/>
                          <a:gd name="T21" fmla="*/ 563 h 563"/>
                          <a:gd name="T22" fmla="*/ 70 w 337"/>
                          <a:gd name="T23" fmla="*/ 470 h 563"/>
                          <a:gd name="T24" fmla="*/ 46 w 337"/>
                          <a:gd name="T25" fmla="*/ 430 h 563"/>
                          <a:gd name="T26" fmla="*/ 0 w 337"/>
                          <a:gd name="T27" fmla="*/ 383 h 563"/>
                          <a:gd name="T28" fmla="*/ 80 w 337"/>
                          <a:gd name="T29" fmla="*/ 273 h 563"/>
                          <a:gd name="T30" fmla="*/ 133 w 337"/>
                          <a:gd name="T31" fmla="*/ 249 h 563"/>
                          <a:gd name="T32" fmla="*/ 180 w 337"/>
                          <a:gd name="T33" fmla="*/ 157 h 563"/>
                          <a:gd name="T34" fmla="*/ 243 w 337"/>
                          <a:gd name="T35" fmla="*/ 87 h 563"/>
                          <a:gd name="T36" fmla="*/ 243 w 337"/>
                          <a:gd name="T37" fmla="*/ 17 h 563"/>
                          <a:gd name="T38" fmla="*/ 267 w 337"/>
                          <a:gd name="T39" fmla="*/ 0 h 5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37"/>
                          <a:gd name="T61" fmla="*/ 0 h 563"/>
                          <a:gd name="T62" fmla="*/ 337 w 337"/>
                          <a:gd name="T63" fmla="*/ 563 h 5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37" h="563">
                            <a:moveTo>
                              <a:pt x="267" y="0"/>
                            </a:moveTo>
                            <a:lnTo>
                              <a:pt x="337" y="64"/>
                            </a:lnTo>
                            <a:lnTo>
                              <a:pt x="290" y="134"/>
                            </a:lnTo>
                            <a:lnTo>
                              <a:pt x="267" y="221"/>
                            </a:lnTo>
                            <a:lnTo>
                              <a:pt x="267" y="291"/>
                            </a:lnTo>
                            <a:lnTo>
                              <a:pt x="180" y="383"/>
                            </a:lnTo>
                            <a:lnTo>
                              <a:pt x="157" y="448"/>
                            </a:lnTo>
                            <a:lnTo>
                              <a:pt x="225" y="517"/>
                            </a:lnTo>
                            <a:lnTo>
                              <a:pt x="203" y="540"/>
                            </a:lnTo>
                            <a:lnTo>
                              <a:pt x="133" y="563"/>
                            </a:lnTo>
                            <a:lnTo>
                              <a:pt x="70" y="563"/>
                            </a:lnTo>
                            <a:lnTo>
                              <a:pt x="70" y="470"/>
                            </a:lnTo>
                            <a:lnTo>
                              <a:pt x="46" y="430"/>
                            </a:lnTo>
                            <a:lnTo>
                              <a:pt x="0" y="383"/>
                            </a:lnTo>
                            <a:lnTo>
                              <a:pt x="80" y="273"/>
                            </a:lnTo>
                            <a:lnTo>
                              <a:pt x="133" y="249"/>
                            </a:lnTo>
                            <a:lnTo>
                              <a:pt x="180" y="157"/>
                            </a:lnTo>
                            <a:lnTo>
                              <a:pt x="243" y="87"/>
                            </a:lnTo>
                            <a:lnTo>
                              <a:pt x="243" y="17"/>
                            </a:lnTo>
                            <a:lnTo>
                              <a:pt x="267"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3" name="Freeform 174"/>
                      <p:cNvSpPr>
                        <a:spLocks/>
                      </p:cNvSpPr>
                      <p:nvPr/>
                    </p:nvSpPr>
                    <p:spPr bwMode="auto">
                      <a:xfrm>
                        <a:off x="2148" y="948"/>
                        <a:ext cx="25" cy="33"/>
                      </a:xfrm>
                      <a:custGeom>
                        <a:avLst/>
                        <a:gdLst>
                          <a:gd name="T0" fmla="*/ 0 w 203"/>
                          <a:gd name="T1" fmla="*/ 46 h 267"/>
                          <a:gd name="T2" fmla="*/ 47 w 203"/>
                          <a:gd name="T3" fmla="*/ 88 h 267"/>
                          <a:gd name="T4" fmla="*/ 70 w 203"/>
                          <a:gd name="T5" fmla="*/ 180 h 267"/>
                          <a:gd name="T6" fmla="*/ 70 w 203"/>
                          <a:gd name="T7" fmla="*/ 267 h 267"/>
                          <a:gd name="T8" fmla="*/ 115 w 203"/>
                          <a:gd name="T9" fmla="*/ 267 h 267"/>
                          <a:gd name="T10" fmla="*/ 203 w 203"/>
                          <a:gd name="T11" fmla="*/ 250 h 267"/>
                          <a:gd name="T12" fmla="*/ 203 w 203"/>
                          <a:gd name="T13" fmla="*/ 180 h 267"/>
                          <a:gd name="T14" fmla="*/ 157 w 203"/>
                          <a:gd name="T15" fmla="*/ 88 h 267"/>
                          <a:gd name="T16" fmla="*/ 115 w 203"/>
                          <a:gd name="T17" fmla="*/ 0 h 267"/>
                          <a:gd name="T18" fmla="*/ 70 w 203"/>
                          <a:gd name="T19" fmla="*/ 23 h 267"/>
                          <a:gd name="T20" fmla="*/ 0 w 203"/>
                          <a:gd name="T21" fmla="*/ 46 h 2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3"/>
                          <a:gd name="T34" fmla="*/ 0 h 267"/>
                          <a:gd name="T35" fmla="*/ 203 w 203"/>
                          <a:gd name="T36" fmla="*/ 267 h 2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3" h="267">
                            <a:moveTo>
                              <a:pt x="0" y="46"/>
                            </a:moveTo>
                            <a:lnTo>
                              <a:pt x="47" y="88"/>
                            </a:lnTo>
                            <a:lnTo>
                              <a:pt x="70" y="180"/>
                            </a:lnTo>
                            <a:lnTo>
                              <a:pt x="70" y="267"/>
                            </a:lnTo>
                            <a:lnTo>
                              <a:pt x="115" y="267"/>
                            </a:lnTo>
                            <a:lnTo>
                              <a:pt x="203" y="250"/>
                            </a:lnTo>
                            <a:lnTo>
                              <a:pt x="203" y="180"/>
                            </a:lnTo>
                            <a:lnTo>
                              <a:pt x="157" y="88"/>
                            </a:lnTo>
                            <a:lnTo>
                              <a:pt x="115" y="0"/>
                            </a:lnTo>
                            <a:lnTo>
                              <a:pt x="70" y="23"/>
                            </a:lnTo>
                            <a:lnTo>
                              <a:pt x="0" y="4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4" name="Freeform 175"/>
                      <p:cNvSpPr>
                        <a:spLocks/>
                      </p:cNvSpPr>
                      <p:nvPr/>
                    </p:nvSpPr>
                    <p:spPr bwMode="auto">
                      <a:xfrm>
                        <a:off x="2213" y="759"/>
                        <a:ext cx="34" cy="99"/>
                      </a:xfrm>
                      <a:custGeom>
                        <a:avLst/>
                        <a:gdLst>
                          <a:gd name="T0" fmla="*/ 0 w 273"/>
                          <a:gd name="T1" fmla="*/ 0 h 791"/>
                          <a:gd name="T2" fmla="*/ 46 w 273"/>
                          <a:gd name="T3" fmla="*/ 87 h 791"/>
                          <a:gd name="T4" fmla="*/ 69 w 273"/>
                          <a:gd name="T5" fmla="*/ 251 h 791"/>
                          <a:gd name="T6" fmla="*/ 116 w 273"/>
                          <a:gd name="T7" fmla="*/ 587 h 791"/>
                          <a:gd name="T8" fmla="*/ 139 w 273"/>
                          <a:gd name="T9" fmla="*/ 767 h 791"/>
                          <a:gd name="T10" fmla="*/ 139 w 273"/>
                          <a:gd name="T11" fmla="*/ 791 h 791"/>
                          <a:gd name="T12" fmla="*/ 203 w 273"/>
                          <a:gd name="T13" fmla="*/ 744 h 791"/>
                          <a:gd name="T14" fmla="*/ 250 w 273"/>
                          <a:gd name="T15" fmla="*/ 791 h 791"/>
                          <a:gd name="T16" fmla="*/ 273 w 273"/>
                          <a:gd name="T17" fmla="*/ 744 h 791"/>
                          <a:gd name="T18" fmla="*/ 203 w 273"/>
                          <a:gd name="T19" fmla="*/ 697 h 791"/>
                          <a:gd name="T20" fmla="*/ 163 w 273"/>
                          <a:gd name="T21" fmla="*/ 495 h 791"/>
                          <a:gd name="T22" fmla="*/ 203 w 273"/>
                          <a:gd name="T23" fmla="*/ 495 h 791"/>
                          <a:gd name="T24" fmla="*/ 203 w 273"/>
                          <a:gd name="T25" fmla="*/ 425 h 791"/>
                          <a:gd name="T26" fmla="*/ 116 w 273"/>
                          <a:gd name="T27" fmla="*/ 314 h 791"/>
                          <a:gd name="T28" fmla="*/ 116 w 273"/>
                          <a:gd name="T29" fmla="*/ 157 h 791"/>
                          <a:gd name="T30" fmla="*/ 69 w 273"/>
                          <a:gd name="T31" fmla="*/ 24 h 791"/>
                          <a:gd name="T32" fmla="*/ 23 w 273"/>
                          <a:gd name="T33" fmla="*/ 0 h 791"/>
                          <a:gd name="T34" fmla="*/ 0 w 273"/>
                          <a:gd name="T35" fmla="*/ 0 h 7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3"/>
                          <a:gd name="T55" fmla="*/ 0 h 791"/>
                          <a:gd name="T56" fmla="*/ 273 w 273"/>
                          <a:gd name="T57" fmla="*/ 791 h 7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3" h="791">
                            <a:moveTo>
                              <a:pt x="0" y="0"/>
                            </a:moveTo>
                            <a:lnTo>
                              <a:pt x="46" y="87"/>
                            </a:lnTo>
                            <a:lnTo>
                              <a:pt x="69" y="251"/>
                            </a:lnTo>
                            <a:lnTo>
                              <a:pt x="116" y="587"/>
                            </a:lnTo>
                            <a:lnTo>
                              <a:pt x="139" y="767"/>
                            </a:lnTo>
                            <a:lnTo>
                              <a:pt x="139" y="791"/>
                            </a:lnTo>
                            <a:lnTo>
                              <a:pt x="203" y="744"/>
                            </a:lnTo>
                            <a:lnTo>
                              <a:pt x="250" y="791"/>
                            </a:lnTo>
                            <a:lnTo>
                              <a:pt x="273" y="744"/>
                            </a:lnTo>
                            <a:lnTo>
                              <a:pt x="203" y="697"/>
                            </a:lnTo>
                            <a:lnTo>
                              <a:pt x="163" y="495"/>
                            </a:lnTo>
                            <a:lnTo>
                              <a:pt x="203" y="495"/>
                            </a:lnTo>
                            <a:lnTo>
                              <a:pt x="203" y="425"/>
                            </a:lnTo>
                            <a:lnTo>
                              <a:pt x="116" y="314"/>
                            </a:lnTo>
                            <a:lnTo>
                              <a:pt x="116" y="157"/>
                            </a:lnTo>
                            <a:lnTo>
                              <a:pt x="69" y="24"/>
                            </a:lnTo>
                            <a:lnTo>
                              <a:pt x="23" y="0"/>
                            </a:lnTo>
                            <a:lnTo>
                              <a:pt x="0"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5" name="Freeform 176"/>
                      <p:cNvSpPr>
                        <a:spLocks/>
                      </p:cNvSpPr>
                      <p:nvPr/>
                    </p:nvSpPr>
                    <p:spPr bwMode="auto">
                      <a:xfrm>
                        <a:off x="2236" y="863"/>
                        <a:ext cx="36" cy="42"/>
                      </a:xfrm>
                      <a:custGeom>
                        <a:avLst/>
                        <a:gdLst>
                          <a:gd name="T0" fmla="*/ 0 w 291"/>
                          <a:gd name="T1" fmla="*/ 0 h 331"/>
                          <a:gd name="T2" fmla="*/ 17 w 291"/>
                          <a:gd name="T3" fmla="*/ 134 h 331"/>
                          <a:gd name="T4" fmla="*/ 0 w 291"/>
                          <a:gd name="T5" fmla="*/ 314 h 331"/>
                          <a:gd name="T6" fmla="*/ 87 w 291"/>
                          <a:gd name="T7" fmla="*/ 291 h 331"/>
                          <a:gd name="T8" fmla="*/ 151 w 291"/>
                          <a:gd name="T9" fmla="*/ 331 h 331"/>
                          <a:gd name="T10" fmla="*/ 180 w 291"/>
                          <a:gd name="T11" fmla="*/ 314 h 331"/>
                          <a:gd name="T12" fmla="*/ 180 w 291"/>
                          <a:gd name="T13" fmla="*/ 267 h 331"/>
                          <a:gd name="T14" fmla="*/ 291 w 291"/>
                          <a:gd name="T15" fmla="*/ 174 h 331"/>
                          <a:gd name="T16" fmla="*/ 244 w 291"/>
                          <a:gd name="T17" fmla="*/ 134 h 331"/>
                          <a:gd name="T18" fmla="*/ 151 w 291"/>
                          <a:gd name="T19" fmla="*/ 111 h 331"/>
                          <a:gd name="T20" fmla="*/ 40 w 291"/>
                          <a:gd name="T21" fmla="*/ 17 h 331"/>
                          <a:gd name="T22" fmla="*/ 0 w 291"/>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331"/>
                          <a:gd name="T38" fmla="*/ 291 w 291"/>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331">
                            <a:moveTo>
                              <a:pt x="0" y="0"/>
                            </a:moveTo>
                            <a:lnTo>
                              <a:pt x="17" y="134"/>
                            </a:lnTo>
                            <a:lnTo>
                              <a:pt x="0" y="314"/>
                            </a:lnTo>
                            <a:lnTo>
                              <a:pt x="87" y="291"/>
                            </a:lnTo>
                            <a:lnTo>
                              <a:pt x="151" y="331"/>
                            </a:lnTo>
                            <a:lnTo>
                              <a:pt x="180" y="314"/>
                            </a:lnTo>
                            <a:lnTo>
                              <a:pt x="180" y="267"/>
                            </a:lnTo>
                            <a:lnTo>
                              <a:pt x="291" y="174"/>
                            </a:lnTo>
                            <a:lnTo>
                              <a:pt x="244" y="134"/>
                            </a:lnTo>
                            <a:lnTo>
                              <a:pt x="151" y="111"/>
                            </a:lnTo>
                            <a:lnTo>
                              <a:pt x="40" y="17"/>
                            </a:lnTo>
                            <a:lnTo>
                              <a:pt x="0"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6" name="Freeform 177"/>
                      <p:cNvSpPr>
                        <a:spLocks/>
                      </p:cNvSpPr>
                      <p:nvPr/>
                    </p:nvSpPr>
                    <p:spPr bwMode="auto">
                      <a:xfrm>
                        <a:off x="2188" y="911"/>
                        <a:ext cx="65" cy="79"/>
                      </a:xfrm>
                      <a:custGeom>
                        <a:avLst/>
                        <a:gdLst>
                          <a:gd name="T0" fmla="*/ 384 w 518"/>
                          <a:gd name="T1" fmla="*/ 0 h 633"/>
                          <a:gd name="T2" fmla="*/ 361 w 518"/>
                          <a:gd name="T3" fmla="*/ 209 h 633"/>
                          <a:gd name="T4" fmla="*/ 361 w 518"/>
                          <a:gd name="T5" fmla="*/ 296 h 633"/>
                          <a:gd name="T6" fmla="*/ 198 w 518"/>
                          <a:gd name="T7" fmla="*/ 429 h 633"/>
                          <a:gd name="T8" fmla="*/ 198 w 518"/>
                          <a:gd name="T9" fmla="*/ 476 h 633"/>
                          <a:gd name="T10" fmla="*/ 47 w 518"/>
                          <a:gd name="T11" fmla="*/ 523 h 633"/>
                          <a:gd name="T12" fmla="*/ 0 w 518"/>
                          <a:gd name="T13" fmla="*/ 586 h 633"/>
                          <a:gd name="T14" fmla="*/ 65 w 518"/>
                          <a:gd name="T15" fmla="*/ 610 h 633"/>
                          <a:gd name="T16" fmla="*/ 110 w 518"/>
                          <a:gd name="T17" fmla="*/ 586 h 633"/>
                          <a:gd name="T18" fmla="*/ 157 w 518"/>
                          <a:gd name="T19" fmla="*/ 586 h 633"/>
                          <a:gd name="T20" fmla="*/ 221 w 518"/>
                          <a:gd name="T21" fmla="*/ 563 h 633"/>
                          <a:gd name="T22" fmla="*/ 244 w 518"/>
                          <a:gd name="T23" fmla="*/ 633 h 633"/>
                          <a:gd name="T24" fmla="*/ 314 w 518"/>
                          <a:gd name="T25" fmla="*/ 610 h 633"/>
                          <a:gd name="T26" fmla="*/ 314 w 518"/>
                          <a:gd name="T27" fmla="*/ 546 h 633"/>
                          <a:gd name="T28" fmla="*/ 337 w 518"/>
                          <a:gd name="T29" fmla="*/ 546 h 633"/>
                          <a:gd name="T30" fmla="*/ 361 w 518"/>
                          <a:gd name="T31" fmla="*/ 523 h 633"/>
                          <a:gd name="T32" fmla="*/ 448 w 518"/>
                          <a:gd name="T33" fmla="*/ 523 h 633"/>
                          <a:gd name="T34" fmla="*/ 448 w 518"/>
                          <a:gd name="T35" fmla="*/ 476 h 633"/>
                          <a:gd name="T36" fmla="*/ 518 w 518"/>
                          <a:gd name="T37" fmla="*/ 499 h 633"/>
                          <a:gd name="T38" fmla="*/ 494 w 518"/>
                          <a:gd name="T39" fmla="*/ 366 h 633"/>
                          <a:gd name="T40" fmla="*/ 471 w 518"/>
                          <a:gd name="T41" fmla="*/ 296 h 633"/>
                          <a:gd name="T42" fmla="*/ 494 w 518"/>
                          <a:gd name="T43" fmla="*/ 227 h 633"/>
                          <a:gd name="T44" fmla="*/ 494 w 518"/>
                          <a:gd name="T45" fmla="*/ 185 h 633"/>
                          <a:gd name="T46" fmla="*/ 518 w 518"/>
                          <a:gd name="T47" fmla="*/ 115 h 633"/>
                          <a:gd name="T48" fmla="*/ 471 w 518"/>
                          <a:gd name="T49" fmla="*/ 28 h 633"/>
                          <a:gd name="T50" fmla="*/ 448 w 518"/>
                          <a:gd name="T51" fmla="*/ 28 h 633"/>
                          <a:gd name="T52" fmla="*/ 384 w 518"/>
                          <a:gd name="T53" fmla="*/ 0 h 6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18"/>
                          <a:gd name="T82" fmla="*/ 0 h 633"/>
                          <a:gd name="T83" fmla="*/ 518 w 518"/>
                          <a:gd name="T84" fmla="*/ 633 h 6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18" h="633">
                            <a:moveTo>
                              <a:pt x="384" y="0"/>
                            </a:moveTo>
                            <a:lnTo>
                              <a:pt x="361" y="209"/>
                            </a:lnTo>
                            <a:lnTo>
                              <a:pt x="361" y="296"/>
                            </a:lnTo>
                            <a:lnTo>
                              <a:pt x="198" y="429"/>
                            </a:lnTo>
                            <a:lnTo>
                              <a:pt x="198" y="476"/>
                            </a:lnTo>
                            <a:lnTo>
                              <a:pt x="47" y="523"/>
                            </a:lnTo>
                            <a:lnTo>
                              <a:pt x="0" y="586"/>
                            </a:lnTo>
                            <a:lnTo>
                              <a:pt x="65" y="610"/>
                            </a:lnTo>
                            <a:lnTo>
                              <a:pt x="110" y="586"/>
                            </a:lnTo>
                            <a:lnTo>
                              <a:pt x="157" y="586"/>
                            </a:lnTo>
                            <a:lnTo>
                              <a:pt x="221" y="563"/>
                            </a:lnTo>
                            <a:lnTo>
                              <a:pt x="244" y="633"/>
                            </a:lnTo>
                            <a:lnTo>
                              <a:pt x="314" y="610"/>
                            </a:lnTo>
                            <a:lnTo>
                              <a:pt x="314" y="546"/>
                            </a:lnTo>
                            <a:lnTo>
                              <a:pt x="337" y="546"/>
                            </a:lnTo>
                            <a:lnTo>
                              <a:pt x="361" y="523"/>
                            </a:lnTo>
                            <a:lnTo>
                              <a:pt x="448" y="523"/>
                            </a:lnTo>
                            <a:lnTo>
                              <a:pt x="448" y="476"/>
                            </a:lnTo>
                            <a:lnTo>
                              <a:pt x="518" y="499"/>
                            </a:lnTo>
                            <a:lnTo>
                              <a:pt x="494" y="366"/>
                            </a:lnTo>
                            <a:lnTo>
                              <a:pt x="471" y="296"/>
                            </a:lnTo>
                            <a:lnTo>
                              <a:pt x="494" y="227"/>
                            </a:lnTo>
                            <a:lnTo>
                              <a:pt x="494" y="185"/>
                            </a:lnTo>
                            <a:lnTo>
                              <a:pt x="518" y="115"/>
                            </a:lnTo>
                            <a:lnTo>
                              <a:pt x="471" y="28"/>
                            </a:lnTo>
                            <a:lnTo>
                              <a:pt x="448" y="28"/>
                            </a:lnTo>
                            <a:lnTo>
                              <a:pt x="384"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7" name="Freeform 178"/>
                      <p:cNvSpPr>
                        <a:spLocks/>
                      </p:cNvSpPr>
                      <p:nvPr/>
                    </p:nvSpPr>
                    <p:spPr bwMode="auto">
                      <a:xfrm>
                        <a:off x="2202" y="990"/>
                        <a:ext cx="11" cy="9"/>
                      </a:xfrm>
                      <a:custGeom>
                        <a:avLst/>
                        <a:gdLst>
                          <a:gd name="T0" fmla="*/ 47 w 88"/>
                          <a:gd name="T1" fmla="*/ 0 h 70"/>
                          <a:gd name="T2" fmla="*/ 0 w 88"/>
                          <a:gd name="T3" fmla="*/ 23 h 70"/>
                          <a:gd name="T4" fmla="*/ 0 w 88"/>
                          <a:gd name="T5" fmla="*/ 70 h 70"/>
                          <a:gd name="T6" fmla="*/ 88 w 88"/>
                          <a:gd name="T7" fmla="*/ 70 h 70"/>
                          <a:gd name="T8" fmla="*/ 88 w 88"/>
                          <a:gd name="T9" fmla="*/ 23 h 70"/>
                          <a:gd name="T10" fmla="*/ 47 w 88"/>
                          <a:gd name="T11" fmla="*/ 0 h 70"/>
                          <a:gd name="T12" fmla="*/ 0 60000 65536"/>
                          <a:gd name="T13" fmla="*/ 0 60000 65536"/>
                          <a:gd name="T14" fmla="*/ 0 60000 65536"/>
                          <a:gd name="T15" fmla="*/ 0 60000 65536"/>
                          <a:gd name="T16" fmla="*/ 0 60000 65536"/>
                          <a:gd name="T17" fmla="*/ 0 60000 65536"/>
                          <a:gd name="T18" fmla="*/ 0 w 88"/>
                          <a:gd name="T19" fmla="*/ 0 h 70"/>
                          <a:gd name="T20" fmla="*/ 88 w 88"/>
                          <a:gd name="T21" fmla="*/ 70 h 70"/>
                        </a:gdLst>
                        <a:ahLst/>
                        <a:cxnLst>
                          <a:cxn ang="T12">
                            <a:pos x="T0" y="T1"/>
                          </a:cxn>
                          <a:cxn ang="T13">
                            <a:pos x="T2" y="T3"/>
                          </a:cxn>
                          <a:cxn ang="T14">
                            <a:pos x="T4" y="T5"/>
                          </a:cxn>
                          <a:cxn ang="T15">
                            <a:pos x="T6" y="T7"/>
                          </a:cxn>
                          <a:cxn ang="T16">
                            <a:pos x="T8" y="T9"/>
                          </a:cxn>
                          <a:cxn ang="T17">
                            <a:pos x="T10" y="T11"/>
                          </a:cxn>
                        </a:cxnLst>
                        <a:rect l="T18" t="T19" r="T20" b="T21"/>
                        <a:pathLst>
                          <a:path w="88" h="70">
                            <a:moveTo>
                              <a:pt x="47" y="0"/>
                            </a:moveTo>
                            <a:lnTo>
                              <a:pt x="0" y="23"/>
                            </a:lnTo>
                            <a:lnTo>
                              <a:pt x="0" y="70"/>
                            </a:lnTo>
                            <a:lnTo>
                              <a:pt x="88" y="70"/>
                            </a:lnTo>
                            <a:lnTo>
                              <a:pt x="88" y="23"/>
                            </a:lnTo>
                            <a:lnTo>
                              <a:pt x="47"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8" name="Freeform 179"/>
                      <p:cNvSpPr>
                        <a:spLocks/>
                      </p:cNvSpPr>
                      <p:nvPr/>
                    </p:nvSpPr>
                    <p:spPr bwMode="auto">
                      <a:xfrm>
                        <a:off x="2185" y="993"/>
                        <a:ext cx="11" cy="25"/>
                      </a:xfrm>
                      <a:custGeom>
                        <a:avLst/>
                        <a:gdLst>
                          <a:gd name="T0" fmla="*/ 88 w 88"/>
                          <a:gd name="T1" fmla="*/ 47 h 204"/>
                          <a:gd name="T2" fmla="*/ 41 w 88"/>
                          <a:gd name="T3" fmla="*/ 0 h 204"/>
                          <a:gd name="T4" fmla="*/ 0 w 88"/>
                          <a:gd name="T5" fmla="*/ 47 h 204"/>
                          <a:gd name="T6" fmla="*/ 0 w 88"/>
                          <a:gd name="T7" fmla="*/ 157 h 204"/>
                          <a:gd name="T8" fmla="*/ 41 w 88"/>
                          <a:gd name="T9" fmla="*/ 204 h 204"/>
                          <a:gd name="T10" fmla="*/ 70 w 88"/>
                          <a:gd name="T11" fmla="*/ 157 h 204"/>
                          <a:gd name="T12" fmla="*/ 70 w 88"/>
                          <a:gd name="T13" fmla="*/ 94 h 204"/>
                          <a:gd name="T14" fmla="*/ 88 w 88"/>
                          <a:gd name="T15" fmla="*/ 47 h 204"/>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204"/>
                          <a:gd name="T26" fmla="*/ 88 w 88"/>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204">
                            <a:moveTo>
                              <a:pt x="88" y="47"/>
                            </a:moveTo>
                            <a:lnTo>
                              <a:pt x="41" y="0"/>
                            </a:lnTo>
                            <a:lnTo>
                              <a:pt x="0" y="47"/>
                            </a:lnTo>
                            <a:lnTo>
                              <a:pt x="0" y="157"/>
                            </a:lnTo>
                            <a:lnTo>
                              <a:pt x="41" y="204"/>
                            </a:lnTo>
                            <a:lnTo>
                              <a:pt x="70" y="157"/>
                            </a:lnTo>
                            <a:lnTo>
                              <a:pt x="70" y="94"/>
                            </a:lnTo>
                            <a:lnTo>
                              <a:pt x="88" y="47"/>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19" name="Freeform 180"/>
                      <p:cNvSpPr>
                        <a:spLocks/>
                      </p:cNvSpPr>
                      <p:nvPr/>
                    </p:nvSpPr>
                    <p:spPr bwMode="auto">
                      <a:xfrm>
                        <a:off x="2126" y="1060"/>
                        <a:ext cx="8" cy="22"/>
                      </a:xfrm>
                      <a:custGeom>
                        <a:avLst/>
                        <a:gdLst>
                          <a:gd name="T0" fmla="*/ 23 w 70"/>
                          <a:gd name="T1" fmla="*/ 0 h 175"/>
                          <a:gd name="T2" fmla="*/ 0 w 70"/>
                          <a:gd name="T3" fmla="*/ 47 h 175"/>
                          <a:gd name="T4" fmla="*/ 0 w 70"/>
                          <a:gd name="T5" fmla="*/ 87 h 175"/>
                          <a:gd name="T6" fmla="*/ 23 w 70"/>
                          <a:gd name="T7" fmla="*/ 152 h 175"/>
                          <a:gd name="T8" fmla="*/ 23 w 70"/>
                          <a:gd name="T9" fmla="*/ 175 h 175"/>
                          <a:gd name="T10" fmla="*/ 70 w 70"/>
                          <a:gd name="T11" fmla="*/ 134 h 175"/>
                          <a:gd name="T12" fmla="*/ 70 w 70"/>
                          <a:gd name="T13" fmla="*/ 87 h 175"/>
                          <a:gd name="T14" fmla="*/ 23 w 70"/>
                          <a:gd name="T15" fmla="*/ 0 h 1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175"/>
                          <a:gd name="T26" fmla="*/ 70 w 70"/>
                          <a:gd name="T27" fmla="*/ 175 h 1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175">
                            <a:moveTo>
                              <a:pt x="23" y="0"/>
                            </a:moveTo>
                            <a:lnTo>
                              <a:pt x="0" y="47"/>
                            </a:lnTo>
                            <a:lnTo>
                              <a:pt x="0" y="87"/>
                            </a:lnTo>
                            <a:lnTo>
                              <a:pt x="23" y="152"/>
                            </a:lnTo>
                            <a:lnTo>
                              <a:pt x="23" y="175"/>
                            </a:lnTo>
                            <a:lnTo>
                              <a:pt x="70" y="134"/>
                            </a:lnTo>
                            <a:lnTo>
                              <a:pt x="70" y="87"/>
                            </a:lnTo>
                            <a:lnTo>
                              <a:pt x="23" y="0"/>
                            </a:lnTo>
                            <a:close/>
                          </a:path>
                        </a:pathLst>
                      </a:custGeom>
                      <a:solidFill>
                        <a:sysClr val="window" lastClr="FFFFFF">
                          <a:lumMod val="85000"/>
                        </a:sys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0" name="Freeform 181"/>
                      <p:cNvSpPr>
                        <a:spLocks/>
                      </p:cNvSpPr>
                      <p:nvPr/>
                    </p:nvSpPr>
                    <p:spPr bwMode="auto">
                      <a:xfrm>
                        <a:off x="2041" y="1119"/>
                        <a:ext cx="17" cy="12"/>
                      </a:xfrm>
                      <a:custGeom>
                        <a:avLst/>
                        <a:gdLst>
                          <a:gd name="T0" fmla="*/ 110 w 134"/>
                          <a:gd name="T1" fmla="*/ 0 h 93"/>
                          <a:gd name="T2" fmla="*/ 47 w 134"/>
                          <a:gd name="T3" fmla="*/ 0 h 93"/>
                          <a:gd name="T4" fmla="*/ 0 w 134"/>
                          <a:gd name="T5" fmla="*/ 47 h 93"/>
                          <a:gd name="T6" fmla="*/ 47 w 134"/>
                          <a:gd name="T7" fmla="*/ 93 h 93"/>
                          <a:gd name="T8" fmla="*/ 134 w 134"/>
                          <a:gd name="T9" fmla="*/ 47 h 93"/>
                          <a:gd name="T10" fmla="*/ 110 w 134"/>
                          <a:gd name="T11" fmla="*/ 0 h 93"/>
                          <a:gd name="T12" fmla="*/ 0 60000 65536"/>
                          <a:gd name="T13" fmla="*/ 0 60000 65536"/>
                          <a:gd name="T14" fmla="*/ 0 60000 65536"/>
                          <a:gd name="T15" fmla="*/ 0 60000 65536"/>
                          <a:gd name="T16" fmla="*/ 0 60000 65536"/>
                          <a:gd name="T17" fmla="*/ 0 60000 65536"/>
                          <a:gd name="T18" fmla="*/ 0 w 134"/>
                          <a:gd name="T19" fmla="*/ 0 h 93"/>
                          <a:gd name="T20" fmla="*/ 134 w 134"/>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34" h="93">
                            <a:moveTo>
                              <a:pt x="110" y="0"/>
                            </a:moveTo>
                            <a:lnTo>
                              <a:pt x="47" y="0"/>
                            </a:lnTo>
                            <a:lnTo>
                              <a:pt x="0" y="47"/>
                            </a:lnTo>
                            <a:lnTo>
                              <a:pt x="47" y="93"/>
                            </a:lnTo>
                            <a:lnTo>
                              <a:pt x="134" y="47"/>
                            </a:lnTo>
                            <a:lnTo>
                              <a:pt x="110"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1" name="Freeform 182"/>
                      <p:cNvSpPr>
                        <a:spLocks/>
                      </p:cNvSpPr>
                      <p:nvPr/>
                    </p:nvSpPr>
                    <p:spPr bwMode="auto">
                      <a:xfrm>
                        <a:off x="1999" y="1094"/>
                        <a:ext cx="53" cy="112"/>
                      </a:xfrm>
                      <a:custGeom>
                        <a:avLst/>
                        <a:gdLst>
                          <a:gd name="T0" fmla="*/ 0 w 424"/>
                          <a:gd name="T1" fmla="*/ 47 h 901"/>
                          <a:gd name="T2" fmla="*/ 18 w 424"/>
                          <a:gd name="T3" fmla="*/ 111 h 901"/>
                          <a:gd name="T4" fmla="*/ 88 w 424"/>
                          <a:gd name="T5" fmla="*/ 111 h 901"/>
                          <a:gd name="T6" fmla="*/ 133 w 424"/>
                          <a:gd name="T7" fmla="*/ 181 h 901"/>
                          <a:gd name="T8" fmla="*/ 111 w 424"/>
                          <a:gd name="T9" fmla="*/ 251 h 901"/>
                          <a:gd name="T10" fmla="*/ 221 w 424"/>
                          <a:gd name="T11" fmla="*/ 384 h 901"/>
                          <a:gd name="T12" fmla="*/ 314 w 424"/>
                          <a:gd name="T13" fmla="*/ 518 h 901"/>
                          <a:gd name="T14" fmla="*/ 268 w 424"/>
                          <a:gd name="T15" fmla="*/ 587 h 901"/>
                          <a:gd name="T16" fmla="*/ 314 w 424"/>
                          <a:gd name="T17" fmla="*/ 704 h 901"/>
                          <a:gd name="T18" fmla="*/ 221 w 424"/>
                          <a:gd name="T19" fmla="*/ 744 h 901"/>
                          <a:gd name="T20" fmla="*/ 221 w 424"/>
                          <a:gd name="T21" fmla="*/ 791 h 901"/>
                          <a:gd name="T22" fmla="*/ 157 w 424"/>
                          <a:gd name="T23" fmla="*/ 814 h 901"/>
                          <a:gd name="T24" fmla="*/ 157 w 424"/>
                          <a:gd name="T25" fmla="*/ 861 h 901"/>
                          <a:gd name="T26" fmla="*/ 180 w 424"/>
                          <a:gd name="T27" fmla="*/ 901 h 901"/>
                          <a:gd name="T28" fmla="*/ 221 w 424"/>
                          <a:gd name="T29" fmla="*/ 878 h 901"/>
                          <a:gd name="T30" fmla="*/ 355 w 424"/>
                          <a:gd name="T31" fmla="*/ 767 h 901"/>
                          <a:gd name="T32" fmla="*/ 402 w 424"/>
                          <a:gd name="T33" fmla="*/ 721 h 901"/>
                          <a:gd name="T34" fmla="*/ 424 w 424"/>
                          <a:gd name="T35" fmla="*/ 634 h 901"/>
                          <a:gd name="T36" fmla="*/ 402 w 424"/>
                          <a:gd name="T37" fmla="*/ 518 h 901"/>
                          <a:gd name="T38" fmla="*/ 355 w 424"/>
                          <a:gd name="T39" fmla="*/ 453 h 901"/>
                          <a:gd name="T40" fmla="*/ 355 w 424"/>
                          <a:gd name="T41" fmla="*/ 408 h 901"/>
                          <a:gd name="T42" fmla="*/ 290 w 424"/>
                          <a:gd name="T43" fmla="*/ 408 h 901"/>
                          <a:gd name="T44" fmla="*/ 245 w 424"/>
                          <a:gd name="T45" fmla="*/ 338 h 901"/>
                          <a:gd name="T46" fmla="*/ 198 w 424"/>
                          <a:gd name="T47" fmla="*/ 251 h 901"/>
                          <a:gd name="T48" fmla="*/ 198 w 424"/>
                          <a:gd name="T49" fmla="*/ 181 h 901"/>
                          <a:gd name="T50" fmla="*/ 268 w 424"/>
                          <a:gd name="T51" fmla="*/ 111 h 901"/>
                          <a:gd name="T52" fmla="*/ 290 w 424"/>
                          <a:gd name="T53" fmla="*/ 87 h 901"/>
                          <a:gd name="T54" fmla="*/ 268 w 424"/>
                          <a:gd name="T55" fmla="*/ 87 h 901"/>
                          <a:gd name="T56" fmla="*/ 221 w 424"/>
                          <a:gd name="T57" fmla="*/ 47 h 901"/>
                          <a:gd name="T58" fmla="*/ 221 w 424"/>
                          <a:gd name="T59" fmla="*/ 0 h 901"/>
                          <a:gd name="T60" fmla="*/ 198 w 424"/>
                          <a:gd name="T61" fmla="*/ 0 h 901"/>
                          <a:gd name="T62" fmla="*/ 133 w 424"/>
                          <a:gd name="T63" fmla="*/ 0 h 901"/>
                          <a:gd name="T64" fmla="*/ 18 w 424"/>
                          <a:gd name="T65" fmla="*/ 70 h 901"/>
                          <a:gd name="T66" fmla="*/ 0 w 424"/>
                          <a:gd name="T67" fmla="*/ 47 h 9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4"/>
                          <a:gd name="T103" fmla="*/ 0 h 901"/>
                          <a:gd name="T104" fmla="*/ 424 w 424"/>
                          <a:gd name="T105" fmla="*/ 901 h 9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4" h="901">
                            <a:moveTo>
                              <a:pt x="0" y="47"/>
                            </a:moveTo>
                            <a:lnTo>
                              <a:pt x="18" y="111"/>
                            </a:lnTo>
                            <a:lnTo>
                              <a:pt x="88" y="111"/>
                            </a:lnTo>
                            <a:lnTo>
                              <a:pt x="133" y="181"/>
                            </a:lnTo>
                            <a:lnTo>
                              <a:pt x="111" y="251"/>
                            </a:lnTo>
                            <a:lnTo>
                              <a:pt x="221" y="384"/>
                            </a:lnTo>
                            <a:lnTo>
                              <a:pt x="314" y="518"/>
                            </a:lnTo>
                            <a:lnTo>
                              <a:pt x="268" y="587"/>
                            </a:lnTo>
                            <a:lnTo>
                              <a:pt x="314" y="704"/>
                            </a:lnTo>
                            <a:lnTo>
                              <a:pt x="221" y="744"/>
                            </a:lnTo>
                            <a:lnTo>
                              <a:pt x="221" y="791"/>
                            </a:lnTo>
                            <a:lnTo>
                              <a:pt x="157" y="814"/>
                            </a:lnTo>
                            <a:lnTo>
                              <a:pt x="157" y="861"/>
                            </a:lnTo>
                            <a:lnTo>
                              <a:pt x="180" y="901"/>
                            </a:lnTo>
                            <a:lnTo>
                              <a:pt x="221" y="878"/>
                            </a:lnTo>
                            <a:lnTo>
                              <a:pt x="355" y="767"/>
                            </a:lnTo>
                            <a:lnTo>
                              <a:pt x="402" y="721"/>
                            </a:lnTo>
                            <a:lnTo>
                              <a:pt x="424" y="634"/>
                            </a:lnTo>
                            <a:lnTo>
                              <a:pt x="402" y="518"/>
                            </a:lnTo>
                            <a:lnTo>
                              <a:pt x="355" y="453"/>
                            </a:lnTo>
                            <a:lnTo>
                              <a:pt x="355" y="408"/>
                            </a:lnTo>
                            <a:lnTo>
                              <a:pt x="290" y="408"/>
                            </a:lnTo>
                            <a:lnTo>
                              <a:pt x="245" y="338"/>
                            </a:lnTo>
                            <a:lnTo>
                              <a:pt x="198" y="251"/>
                            </a:lnTo>
                            <a:lnTo>
                              <a:pt x="198" y="181"/>
                            </a:lnTo>
                            <a:lnTo>
                              <a:pt x="268" y="111"/>
                            </a:lnTo>
                            <a:lnTo>
                              <a:pt x="290" y="87"/>
                            </a:lnTo>
                            <a:lnTo>
                              <a:pt x="268" y="87"/>
                            </a:lnTo>
                            <a:lnTo>
                              <a:pt x="221" y="47"/>
                            </a:lnTo>
                            <a:lnTo>
                              <a:pt x="221" y="0"/>
                            </a:lnTo>
                            <a:lnTo>
                              <a:pt x="198" y="0"/>
                            </a:lnTo>
                            <a:lnTo>
                              <a:pt x="133" y="0"/>
                            </a:lnTo>
                            <a:lnTo>
                              <a:pt x="18" y="70"/>
                            </a:lnTo>
                            <a:lnTo>
                              <a:pt x="0" y="4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2" name="Freeform 183"/>
                      <p:cNvSpPr>
                        <a:spLocks/>
                      </p:cNvSpPr>
                      <p:nvPr/>
                    </p:nvSpPr>
                    <p:spPr bwMode="auto">
                      <a:xfrm>
                        <a:off x="1982" y="1100"/>
                        <a:ext cx="56" cy="101"/>
                      </a:xfrm>
                      <a:custGeom>
                        <a:avLst/>
                        <a:gdLst>
                          <a:gd name="T0" fmla="*/ 110 w 453"/>
                          <a:gd name="T1" fmla="*/ 0 h 814"/>
                          <a:gd name="T2" fmla="*/ 52 w 453"/>
                          <a:gd name="T3" fmla="*/ 52 h 814"/>
                          <a:gd name="T4" fmla="*/ 0 w 453"/>
                          <a:gd name="T5" fmla="*/ 134 h 814"/>
                          <a:gd name="T6" fmla="*/ 70 w 453"/>
                          <a:gd name="T7" fmla="*/ 180 h 814"/>
                          <a:gd name="T8" fmla="*/ 70 w 453"/>
                          <a:gd name="T9" fmla="*/ 291 h 814"/>
                          <a:gd name="T10" fmla="*/ 110 w 453"/>
                          <a:gd name="T11" fmla="*/ 314 h 814"/>
                          <a:gd name="T12" fmla="*/ 180 w 453"/>
                          <a:gd name="T13" fmla="*/ 267 h 814"/>
                          <a:gd name="T14" fmla="*/ 227 w 453"/>
                          <a:gd name="T15" fmla="*/ 267 h 814"/>
                          <a:gd name="T16" fmla="*/ 337 w 453"/>
                          <a:gd name="T17" fmla="*/ 406 h 814"/>
                          <a:gd name="T18" fmla="*/ 337 w 453"/>
                          <a:gd name="T19" fmla="*/ 453 h 814"/>
                          <a:gd name="T20" fmla="*/ 360 w 453"/>
                          <a:gd name="T21" fmla="*/ 494 h 814"/>
                          <a:gd name="T22" fmla="*/ 360 w 453"/>
                          <a:gd name="T23" fmla="*/ 563 h 814"/>
                          <a:gd name="T24" fmla="*/ 337 w 453"/>
                          <a:gd name="T25" fmla="*/ 587 h 814"/>
                          <a:gd name="T26" fmla="*/ 272 w 453"/>
                          <a:gd name="T27" fmla="*/ 563 h 814"/>
                          <a:gd name="T28" fmla="*/ 227 w 453"/>
                          <a:gd name="T29" fmla="*/ 518 h 814"/>
                          <a:gd name="T30" fmla="*/ 174 w 453"/>
                          <a:gd name="T31" fmla="*/ 570 h 814"/>
                          <a:gd name="T32" fmla="*/ 157 w 453"/>
                          <a:gd name="T33" fmla="*/ 610 h 814"/>
                          <a:gd name="T34" fmla="*/ 180 w 453"/>
                          <a:gd name="T35" fmla="*/ 697 h 814"/>
                          <a:gd name="T36" fmla="*/ 227 w 453"/>
                          <a:gd name="T37" fmla="*/ 744 h 814"/>
                          <a:gd name="T38" fmla="*/ 296 w 453"/>
                          <a:gd name="T39" fmla="*/ 814 h 814"/>
                          <a:gd name="T40" fmla="*/ 319 w 453"/>
                          <a:gd name="T41" fmla="*/ 790 h 814"/>
                          <a:gd name="T42" fmla="*/ 360 w 453"/>
                          <a:gd name="T43" fmla="*/ 744 h 814"/>
                          <a:gd name="T44" fmla="*/ 360 w 453"/>
                          <a:gd name="T45" fmla="*/ 697 h 814"/>
                          <a:gd name="T46" fmla="*/ 407 w 453"/>
                          <a:gd name="T47" fmla="*/ 674 h 814"/>
                          <a:gd name="T48" fmla="*/ 447 w 453"/>
                          <a:gd name="T49" fmla="*/ 650 h 814"/>
                          <a:gd name="T50" fmla="*/ 453 w 453"/>
                          <a:gd name="T51" fmla="*/ 610 h 814"/>
                          <a:gd name="T52" fmla="*/ 407 w 453"/>
                          <a:gd name="T53" fmla="*/ 563 h 814"/>
                          <a:gd name="T54" fmla="*/ 436 w 453"/>
                          <a:gd name="T55" fmla="*/ 494 h 814"/>
                          <a:gd name="T56" fmla="*/ 447 w 453"/>
                          <a:gd name="T57" fmla="*/ 471 h 814"/>
                          <a:gd name="T58" fmla="*/ 424 w 453"/>
                          <a:gd name="T59" fmla="*/ 424 h 814"/>
                          <a:gd name="T60" fmla="*/ 319 w 453"/>
                          <a:gd name="T61" fmla="*/ 267 h 814"/>
                          <a:gd name="T62" fmla="*/ 250 w 453"/>
                          <a:gd name="T63" fmla="*/ 204 h 814"/>
                          <a:gd name="T64" fmla="*/ 272 w 453"/>
                          <a:gd name="T65" fmla="*/ 134 h 814"/>
                          <a:gd name="T66" fmla="*/ 250 w 453"/>
                          <a:gd name="T67" fmla="*/ 87 h 814"/>
                          <a:gd name="T68" fmla="*/ 227 w 453"/>
                          <a:gd name="T69" fmla="*/ 64 h 814"/>
                          <a:gd name="T70" fmla="*/ 157 w 453"/>
                          <a:gd name="T71" fmla="*/ 64 h 814"/>
                          <a:gd name="T72" fmla="*/ 157 w 453"/>
                          <a:gd name="T73" fmla="*/ 23 h 814"/>
                          <a:gd name="T74" fmla="*/ 110 w 453"/>
                          <a:gd name="T75" fmla="*/ 0 h 8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3"/>
                          <a:gd name="T115" fmla="*/ 0 h 814"/>
                          <a:gd name="T116" fmla="*/ 453 w 453"/>
                          <a:gd name="T117" fmla="*/ 814 h 8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3" h="814">
                            <a:moveTo>
                              <a:pt x="110" y="0"/>
                            </a:moveTo>
                            <a:lnTo>
                              <a:pt x="52" y="52"/>
                            </a:lnTo>
                            <a:lnTo>
                              <a:pt x="0" y="134"/>
                            </a:lnTo>
                            <a:lnTo>
                              <a:pt x="70" y="180"/>
                            </a:lnTo>
                            <a:lnTo>
                              <a:pt x="70" y="291"/>
                            </a:lnTo>
                            <a:lnTo>
                              <a:pt x="110" y="314"/>
                            </a:lnTo>
                            <a:lnTo>
                              <a:pt x="180" y="267"/>
                            </a:lnTo>
                            <a:lnTo>
                              <a:pt x="227" y="267"/>
                            </a:lnTo>
                            <a:lnTo>
                              <a:pt x="337" y="406"/>
                            </a:lnTo>
                            <a:lnTo>
                              <a:pt x="337" y="453"/>
                            </a:lnTo>
                            <a:lnTo>
                              <a:pt x="360" y="494"/>
                            </a:lnTo>
                            <a:lnTo>
                              <a:pt x="360" y="563"/>
                            </a:lnTo>
                            <a:lnTo>
                              <a:pt x="337" y="587"/>
                            </a:lnTo>
                            <a:lnTo>
                              <a:pt x="272" y="563"/>
                            </a:lnTo>
                            <a:lnTo>
                              <a:pt x="227" y="518"/>
                            </a:lnTo>
                            <a:lnTo>
                              <a:pt x="174" y="570"/>
                            </a:lnTo>
                            <a:lnTo>
                              <a:pt x="157" y="610"/>
                            </a:lnTo>
                            <a:lnTo>
                              <a:pt x="180" y="697"/>
                            </a:lnTo>
                            <a:lnTo>
                              <a:pt x="227" y="744"/>
                            </a:lnTo>
                            <a:lnTo>
                              <a:pt x="296" y="814"/>
                            </a:lnTo>
                            <a:lnTo>
                              <a:pt x="319" y="790"/>
                            </a:lnTo>
                            <a:lnTo>
                              <a:pt x="360" y="744"/>
                            </a:lnTo>
                            <a:lnTo>
                              <a:pt x="360" y="697"/>
                            </a:lnTo>
                            <a:lnTo>
                              <a:pt x="407" y="674"/>
                            </a:lnTo>
                            <a:lnTo>
                              <a:pt x="447" y="650"/>
                            </a:lnTo>
                            <a:lnTo>
                              <a:pt x="453" y="610"/>
                            </a:lnTo>
                            <a:lnTo>
                              <a:pt x="407" y="563"/>
                            </a:lnTo>
                            <a:lnTo>
                              <a:pt x="436" y="494"/>
                            </a:lnTo>
                            <a:lnTo>
                              <a:pt x="447" y="471"/>
                            </a:lnTo>
                            <a:lnTo>
                              <a:pt x="424" y="424"/>
                            </a:lnTo>
                            <a:lnTo>
                              <a:pt x="319" y="267"/>
                            </a:lnTo>
                            <a:lnTo>
                              <a:pt x="250" y="204"/>
                            </a:lnTo>
                            <a:lnTo>
                              <a:pt x="272" y="134"/>
                            </a:lnTo>
                            <a:lnTo>
                              <a:pt x="250" y="87"/>
                            </a:lnTo>
                            <a:lnTo>
                              <a:pt x="227" y="64"/>
                            </a:lnTo>
                            <a:lnTo>
                              <a:pt x="157" y="64"/>
                            </a:lnTo>
                            <a:lnTo>
                              <a:pt x="157" y="23"/>
                            </a:lnTo>
                            <a:lnTo>
                              <a:pt x="110"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3" name="Freeform 184"/>
                      <p:cNvSpPr>
                        <a:spLocks/>
                      </p:cNvSpPr>
                      <p:nvPr/>
                    </p:nvSpPr>
                    <p:spPr bwMode="auto">
                      <a:xfrm>
                        <a:off x="1966" y="1116"/>
                        <a:ext cx="61" cy="107"/>
                      </a:xfrm>
                      <a:custGeom>
                        <a:avLst/>
                        <a:gdLst>
                          <a:gd name="T0" fmla="*/ 122 w 482"/>
                          <a:gd name="T1" fmla="*/ 0 h 854"/>
                          <a:gd name="T2" fmla="*/ 99 w 482"/>
                          <a:gd name="T3" fmla="*/ 28 h 854"/>
                          <a:gd name="T4" fmla="*/ 58 w 482"/>
                          <a:gd name="T5" fmla="*/ 75 h 854"/>
                          <a:gd name="T6" fmla="*/ 0 w 482"/>
                          <a:gd name="T7" fmla="*/ 140 h 854"/>
                          <a:gd name="T8" fmla="*/ 75 w 482"/>
                          <a:gd name="T9" fmla="*/ 272 h 854"/>
                          <a:gd name="T10" fmla="*/ 75 w 482"/>
                          <a:gd name="T11" fmla="*/ 360 h 854"/>
                          <a:gd name="T12" fmla="*/ 75 w 482"/>
                          <a:gd name="T13" fmla="*/ 406 h 854"/>
                          <a:gd name="T14" fmla="*/ 99 w 482"/>
                          <a:gd name="T15" fmla="*/ 476 h 854"/>
                          <a:gd name="T16" fmla="*/ 75 w 482"/>
                          <a:gd name="T17" fmla="*/ 656 h 854"/>
                          <a:gd name="T18" fmla="*/ 75 w 482"/>
                          <a:gd name="T19" fmla="*/ 720 h 854"/>
                          <a:gd name="T20" fmla="*/ 145 w 482"/>
                          <a:gd name="T21" fmla="*/ 767 h 854"/>
                          <a:gd name="T22" fmla="*/ 168 w 482"/>
                          <a:gd name="T23" fmla="*/ 848 h 854"/>
                          <a:gd name="T24" fmla="*/ 232 w 482"/>
                          <a:gd name="T25" fmla="*/ 854 h 854"/>
                          <a:gd name="T26" fmla="*/ 192 w 482"/>
                          <a:gd name="T27" fmla="*/ 743 h 854"/>
                          <a:gd name="T28" fmla="*/ 145 w 482"/>
                          <a:gd name="T29" fmla="*/ 697 h 854"/>
                          <a:gd name="T30" fmla="*/ 168 w 482"/>
                          <a:gd name="T31" fmla="*/ 540 h 854"/>
                          <a:gd name="T32" fmla="*/ 168 w 482"/>
                          <a:gd name="T33" fmla="*/ 453 h 854"/>
                          <a:gd name="T34" fmla="*/ 232 w 482"/>
                          <a:gd name="T35" fmla="*/ 476 h 854"/>
                          <a:gd name="T36" fmla="*/ 279 w 482"/>
                          <a:gd name="T37" fmla="*/ 476 h 854"/>
                          <a:gd name="T38" fmla="*/ 302 w 482"/>
                          <a:gd name="T39" fmla="*/ 429 h 854"/>
                          <a:gd name="T40" fmla="*/ 349 w 482"/>
                          <a:gd name="T41" fmla="*/ 384 h 854"/>
                          <a:gd name="T42" fmla="*/ 394 w 482"/>
                          <a:gd name="T43" fmla="*/ 429 h 854"/>
                          <a:gd name="T44" fmla="*/ 476 w 482"/>
                          <a:gd name="T45" fmla="*/ 453 h 854"/>
                          <a:gd name="T46" fmla="*/ 482 w 482"/>
                          <a:gd name="T47" fmla="*/ 406 h 854"/>
                          <a:gd name="T48" fmla="*/ 482 w 482"/>
                          <a:gd name="T49" fmla="*/ 337 h 854"/>
                          <a:gd name="T50" fmla="*/ 459 w 482"/>
                          <a:gd name="T51" fmla="*/ 272 h 854"/>
                          <a:gd name="T52" fmla="*/ 394 w 482"/>
                          <a:gd name="T53" fmla="*/ 180 h 854"/>
                          <a:gd name="T54" fmla="*/ 349 w 482"/>
                          <a:gd name="T55" fmla="*/ 133 h 854"/>
                          <a:gd name="T56" fmla="*/ 296 w 482"/>
                          <a:gd name="T57" fmla="*/ 140 h 854"/>
                          <a:gd name="T58" fmla="*/ 232 w 482"/>
                          <a:gd name="T59" fmla="*/ 180 h 854"/>
                          <a:gd name="T60" fmla="*/ 192 w 482"/>
                          <a:gd name="T61" fmla="*/ 133 h 854"/>
                          <a:gd name="T62" fmla="*/ 185 w 482"/>
                          <a:gd name="T63" fmla="*/ 58 h 854"/>
                          <a:gd name="T64" fmla="*/ 168 w 482"/>
                          <a:gd name="T65" fmla="*/ 23 h 854"/>
                          <a:gd name="T66" fmla="*/ 122 w 482"/>
                          <a:gd name="T67" fmla="*/ 0 h 8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2"/>
                          <a:gd name="T103" fmla="*/ 0 h 854"/>
                          <a:gd name="T104" fmla="*/ 482 w 482"/>
                          <a:gd name="T105" fmla="*/ 854 h 8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2" h="854">
                            <a:moveTo>
                              <a:pt x="122" y="0"/>
                            </a:moveTo>
                            <a:lnTo>
                              <a:pt x="99" y="28"/>
                            </a:lnTo>
                            <a:lnTo>
                              <a:pt x="58" y="75"/>
                            </a:lnTo>
                            <a:lnTo>
                              <a:pt x="0" y="140"/>
                            </a:lnTo>
                            <a:lnTo>
                              <a:pt x="75" y="272"/>
                            </a:lnTo>
                            <a:lnTo>
                              <a:pt x="75" y="360"/>
                            </a:lnTo>
                            <a:lnTo>
                              <a:pt x="75" y="406"/>
                            </a:lnTo>
                            <a:lnTo>
                              <a:pt x="99" y="476"/>
                            </a:lnTo>
                            <a:lnTo>
                              <a:pt x="75" y="656"/>
                            </a:lnTo>
                            <a:lnTo>
                              <a:pt x="75" y="720"/>
                            </a:lnTo>
                            <a:lnTo>
                              <a:pt x="145" y="767"/>
                            </a:lnTo>
                            <a:lnTo>
                              <a:pt x="168" y="848"/>
                            </a:lnTo>
                            <a:lnTo>
                              <a:pt x="232" y="854"/>
                            </a:lnTo>
                            <a:lnTo>
                              <a:pt x="192" y="743"/>
                            </a:lnTo>
                            <a:lnTo>
                              <a:pt x="145" y="697"/>
                            </a:lnTo>
                            <a:lnTo>
                              <a:pt x="168" y="540"/>
                            </a:lnTo>
                            <a:lnTo>
                              <a:pt x="168" y="453"/>
                            </a:lnTo>
                            <a:lnTo>
                              <a:pt x="232" y="476"/>
                            </a:lnTo>
                            <a:lnTo>
                              <a:pt x="279" y="476"/>
                            </a:lnTo>
                            <a:lnTo>
                              <a:pt x="302" y="429"/>
                            </a:lnTo>
                            <a:lnTo>
                              <a:pt x="349" y="384"/>
                            </a:lnTo>
                            <a:lnTo>
                              <a:pt x="394" y="429"/>
                            </a:lnTo>
                            <a:lnTo>
                              <a:pt x="476" y="453"/>
                            </a:lnTo>
                            <a:lnTo>
                              <a:pt x="482" y="406"/>
                            </a:lnTo>
                            <a:lnTo>
                              <a:pt x="482" y="337"/>
                            </a:lnTo>
                            <a:lnTo>
                              <a:pt x="459" y="272"/>
                            </a:lnTo>
                            <a:lnTo>
                              <a:pt x="394" y="180"/>
                            </a:lnTo>
                            <a:lnTo>
                              <a:pt x="349" y="133"/>
                            </a:lnTo>
                            <a:lnTo>
                              <a:pt x="296" y="140"/>
                            </a:lnTo>
                            <a:lnTo>
                              <a:pt x="232" y="180"/>
                            </a:lnTo>
                            <a:lnTo>
                              <a:pt x="192" y="133"/>
                            </a:lnTo>
                            <a:lnTo>
                              <a:pt x="185" y="58"/>
                            </a:lnTo>
                            <a:lnTo>
                              <a:pt x="168" y="23"/>
                            </a:lnTo>
                            <a:lnTo>
                              <a:pt x="122"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4" name="Freeform 185"/>
                      <p:cNvSpPr>
                        <a:spLocks/>
                      </p:cNvSpPr>
                      <p:nvPr/>
                    </p:nvSpPr>
                    <p:spPr bwMode="auto">
                      <a:xfrm>
                        <a:off x="1929" y="1049"/>
                        <a:ext cx="67" cy="135"/>
                      </a:xfrm>
                      <a:custGeom>
                        <a:avLst/>
                        <a:gdLst>
                          <a:gd name="T0" fmla="*/ 244 w 534"/>
                          <a:gd name="T1" fmla="*/ 0 h 1075"/>
                          <a:gd name="T2" fmla="*/ 203 w 534"/>
                          <a:gd name="T3" fmla="*/ 47 h 1075"/>
                          <a:gd name="T4" fmla="*/ 133 w 534"/>
                          <a:gd name="T5" fmla="*/ 110 h 1075"/>
                          <a:gd name="T6" fmla="*/ 93 w 534"/>
                          <a:gd name="T7" fmla="*/ 204 h 1075"/>
                          <a:gd name="T8" fmla="*/ 93 w 534"/>
                          <a:gd name="T9" fmla="*/ 308 h 1075"/>
                          <a:gd name="T10" fmla="*/ 35 w 534"/>
                          <a:gd name="T11" fmla="*/ 308 h 1075"/>
                          <a:gd name="T12" fmla="*/ 23 w 534"/>
                          <a:gd name="T13" fmla="*/ 354 h 1075"/>
                          <a:gd name="T14" fmla="*/ 17 w 534"/>
                          <a:gd name="T15" fmla="*/ 459 h 1075"/>
                          <a:gd name="T16" fmla="*/ 0 w 534"/>
                          <a:gd name="T17" fmla="*/ 511 h 1075"/>
                          <a:gd name="T18" fmla="*/ 63 w 534"/>
                          <a:gd name="T19" fmla="*/ 558 h 1075"/>
                          <a:gd name="T20" fmla="*/ 110 w 534"/>
                          <a:gd name="T21" fmla="*/ 715 h 1075"/>
                          <a:gd name="T22" fmla="*/ 150 w 534"/>
                          <a:gd name="T23" fmla="*/ 785 h 1075"/>
                          <a:gd name="T24" fmla="*/ 180 w 534"/>
                          <a:gd name="T25" fmla="*/ 807 h 1075"/>
                          <a:gd name="T26" fmla="*/ 220 w 534"/>
                          <a:gd name="T27" fmla="*/ 807 h 1075"/>
                          <a:gd name="T28" fmla="*/ 244 w 534"/>
                          <a:gd name="T29" fmla="*/ 715 h 1075"/>
                          <a:gd name="T30" fmla="*/ 290 w 534"/>
                          <a:gd name="T31" fmla="*/ 762 h 1075"/>
                          <a:gd name="T32" fmla="*/ 290 w 534"/>
                          <a:gd name="T33" fmla="*/ 825 h 1075"/>
                          <a:gd name="T34" fmla="*/ 337 w 534"/>
                          <a:gd name="T35" fmla="*/ 895 h 1075"/>
                          <a:gd name="T36" fmla="*/ 354 w 534"/>
                          <a:gd name="T37" fmla="*/ 919 h 1075"/>
                          <a:gd name="T38" fmla="*/ 354 w 534"/>
                          <a:gd name="T39" fmla="*/ 1011 h 1075"/>
                          <a:gd name="T40" fmla="*/ 401 w 534"/>
                          <a:gd name="T41" fmla="*/ 1075 h 1075"/>
                          <a:gd name="T42" fmla="*/ 401 w 534"/>
                          <a:gd name="T43" fmla="*/ 988 h 1075"/>
                          <a:gd name="T44" fmla="*/ 377 w 534"/>
                          <a:gd name="T45" fmla="*/ 941 h 1075"/>
                          <a:gd name="T46" fmla="*/ 377 w 534"/>
                          <a:gd name="T47" fmla="*/ 825 h 1075"/>
                          <a:gd name="T48" fmla="*/ 337 w 534"/>
                          <a:gd name="T49" fmla="*/ 738 h 1075"/>
                          <a:gd name="T50" fmla="*/ 302 w 534"/>
                          <a:gd name="T51" fmla="*/ 663 h 1075"/>
                          <a:gd name="T52" fmla="*/ 349 w 534"/>
                          <a:gd name="T53" fmla="*/ 610 h 1075"/>
                          <a:gd name="T54" fmla="*/ 384 w 534"/>
                          <a:gd name="T55" fmla="*/ 575 h 1075"/>
                          <a:gd name="T56" fmla="*/ 424 w 534"/>
                          <a:gd name="T57" fmla="*/ 535 h 1075"/>
                          <a:gd name="T58" fmla="*/ 470 w 534"/>
                          <a:gd name="T59" fmla="*/ 465 h 1075"/>
                          <a:gd name="T60" fmla="*/ 534 w 534"/>
                          <a:gd name="T61" fmla="*/ 406 h 1075"/>
                          <a:gd name="T62" fmla="*/ 505 w 534"/>
                          <a:gd name="T63" fmla="*/ 291 h 1075"/>
                          <a:gd name="T64" fmla="*/ 424 w 534"/>
                          <a:gd name="T65" fmla="*/ 284 h 1075"/>
                          <a:gd name="T66" fmla="*/ 354 w 534"/>
                          <a:gd name="T67" fmla="*/ 221 h 1075"/>
                          <a:gd name="T68" fmla="*/ 354 w 534"/>
                          <a:gd name="T69" fmla="*/ 134 h 1075"/>
                          <a:gd name="T70" fmla="*/ 314 w 534"/>
                          <a:gd name="T71" fmla="*/ 30 h 1075"/>
                          <a:gd name="T72" fmla="*/ 290 w 534"/>
                          <a:gd name="T73" fmla="*/ 24 h 1075"/>
                          <a:gd name="T74" fmla="*/ 244 w 534"/>
                          <a:gd name="T75" fmla="*/ 0 h 10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4"/>
                          <a:gd name="T115" fmla="*/ 0 h 1075"/>
                          <a:gd name="T116" fmla="*/ 534 w 534"/>
                          <a:gd name="T117" fmla="*/ 1075 h 10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4" h="1075">
                            <a:moveTo>
                              <a:pt x="244" y="0"/>
                            </a:moveTo>
                            <a:lnTo>
                              <a:pt x="203" y="47"/>
                            </a:lnTo>
                            <a:lnTo>
                              <a:pt x="133" y="110"/>
                            </a:lnTo>
                            <a:lnTo>
                              <a:pt x="93" y="204"/>
                            </a:lnTo>
                            <a:lnTo>
                              <a:pt x="93" y="308"/>
                            </a:lnTo>
                            <a:lnTo>
                              <a:pt x="35" y="308"/>
                            </a:lnTo>
                            <a:lnTo>
                              <a:pt x="23" y="354"/>
                            </a:lnTo>
                            <a:lnTo>
                              <a:pt x="17" y="459"/>
                            </a:lnTo>
                            <a:lnTo>
                              <a:pt x="0" y="511"/>
                            </a:lnTo>
                            <a:lnTo>
                              <a:pt x="63" y="558"/>
                            </a:lnTo>
                            <a:lnTo>
                              <a:pt x="110" y="715"/>
                            </a:lnTo>
                            <a:lnTo>
                              <a:pt x="150" y="785"/>
                            </a:lnTo>
                            <a:lnTo>
                              <a:pt x="180" y="807"/>
                            </a:lnTo>
                            <a:lnTo>
                              <a:pt x="220" y="807"/>
                            </a:lnTo>
                            <a:lnTo>
                              <a:pt x="244" y="715"/>
                            </a:lnTo>
                            <a:lnTo>
                              <a:pt x="290" y="762"/>
                            </a:lnTo>
                            <a:lnTo>
                              <a:pt x="290" y="825"/>
                            </a:lnTo>
                            <a:lnTo>
                              <a:pt x="337" y="895"/>
                            </a:lnTo>
                            <a:lnTo>
                              <a:pt x="354" y="919"/>
                            </a:lnTo>
                            <a:lnTo>
                              <a:pt x="354" y="1011"/>
                            </a:lnTo>
                            <a:lnTo>
                              <a:pt x="401" y="1075"/>
                            </a:lnTo>
                            <a:lnTo>
                              <a:pt x="401" y="988"/>
                            </a:lnTo>
                            <a:lnTo>
                              <a:pt x="377" y="941"/>
                            </a:lnTo>
                            <a:lnTo>
                              <a:pt x="377" y="825"/>
                            </a:lnTo>
                            <a:lnTo>
                              <a:pt x="337" y="738"/>
                            </a:lnTo>
                            <a:lnTo>
                              <a:pt x="302" y="663"/>
                            </a:lnTo>
                            <a:lnTo>
                              <a:pt x="349" y="610"/>
                            </a:lnTo>
                            <a:lnTo>
                              <a:pt x="384" y="575"/>
                            </a:lnTo>
                            <a:lnTo>
                              <a:pt x="424" y="535"/>
                            </a:lnTo>
                            <a:lnTo>
                              <a:pt x="470" y="465"/>
                            </a:lnTo>
                            <a:lnTo>
                              <a:pt x="534" y="406"/>
                            </a:lnTo>
                            <a:lnTo>
                              <a:pt x="505" y="291"/>
                            </a:lnTo>
                            <a:lnTo>
                              <a:pt x="424" y="284"/>
                            </a:lnTo>
                            <a:lnTo>
                              <a:pt x="354" y="221"/>
                            </a:lnTo>
                            <a:lnTo>
                              <a:pt x="354" y="134"/>
                            </a:lnTo>
                            <a:lnTo>
                              <a:pt x="314" y="30"/>
                            </a:lnTo>
                            <a:lnTo>
                              <a:pt x="290" y="24"/>
                            </a:lnTo>
                            <a:lnTo>
                              <a:pt x="244"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5" name="Freeform 186"/>
                      <p:cNvSpPr>
                        <a:spLocks/>
                      </p:cNvSpPr>
                      <p:nvPr/>
                    </p:nvSpPr>
                    <p:spPr bwMode="auto">
                      <a:xfrm>
                        <a:off x="1895" y="1068"/>
                        <a:ext cx="36" cy="46"/>
                      </a:xfrm>
                      <a:custGeom>
                        <a:avLst/>
                        <a:gdLst>
                          <a:gd name="T0" fmla="*/ 274 w 291"/>
                          <a:gd name="T1" fmla="*/ 366 h 366"/>
                          <a:gd name="T2" fmla="*/ 245 w 291"/>
                          <a:gd name="T3" fmla="*/ 289 h 366"/>
                          <a:gd name="T4" fmla="*/ 175 w 291"/>
                          <a:gd name="T5" fmla="*/ 202 h 366"/>
                          <a:gd name="T6" fmla="*/ 134 w 291"/>
                          <a:gd name="T7" fmla="*/ 156 h 366"/>
                          <a:gd name="T8" fmla="*/ 88 w 291"/>
                          <a:gd name="T9" fmla="*/ 92 h 366"/>
                          <a:gd name="T10" fmla="*/ 65 w 291"/>
                          <a:gd name="T11" fmla="*/ 110 h 366"/>
                          <a:gd name="T12" fmla="*/ 65 w 291"/>
                          <a:gd name="T13" fmla="*/ 179 h 366"/>
                          <a:gd name="T14" fmla="*/ 18 w 291"/>
                          <a:gd name="T15" fmla="*/ 249 h 366"/>
                          <a:gd name="T16" fmla="*/ 18 w 291"/>
                          <a:gd name="T17" fmla="*/ 179 h 366"/>
                          <a:gd name="T18" fmla="*/ 18 w 291"/>
                          <a:gd name="T19" fmla="*/ 69 h 366"/>
                          <a:gd name="T20" fmla="*/ 0 w 291"/>
                          <a:gd name="T21" fmla="*/ 45 h 366"/>
                          <a:gd name="T22" fmla="*/ 0 w 291"/>
                          <a:gd name="T23" fmla="*/ 5 h 366"/>
                          <a:gd name="T24" fmla="*/ 30 w 291"/>
                          <a:gd name="T25" fmla="*/ 0 h 366"/>
                          <a:gd name="T26" fmla="*/ 140 w 291"/>
                          <a:gd name="T27" fmla="*/ 22 h 366"/>
                          <a:gd name="T28" fmla="*/ 152 w 291"/>
                          <a:gd name="T29" fmla="*/ 63 h 366"/>
                          <a:gd name="T30" fmla="*/ 204 w 291"/>
                          <a:gd name="T31" fmla="*/ 57 h 366"/>
                          <a:gd name="T32" fmla="*/ 227 w 291"/>
                          <a:gd name="T33" fmla="*/ 98 h 366"/>
                          <a:gd name="T34" fmla="*/ 233 w 291"/>
                          <a:gd name="T35" fmla="*/ 162 h 366"/>
                          <a:gd name="T36" fmla="*/ 279 w 291"/>
                          <a:gd name="T37" fmla="*/ 226 h 366"/>
                          <a:gd name="T38" fmla="*/ 291 w 291"/>
                          <a:gd name="T39" fmla="*/ 249 h 366"/>
                          <a:gd name="T40" fmla="*/ 285 w 291"/>
                          <a:gd name="T41" fmla="*/ 313 h 366"/>
                          <a:gd name="T42" fmla="*/ 274 w 291"/>
                          <a:gd name="T43" fmla="*/ 366 h 3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1"/>
                          <a:gd name="T67" fmla="*/ 0 h 366"/>
                          <a:gd name="T68" fmla="*/ 291 w 291"/>
                          <a:gd name="T69" fmla="*/ 366 h 3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1" h="366">
                            <a:moveTo>
                              <a:pt x="274" y="366"/>
                            </a:moveTo>
                            <a:lnTo>
                              <a:pt x="245" y="289"/>
                            </a:lnTo>
                            <a:lnTo>
                              <a:pt x="175" y="202"/>
                            </a:lnTo>
                            <a:lnTo>
                              <a:pt x="134" y="156"/>
                            </a:lnTo>
                            <a:lnTo>
                              <a:pt x="88" y="92"/>
                            </a:lnTo>
                            <a:lnTo>
                              <a:pt x="65" y="110"/>
                            </a:lnTo>
                            <a:lnTo>
                              <a:pt x="65" y="179"/>
                            </a:lnTo>
                            <a:lnTo>
                              <a:pt x="18" y="249"/>
                            </a:lnTo>
                            <a:lnTo>
                              <a:pt x="18" y="179"/>
                            </a:lnTo>
                            <a:lnTo>
                              <a:pt x="18" y="69"/>
                            </a:lnTo>
                            <a:lnTo>
                              <a:pt x="0" y="45"/>
                            </a:lnTo>
                            <a:lnTo>
                              <a:pt x="0" y="5"/>
                            </a:lnTo>
                            <a:lnTo>
                              <a:pt x="30" y="0"/>
                            </a:lnTo>
                            <a:lnTo>
                              <a:pt x="140" y="22"/>
                            </a:lnTo>
                            <a:lnTo>
                              <a:pt x="152" y="63"/>
                            </a:lnTo>
                            <a:lnTo>
                              <a:pt x="204" y="57"/>
                            </a:lnTo>
                            <a:lnTo>
                              <a:pt x="227" y="98"/>
                            </a:lnTo>
                            <a:lnTo>
                              <a:pt x="233" y="162"/>
                            </a:lnTo>
                            <a:lnTo>
                              <a:pt x="279" y="226"/>
                            </a:lnTo>
                            <a:lnTo>
                              <a:pt x="291" y="249"/>
                            </a:lnTo>
                            <a:lnTo>
                              <a:pt x="285" y="313"/>
                            </a:lnTo>
                            <a:lnTo>
                              <a:pt x="274" y="36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6" name="Freeform 187"/>
                      <p:cNvSpPr>
                        <a:spLocks/>
                      </p:cNvSpPr>
                      <p:nvPr/>
                    </p:nvSpPr>
                    <p:spPr bwMode="auto">
                      <a:xfrm>
                        <a:off x="1892" y="1041"/>
                        <a:ext cx="66" cy="67"/>
                      </a:xfrm>
                      <a:custGeom>
                        <a:avLst/>
                        <a:gdLst>
                          <a:gd name="T0" fmla="*/ 314 w 535"/>
                          <a:gd name="T1" fmla="*/ 535 h 535"/>
                          <a:gd name="T2" fmla="*/ 314 w 535"/>
                          <a:gd name="T3" fmla="*/ 471 h 535"/>
                          <a:gd name="T4" fmla="*/ 250 w 535"/>
                          <a:gd name="T5" fmla="*/ 378 h 535"/>
                          <a:gd name="T6" fmla="*/ 250 w 535"/>
                          <a:gd name="T7" fmla="*/ 332 h 535"/>
                          <a:gd name="T8" fmla="*/ 250 w 535"/>
                          <a:gd name="T9" fmla="*/ 309 h 535"/>
                          <a:gd name="T10" fmla="*/ 238 w 535"/>
                          <a:gd name="T11" fmla="*/ 285 h 535"/>
                          <a:gd name="T12" fmla="*/ 175 w 535"/>
                          <a:gd name="T13" fmla="*/ 291 h 535"/>
                          <a:gd name="T14" fmla="*/ 163 w 535"/>
                          <a:gd name="T15" fmla="*/ 250 h 535"/>
                          <a:gd name="T16" fmla="*/ 41 w 535"/>
                          <a:gd name="T17" fmla="*/ 222 h 535"/>
                          <a:gd name="T18" fmla="*/ 6 w 535"/>
                          <a:gd name="T19" fmla="*/ 222 h 535"/>
                          <a:gd name="T20" fmla="*/ 0 w 535"/>
                          <a:gd name="T21" fmla="*/ 198 h 535"/>
                          <a:gd name="T22" fmla="*/ 35 w 535"/>
                          <a:gd name="T23" fmla="*/ 94 h 535"/>
                          <a:gd name="T24" fmla="*/ 70 w 535"/>
                          <a:gd name="T25" fmla="*/ 94 h 535"/>
                          <a:gd name="T26" fmla="*/ 70 w 535"/>
                          <a:gd name="T27" fmla="*/ 157 h 535"/>
                          <a:gd name="T28" fmla="*/ 111 w 535"/>
                          <a:gd name="T29" fmla="*/ 204 h 535"/>
                          <a:gd name="T30" fmla="*/ 227 w 535"/>
                          <a:gd name="T31" fmla="*/ 180 h 535"/>
                          <a:gd name="T32" fmla="*/ 227 w 535"/>
                          <a:gd name="T33" fmla="*/ 77 h 535"/>
                          <a:gd name="T34" fmla="*/ 273 w 535"/>
                          <a:gd name="T35" fmla="*/ 65 h 535"/>
                          <a:gd name="T36" fmla="*/ 325 w 535"/>
                          <a:gd name="T37" fmla="*/ 30 h 535"/>
                          <a:gd name="T38" fmla="*/ 367 w 535"/>
                          <a:gd name="T39" fmla="*/ 0 h 535"/>
                          <a:gd name="T40" fmla="*/ 424 w 535"/>
                          <a:gd name="T41" fmla="*/ 0 h 535"/>
                          <a:gd name="T42" fmla="*/ 442 w 535"/>
                          <a:gd name="T43" fmla="*/ 0 h 535"/>
                          <a:gd name="T44" fmla="*/ 459 w 535"/>
                          <a:gd name="T45" fmla="*/ 42 h 535"/>
                          <a:gd name="T46" fmla="*/ 535 w 535"/>
                          <a:gd name="T47" fmla="*/ 70 h 535"/>
                          <a:gd name="T48" fmla="*/ 506 w 535"/>
                          <a:gd name="T49" fmla="*/ 105 h 535"/>
                          <a:gd name="T50" fmla="*/ 424 w 535"/>
                          <a:gd name="T51" fmla="*/ 192 h 535"/>
                          <a:gd name="T52" fmla="*/ 395 w 535"/>
                          <a:gd name="T53" fmla="*/ 250 h 535"/>
                          <a:gd name="T54" fmla="*/ 384 w 535"/>
                          <a:gd name="T55" fmla="*/ 332 h 535"/>
                          <a:gd name="T56" fmla="*/ 384 w 535"/>
                          <a:gd name="T57" fmla="*/ 378 h 535"/>
                          <a:gd name="T58" fmla="*/ 337 w 535"/>
                          <a:gd name="T59" fmla="*/ 378 h 535"/>
                          <a:gd name="T60" fmla="*/ 314 w 535"/>
                          <a:gd name="T61" fmla="*/ 448 h 535"/>
                          <a:gd name="T62" fmla="*/ 314 w 535"/>
                          <a:gd name="T63" fmla="*/ 535 h 5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5"/>
                          <a:gd name="T97" fmla="*/ 0 h 535"/>
                          <a:gd name="T98" fmla="*/ 535 w 535"/>
                          <a:gd name="T99" fmla="*/ 535 h 5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5" h="535">
                            <a:moveTo>
                              <a:pt x="314" y="535"/>
                            </a:moveTo>
                            <a:lnTo>
                              <a:pt x="314" y="471"/>
                            </a:lnTo>
                            <a:lnTo>
                              <a:pt x="250" y="378"/>
                            </a:lnTo>
                            <a:lnTo>
                              <a:pt x="250" y="332"/>
                            </a:lnTo>
                            <a:lnTo>
                              <a:pt x="250" y="309"/>
                            </a:lnTo>
                            <a:lnTo>
                              <a:pt x="238" y="285"/>
                            </a:lnTo>
                            <a:lnTo>
                              <a:pt x="175" y="291"/>
                            </a:lnTo>
                            <a:lnTo>
                              <a:pt x="163" y="250"/>
                            </a:lnTo>
                            <a:lnTo>
                              <a:pt x="41" y="222"/>
                            </a:lnTo>
                            <a:lnTo>
                              <a:pt x="6" y="222"/>
                            </a:lnTo>
                            <a:lnTo>
                              <a:pt x="0" y="198"/>
                            </a:lnTo>
                            <a:lnTo>
                              <a:pt x="35" y="94"/>
                            </a:lnTo>
                            <a:lnTo>
                              <a:pt x="70" y="94"/>
                            </a:lnTo>
                            <a:lnTo>
                              <a:pt x="70" y="157"/>
                            </a:lnTo>
                            <a:lnTo>
                              <a:pt x="111" y="204"/>
                            </a:lnTo>
                            <a:lnTo>
                              <a:pt x="227" y="180"/>
                            </a:lnTo>
                            <a:lnTo>
                              <a:pt x="227" y="77"/>
                            </a:lnTo>
                            <a:lnTo>
                              <a:pt x="273" y="65"/>
                            </a:lnTo>
                            <a:lnTo>
                              <a:pt x="325" y="30"/>
                            </a:lnTo>
                            <a:lnTo>
                              <a:pt x="367" y="0"/>
                            </a:lnTo>
                            <a:lnTo>
                              <a:pt x="424" y="0"/>
                            </a:lnTo>
                            <a:lnTo>
                              <a:pt x="442" y="0"/>
                            </a:lnTo>
                            <a:lnTo>
                              <a:pt x="459" y="42"/>
                            </a:lnTo>
                            <a:lnTo>
                              <a:pt x="535" y="70"/>
                            </a:lnTo>
                            <a:lnTo>
                              <a:pt x="506" y="105"/>
                            </a:lnTo>
                            <a:lnTo>
                              <a:pt x="424" y="192"/>
                            </a:lnTo>
                            <a:lnTo>
                              <a:pt x="395" y="250"/>
                            </a:lnTo>
                            <a:lnTo>
                              <a:pt x="384" y="332"/>
                            </a:lnTo>
                            <a:lnTo>
                              <a:pt x="384" y="378"/>
                            </a:lnTo>
                            <a:lnTo>
                              <a:pt x="337" y="378"/>
                            </a:lnTo>
                            <a:lnTo>
                              <a:pt x="314" y="448"/>
                            </a:lnTo>
                            <a:lnTo>
                              <a:pt x="314" y="535"/>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7" name="Freeform 188"/>
                      <p:cNvSpPr>
                        <a:spLocks/>
                      </p:cNvSpPr>
                      <p:nvPr/>
                    </p:nvSpPr>
                    <p:spPr bwMode="auto">
                      <a:xfrm>
                        <a:off x="1900" y="1050"/>
                        <a:ext cx="21" cy="16"/>
                      </a:xfrm>
                      <a:custGeom>
                        <a:avLst/>
                        <a:gdLst>
                          <a:gd name="T0" fmla="*/ 0 w 168"/>
                          <a:gd name="T1" fmla="*/ 17 h 127"/>
                          <a:gd name="T2" fmla="*/ 0 w 168"/>
                          <a:gd name="T3" fmla="*/ 75 h 127"/>
                          <a:gd name="T4" fmla="*/ 18 w 168"/>
                          <a:gd name="T5" fmla="*/ 103 h 127"/>
                          <a:gd name="T6" fmla="*/ 46 w 168"/>
                          <a:gd name="T7" fmla="*/ 127 h 127"/>
                          <a:gd name="T8" fmla="*/ 116 w 168"/>
                          <a:gd name="T9" fmla="*/ 110 h 127"/>
                          <a:gd name="T10" fmla="*/ 168 w 168"/>
                          <a:gd name="T11" fmla="*/ 98 h 127"/>
                          <a:gd name="T12" fmla="*/ 163 w 168"/>
                          <a:gd name="T13" fmla="*/ 33 h 127"/>
                          <a:gd name="T14" fmla="*/ 168 w 168"/>
                          <a:gd name="T15" fmla="*/ 0 h 127"/>
                          <a:gd name="T16" fmla="*/ 98 w 168"/>
                          <a:gd name="T17" fmla="*/ 17 h 127"/>
                          <a:gd name="T18" fmla="*/ 29 w 168"/>
                          <a:gd name="T19" fmla="*/ 17 h 127"/>
                          <a:gd name="T20" fmla="*/ 0 w 168"/>
                          <a:gd name="T21" fmla="*/ 17 h 1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8"/>
                          <a:gd name="T34" fmla="*/ 0 h 127"/>
                          <a:gd name="T35" fmla="*/ 168 w 168"/>
                          <a:gd name="T36" fmla="*/ 127 h 1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8" h="127">
                            <a:moveTo>
                              <a:pt x="0" y="17"/>
                            </a:moveTo>
                            <a:lnTo>
                              <a:pt x="0" y="75"/>
                            </a:lnTo>
                            <a:lnTo>
                              <a:pt x="18" y="103"/>
                            </a:lnTo>
                            <a:lnTo>
                              <a:pt x="46" y="127"/>
                            </a:lnTo>
                            <a:lnTo>
                              <a:pt x="116" y="110"/>
                            </a:lnTo>
                            <a:lnTo>
                              <a:pt x="168" y="98"/>
                            </a:lnTo>
                            <a:lnTo>
                              <a:pt x="163" y="33"/>
                            </a:lnTo>
                            <a:lnTo>
                              <a:pt x="168" y="0"/>
                            </a:lnTo>
                            <a:lnTo>
                              <a:pt x="98" y="17"/>
                            </a:lnTo>
                            <a:lnTo>
                              <a:pt x="29" y="17"/>
                            </a:lnTo>
                            <a:lnTo>
                              <a:pt x="0" y="1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8" name="Freeform 189"/>
                      <p:cNvSpPr>
                        <a:spLocks/>
                      </p:cNvSpPr>
                      <p:nvPr/>
                    </p:nvSpPr>
                    <p:spPr bwMode="auto">
                      <a:xfrm>
                        <a:off x="1751" y="970"/>
                        <a:ext cx="146" cy="231"/>
                      </a:xfrm>
                      <a:custGeom>
                        <a:avLst/>
                        <a:gdLst>
                          <a:gd name="T0" fmla="*/ 356 w 1169"/>
                          <a:gd name="T1" fmla="*/ 0 h 1848"/>
                          <a:gd name="T2" fmla="*/ 222 w 1169"/>
                          <a:gd name="T3" fmla="*/ 47 h 1848"/>
                          <a:gd name="T4" fmla="*/ 199 w 1169"/>
                          <a:gd name="T5" fmla="*/ 70 h 1848"/>
                          <a:gd name="T6" fmla="*/ 199 w 1169"/>
                          <a:gd name="T7" fmla="*/ 110 h 1848"/>
                          <a:gd name="T8" fmla="*/ 268 w 1169"/>
                          <a:gd name="T9" fmla="*/ 180 h 1848"/>
                          <a:gd name="T10" fmla="*/ 222 w 1169"/>
                          <a:gd name="T11" fmla="*/ 250 h 1848"/>
                          <a:gd name="T12" fmla="*/ 244 w 1169"/>
                          <a:gd name="T13" fmla="*/ 314 h 1848"/>
                          <a:gd name="T14" fmla="*/ 384 w 1169"/>
                          <a:gd name="T15" fmla="*/ 337 h 1848"/>
                          <a:gd name="T16" fmla="*/ 384 w 1169"/>
                          <a:gd name="T17" fmla="*/ 361 h 1848"/>
                          <a:gd name="T18" fmla="*/ 338 w 1169"/>
                          <a:gd name="T19" fmla="*/ 406 h 1848"/>
                          <a:gd name="T20" fmla="*/ 268 w 1169"/>
                          <a:gd name="T21" fmla="*/ 587 h 1848"/>
                          <a:gd name="T22" fmla="*/ 222 w 1169"/>
                          <a:gd name="T23" fmla="*/ 657 h 1848"/>
                          <a:gd name="T24" fmla="*/ 88 w 1169"/>
                          <a:gd name="T25" fmla="*/ 697 h 1848"/>
                          <a:gd name="T26" fmla="*/ 112 w 1169"/>
                          <a:gd name="T27" fmla="*/ 767 h 1848"/>
                          <a:gd name="T28" fmla="*/ 175 w 1169"/>
                          <a:gd name="T29" fmla="*/ 854 h 1848"/>
                          <a:gd name="T30" fmla="*/ 112 w 1169"/>
                          <a:gd name="T31" fmla="*/ 895 h 1848"/>
                          <a:gd name="T32" fmla="*/ 65 w 1169"/>
                          <a:gd name="T33" fmla="*/ 872 h 1848"/>
                          <a:gd name="T34" fmla="*/ 0 w 1169"/>
                          <a:gd name="T35" fmla="*/ 854 h 1848"/>
                          <a:gd name="T36" fmla="*/ 0 w 1169"/>
                          <a:gd name="T37" fmla="*/ 895 h 1848"/>
                          <a:gd name="T38" fmla="*/ 24 w 1169"/>
                          <a:gd name="T39" fmla="*/ 941 h 1848"/>
                          <a:gd name="T40" fmla="*/ 134 w 1169"/>
                          <a:gd name="T41" fmla="*/ 941 h 1848"/>
                          <a:gd name="T42" fmla="*/ 134 w 1169"/>
                          <a:gd name="T43" fmla="*/ 964 h 1848"/>
                          <a:gd name="T44" fmla="*/ 65 w 1169"/>
                          <a:gd name="T45" fmla="*/ 987 h 1848"/>
                          <a:gd name="T46" fmla="*/ 134 w 1169"/>
                          <a:gd name="T47" fmla="*/ 1074 h 1848"/>
                          <a:gd name="T48" fmla="*/ 199 w 1169"/>
                          <a:gd name="T49" fmla="*/ 1074 h 1848"/>
                          <a:gd name="T50" fmla="*/ 244 w 1169"/>
                          <a:gd name="T51" fmla="*/ 964 h 1848"/>
                          <a:gd name="T52" fmla="*/ 268 w 1169"/>
                          <a:gd name="T53" fmla="*/ 1034 h 1848"/>
                          <a:gd name="T54" fmla="*/ 291 w 1169"/>
                          <a:gd name="T55" fmla="*/ 1261 h 1848"/>
                          <a:gd name="T56" fmla="*/ 401 w 1169"/>
                          <a:gd name="T57" fmla="*/ 1552 h 1848"/>
                          <a:gd name="T58" fmla="*/ 471 w 1169"/>
                          <a:gd name="T59" fmla="*/ 1708 h 1848"/>
                          <a:gd name="T60" fmla="*/ 541 w 1169"/>
                          <a:gd name="T61" fmla="*/ 1824 h 1848"/>
                          <a:gd name="T62" fmla="*/ 558 w 1169"/>
                          <a:gd name="T63" fmla="*/ 1848 h 1848"/>
                          <a:gd name="T64" fmla="*/ 675 w 1169"/>
                          <a:gd name="T65" fmla="*/ 1778 h 1848"/>
                          <a:gd name="T66" fmla="*/ 785 w 1169"/>
                          <a:gd name="T67" fmla="*/ 1552 h 1848"/>
                          <a:gd name="T68" fmla="*/ 832 w 1169"/>
                          <a:gd name="T69" fmla="*/ 1325 h 1848"/>
                          <a:gd name="T70" fmla="*/ 902 w 1169"/>
                          <a:gd name="T71" fmla="*/ 1284 h 1848"/>
                          <a:gd name="T72" fmla="*/ 1082 w 1169"/>
                          <a:gd name="T73" fmla="*/ 1168 h 1848"/>
                          <a:gd name="T74" fmla="*/ 1151 w 1169"/>
                          <a:gd name="T75" fmla="*/ 1057 h 1848"/>
                          <a:gd name="T76" fmla="*/ 1169 w 1169"/>
                          <a:gd name="T77" fmla="*/ 1034 h 1848"/>
                          <a:gd name="T78" fmla="*/ 1169 w 1169"/>
                          <a:gd name="T79" fmla="*/ 854 h 1848"/>
                          <a:gd name="T80" fmla="*/ 1151 w 1169"/>
                          <a:gd name="T81" fmla="*/ 807 h 1848"/>
                          <a:gd name="T82" fmla="*/ 1128 w 1169"/>
                          <a:gd name="T83" fmla="*/ 767 h 1848"/>
                          <a:gd name="T84" fmla="*/ 1128 w 1169"/>
                          <a:gd name="T85" fmla="*/ 743 h 1848"/>
                          <a:gd name="T86" fmla="*/ 994 w 1169"/>
                          <a:gd name="T87" fmla="*/ 743 h 1848"/>
                          <a:gd name="T88" fmla="*/ 948 w 1169"/>
                          <a:gd name="T89" fmla="*/ 720 h 1848"/>
                          <a:gd name="T90" fmla="*/ 878 w 1169"/>
                          <a:gd name="T91" fmla="*/ 680 h 1848"/>
                          <a:gd name="T92" fmla="*/ 785 w 1169"/>
                          <a:gd name="T93" fmla="*/ 680 h 1848"/>
                          <a:gd name="T94" fmla="*/ 675 w 1169"/>
                          <a:gd name="T95" fmla="*/ 563 h 1848"/>
                          <a:gd name="T96" fmla="*/ 675 w 1169"/>
                          <a:gd name="T97" fmla="*/ 541 h 1848"/>
                          <a:gd name="T98" fmla="*/ 675 w 1169"/>
                          <a:gd name="T99" fmla="*/ 471 h 1848"/>
                          <a:gd name="T100" fmla="*/ 605 w 1169"/>
                          <a:gd name="T101" fmla="*/ 453 h 1848"/>
                          <a:gd name="T102" fmla="*/ 558 w 1169"/>
                          <a:gd name="T103" fmla="*/ 406 h 1848"/>
                          <a:gd name="T104" fmla="*/ 541 w 1169"/>
                          <a:gd name="T105" fmla="*/ 314 h 1848"/>
                          <a:gd name="T106" fmla="*/ 541 w 1169"/>
                          <a:gd name="T107" fmla="*/ 274 h 1848"/>
                          <a:gd name="T108" fmla="*/ 581 w 1169"/>
                          <a:gd name="T109" fmla="*/ 180 h 1848"/>
                          <a:gd name="T110" fmla="*/ 605 w 1169"/>
                          <a:gd name="T111" fmla="*/ 134 h 1848"/>
                          <a:gd name="T112" fmla="*/ 605 w 1169"/>
                          <a:gd name="T113" fmla="*/ 47 h 1848"/>
                          <a:gd name="T114" fmla="*/ 541 w 1169"/>
                          <a:gd name="T115" fmla="*/ 99 h 1848"/>
                          <a:gd name="T116" fmla="*/ 506 w 1169"/>
                          <a:gd name="T117" fmla="*/ 105 h 1848"/>
                          <a:gd name="T118" fmla="*/ 401 w 1169"/>
                          <a:gd name="T119" fmla="*/ 93 h 1848"/>
                          <a:gd name="T120" fmla="*/ 373 w 1169"/>
                          <a:gd name="T121" fmla="*/ 23 h 1848"/>
                          <a:gd name="T122" fmla="*/ 356 w 1169"/>
                          <a:gd name="T123" fmla="*/ 0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9"/>
                          <a:gd name="T187" fmla="*/ 0 h 1848"/>
                          <a:gd name="T188" fmla="*/ 1169 w 1169"/>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9" h="1848">
                            <a:moveTo>
                              <a:pt x="356" y="0"/>
                            </a:moveTo>
                            <a:lnTo>
                              <a:pt x="222" y="47"/>
                            </a:lnTo>
                            <a:lnTo>
                              <a:pt x="199" y="70"/>
                            </a:lnTo>
                            <a:lnTo>
                              <a:pt x="199" y="110"/>
                            </a:lnTo>
                            <a:lnTo>
                              <a:pt x="268" y="180"/>
                            </a:lnTo>
                            <a:lnTo>
                              <a:pt x="222" y="250"/>
                            </a:lnTo>
                            <a:lnTo>
                              <a:pt x="244" y="314"/>
                            </a:lnTo>
                            <a:lnTo>
                              <a:pt x="384" y="337"/>
                            </a:lnTo>
                            <a:lnTo>
                              <a:pt x="384" y="361"/>
                            </a:lnTo>
                            <a:lnTo>
                              <a:pt x="338" y="406"/>
                            </a:lnTo>
                            <a:lnTo>
                              <a:pt x="268" y="587"/>
                            </a:lnTo>
                            <a:lnTo>
                              <a:pt x="222" y="657"/>
                            </a:lnTo>
                            <a:lnTo>
                              <a:pt x="88" y="697"/>
                            </a:lnTo>
                            <a:lnTo>
                              <a:pt x="112" y="767"/>
                            </a:lnTo>
                            <a:lnTo>
                              <a:pt x="175" y="854"/>
                            </a:lnTo>
                            <a:lnTo>
                              <a:pt x="112" y="895"/>
                            </a:lnTo>
                            <a:lnTo>
                              <a:pt x="65" y="872"/>
                            </a:lnTo>
                            <a:lnTo>
                              <a:pt x="0" y="854"/>
                            </a:lnTo>
                            <a:lnTo>
                              <a:pt x="0" y="895"/>
                            </a:lnTo>
                            <a:lnTo>
                              <a:pt x="24" y="941"/>
                            </a:lnTo>
                            <a:lnTo>
                              <a:pt x="134" y="941"/>
                            </a:lnTo>
                            <a:lnTo>
                              <a:pt x="134" y="964"/>
                            </a:lnTo>
                            <a:lnTo>
                              <a:pt x="65" y="987"/>
                            </a:lnTo>
                            <a:lnTo>
                              <a:pt x="134" y="1074"/>
                            </a:lnTo>
                            <a:lnTo>
                              <a:pt x="199" y="1074"/>
                            </a:lnTo>
                            <a:lnTo>
                              <a:pt x="244" y="964"/>
                            </a:lnTo>
                            <a:lnTo>
                              <a:pt x="268" y="1034"/>
                            </a:lnTo>
                            <a:lnTo>
                              <a:pt x="291" y="1261"/>
                            </a:lnTo>
                            <a:lnTo>
                              <a:pt x="401" y="1552"/>
                            </a:lnTo>
                            <a:lnTo>
                              <a:pt x="471" y="1708"/>
                            </a:lnTo>
                            <a:lnTo>
                              <a:pt x="541" y="1824"/>
                            </a:lnTo>
                            <a:lnTo>
                              <a:pt x="558" y="1848"/>
                            </a:lnTo>
                            <a:lnTo>
                              <a:pt x="675" y="1778"/>
                            </a:lnTo>
                            <a:lnTo>
                              <a:pt x="785" y="1552"/>
                            </a:lnTo>
                            <a:lnTo>
                              <a:pt x="832" y="1325"/>
                            </a:lnTo>
                            <a:lnTo>
                              <a:pt x="902" y="1284"/>
                            </a:lnTo>
                            <a:lnTo>
                              <a:pt x="1082" y="1168"/>
                            </a:lnTo>
                            <a:lnTo>
                              <a:pt x="1151" y="1057"/>
                            </a:lnTo>
                            <a:lnTo>
                              <a:pt x="1169" y="1034"/>
                            </a:lnTo>
                            <a:lnTo>
                              <a:pt x="1169" y="854"/>
                            </a:lnTo>
                            <a:lnTo>
                              <a:pt x="1151" y="807"/>
                            </a:lnTo>
                            <a:lnTo>
                              <a:pt x="1128" y="767"/>
                            </a:lnTo>
                            <a:lnTo>
                              <a:pt x="1128" y="743"/>
                            </a:lnTo>
                            <a:lnTo>
                              <a:pt x="994" y="743"/>
                            </a:lnTo>
                            <a:lnTo>
                              <a:pt x="948" y="720"/>
                            </a:lnTo>
                            <a:lnTo>
                              <a:pt x="878" y="680"/>
                            </a:lnTo>
                            <a:lnTo>
                              <a:pt x="785" y="680"/>
                            </a:lnTo>
                            <a:lnTo>
                              <a:pt x="675" y="563"/>
                            </a:lnTo>
                            <a:lnTo>
                              <a:pt x="675" y="541"/>
                            </a:lnTo>
                            <a:lnTo>
                              <a:pt x="675" y="471"/>
                            </a:lnTo>
                            <a:lnTo>
                              <a:pt x="605" y="453"/>
                            </a:lnTo>
                            <a:lnTo>
                              <a:pt x="558" y="406"/>
                            </a:lnTo>
                            <a:lnTo>
                              <a:pt x="541" y="314"/>
                            </a:lnTo>
                            <a:lnTo>
                              <a:pt x="541" y="274"/>
                            </a:lnTo>
                            <a:lnTo>
                              <a:pt x="581" y="180"/>
                            </a:lnTo>
                            <a:lnTo>
                              <a:pt x="605" y="134"/>
                            </a:lnTo>
                            <a:lnTo>
                              <a:pt x="605" y="47"/>
                            </a:lnTo>
                            <a:lnTo>
                              <a:pt x="541" y="99"/>
                            </a:lnTo>
                            <a:lnTo>
                              <a:pt x="506" y="105"/>
                            </a:lnTo>
                            <a:lnTo>
                              <a:pt x="401" y="93"/>
                            </a:lnTo>
                            <a:lnTo>
                              <a:pt x="373" y="23"/>
                            </a:lnTo>
                            <a:lnTo>
                              <a:pt x="356"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29" name="Freeform 190"/>
                      <p:cNvSpPr>
                        <a:spLocks/>
                      </p:cNvSpPr>
                      <p:nvPr/>
                    </p:nvSpPr>
                    <p:spPr bwMode="auto">
                      <a:xfrm>
                        <a:off x="1835" y="1029"/>
                        <a:ext cx="61" cy="34"/>
                      </a:xfrm>
                      <a:custGeom>
                        <a:avLst/>
                        <a:gdLst>
                          <a:gd name="T0" fmla="*/ 0 w 488"/>
                          <a:gd name="T1" fmla="*/ 0 h 272"/>
                          <a:gd name="T2" fmla="*/ 0 w 488"/>
                          <a:gd name="T3" fmla="*/ 47 h 272"/>
                          <a:gd name="T4" fmla="*/ 0 w 488"/>
                          <a:gd name="T5" fmla="*/ 92 h 272"/>
                          <a:gd name="T6" fmla="*/ 93 w 488"/>
                          <a:gd name="T7" fmla="*/ 186 h 272"/>
                          <a:gd name="T8" fmla="*/ 116 w 488"/>
                          <a:gd name="T9" fmla="*/ 209 h 272"/>
                          <a:gd name="T10" fmla="*/ 203 w 488"/>
                          <a:gd name="T11" fmla="*/ 209 h 272"/>
                          <a:gd name="T12" fmla="*/ 273 w 488"/>
                          <a:gd name="T13" fmla="*/ 249 h 272"/>
                          <a:gd name="T14" fmla="*/ 314 w 488"/>
                          <a:gd name="T15" fmla="*/ 272 h 272"/>
                          <a:gd name="T16" fmla="*/ 337 w 488"/>
                          <a:gd name="T17" fmla="*/ 272 h 272"/>
                          <a:gd name="T18" fmla="*/ 429 w 488"/>
                          <a:gd name="T19" fmla="*/ 272 h 272"/>
                          <a:gd name="T20" fmla="*/ 459 w 488"/>
                          <a:gd name="T21" fmla="*/ 272 h 272"/>
                          <a:gd name="T22" fmla="*/ 488 w 488"/>
                          <a:gd name="T23" fmla="*/ 226 h 272"/>
                          <a:gd name="T24" fmla="*/ 488 w 488"/>
                          <a:gd name="T25" fmla="*/ 186 h 272"/>
                          <a:gd name="T26" fmla="*/ 407 w 488"/>
                          <a:gd name="T27" fmla="*/ 186 h 272"/>
                          <a:gd name="T28" fmla="*/ 384 w 488"/>
                          <a:gd name="T29" fmla="*/ 162 h 272"/>
                          <a:gd name="T30" fmla="*/ 360 w 488"/>
                          <a:gd name="T31" fmla="*/ 122 h 272"/>
                          <a:gd name="T32" fmla="*/ 319 w 488"/>
                          <a:gd name="T33" fmla="*/ 122 h 272"/>
                          <a:gd name="T34" fmla="*/ 279 w 488"/>
                          <a:gd name="T35" fmla="*/ 134 h 272"/>
                          <a:gd name="T36" fmla="*/ 192 w 488"/>
                          <a:gd name="T37" fmla="*/ 92 h 272"/>
                          <a:gd name="T38" fmla="*/ 128 w 488"/>
                          <a:gd name="T39" fmla="*/ 47 h 272"/>
                          <a:gd name="T40" fmla="*/ 63 w 488"/>
                          <a:gd name="T41" fmla="*/ 23 h 272"/>
                          <a:gd name="T42" fmla="*/ 0 w 488"/>
                          <a:gd name="T43" fmla="*/ 0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8"/>
                          <a:gd name="T67" fmla="*/ 0 h 272"/>
                          <a:gd name="T68" fmla="*/ 488 w 488"/>
                          <a:gd name="T69" fmla="*/ 272 h 2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8" h="272">
                            <a:moveTo>
                              <a:pt x="0" y="0"/>
                            </a:moveTo>
                            <a:lnTo>
                              <a:pt x="0" y="47"/>
                            </a:lnTo>
                            <a:lnTo>
                              <a:pt x="0" y="92"/>
                            </a:lnTo>
                            <a:lnTo>
                              <a:pt x="93" y="186"/>
                            </a:lnTo>
                            <a:lnTo>
                              <a:pt x="116" y="209"/>
                            </a:lnTo>
                            <a:lnTo>
                              <a:pt x="203" y="209"/>
                            </a:lnTo>
                            <a:lnTo>
                              <a:pt x="273" y="249"/>
                            </a:lnTo>
                            <a:lnTo>
                              <a:pt x="314" y="272"/>
                            </a:lnTo>
                            <a:lnTo>
                              <a:pt x="337" y="272"/>
                            </a:lnTo>
                            <a:lnTo>
                              <a:pt x="429" y="272"/>
                            </a:lnTo>
                            <a:lnTo>
                              <a:pt x="459" y="272"/>
                            </a:lnTo>
                            <a:lnTo>
                              <a:pt x="488" y="226"/>
                            </a:lnTo>
                            <a:lnTo>
                              <a:pt x="488" y="186"/>
                            </a:lnTo>
                            <a:lnTo>
                              <a:pt x="407" y="186"/>
                            </a:lnTo>
                            <a:lnTo>
                              <a:pt x="384" y="162"/>
                            </a:lnTo>
                            <a:lnTo>
                              <a:pt x="360" y="122"/>
                            </a:lnTo>
                            <a:lnTo>
                              <a:pt x="319" y="122"/>
                            </a:lnTo>
                            <a:lnTo>
                              <a:pt x="279" y="134"/>
                            </a:lnTo>
                            <a:lnTo>
                              <a:pt x="192" y="92"/>
                            </a:lnTo>
                            <a:lnTo>
                              <a:pt x="128" y="47"/>
                            </a:lnTo>
                            <a:lnTo>
                              <a:pt x="63" y="23"/>
                            </a:lnTo>
                            <a:lnTo>
                              <a:pt x="0"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0" name="Freeform 191"/>
                      <p:cNvSpPr>
                        <a:spLocks/>
                      </p:cNvSpPr>
                      <p:nvPr/>
                    </p:nvSpPr>
                    <p:spPr bwMode="auto">
                      <a:xfrm>
                        <a:off x="1838" y="1201"/>
                        <a:ext cx="17" cy="22"/>
                      </a:xfrm>
                      <a:custGeom>
                        <a:avLst/>
                        <a:gdLst>
                          <a:gd name="T0" fmla="*/ 64 w 134"/>
                          <a:gd name="T1" fmla="*/ 0 h 174"/>
                          <a:gd name="T2" fmla="*/ 47 w 134"/>
                          <a:gd name="T3" fmla="*/ 40 h 174"/>
                          <a:gd name="T4" fmla="*/ 0 w 134"/>
                          <a:gd name="T5" fmla="*/ 87 h 174"/>
                          <a:gd name="T6" fmla="*/ 0 w 134"/>
                          <a:gd name="T7" fmla="*/ 133 h 174"/>
                          <a:gd name="T8" fmla="*/ 47 w 134"/>
                          <a:gd name="T9" fmla="*/ 157 h 174"/>
                          <a:gd name="T10" fmla="*/ 110 w 134"/>
                          <a:gd name="T11" fmla="*/ 174 h 174"/>
                          <a:gd name="T12" fmla="*/ 134 w 134"/>
                          <a:gd name="T13" fmla="*/ 133 h 174"/>
                          <a:gd name="T14" fmla="*/ 110 w 134"/>
                          <a:gd name="T15" fmla="*/ 87 h 174"/>
                          <a:gd name="T16" fmla="*/ 110 w 134"/>
                          <a:gd name="T17" fmla="*/ 63 h 174"/>
                          <a:gd name="T18" fmla="*/ 64 w 134"/>
                          <a:gd name="T19" fmla="*/ 0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4"/>
                          <a:gd name="T31" fmla="*/ 0 h 174"/>
                          <a:gd name="T32" fmla="*/ 134 w 134"/>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4" h="174">
                            <a:moveTo>
                              <a:pt x="64" y="0"/>
                            </a:moveTo>
                            <a:lnTo>
                              <a:pt x="47" y="40"/>
                            </a:lnTo>
                            <a:lnTo>
                              <a:pt x="0" y="87"/>
                            </a:lnTo>
                            <a:lnTo>
                              <a:pt x="0" y="133"/>
                            </a:lnTo>
                            <a:lnTo>
                              <a:pt x="47" y="157"/>
                            </a:lnTo>
                            <a:lnTo>
                              <a:pt x="110" y="174"/>
                            </a:lnTo>
                            <a:lnTo>
                              <a:pt x="134" y="133"/>
                            </a:lnTo>
                            <a:lnTo>
                              <a:pt x="110" y="87"/>
                            </a:lnTo>
                            <a:lnTo>
                              <a:pt x="110" y="63"/>
                            </a:lnTo>
                            <a:lnTo>
                              <a:pt x="64"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1" name="Freeform 192"/>
                      <p:cNvSpPr>
                        <a:spLocks/>
                      </p:cNvSpPr>
                      <p:nvPr/>
                    </p:nvSpPr>
                    <p:spPr bwMode="auto">
                      <a:xfrm>
                        <a:off x="1699" y="979"/>
                        <a:ext cx="100" cy="103"/>
                      </a:xfrm>
                      <a:custGeom>
                        <a:avLst/>
                        <a:gdLst>
                          <a:gd name="T0" fmla="*/ 611 w 796"/>
                          <a:gd name="T1" fmla="*/ 0 h 825"/>
                          <a:gd name="T2" fmla="*/ 546 w 796"/>
                          <a:gd name="T3" fmla="*/ 17 h 825"/>
                          <a:gd name="T4" fmla="*/ 524 w 796"/>
                          <a:gd name="T5" fmla="*/ 17 h 825"/>
                          <a:gd name="T6" fmla="*/ 517 w 796"/>
                          <a:gd name="T7" fmla="*/ 92 h 825"/>
                          <a:gd name="T8" fmla="*/ 500 w 796"/>
                          <a:gd name="T9" fmla="*/ 157 h 825"/>
                          <a:gd name="T10" fmla="*/ 477 w 796"/>
                          <a:gd name="T11" fmla="*/ 157 h 825"/>
                          <a:gd name="T12" fmla="*/ 436 w 796"/>
                          <a:gd name="T13" fmla="*/ 267 h 825"/>
                          <a:gd name="T14" fmla="*/ 389 w 796"/>
                          <a:gd name="T15" fmla="*/ 296 h 825"/>
                          <a:gd name="T16" fmla="*/ 360 w 796"/>
                          <a:gd name="T17" fmla="*/ 354 h 825"/>
                          <a:gd name="T18" fmla="*/ 250 w 796"/>
                          <a:gd name="T19" fmla="*/ 360 h 825"/>
                          <a:gd name="T20" fmla="*/ 250 w 796"/>
                          <a:gd name="T21" fmla="*/ 448 h 825"/>
                          <a:gd name="T22" fmla="*/ 163 w 796"/>
                          <a:gd name="T23" fmla="*/ 471 h 825"/>
                          <a:gd name="T24" fmla="*/ 93 w 796"/>
                          <a:gd name="T25" fmla="*/ 448 h 825"/>
                          <a:gd name="T26" fmla="*/ 0 w 796"/>
                          <a:gd name="T27" fmla="*/ 424 h 825"/>
                          <a:gd name="T28" fmla="*/ 0 w 796"/>
                          <a:gd name="T29" fmla="*/ 493 h 825"/>
                          <a:gd name="T30" fmla="*/ 93 w 796"/>
                          <a:gd name="T31" fmla="*/ 563 h 825"/>
                          <a:gd name="T32" fmla="*/ 93 w 796"/>
                          <a:gd name="T33" fmla="*/ 627 h 825"/>
                          <a:gd name="T34" fmla="*/ 46 w 796"/>
                          <a:gd name="T35" fmla="*/ 627 h 825"/>
                          <a:gd name="T36" fmla="*/ 23 w 796"/>
                          <a:gd name="T37" fmla="*/ 720 h 825"/>
                          <a:gd name="T38" fmla="*/ 116 w 796"/>
                          <a:gd name="T39" fmla="*/ 720 h 825"/>
                          <a:gd name="T40" fmla="*/ 297 w 796"/>
                          <a:gd name="T41" fmla="*/ 720 h 825"/>
                          <a:gd name="T42" fmla="*/ 343 w 796"/>
                          <a:gd name="T43" fmla="*/ 760 h 825"/>
                          <a:gd name="T44" fmla="*/ 412 w 796"/>
                          <a:gd name="T45" fmla="*/ 825 h 825"/>
                          <a:gd name="T46" fmla="*/ 412 w 796"/>
                          <a:gd name="T47" fmla="*/ 784 h 825"/>
                          <a:gd name="T48" fmla="*/ 454 w 796"/>
                          <a:gd name="T49" fmla="*/ 802 h 825"/>
                          <a:gd name="T50" fmla="*/ 517 w 796"/>
                          <a:gd name="T51" fmla="*/ 825 h 825"/>
                          <a:gd name="T52" fmla="*/ 587 w 796"/>
                          <a:gd name="T53" fmla="*/ 784 h 825"/>
                          <a:gd name="T54" fmla="*/ 500 w 796"/>
                          <a:gd name="T55" fmla="*/ 627 h 825"/>
                          <a:gd name="T56" fmla="*/ 564 w 796"/>
                          <a:gd name="T57" fmla="*/ 610 h 825"/>
                          <a:gd name="T58" fmla="*/ 634 w 796"/>
                          <a:gd name="T59" fmla="*/ 587 h 825"/>
                          <a:gd name="T60" fmla="*/ 750 w 796"/>
                          <a:gd name="T61" fmla="*/ 401 h 825"/>
                          <a:gd name="T62" fmla="*/ 750 w 796"/>
                          <a:gd name="T63" fmla="*/ 360 h 825"/>
                          <a:gd name="T64" fmla="*/ 796 w 796"/>
                          <a:gd name="T65" fmla="*/ 267 h 825"/>
                          <a:gd name="T66" fmla="*/ 703 w 796"/>
                          <a:gd name="T67" fmla="*/ 244 h 825"/>
                          <a:gd name="T68" fmla="*/ 663 w 796"/>
                          <a:gd name="T69" fmla="*/ 244 h 825"/>
                          <a:gd name="T70" fmla="*/ 634 w 796"/>
                          <a:gd name="T71" fmla="*/ 169 h 825"/>
                          <a:gd name="T72" fmla="*/ 680 w 796"/>
                          <a:gd name="T73" fmla="*/ 110 h 825"/>
                          <a:gd name="T74" fmla="*/ 622 w 796"/>
                          <a:gd name="T75" fmla="*/ 52 h 825"/>
                          <a:gd name="T76" fmla="*/ 611 w 796"/>
                          <a:gd name="T77" fmla="*/ 17 h 825"/>
                          <a:gd name="T78" fmla="*/ 611 w 796"/>
                          <a:gd name="T79" fmla="*/ 0 h 8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6"/>
                          <a:gd name="T121" fmla="*/ 0 h 825"/>
                          <a:gd name="T122" fmla="*/ 796 w 796"/>
                          <a:gd name="T123" fmla="*/ 825 h 8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6" h="825">
                            <a:moveTo>
                              <a:pt x="611" y="0"/>
                            </a:moveTo>
                            <a:lnTo>
                              <a:pt x="546" y="17"/>
                            </a:lnTo>
                            <a:lnTo>
                              <a:pt x="524" y="17"/>
                            </a:lnTo>
                            <a:lnTo>
                              <a:pt x="517" y="92"/>
                            </a:lnTo>
                            <a:lnTo>
                              <a:pt x="500" y="157"/>
                            </a:lnTo>
                            <a:lnTo>
                              <a:pt x="477" y="157"/>
                            </a:lnTo>
                            <a:lnTo>
                              <a:pt x="436" y="267"/>
                            </a:lnTo>
                            <a:lnTo>
                              <a:pt x="389" y="296"/>
                            </a:lnTo>
                            <a:lnTo>
                              <a:pt x="360" y="354"/>
                            </a:lnTo>
                            <a:lnTo>
                              <a:pt x="250" y="360"/>
                            </a:lnTo>
                            <a:lnTo>
                              <a:pt x="250" y="448"/>
                            </a:lnTo>
                            <a:lnTo>
                              <a:pt x="163" y="471"/>
                            </a:lnTo>
                            <a:lnTo>
                              <a:pt x="93" y="448"/>
                            </a:lnTo>
                            <a:lnTo>
                              <a:pt x="0" y="424"/>
                            </a:lnTo>
                            <a:lnTo>
                              <a:pt x="0" y="493"/>
                            </a:lnTo>
                            <a:lnTo>
                              <a:pt x="93" y="563"/>
                            </a:lnTo>
                            <a:lnTo>
                              <a:pt x="93" y="627"/>
                            </a:lnTo>
                            <a:lnTo>
                              <a:pt x="46" y="627"/>
                            </a:lnTo>
                            <a:lnTo>
                              <a:pt x="23" y="720"/>
                            </a:lnTo>
                            <a:lnTo>
                              <a:pt x="116" y="720"/>
                            </a:lnTo>
                            <a:lnTo>
                              <a:pt x="297" y="720"/>
                            </a:lnTo>
                            <a:lnTo>
                              <a:pt x="343" y="760"/>
                            </a:lnTo>
                            <a:lnTo>
                              <a:pt x="412" y="825"/>
                            </a:lnTo>
                            <a:lnTo>
                              <a:pt x="412" y="784"/>
                            </a:lnTo>
                            <a:lnTo>
                              <a:pt x="454" y="802"/>
                            </a:lnTo>
                            <a:lnTo>
                              <a:pt x="517" y="825"/>
                            </a:lnTo>
                            <a:lnTo>
                              <a:pt x="587" y="784"/>
                            </a:lnTo>
                            <a:lnTo>
                              <a:pt x="500" y="627"/>
                            </a:lnTo>
                            <a:lnTo>
                              <a:pt x="564" y="610"/>
                            </a:lnTo>
                            <a:lnTo>
                              <a:pt x="634" y="587"/>
                            </a:lnTo>
                            <a:lnTo>
                              <a:pt x="750" y="401"/>
                            </a:lnTo>
                            <a:lnTo>
                              <a:pt x="750" y="360"/>
                            </a:lnTo>
                            <a:lnTo>
                              <a:pt x="796" y="267"/>
                            </a:lnTo>
                            <a:lnTo>
                              <a:pt x="703" y="244"/>
                            </a:lnTo>
                            <a:lnTo>
                              <a:pt x="663" y="244"/>
                            </a:lnTo>
                            <a:lnTo>
                              <a:pt x="634" y="169"/>
                            </a:lnTo>
                            <a:lnTo>
                              <a:pt x="680" y="110"/>
                            </a:lnTo>
                            <a:lnTo>
                              <a:pt x="622" y="52"/>
                            </a:lnTo>
                            <a:lnTo>
                              <a:pt x="611" y="17"/>
                            </a:lnTo>
                            <a:lnTo>
                              <a:pt x="611"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2" name="Freeform 193"/>
                      <p:cNvSpPr>
                        <a:spLocks/>
                      </p:cNvSpPr>
                      <p:nvPr/>
                    </p:nvSpPr>
                    <p:spPr bwMode="auto">
                      <a:xfrm>
                        <a:off x="1688" y="962"/>
                        <a:ext cx="107" cy="76"/>
                      </a:xfrm>
                      <a:custGeom>
                        <a:avLst/>
                        <a:gdLst>
                          <a:gd name="T0" fmla="*/ 63 w 855"/>
                          <a:gd name="T1" fmla="*/ 169 h 611"/>
                          <a:gd name="T2" fmla="*/ 18 w 855"/>
                          <a:gd name="T3" fmla="*/ 274 h 611"/>
                          <a:gd name="T4" fmla="*/ 46 w 855"/>
                          <a:gd name="T5" fmla="*/ 344 h 611"/>
                          <a:gd name="T6" fmla="*/ 0 w 855"/>
                          <a:gd name="T7" fmla="*/ 431 h 611"/>
                          <a:gd name="T8" fmla="*/ 46 w 855"/>
                          <a:gd name="T9" fmla="*/ 476 h 611"/>
                          <a:gd name="T10" fmla="*/ 110 w 855"/>
                          <a:gd name="T11" fmla="*/ 476 h 611"/>
                          <a:gd name="T12" fmla="*/ 110 w 855"/>
                          <a:gd name="T13" fmla="*/ 541 h 611"/>
                          <a:gd name="T14" fmla="*/ 87 w 855"/>
                          <a:gd name="T15" fmla="*/ 564 h 611"/>
                          <a:gd name="T16" fmla="*/ 250 w 855"/>
                          <a:gd name="T17" fmla="*/ 611 h 611"/>
                          <a:gd name="T18" fmla="*/ 337 w 855"/>
                          <a:gd name="T19" fmla="*/ 588 h 611"/>
                          <a:gd name="T20" fmla="*/ 337 w 855"/>
                          <a:gd name="T21" fmla="*/ 500 h 611"/>
                          <a:gd name="T22" fmla="*/ 454 w 855"/>
                          <a:gd name="T23" fmla="*/ 500 h 611"/>
                          <a:gd name="T24" fmla="*/ 476 w 855"/>
                          <a:gd name="T25" fmla="*/ 431 h 611"/>
                          <a:gd name="T26" fmla="*/ 523 w 855"/>
                          <a:gd name="T27" fmla="*/ 407 h 611"/>
                          <a:gd name="T28" fmla="*/ 564 w 855"/>
                          <a:gd name="T29" fmla="*/ 297 h 611"/>
                          <a:gd name="T30" fmla="*/ 587 w 855"/>
                          <a:gd name="T31" fmla="*/ 297 h 611"/>
                          <a:gd name="T32" fmla="*/ 611 w 855"/>
                          <a:gd name="T33" fmla="*/ 227 h 611"/>
                          <a:gd name="T34" fmla="*/ 611 w 855"/>
                          <a:gd name="T35" fmla="*/ 157 h 611"/>
                          <a:gd name="T36" fmla="*/ 633 w 855"/>
                          <a:gd name="T37" fmla="*/ 157 h 611"/>
                          <a:gd name="T38" fmla="*/ 698 w 855"/>
                          <a:gd name="T39" fmla="*/ 140 h 611"/>
                          <a:gd name="T40" fmla="*/ 721 w 855"/>
                          <a:gd name="T41" fmla="*/ 117 h 611"/>
                          <a:gd name="T42" fmla="*/ 855 w 855"/>
                          <a:gd name="T43" fmla="*/ 70 h 611"/>
                          <a:gd name="T44" fmla="*/ 825 w 855"/>
                          <a:gd name="T45" fmla="*/ 0 h 611"/>
                          <a:gd name="T46" fmla="*/ 715 w 855"/>
                          <a:gd name="T47" fmla="*/ 30 h 611"/>
                          <a:gd name="T48" fmla="*/ 651 w 855"/>
                          <a:gd name="T49" fmla="*/ 41 h 611"/>
                          <a:gd name="T50" fmla="*/ 611 w 855"/>
                          <a:gd name="T51" fmla="*/ 6 h 611"/>
                          <a:gd name="T52" fmla="*/ 499 w 855"/>
                          <a:gd name="T53" fmla="*/ 47 h 611"/>
                          <a:gd name="T54" fmla="*/ 389 w 855"/>
                          <a:gd name="T55" fmla="*/ 30 h 611"/>
                          <a:gd name="T56" fmla="*/ 279 w 855"/>
                          <a:gd name="T57" fmla="*/ 105 h 611"/>
                          <a:gd name="T58" fmla="*/ 227 w 855"/>
                          <a:gd name="T59" fmla="*/ 145 h 611"/>
                          <a:gd name="T60" fmla="*/ 140 w 855"/>
                          <a:gd name="T61" fmla="*/ 204 h 611"/>
                          <a:gd name="T62" fmla="*/ 93 w 855"/>
                          <a:gd name="T63" fmla="*/ 180 h 611"/>
                          <a:gd name="T64" fmla="*/ 63 w 855"/>
                          <a:gd name="T65" fmla="*/ 169 h 6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5"/>
                          <a:gd name="T100" fmla="*/ 0 h 611"/>
                          <a:gd name="T101" fmla="*/ 855 w 855"/>
                          <a:gd name="T102" fmla="*/ 611 h 6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5" h="611">
                            <a:moveTo>
                              <a:pt x="63" y="169"/>
                            </a:moveTo>
                            <a:lnTo>
                              <a:pt x="18" y="274"/>
                            </a:lnTo>
                            <a:lnTo>
                              <a:pt x="46" y="344"/>
                            </a:lnTo>
                            <a:lnTo>
                              <a:pt x="0" y="431"/>
                            </a:lnTo>
                            <a:lnTo>
                              <a:pt x="46" y="476"/>
                            </a:lnTo>
                            <a:lnTo>
                              <a:pt x="110" y="476"/>
                            </a:lnTo>
                            <a:lnTo>
                              <a:pt x="110" y="541"/>
                            </a:lnTo>
                            <a:lnTo>
                              <a:pt x="87" y="564"/>
                            </a:lnTo>
                            <a:lnTo>
                              <a:pt x="250" y="611"/>
                            </a:lnTo>
                            <a:lnTo>
                              <a:pt x="337" y="588"/>
                            </a:lnTo>
                            <a:lnTo>
                              <a:pt x="337" y="500"/>
                            </a:lnTo>
                            <a:lnTo>
                              <a:pt x="454" y="500"/>
                            </a:lnTo>
                            <a:lnTo>
                              <a:pt x="476" y="431"/>
                            </a:lnTo>
                            <a:lnTo>
                              <a:pt x="523" y="407"/>
                            </a:lnTo>
                            <a:lnTo>
                              <a:pt x="564" y="297"/>
                            </a:lnTo>
                            <a:lnTo>
                              <a:pt x="587" y="297"/>
                            </a:lnTo>
                            <a:lnTo>
                              <a:pt x="611" y="227"/>
                            </a:lnTo>
                            <a:lnTo>
                              <a:pt x="611" y="157"/>
                            </a:lnTo>
                            <a:lnTo>
                              <a:pt x="633" y="157"/>
                            </a:lnTo>
                            <a:lnTo>
                              <a:pt x="698" y="140"/>
                            </a:lnTo>
                            <a:lnTo>
                              <a:pt x="721" y="117"/>
                            </a:lnTo>
                            <a:lnTo>
                              <a:pt x="855" y="70"/>
                            </a:lnTo>
                            <a:lnTo>
                              <a:pt x="825" y="0"/>
                            </a:lnTo>
                            <a:lnTo>
                              <a:pt x="715" y="30"/>
                            </a:lnTo>
                            <a:lnTo>
                              <a:pt x="651" y="41"/>
                            </a:lnTo>
                            <a:lnTo>
                              <a:pt x="611" y="6"/>
                            </a:lnTo>
                            <a:lnTo>
                              <a:pt x="499" y="47"/>
                            </a:lnTo>
                            <a:lnTo>
                              <a:pt x="389" y="30"/>
                            </a:lnTo>
                            <a:lnTo>
                              <a:pt x="279" y="105"/>
                            </a:lnTo>
                            <a:lnTo>
                              <a:pt x="227" y="145"/>
                            </a:lnTo>
                            <a:lnTo>
                              <a:pt x="140" y="204"/>
                            </a:lnTo>
                            <a:lnTo>
                              <a:pt x="93" y="180"/>
                            </a:lnTo>
                            <a:lnTo>
                              <a:pt x="63" y="16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3" name="Freeform 194"/>
                      <p:cNvSpPr>
                        <a:spLocks/>
                      </p:cNvSpPr>
                      <p:nvPr/>
                    </p:nvSpPr>
                    <p:spPr bwMode="auto">
                      <a:xfrm>
                        <a:off x="1573" y="946"/>
                        <a:ext cx="138" cy="123"/>
                      </a:xfrm>
                      <a:custGeom>
                        <a:avLst/>
                        <a:gdLst>
                          <a:gd name="T0" fmla="*/ 17 w 1104"/>
                          <a:gd name="T1" fmla="*/ 0 h 982"/>
                          <a:gd name="T2" fmla="*/ 0 w 1104"/>
                          <a:gd name="T3" fmla="*/ 100 h 982"/>
                          <a:gd name="T4" fmla="*/ 0 w 1104"/>
                          <a:gd name="T5" fmla="*/ 145 h 982"/>
                          <a:gd name="T6" fmla="*/ 70 w 1104"/>
                          <a:gd name="T7" fmla="*/ 262 h 982"/>
                          <a:gd name="T8" fmla="*/ 157 w 1104"/>
                          <a:gd name="T9" fmla="*/ 279 h 982"/>
                          <a:gd name="T10" fmla="*/ 110 w 1104"/>
                          <a:gd name="T11" fmla="*/ 372 h 982"/>
                          <a:gd name="T12" fmla="*/ 134 w 1104"/>
                          <a:gd name="T13" fmla="*/ 442 h 982"/>
                          <a:gd name="T14" fmla="*/ 227 w 1104"/>
                          <a:gd name="T15" fmla="*/ 466 h 982"/>
                          <a:gd name="T16" fmla="*/ 249 w 1104"/>
                          <a:gd name="T17" fmla="*/ 576 h 982"/>
                          <a:gd name="T18" fmla="*/ 314 w 1104"/>
                          <a:gd name="T19" fmla="*/ 663 h 982"/>
                          <a:gd name="T20" fmla="*/ 383 w 1104"/>
                          <a:gd name="T21" fmla="*/ 686 h 982"/>
                          <a:gd name="T22" fmla="*/ 430 w 1104"/>
                          <a:gd name="T23" fmla="*/ 779 h 982"/>
                          <a:gd name="T24" fmla="*/ 471 w 1104"/>
                          <a:gd name="T25" fmla="*/ 802 h 982"/>
                          <a:gd name="T26" fmla="*/ 586 w 1104"/>
                          <a:gd name="T27" fmla="*/ 872 h 982"/>
                          <a:gd name="T28" fmla="*/ 651 w 1104"/>
                          <a:gd name="T29" fmla="*/ 889 h 982"/>
                          <a:gd name="T30" fmla="*/ 767 w 1104"/>
                          <a:gd name="T31" fmla="*/ 872 h 982"/>
                          <a:gd name="T32" fmla="*/ 790 w 1104"/>
                          <a:gd name="T33" fmla="*/ 935 h 982"/>
                          <a:gd name="T34" fmla="*/ 947 w 1104"/>
                          <a:gd name="T35" fmla="*/ 959 h 982"/>
                          <a:gd name="T36" fmla="*/ 1052 w 1104"/>
                          <a:gd name="T37" fmla="*/ 982 h 982"/>
                          <a:gd name="T38" fmla="*/ 1057 w 1104"/>
                          <a:gd name="T39" fmla="*/ 907 h 982"/>
                          <a:gd name="T40" fmla="*/ 1104 w 1104"/>
                          <a:gd name="T41" fmla="*/ 883 h 982"/>
                          <a:gd name="T42" fmla="*/ 1104 w 1104"/>
                          <a:gd name="T43" fmla="*/ 825 h 982"/>
                          <a:gd name="T44" fmla="*/ 1011 w 1104"/>
                          <a:gd name="T45" fmla="*/ 755 h 982"/>
                          <a:gd name="T46" fmla="*/ 1011 w 1104"/>
                          <a:gd name="T47" fmla="*/ 686 h 982"/>
                          <a:gd name="T48" fmla="*/ 1034 w 1104"/>
                          <a:gd name="T49" fmla="*/ 663 h 982"/>
                          <a:gd name="T50" fmla="*/ 1034 w 1104"/>
                          <a:gd name="T51" fmla="*/ 598 h 982"/>
                          <a:gd name="T52" fmla="*/ 970 w 1104"/>
                          <a:gd name="T53" fmla="*/ 598 h 982"/>
                          <a:gd name="T54" fmla="*/ 924 w 1104"/>
                          <a:gd name="T55" fmla="*/ 553 h 982"/>
                          <a:gd name="T56" fmla="*/ 970 w 1104"/>
                          <a:gd name="T57" fmla="*/ 471 h 982"/>
                          <a:gd name="T58" fmla="*/ 947 w 1104"/>
                          <a:gd name="T59" fmla="*/ 396 h 982"/>
                          <a:gd name="T60" fmla="*/ 987 w 1104"/>
                          <a:gd name="T61" fmla="*/ 279 h 982"/>
                          <a:gd name="T62" fmla="*/ 970 w 1104"/>
                          <a:gd name="T63" fmla="*/ 215 h 982"/>
                          <a:gd name="T64" fmla="*/ 900 w 1104"/>
                          <a:gd name="T65" fmla="*/ 145 h 982"/>
                          <a:gd name="T66" fmla="*/ 767 w 1104"/>
                          <a:gd name="T67" fmla="*/ 128 h 982"/>
                          <a:gd name="T68" fmla="*/ 685 w 1104"/>
                          <a:gd name="T69" fmla="*/ 122 h 982"/>
                          <a:gd name="T70" fmla="*/ 639 w 1104"/>
                          <a:gd name="T71" fmla="*/ 128 h 982"/>
                          <a:gd name="T72" fmla="*/ 586 w 1104"/>
                          <a:gd name="T73" fmla="*/ 145 h 982"/>
                          <a:gd name="T74" fmla="*/ 581 w 1104"/>
                          <a:gd name="T75" fmla="*/ 192 h 982"/>
                          <a:gd name="T76" fmla="*/ 453 w 1104"/>
                          <a:gd name="T77" fmla="*/ 215 h 982"/>
                          <a:gd name="T78" fmla="*/ 361 w 1104"/>
                          <a:gd name="T79" fmla="*/ 169 h 982"/>
                          <a:gd name="T80" fmla="*/ 267 w 1104"/>
                          <a:gd name="T81" fmla="*/ 58 h 982"/>
                          <a:gd name="T82" fmla="*/ 244 w 1104"/>
                          <a:gd name="T83" fmla="*/ 35 h 982"/>
                          <a:gd name="T84" fmla="*/ 122 w 1104"/>
                          <a:gd name="T85" fmla="*/ 82 h 982"/>
                          <a:gd name="T86" fmla="*/ 64 w 1104"/>
                          <a:gd name="T87" fmla="*/ 0 h 982"/>
                          <a:gd name="T88" fmla="*/ 40 w 1104"/>
                          <a:gd name="T89" fmla="*/ 0 h 982"/>
                          <a:gd name="T90" fmla="*/ 17 w 1104"/>
                          <a:gd name="T91" fmla="*/ 0 h 9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04"/>
                          <a:gd name="T139" fmla="*/ 0 h 982"/>
                          <a:gd name="T140" fmla="*/ 1104 w 1104"/>
                          <a:gd name="T141" fmla="*/ 982 h 9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04" h="982">
                            <a:moveTo>
                              <a:pt x="17" y="0"/>
                            </a:moveTo>
                            <a:lnTo>
                              <a:pt x="0" y="100"/>
                            </a:lnTo>
                            <a:lnTo>
                              <a:pt x="0" y="145"/>
                            </a:lnTo>
                            <a:lnTo>
                              <a:pt x="70" y="262"/>
                            </a:lnTo>
                            <a:lnTo>
                              <a:pt x="157" y="279"/>
                            </a:lnTo>
                            <a:lnTo>
                              <a:pt x="110" y="372"/>
                            </a:lnTo>
                            <a:lnTo>
                              <a:pt x="134" y="442"/>
                            </a:lnTo>
                            <a:lnTo>
                              <a:pt x="227" y="466"/>
                            </a:lnTo>
                            <a:lnTo>
                              <a:pt x="249" y="576"/>
                            </a:lnTo>
                            <a:lnTo>
                              <a:pt x="314" y="663"/>
                            </a:lnTo>
                            <a:lnTo>
                              <a:pt x="383" y="686"/>
                            </a:lnTo>
                            <a:lnTo>
                              <a:pt x="430" y="779"/>
                            </a:lnTo>
                            <a:lnTo>
                              <a:pt x="471" y="802"/>
                            </a:lnTo>
                            <a:lnTo>
                              <a:pt x="586" y="872"/>
                            </a:lnTo>
                            <a:lnTo>
                              <a:pt x="651" y="889"/>
                            </a:lnTo>
                            <a:lnTo>
                              <a:pt x="767" y="872"/>
                            </a:lnTo>
                            <a:lnTo>
                              <a:pt x="790" y="935"/>
                            </a:lnTo>
                            <a:lnTo>
                              <a:pt x="947" y="959"/>
                            </a:lnTo>
                            <a:lnTo>
                              <a:pt x="1052" y="982"/>
                            </a:lnTo>
                            <a:lnTo>
                              <a:pt x="1057" y="907"/>
                            </a:lnTo>
                            <a:lnTo>
                              <a:pt x="1104" y="883"/>
                            </a:lnTo>
                            <a:lnTo>
                              <a:pt x="1104" y="825"/>
                            </a:lnTo>
                            <a:lnTo>
                              <a:pt x="1011" y="755"/>
                            </a:lnTo>
                            <a:lnTo>
                              <a:pt x="1011" y="686"/>
                            </a:lnTo>
                            <a:lnTo>
                              <a:pt x="1034" y="663"/>
                            </a:lnTo>
                            <a:lnTo>
                              <a:pt x="1034" y="598"/>
                            </a:lnTo>
                            <a:lnTo>
                              <a:pt x="970" y="598"/>
                            </a:lnTo>
                            <a:lnTo>
                              <a:pt x="924" y="553"/>
                            </a:lnTo>
                            <a:lnTo>
                              <a:pt x="970" y="471"/>
                            </a:lnTo>
                            <a:lnTo>
                              <a:pt x="947" y="396"/>
                            </a:lnTo>
                            <a:lnTo>
                              <a:pt x="987" y="279"/>
                            </a:lnTo>
                            <a:lnTo>
                              <a:pt x="970" y="215"/>
                            </a:lnTo>
                            <a:lnTo>
                              <a:pt x="900" y="145"/>
                            </a:lnTo>
                            <a:lnTo>
                              <a:pt x="767" y="128"/>
                            </a:lnTo>
                            <a:lnTo>
                              <a:pt x="685" y="122"/>
                            </a:lnTo>
                            <a:lnTo>
                              <a:pt x="639" y="128"/>
                            </a:lnTo>
                            <a:lnTo>
                              <a:pt x="586" y="145"/>
                            </a:lnTo>
                            <a:lnTo>
                              <a:pt x="581" y="192"/>
                            </a:lnTo>
                            <a:lnTo>
                              <a:pt x="453" y="215"/>
                            </a:lnTo>
                            <a:lnTo>
                              <a:pt x="361" y="169"/>
                            </a:lnTo>
                            <a:lnTo>
                              <a:pt x="267" y="58"/>
                            </a:lnTo>
                            <a:lnTo>
                              <a:pt x="244" y="35"/>
                            </a:lnTo>
                            <a:lnTo>
                              <a:pt x="122" y="82"/>
                            </a:lnTo>
                            <a:lnTo>
                              <a:pt x="64" y="0"/>
                            </a:lnTo>
                            <a:lnTo>
                              <a:pt x="40" y="0"/>
                            </a:lnTo>
                            <a:lnTo>
                              <a:pt x="17"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4" name="Freeform 195"/>
                      <p:cNvSpPr>
                        <a:spLocks/>
                      </p:cNvSpPr>
                      <p:nvPr/>
                    </p:nvSpPr>
                    <p:spPr bwMode="auto">
                      <a:xfrm>
                        <a:off x="1627" y="1055"/>
                        <a:ext cx="5" cy="8"/>
                      </a:xfrm>
                      <a:custGeom>
                        <a:avLst/>
                        <a:gdLst>
                          <a:gd name="T0" fmla="*/ 41 w 41"/>
                          <a:gd name="T1" fmla="*/ 40 h 63"/>
                          <a:gd name="T2" fmla="*/ 23 w 41"/>
                          <a:gd name="T3" fmla="*/ 0 h 63"/>
                          <a:gd name="T4" fmla="*/ 0 w 41"/>
                          <a:gd name="T5" fmla="*/ 0 h 63"/>
                          <a:gd name="T6" fmla="*/ 0 w 41"/>
                          <a:gd name="T7" fmla="*/ 40 h 63"/>
                          <a:gd name="T8" fmla="*/ 41 w 41"/>
                          <a:gd name="T9" fmla="*/ 63 h 63"/>
                          <a:gd name="T10" fmla="*/ 41 w 41"/>
                          <a:gd name="T11" fmla="*/ 40 h 63"/>
                          <a:gd name="T12" fmla="*/ 0 60000 65536"/>
                          <a:gd name="T13" fmla="*/ 0 60000 65536"/>
                          <a:gd name="T14" fmla="*/ 0 60000 65536"/>
                          <a:gd name="T15" fmla="*/ 0 60000 65536"/>
                          <a:gd name="T16" fmla="*/ 0 60000 65536"/>
                          <a:gd name="T17" fmla="*/ 0 60000 65536"/>
                          <a:gd name="T18" fmla="*/ 0 w 41"/>
                          <a:gd name="T19" fmla="*/ 0 h 63"/>
                          <a:gd name="T20" fmla="*/ 41 w 41"/>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41" h="63">
                            <a:moveTo>
                              <a:pt x="41" y="40"/>
                            </a:moveTo>
                            <a:lnTo>
                              <a:pt x="23" y="0"/>
                            </a:lnTo>
                            <a:lnTo>
                              <a:pt x="0" y="0"/>
                            </a:lnTo>
                            <a:lnTo>
                              <a:pt x="0" y="40"/>
                            </a:lnTo>
                            <a:lnTo>
                              <a:pt x="41" y="63"/>
                            </a:lnTo>
                            <a:lnTo>
                              <a:pt x="41" y="40"/>
                            </a:lnTo>
                            <a:close/>
                          </a:path>
                        </a:pathLst>
                      </a:custGeom>
                      <a:solidFill>
                        <a:srgbClr val="1F497D">
                          <a:lumMod val="20000"/>
                          <a:lumOff val="80000"/>
                        </a:srgbClr>
                      </a:solidFill>
                      <a:ln w="9525">
                        <a:solidFill>
                          <a:srgbClr val="1F497D">
                            <a:lumMod val="20000"/>
                            <a:lumOff val="8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5" name="Freeform 196"/>
                      <p:cNvSpPr>
                        <a:spLocks/>
                      </p:cNvSpPr>
                      <p:nvPr/>
                    </p:nvSpPr>
                    <p:spPr bwMode="auto">
                      <a:xfrm>
                        <a:off x="1507" y="1015"/>
                        <a:ext cx="150" cy="127"/>
                      </a:xfrm>
                      <a:custGeom>
                        <a:avLst/>
                        <a:gdLst>
                          <a:gd name="T0" fmla="*/ 0 w 1196"/>
                          <a:gd name="T1" fmla="*/ 157 h 1010"/>
                          <a:gd name="T2" fmla="*/ 0 w 1196"/>
                          <a:gd name="T3" fmla="*/ 226 h 1010"/>
                          <a:gd name="T4" fmla="*/ 46 w 1196"/>
                          <a:gd name="T5" fmla="*/ 272 h 1010"/>
                          <a:gd name="T6" fmla="*/ 162 w 1196"/>
                          <a:gd name="T7" fmla="*/ 406 h 1010"/>
                          <a:gd name="T8" fmla="*/ 186 w 1196"/>
                          <a:gd name="T9" fmla="*/ 446 h 1010"/>
                          <a:gd name="T10" fmla="*/ 226 w 1196"/>
                          <a:gd name="T11" fmla="*/ 626 h 1010"/>
                          <a:gd name="T12" fmla="*/ 366 w 1196"/>
                          <a:gd name="T13" fmla="*/ 807 h 1010"/>
                          <a:gd name="T14" fmla="*/ 453 w 1196"/>
                          <a:gd name="T15" fmla="*/ 1010 h 1010"/>
                          <a:gd name="T16" fmla="*/ 500 w 1196"/>
                          <a:gd name="T17" fmla="*/ 975 h 1010"/>
                          <a:gd name="T18" fmla="*/ 500 w 1196"/>
                          <a:gd name="T19" fmla="*/ 923 h 1010"/>
                          <a:gd name="T20" fmla="*/ 587 w 1196"/>
                          <a:gd name="T21" fmla="*/ 917 h 1010"/>
                          <a:gd name="T22" fmla="*/ 639 w 1196"/>
                          <a:gd name="T23" fmla="*/ 940 h 1010"/>
                          <a:gd name="T24" fmla="*/ 668 w 1196"/>
                          <a:gd name="T25" fmla="*/ 957 h 1010"/>
                          <a:gd name="T26" fmla="*/ 727 w 1196"/>
                          <a:gd name="T27" fmla="*/ 987 h 1010"/>
                          <a:gd name="T28" fmla="*/ 744 w 1196"/>
                          <a:gd name="T29" fmla="*/ 987 h 1010"/>
                          <a:gd name="T30" fmla="*/ 790 w 1196"/>
                          <a:gd name="T31" fmla="*/ 877 h 1010"/>
                          <a:gd name="T32" fmla="*/ 1133 w 1196"/>
                          <a:gd name="T33" fmla="*/ 783 h 1010"/>
                          <a:gd name="T34" fmla="*/ 1174 w 1196"/>
                          <a:gd name="T35" fmla="*/ 783 h 1010"/>
                          <a:gd name="T36" fmla="*/ 1196 w 1196"/>
                          <a:gd name="T37" fmla="*/ 673 h 1010"/>
                          <a:gd name="T38" fmla="*/ 1174 w 1196"/>
                          <a:gd name="T39" fmla="*/ 603 h 1010"/>
                          <a:gd name="T40" fmla="*/ 953 w 1196"/>
                          <a:gd name="T41" fmla="*/ 580 h 1010"/>
                          <a:gd name="T42" fmla="*/ 884 w 1196"/>
                          <a:gd name="T43" fmla="*/ 446 h 1010"/>
                          <a:gd name="T44" fmla="*/ 906 w 1196"/>
                          <a:gd name="T45" fmla="*/ 296 h 1010"/>
                          <a:gd name="T46" fmla="*/ 837 w 1196"/>
                          <a:gd name="T47" fmla="*/ 226 h 1010"/>
                          <a:gd name="T48" fmla="*/ 772 w 1196"/>
                          <a:gd name="T49" fmla="*/ 226 h 1010"/>
                          <a:gd name="T50" fmla="*/ 680 w 1196"/>
                          <a:gd name="T51" fmla="*/ 180 h 1010"/>
                          <a:gd name="T52" fmla="*/ 570 w 1196"/>
                          <a:gd name="T53" fmla="*/ 226 h 1010"/>
                          <a:gd name="T54" fmla="*/ 500 w 1196"/>
                          <a:gd name="T55" fmla="*/ 133 h 1010"/>
                          <a:gd name="T56" fmla="*/ 500 w 1196"/>
                          <a:gd name="T57" fmla="*/ 110 h 1010"/>
                          <a:gd name="T58" fmla="*/ 383 w 1196"/>
                          <a:gd name="T59" fmla="*/ 0 h 1010"/>
                          <a:gd name="T60" fmla="*/ 343 w 1196"/>
                          <a:gd name="T61" fmla="*/ 0 h 1010"/>
                          <a:gd name="T62" fmla="*/ 162 w 1196"/>
                          <a:gd name="T63" fmla="*/ 23 h 1010"/>
                          <a:gd name="T64" fmla="*/ 162 w 1196"/>
                          <a:gd name="T65" fmla="*/ 69 h 1010"/>
                          <a:gd name="T66" fmla="*/ 249 w 1196"/>
                          <a:gd name="T67" fmla="*/ 92 h 1010"/>
                          <a:gd name="T68" fmla="*/ 226 w 1196"/>
                          <a:gd name="T69" fmla="*/ 157 h 1010"/>
                          <a:gd name="T70" fmla="*/ 157 w 1196"/>
                          <a:gd name="T71" fmla="*/ 157 h 1010"/>
                          <a:gd name="T72" fmla="*/ 116 w 1196"/>
                          <a:gd name="T73" fmla="*/ 180 h 1010"/>
                          <a:gd name="T74" fmla="*/ 46 w 1196"/>
                          <a:gd name="T75" fmla="*/ 168 h 1010"/>
                          <a:gd name="T76" fmla="*/ 0 w 1196"/>
                          <a:gd name="T77" fmla="*/ 157 h 10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96"/>
                          <a:gd name="T118" fmla="*/ 0 h 1010"/>
                          <a:gd name="T119" fmla="*/ 1196 w 1196"/>
                          <a:gd name="T120" fmla="*/ 1010 h 10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96" h="1010">
                            <a:moveTo>
                              <a:pt x="0" y="157"/>
                            </a:moveTo>
                            <a:lnTo>
                              <a:pt x="0" y="226"/>
                            </a:lnTo>
                            <a:lnTo>
                              <a:pt x="46" y="272"/>
                            </a:lnTo>
                            <a:lnTo>
                              <a:pt x="162" y="406"/>
                            </a:lnTo>
                            <a:lnTo>
                              <a:pt x="186" y="446"/>
                            </a:lnTo>
                            <a:lnTo>
                              <a:pt x="226" y="626"/>
                            </a:lnTo>
                            <a:lnTo>
                              <a:pt x="366" y="807"/>
                            </a:lnTo>
                            <a:lnTo>
                              <a:pt x="453" y="1010"/>
                            </a:lnTo>
                            <a:lnTo>
                              <a:pt x="500" y="975"/>
                            </a:lnTo>
                            <a:lnTo>
                              <a:pt x="500" y="923"/>
                            </a:lnTo>
                            <a:lnTo>
                              <a:pt x="587" y="917"/>
                            </a:lnTo>
                            <a:lnTo>
                              <a:pt x="639" y="940"/>
                            </a:lnTo>
                            <a:lnTo>
                              <a:pt x="668" y="957"/>
                            </a:lnTo>
                            <a:lnTo>
                              <a:pt x="727" y="987"/>
                            </a:lnTo>
                            <a:lnTo>
                              <a:pt x="744" y="987"/>
                            </a:lnTo>
                            <a:lnTo>
                              <a:pt x="790" y="877"/>
                            </a:lnTo>
                            <a:lnTo>
                              <a:pt x="1133" y="783"/>
                            </a:lnTo>
                            <a:lnTo>
                              <a:pt x="1174" y="783"/>
                            </a:lnTo>
                            <a:lnTo>
                              <a:pt x="1196" y="673"/>
                            </a:lnTo>
                            <a:lnTo>
                              <a:pt x="1174" y="603"/>
                            </a:lnTo>
                            <a:lnTo>
                              <a:pt x="953" y="580"/>
                            </a:lnTo>
                            <a:lnTo>
                              <a:pt x="884" y="446"/>
                            </a:lnTo>
                            <a:lnTo>
                              <a:pt x="906" y="296"/>
                            </a:lnTo>
                            <a:lnTo>
                              <a:pt x="837" y="226"/>
                            </a:lnTo>
                            <a:lnTo>
                              <a:pt x="772" y="226"/>
                            </a:lnTo>
                            <a:lnTo>
                              <a:pt x="680" y="180"/>
                            </a:lnTo>
                            <a:lnTo>
                              <a:pt x="570" y="226"/>
                            </a:lnTo>
                            <a:lnTo>
                              <a:pt x="500" y="133"/>
                            </a:lnTo>
                            <a:lnTo>
                              <a:pt x="500" y="110"/>
                            </a:lnTo>
                            <a:lnTo>
                              <a:pt x="383" y="0"/>
                            </a:lnTo>
                            <a:lnTo>
                              <a:pt x="343" y="0"/>
                            </a:lnTo>
                            <a:lnTo>
                              <a:pt x="162" y="23"/>
                            </a:lnTo>
                            <a:lnTo>
                              <a:pt x="162" y="69"/>
                            </a:lnTo>
                            <a:lnTo>
                              <a:pt x="249" y="92"/>
                            </a:lnTo>
                            <a:lnTo>
                              <a:pt x="226" y="157"/>
                            </a:lnTo>
                            <a:lnTo>
                              <a:pt x="157" y="157"/>
                            </a:lnTo>
                            <a:lnTo>
                              <a:pt x="116" y="180"/>
                            </a:lnTo>
                            <a:lnTo>
                              <a:pt x="46" y="168"/>
                            </a:lnTo>
                            <a:lnTo>
                              <a:pt x="0" y="15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6" name="Freeform 197"/>
                      <p:cNvSpPr>
                        <a:spLocks/>
                      </p:cNvSpPr>
                      <p:nvPr/>
                    </p:nvSpPr>
                    <p:spPr bwMode="auto">
                      <a:xfrm>
                        <a:off x="1564" y="1131"/>
                        <a:ext cx="36" cy="30"/>
                      </a:xfrm>
                      <a:custGeom>
                        <a:avLst/>
                        <a:gdLst>
                          <a:gd name="T0" fmla="*/ 0 w 291"/>
                          <a:gd name="T1" fmla="*/ 87 h 244"/>
                          <a:gd name="T2" fmla="*/ 47 w 291"/>
                          <a:gd name="T3" fmla="*/ 203 h 244"/>
                          <a:gd name="T4" fmla="*/ 122 w 291"/>
                          <a:gd name="T5" fmla="*/ 244 h 244"/>
                          <a:gd name="T6" fmla="*/ 162 w 291"/>
                          <a:gd name="T7" fmla="*/ 191 h 244"/>
                          <a:gd name="T8" fmla="*/ 209 w 291"/>
                          <a:gd name="T9" fmla="*/ 168 h 244"/>
                          <a:gd name="T10" fmla="*/ 227 w 291"/>
                          <a:gd name="T11" fmla="*/ 128 h 244"/>
                          <a:gd name="T12" fmla="*/ 291 w 291"/>
                          <a:gd name="T13" fmla="*/ 69 h 244"/>
                          <a:gd name="T14" fmla="*/ 197 w 291"/>
                          <a:gd name="T15" fmla="*/ 17 h 244"/>
                          <a:gd name="T16" fmla="*/ 140 w 291"/>
                          <a:gd name="T17" fmla="*/ 0 h 244"/>
                          <a:gd name="T18" fmla="*/ 47 w 291"/>
                          <a:gd name="T19" fmla="*/ 0 h 244"/>
                          <a:gd name="T20" fmla="*/ 47 w 291"/>
                          <a:gd name="T21" fmla="*/ 52 h 244"/>
                          <a:gd name="T22" fmla="*/ 0 w 291"/>
                          <a:gd name="T23" fmla="*/ 87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244"/>
                          <a:gd name="T38" fmla="*/ 291 w 291"/>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244">
                            <a:moveTo>
                              <a:pt x="0" y="87"/>
                            </a:moveTo>
                            <a:lnTo>
                              <a:pt x="47" y="203"/>
                            </a:lnTo>
                            <a:lnTo>
                              <a:pt x="122" y="244"/>
                            </a:lnTo>
                            <a:lnTo>
                              <a:pt x="162" y="191"/>
                            </a:lnTo>
                            <a:lnTo>
                              <a:pt x="209" y="168"/>
                            </a:lnTo>
                            <a:lnTo>
                              <a:pt x="227" y="128"/>
                            </a:lnTo>
                            <a:lnTo>
                              <a:pt x="291" y="69"/>
                            </a:lnTo>
                            <a:lnTo>
                              <a:pt x="197" y="17"/>
                            </a:lnTo>
                            <a:lnTo>
                              <a:pt x="140" y="0"/>
                            </a:lnTo>
                            <a:lnTo>
                              <a:pt x="47" y="0"/>
                            </a:lnTo>
                            <a:lnTo>
                              <a:pt x="47" y="52"/>
                            </a:lnTo>
                            <a:lnTo>
                              <a:pt x="0" y="8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7" name="Freeform 198"/>
                      <p:cNvSpPr>
                        <a:spLocks/>
                      </p:cNvSpPr>
                      <p:nvPr/>
                    </p:nvSpPr>
                    <p:spPr bwMode="auto">
                      <a:xfrm>
                        <a:off x="1580" y="1116"/>
                        <a:ext cx="62" cy="45"/>
                      </a:xfrm>
                      <a:custGeom>
                        <a:avLst/>
                        <a:gdLst>
                          <a:gd name="T0" fmla="*/ 0 w 493"/>
                          <a:gd name="T1" fmla="*/ 360 h 360"/>
                          <a:gd name="T2" fmla="*/ 99 w 493"/>
                          <a:gd name="T3" fmla="*/ 337 h 360"/>
                          <a:gd name="T4" fmla="*/ 191 w 493"/>
                          <a:gd name="T5" fmla="*/ 290 h 360"/>
                          <a:gd name="T6" fmla="*/ 256 w 493"/>
                          <a:gd name="T7" fmla="*/ 272 h 360"/>
                          <a:gd name="T8" fmla="*/ 413 w 493"/>
                          <a:gd name="T9" fmla="*/ 227 h 360"/>
                          <a:gd name="T10" fmla="*/ 493 w 493"/>
                          <a:gd name="T11" fmla="*/ 168 h 360"/>
                          <a:gd name="T12" fmla="*/ 476 w 493"/>
                          <a:gd name="T13" fmla="*/ 122 h 360"/>
                          <a:gd name="T14" fmla="*/ 476 w 493"/>
                          <a:gd name="T15" fmla="*/ 87 h 360"/>
                          <a:gd name="T16" fmla="*/ 458 w 493"/>
                          <a:gd name="T17" fmla="*/ 0 h 360"/>
                          <a:gd name="T18" fmla="*/ 256 w 493"/>
                          <a:gd name="T19" fmla="*/ 46 h 360"/>
                          <a:gd name="T20" fmla="*/ 209 w 493"/>
                          <a:gd name="T21" fmla="*/ 70 h 360"/>
                          <a:gd name="T22" fmla="*/ 169 w 493"/>
                          <a:gd name="T23" fmla="*/ 180 h 360"/>
                          <a:gd name="T24" fmla="*/ 146 w 493"/>
                          <a:gd name="T25" fmla="*/ 203 h 360"/>
                          <a:gd name="T26" fmla="*/ 99 w 493"/>
                          <a:gd name="T27" fmla="*/ 250 h 360"/>
                          <a:gd name="T28" fmla="*/ 87 w 493"/>
                          <a:gd name="T29" fmla="*/ 284 h 360"/>
                          <a:gd name="T30" fmla="*/ 34 w 493"/>
                          <a:gd name="T31" fmla="*/ 314 h 360"/>
                          <a:gd name="T32" fmla="*/ 0 w 493"/>
                          <a:gd name="T33" fmla="*/ 360 h 3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3"/>
                          <a:gd name="T52" fmla="*/ 0 h 360"/>
                          <a:gd name="T53" fmla="*/ 493 w 493"/>
                          <a:gd name="T54" fmla="*/ 360 h 3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3" h="360">
                            <a:moveTo>
                              <a:pt x="0" y="360"/>
                            </a:moveTo>
                            <a:lnTo>
                              <a:pt x="99" y="337"/>
                            </a:lnTo>
                            <a:lnTo>
                              <a:pt x="191" y="290"/>
                            </a:lnTo>
                            <a:lnTo>
                              <a:pt x="256" y="272"/>
                            </a:lnTo>
                            <a:lnTo>
                              <a:pt x="413" y="227"/>
                            </a:lnTo>
                            <a:lnTo>
                              <a:pt x="493" y="168"/>
                            </a:lnTo>
                            <a:lnTo>
                              <a:pt x="476" y="122"/>
                            </a:lnTo>
                            <a:lnTo>
                              <a:pt x="476" y="87"/>
                            </a:lnTo>
                            <a:lnTo>
                              <a:pt x="458" y="0"/>
                            </a:lnTo>
                            <a:lnTo>
                              <a:pt x="256" y="46"/>
                            </a:lnTo>
                            <a:lnTo>
                              <a:pt x="209" y="70"/>
                            </a:lnTo>
                            <a:lnTo>
                              <a:pt x="169" y="180"/>
                            </a:lnTo>
                            <a:lnTo>
                              <a:pt x="146" y="203"/>
                            </a:lnTo>
                            <a:lnTo>
                              <a:pt x="99" y="250"/>
                            </a:lnTo>
                            <a:lnTo>
                              <a:pt x="87" y="284"/>
                            </a:lnTo>
                            <a:lnTo>
                              <a:pt x="34" y="314"/>
                            </a:lnTo>
                            <a:lnTo>
                              <a:pt x="0" y="36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8" name="Freeform 199"/>
                      <p:cNvSpPr>
                        <a:spLocks/>
                      </p:cNvSpPr>
                      <p:nvPr/>
                    </p:nvSpPr>
                    <p:spPr bwMode="auto">
                      <a:xfrm>
                        <a:off x="1634" y="1071"/>
                        <a:ext cx="51" cy="66"/>
                      </a:xfrm>
                      <a:custGeom>
                        <a:avLst/>
                        <a:gdLst>
                          <a:gd name="T0" fmla="*/ 0 w 406"/>
                          <a:gd name="T1" fmla="*/ 361 h 529"/>
                          <a:gd name="T2" fmla="*/ 139 w 406"/>
                          <a:gd name="T3" fmla="*/ 314 h 529"/>
                          <a:gd name="T4" fmla="*/ 174 w 406"/>
                          <a:gd name="T5" fmla="*/ 267 h 529"/>
                          <a:gd name="T6" fmla="*/ 162 w 406"/>
                          <a:gd name="T7" fmla="*/ 163 h 529"/>
                          <a:gd name="T8" fmla="*/ 197 w 406"/>
                          <a:gd name="T9" fmla="*/ 93 h 529"/>
                          <a:gd name="T10" fmla="*/ 214 w 406"/>
                          <a:gd name="T11" fmla="*/ 41 h 529"/>
                          <a:gd name="T12" fmla="*/ 209 w 406"/>
                          <a:gd name="T13" fmla="*/ 0 h 529"/>
                          <a:gd name="T14" fmla="*/ 256 w 406"/>
                          <a:gd name="T15" fmla="*/ 65 h 529"/>
                          <a:gd name="T16" fmla="*/ 325 w 406"/>
                          <a:gd name="T17" fmla="*/ 122 h 529"/>
                          <a:gd name="T18" fmla="*/ 383 w 406"/>
                          <a:gd name="T19" fmla="*/ 134 h 529"/>
                          <a:gd name="T20" fmla="*/ 389 w 406"/>
                          <a:gd name="T21" fmla="*/ 175 h 529"/>
                          <a:gd name="T22" fmla="*/ 406 w 406"/>
                          <a:gd name="T23" fmla="*/ 204 h 529"/>
                          <a:gd name="T24" fmla="*/ 406 w 406"/>
                          <a:gd name="T25" fmla="*/ 250 h 529"/>
                          <a:gd name="T26" fmla="*/ 336 w 406"/>
                          <a:gd name="T27" fmla="*/ 291 h 529"/>
                          <a:gd name="T28" fmla="*/ 296 w 406"/>
                          <a:gd name="T29" fmla="*/ 384 h 529"/>
                          <a:gd name="T30" fmla="*/ 226 w 406"/>
                          <a:gd name="T31" fmla="*/ 431 h 529"/>
                          <a:gd name="T32" fmla="*/ 116 w 406"/>
                          <a:gd name="T33" fmla="*/ 494 h 529"/>
                          <a:gd name="T34" fmla="*/ 57 w 406"/>
                          <a:gd name="T35" fmla="*/ 529 h 529"/>
                          <a:gd name="T36" fmla="*/ 40 w 406"/>
                          <a:gd name="T37" fmla="*/ 483 h 529"/>
                          <a:gd name="T38" fmla="*/ 34 w 406"/>
                          <a:gd name="T39" fmla="*/ 448 h 529"/>
                          <a:gd name="T40" fmla="*/ 0 w 406"/>
                          <a:gd name="T41" fmla="*/ 361 h 5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6"/>
                          <a:gd name="T64" fmla="*/ 0 h 529"/>
                          <a:gd name="T65" fmla="*/ 406 w 406"/>
                          <a:gd name="T66" fmla="*/ 529 h 5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6" h="529">
                            <a:moveTo>
                              <a:pt x="0" y="361"/>
                            </a:moveTo>
                            <a:lnTo>
                              <a:pt x="139" y="314"/>
                            </a:lnTo>
                            <a:lnTo>
                              <a:pt x="174" y="267"/>
                            </a:lnTo>
                            <a:lnTo>
                              <a:pt x="162" y="163"/>
                            </a:lnTo>
                            <a:lnTo>
                              <a:pt x="197" y="93"/>
                            </a:lnTo>
                            <a:lnTo>
                              <a:pt x="214" y="41"/>
                            </a:lnTo>
                            <a:lnTo>
                              <a:pt x="209" y="0"/>
                            </a:lnTo>
                            <a:lnTo>
                              <a:pt x="256" y="65"/>
                            </a:lnTo>
                            <a:lnTo>
                              <a:pt x="325" y="122"/>
                            </a:lnTo>
                            <a:lnTo>
                              <a:pt x="383" y="134"/>
                            </a:lnTo>
                            <a:lnTo>
                              <a:pt x="389" y="175"/>
                            </a:lnTo>
                            <a:lnTo>
                              <a:pt x="406" y="204"/>
                            </a:lnTo>
                            <a:lnTo>
                              <a:pt x="406" y="250"/>
                            </a:lnTo>
                            <a:lnTo>
                              <a:pt x="336" y="291"/>
                            </a:lnTo>
                            <a:lnTo>
                              <a:pt x="296" y="384"/>
                            </a:lnTo>
                            <a:lnTo>
                              <a:pt x="226" y="431"/>
                            </a:lnTo>
                            <a:lnTo>
                              <a:pt x="116" y="494"/>
                            </a:lnTo>
                            <a:lnTo>
                              <a:pt x="57" y="529"/>
                            </a:lnTo>
                            <a:lnTo>
                              <a:pt x="40" y="483"/>
                            </a:lnTo>
                            <a:lnTo>
                              <a:pt x="34" y="448"/>
                            </a:lnTo>
                            <a:lnTo>
                              <a:pt x="0" y="361"/>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39" name="Freeform 200"/>
                      <p:cNvSpPr>
                        <a:spLocks/>
                      </p:cNvSpPr>
                      <p:nvPr/>
                    </p:nvSpPr>
                    <p:spPr bwMode="auto">
                      <a:xfrm>
                        <a:off x="1618" y="1055"/>
                        <a:ext cx="44" cy="36"/>
                      </a:xfrm>
                      <a:custGeom>
                        <a:avLst/>
                        <a:gdLst>
                          <a:gd name="T0" fmla="*/ 22 w 354"/>
                          <a:gd name="T1" fmla="*/ 0 h 284"/>
                          <a:gd name="T2" fmla="*/ 0 w 354"/>
                          <a:gd name="T3" fmla="*/ 105 h 284"/>
                          <a:gd name="T4" fmla="*/ 0 w 354"/>
                          <a:gd name="T5" fmla="*/ 122 h 284"/>
                          <a:gd name="T6" fmla="*/ 52 w 354"/>
                          <a:gd name="T7" fmla="*/ 232 h 284"/>
                          <a:gd name="T8" fmla="*/ 69 w 354"/>
                          <a:gd name="T9" fmla="*/ 261 h 284"/>
                          <a:gd name="T10" fmla="*/ 249 w 354"/>
                          <a:gd name="T11" fmla="*/ 284 h 284"/>
                          <a:gd name="T12" fmla="*/ 290 w 354"/>
                          <a:gd name="T13" fmla="*/ 284 h 284"/>
                          <a:gd name="T14" fmla="*/ 354 w 354"/>
                          <a:gd name="T15" fmla="*/ 168 h 284"/>
                          <a:gd name="T16" fmla="*/ 336 w 354"/>
                          <a:gd name="T17" fmla="*/ 110 h 284"/>
                          <a:gd name="T18" fmla="*/ 312 w 354"/>
                          <a:gd name="T19" fmla="*/ 110 h 284"/>
                          <a:gd name="T20" fmla="*/ 249 w 354"/>
                          <a:gd name="T21" fmla="*/ 150 h 284"/>
                          <a:gd name="T22" fmla="*/ 249 w 354"/>
                          <a:gd name="T23" fmla="*/ 174 h 284"/>
                          <a:gd name="T24" fmla="*/ 121 w 354"/>
                          <a:gd name="T25" fmla="*/ 157 h 284"/>
                          <a:gd name="T26" fmla="*/ 110 w 354"/>
                          <a:gd name="T27" fmla="*/ 127 h 284"/>
                          <a:gd name="T28" fmla="*/ 110 w 354"/>
                          <a:gd name="T29" fmla="*/ 110 h 284"/>
                          <a:gd name="T30" fmla="*/ 69 w 354"/>
                          <a:gd name="T31" fmla="*/ 127 h 284"/>
                          <a:gd name="T32" fmla="*/ 22 w 354"/>
                          <a:gd name="T33" fmla="*/ 17 h 284"/>
                          <a:gd name="T34" fmla="*/ 22 w 354"/>
                          <a:gd name="T35" fmla="*/ 0 h 2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84"/>
                          <a:gd name="T56" fmla="*/ 354 w 354"/>
                          <a:gd name="T57" fmla="*/ 284 h 2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84">
                            <a:moveTo>
                              <a:pt x="22" y="0"/>
                            </a:moveTo>
                            <a:lnTo>
                              <a:pt x="0" y="105"/>
                            </a:lnTo>
                            <a:lnTo>
                              <a:pt x="0" y="122"/>
                            </a:lnTo>
                            <a:lnTo>
                              <a:pt x="52" y="232"/>
                            </a:lnTo>
                            <a:lnTo>
                              <a:pt x="69" y="261"/>
                            </a:lnTo>
                            <a:lnTo>
                              <a:pt x="249" y="284"/>
                            </a:lnTo>
                            <a:lnTo>
                              <a:pt x="290" y="284"/>
                            </a:lnTo>
                            <a:lnTo>
                              <a:pt x="354" y="168"/>
                            </a:lnTo>
                            <a:lnTo>
                              <a:pt x="336" y="110"/>
                            </a:lnTo>
                            <a:lnTo>
                              <a:pt x="312" y="110"/>
                            </a:lnTo>
                            <a:lnTo>
                              <a:pt x="249" y="150"/>
                            </a:lnTo>
                            <a:lnTo>
                              <a:pt x="249" y="174"/>
                            </a:lnTo>
                            <a:lnTo>
                              <a:pt x="121" y="157"/>
                            </a:lnTo>
                            <a:lnTo>
                              <a:pt x="110" y="127"/>
                            </a:lnTo>
                            <a:lnTo>
                              <a:pt x="110" y="110"/>
                            </a:lnTo>
                            <a:lnTo>
                              <a:pt x="69" y="127"/>
                            </a:lnTo>
                            <a:lnTo>
                              <a:pt x="22" y="17"/>
                            </a:lnTo>
                            <a:lnTo>
                              <a:pt x="22"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0" name="Freeform 201"/>
                      <p:cNvSpPr>
                        <a:spLocks/>
                      </p:cNvSpPr>
                      <p:nvPr/>
                    </p:nvSpPr>
                    <p:spPr bwMode="auto">
                      <a:xfrm>
                        <a:off x="1595" y="1032"/>
                        <a:ext cx="15" cy="12"/>
                      </a:xfrm>
                      <a:custGeom>
                        <a:avLst/>
                        <a:gdLst>
                          <a:gd name="T0" fmla="*/ 122 w 122"/>
                          <a:gd name="T1" fmla="*/ 93 h 93"/>
                          <a:gd name="T2" fmla="*/ 93 w 122"/>
                          <a:gd name="T3" fmla="*/ 0 h 93"/>
                          <a:gd name="T4" fmla="*/ 35 w 122"/>
                          <a:gd name="T5" fmla="*/ 6 h 93"/>
                          <a:gd name="T6" fmla="*/ 0 w 122"/>
                          <a:gd name="T7" fmla="*/ 52 h 93"/>
                          <a:gd name="T8" fmla="*/ 75 w 122"/>
                          <a:gd name="T9" fmla="*/ 93 h 93"/>
                          <a:gd name="T10" fmla="*/ 122 w 122"/>
                          <a:gd name="T11" fmla="*/ 93 h 93"/>
                          <a:gd name="T12" fmla="*/ 0 60000 65536"/>
                          <a:gd name="T13" fmla="*/ 0 60000 65536"/>
                          <a:gd name="T14" fmla="*/ 0 60000 65536"/>
                          <a:gd name="T15" fmla="*/ 0 60000 65536"/>
                          <a:gd name="T16" fmla="*/ 0 60000 65536"/>
                          <a:gd name="T17" fmla="*/ 0 60000 65536"/>
                          <a:gd name="T18" fmla="*/ 0 w 122"/>
                          <a:gd name="T19" fmla="*/ 0 h 93"/>
                          <a:gd name="T20" fmla="*/ 122 w 122"/>
                          <a:gd name="T21" fmla="*/ 93 h 93"/>
                        </a:gdLst>
                        <a:ahLst/>
                        <a:cxnLst>
                          <a:cxn ang="T12">
                            <a:pos x="T0" y="T1"/>
                          </a:cxn>
                          <a:cxn ang="T13">
                            <a:pos x="T2" y="T3"/>
                          </a:cxn>
                          <a:cxn ang="T14">
                            <a:pos x="T4" y="T5"/>
                          </a:cxn>
                          <a:cxn ang="T15">
                            <a:pos x="T6" y="T7"/>
                          </a:cxn>
                          <a:cxn ang="T16">
                            <a:pos x="T8" y="T9"/>
                          </a:cxn>
                          <a:cxn ang="T17">
                            <a:pos x="T10" y="T11"/>
                          </a:cxn>
                        </a:cxnLst>
                        <a:rect l="T18" t="T19" r="T20" b="T21"/>
                        <a:pathLst>
                          <a:path w="122" h="93">
                            <a:moveTo>
                              <a:pt x="122" y="93"/>
                            </a:moveTo>
                            <a:lnTo>
                              <a:pt x="93" y="0"/>
                            </a:lnTo>
                            <a:lnTo>
                              <a:pt x="35" y="6"/>
                            </a:lnTo>
                            <a:lnTo>
                              <a:pt x="0" y="52"/>
                            </a:lnTo>
                            <a:lnTo>
                              <a:pt x="75" y="93"/>
                            </a:lnTo>
                            <a:lnTo>
                              <a:pt x="122" y="9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1" name="Freeform 202"/>
                      <p:cNvSpPr>
                        <a:spLocks/>
                      </p:cNvSpPr>
                      <p:nvPr/>
                    </p:nvSpPr>
                    <p:spPr bwMode="auto">
                      <a:xfrm>
                        <a:off x="1539" y="967"/>
                        <a:ext cx="71" cy="77"/>
                      </a:xfrm>
                      <a:custGeom>
                        <a:avLst/>
                        <a:gdLst>
                          <a:gd name="T0" fmla="*/ 541 w 570"/>
                          <a:gd name="T1" fmla="*/ 517 h 610"/>
                          <a:gd name="T2" fmla="*/ 570 w 570"/>
                          <a:gd name="T3" fmla="*/ 476 h 610"/>
                          <a:gd name="T4" fmla="*/ 523 w 570"/>
                          <a:gd name="T5" fmla="*/ 384 h 610"/>
                          <a:gd name="T6" fmla="*/ 501 w 570"/>
                          <a:gd name="T7" fmla="*/ 297 h 610"/>
                          <a:gd name="T8" fmla="*/ 408 w 570"/>
                          <a:gd name="T9" fmla="*/ 273 h 610"/>
                          <a:gd name="T10" fmla="*/ 390 w 570"/>
                          <a:gd name="T11" fmla="*/ 209 h 610"/>
                          <a:gd name="T12" fmla="*/ 431 w 570"/>
                          <a:gd name="T13" fmla="*/ 110 h 610"/>
                          <a:gd name="T14" fmla="*/ 361 w 570"/>
                          <a:gd name="T15" fmla="*/ 93 h 610"/>
                          <a:gd name="T16" fmla="*/ 326 w 570"/>
                          <a:gd name="T17" fmla="*/ 70 h 610"/>
                          <a:gd name="T18" fmla="*/ 291 w 570"/>
                          <a:gd name="T19" fmla="*/ 0 h 610"/>
                          <a:gd name="T20" fmla="*/ 233 w 570"/>
                          <a:gd name="T21" fmla="*/ 0 h 610"/>
                          <a:gd name="T22" fmla="*/ 129 w 570"/>
                          <a:gd name="T23" fmla="*/ 41 h 610"/>
                          <a:gd name="T24" fmla="*/ 140 w 570"/>
                          <a:gd name="T25" fmla="*/ 87 h 610"/>
                          <a:gd name="T26" fmla="*/ 105 w 570"/>
                          <a:gd name="T27" fmla="*/ 185 h 610"/>
                          <a:gd name="T28" fmla="*/ 24 w 570"/>
                          <a:gd name="T29" fmla="*/ 250 h 610"/>
                          <a:gd name="T30" fmla="*/ 0 w 570"/>
                          <a:gd name="T31" fmla="*/ 314 h 610"/>
                          <a:gd name="T32" fmla="*/ 30 w 570"/>
                          <a:gd name="T33" fmla="*/ 389 h 610"/>
                          <a:gd name="T34" fmla="*/ 134 w 570"/>
                          <a:gd name="T35" fmla="*/ 384 h 610"/>
                          <a:gd name="T36" fmla="*/ 251 w 570"/>
                          <a:gd name="T37" fmla="*/ 494 h 610"/>
                          <a:gd name="T38" fmla="*/ 251 w 570"/>
                          <a:gd name="T39" fmla="*/ 523 h 610"/>
                          <a:gd name="T40" fmla="*/ 321 w 570"/>
                          <a:gd name="T41" fmla="*/ 610 h 610"/>
                          <a:gd name="T42" fmla="*/ 425 w 570"/>
                          <a:gd name="T43" fmla="*/ 564 h 610"/>
                          <a:gd name="T44" fmla="*/ 454 w 570"/>
                          <a:gd name="T45" fmla="*/ 564 h 610"/>
                          <a:gd name="T46" fmla="*/ 478 w 570"/>
                          <a:gd name="T47" fmla="*/ 523 h 610"/>
                          <a:gd name="T48" fmla="*/ 523 w 570"/>
                          <a:gd name="T49" fmla="*/ 517 h 610"/>
                          <a:gd name="T50" fmla="*/ 541 w 570"/>
                          <a:gd name="T51" fmla="*/ 517 h 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0"/>
                          <a:gd name="T79" fmla="*/ 0 h 610"/>
                          <a:gd name="T80" fmla="*/ 570 w 570"/>
                          <a:gd name="T81" fmla="*/ 610 h 6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0" h="610">
                            <a:moveTo>
                              <a:pt x="541" y="517"/>
                            </a:moveTo>
                            <a:lnTo>
                              <a:pt x="570" y="476"/>
                            </a:lnTo>
                            <a:lnTo>
                              <a:pt x="523" y="384"/>
                            </a:lnTo>
                            <a:lnTo>
                              <a:pt x="501" y="297"/>
                            </a:lnTo>
                            <a:lnTo>
                              <a:pt x="408" y="273"/>
                            </a:lnTo>
                            <a:lnTo>
                              <a:pt x="390" y="209"/>
                            </a:lnTo>
                            <a:lnTo>
                              <a:pt x="431" y="110"/>
                            </a:lnTo>
                            <a:lnTo>
                              <a:pt x="361" y="93"/>
                            </a:lnTo>
                            <a:lnTo>
                              <a:pt x="326" y="70"/>
                            </a:lnTo>
                            <a:lnTo>
                              <a:pt x="291" y="0"/>
                            </a:lnTo>
                            <a:lnTo>
                              <a:pt x="233" y="0"/>
                            </a:lnTo>
                            <a:lnTo>
                              <a:pt x="129" y="41"/>
                            </a:lnTo>
                            <a:lnTo>
                              <a:pt x="140" y="87"/>
                            </a:lnTo>
                            <a:lnTo>
                              <a:pt x="105" y="185"/>
                            </a:lnTo>
                            <a:lnTo>
                              <a:pt x="24" y="250"/>
                            </a:lnTo>
                            <a:lnTo>
                              <a:pt x="0" y="314"/>
                            </a:lnTo>
                            <a:lnTo>
                              <a:pt x="30" y="389"/>
                            </a:lnTo>
                            <a:lnTo>
                              <a:pt x="134" y="384"/>
                            </a:lnTo>
                            <a:lnTo>
                              <a:pt x="251" y="494"/>
                            </a:lnTo>
                            <a:lnTo>
                              <a:pt x="251" y="523"/>
                            </a:lnTo>
                            <a:lnTo>
                              <a:pt x="321" y="610"/>
                            </a:lnTo>
                            <a:lnTo>
                              <a:pt x="425" y="564"/>
                            </a:lnTo>
                            <a:lnTo>
                              <a:pt x="454" y="564"/>
                            </a:lnTo>
                            <a:lnTo>
                              <a:pt x="478" y="523"/>
                            </a:lnTo>
                            <a:lnTo>
                              <a:pt x="523" y="517"/>
                            </a:lnTo>
                            <a:lnTo>
                              <a:pt x="541" y="51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2" name="Freeform 203"/>
                      <p:cNvSpPr>
                        <a:spLocks/>
                      </p:cNvSpPr>
                      <p:nvPr/>
                    </p:nvSpPr>
                    <p:spPr bwMode="auto">
                      <a:xfrm>
                        <a:off x="1505" y="1006"/>
                        <a:ext cx="38" cy="32"/>
                      </a:xfrm>
                      <a:custGeom>
                        <a:avLst/>
                        <a:gdLst>
                          <a:gd name="T0" fmla="*/ 267 w 302"/>
                          <a:gd name="T1" fmla="*/ 12 h 257"/>
                          <a:gd name="T2" fmla="*/ 215 w 302"/>
                          <a:gd name="T3" fmla="*/ 12 h 257"/>
                          <a:gd name="T4" fmla="*/ 187 w 302"/>
                          <a:gd name="T5" fmla="*/ 30 h 257"/>
                          <a:gd name="T6" fmla="*/ 117 w 302"/>
                          <a:gd name="T7" fmla="*/ 30 h 257"/>
                          <a:gd name="T8" fmla="*/ 35 w 302"/>
                          <a:gd name="T9" fmla="*/ 0 h 257"/>
                          <a:gd name="T10" fmla="*/ 23 w 302"/>
                          <a:gd name="T11" fmla="*/ 59 h 257"/>
                          <a:gd name="T12" fmla="*/ 47 w 302"/>
                          <a:gd name="T13" fmla="*/ 140 h 257"/>
                          <a:gd name="T14" fmla="*/ 18 w 302"/>
                          <a:gd name="T15" fmla="*/ 169 h 257"/>
                          <a:gd name="T16" fmla="*/ 0 w 302"/>
                          <a:gd name="T17" fmla="*/ 187 h 257"/>
                          <a:gd name="T18" fmla="*/ 18 w 302"/>
                          <a:gd name="T19" fmla="*/ 234 h 257"/>
                          <a:gd name="T20" fmla="*/ 75 w 302"/>
                          <a:gd name="T21" fmla="*/ 251 h 257"/>
                          <a:gd name="T22" fmla="*/ 134 w 302"/>
                          <a:gd name="T23" fmla="*/ 257 h 257"/>
                          <a:gd name="T24" fmla="*/ 175 w 302"/>
                          <a:gd name="T25" fmla="*/ 234 h 257"/>
                          <a:gd name="T26" fmla="*/ 244 w 302"/>
                          <a:gd name="T27" fmla="*/ 234 h 257"/>
                          <a:gd name="T28" fmla="*/ 267 w 302"/>
                          <a:gd name="T29" fmla="*/ 169 h 257"/>
                          <a:gd name="T30" fmla="*/ 180 w 302"/>
                          <a:gd name="T31" fmla="*/ 146 h 257"/>
                          <a:gd name="T32" fmla="*/ 180 w 302"/>
                          <a:gd name="T33" fmla="*/ 100 h 257"/>
                          <a:gd name="T34" fmla="*/ 250 w 302"/>
                          <a:gd name="T35" fmla="*/ 88 h 257"/>
                          <a:gd name="T36" fmla="*/ 302 w 302"/>
                          <a:gd name="T37" fmla="*/ 82 h 257"/>
                          <a:gd name="T38" fmla="*/ 267 w 302"/>
                          <a:gd name="T39" fmla="*/ 12 h 2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257"/>
                          <a:gd name="T62" fmla="*/ 302 w 302"/>
                          <a:gd name="T63" fmla="*/ 257 h 2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257">
                            <a:moveTo>
                              <a:pt x="267" y="12"/>
                            </a:moveTo>
                            <a:lnTo>
                              <a:pt x="215" y="12"/>
                            </a:lnTo>
                            <a:lnTo>
                              <a:pt x="187" y="30"/>
                            </a:lnTo>
                            <a:lnTo>
                              <a:pt x="117" y="30"/>
                            </a:lnTo>
                            <a:lnTo>
                              <a:pt x="35" y="0"/>
                            </a:lnTo>
                            <a:lnTo>
                              <a:pt x="23" y="59"/>
                            </a:lnTo>
                            <a:lnTo>
                              <a:pt x="47" y="140"/>
                            </a:lnTo>
                            <a:lnTo>
                              <a:pt x="18" y="169"/>
                            </a:lnTo>
                            <a:lnTo>
                              <a:pt x="0" y="187"/>
                            </a:lnTo>
                            <a:lnTo>
                              <a:pt x="18" y="234"/>
                            </a:lnTo>
                            <a:lnTo>
                              <a:pt x="75" y="251"/>
                            </a:lnTo>
                            <a:lnTo>
                              <a:pt x="134" y="257"/>
                            </a:lnTo>
                            <a:lnTo>
                              <a:pt x="175" y="234"/>
                            </a:lnTo>
                            <a:lnTo>
                              <a:pt x="244" y="234"/>
                            </a:lnTo>
                            <a:lnTo>
                              <a:pt x="267" y="169"/>
                            </a:lnTo>
                            <a:lnTo>
                              <a:pt x="180" y="146"/>
                            </a:lnTo>
                            <a:lnTo>
                              <a:pt x="180" y="100"/>
                            </a:lnTo>
                            <a:lnTo>
                              <a:pt x="250" y="88"/>
                            </a:lnTo>
                            <a:lnTo>
                              <a:pt x="302" y="82"/>
                            </a:lnTo>
                            <a:lnTo>
                              <a:pt x="267" y="12"/>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3" name="Freeform 204"/>
                      <p:cNvSpPr>
                        <a:spLocks/>
                      </p:cNvSpPr>
                      <p:nvPr/>
                    </p:nvSpPr>
                    <p:spPr bwMode="auto">
                      <a:xfrm>
                        <a:off x="1501" y="1003"/>
                        <a:ext cx="11" cy="26"/>
                      </a:xfrm>
                      <a:custGeom>
                        <a:avLst/>
                        <a:gdLst>
                          <a:gd name="T0" fmla="*/ 87 w 87"/>
                          <a:gd name="T1" fmla="*/ 29 h 209"/>
                          <a:gd name="T2" fmla="*/ 47 w 87"/>
                          <a:gd name="T3" fmla="*/ 0 h 209"/>
                          <a:gd name="T4" fmla="*/ 17 w 87"/>
                          <a:gd name="T5" fmla="*/ 104 h 209"/>
                          <a:gd name="T6" fmla="*/ 24 w 87"/>
                          <a:gd name="T7" fmla="*/ 144 h 209"/>
                          <a:gd name="T8" fmla="*/ 0 w 87"/>
                          <a:gd name="T9" fmla="*/ 174 h 209"/>
                          <a:gd name="T10" fmla="*/ 29 w 87"/>
                          <a:gd name="T11" fmla="*/ 209 h 209"/>
                          <a:gd name="T12" fmla="*/ 76 w 87"/>
                          <a:gd name="T13" fmla="*/ 168 h 209"/>
                          <a:gd name="T14" fmla="*/ 76 w 87"/>
                          <a:gd name="T15" fmla="*/ 144 h 209"/>
                          <a:gd name="T16" fmla="*/ 59 w 87"/>
                          <a:gd name="T17" fmla="*/ 81 h 209"/>
                          <a:gd name="T18" fmla="*/ 69 w 87"/>
                          <a:gd name="T19" fmla="*/ 40 h 209"/>
                          <a:gd name="T20" fmla="*/ 87 w 87"/>
                          <a:gd name="T21" fmla="*/ 29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09"/>
                          <a:gd name="T35" fmla="*/ 87 w 87"/>
                          <a:gd name="T36" fmla="*/ 209 h 2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09">
                            <a:moveTo>
                              <a:pt x="87" y="29"/>
                            </a:moveTo>
                            <a:lnTo>
                              <a:pt x="47" y="0"/>
                            </a:lnTo>
                            <a:lnTo>
                              <a:pt x="17" y="104"/>
                            </a:lnTo>
                            <a:lnTo>
                              <a:pt x="24" y="144"/>
                            </a:lnTo>
                            <a:lnTo>
                              <a:pt x="0" y="174"/>
                            </a:lnTo>
                            <a:lnTo>
                              <a:pt x="29" y="209"/>
                            </a:lnTo>
                            <a:lnTo>
                              <a:pt x="76" y="168"/>
                            </a:lnTo>
                            <a:lnTo>
                              <a:pt x="76" y="144"/>
                            </a:lnTo>
                            <a:lnTo>
                              <a:pt x="59" y="81"/>
                            </a:lnTo>
                            <a:lnTo>
                              <a:pt x="69" y="40"/>
                            </a:lnTo>
                            <a:lnTo>
                              <a:pt x="87" y="29"/>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4" name="Freeform 205"/>
                      <p:cNvSpPr>
                        <a:spLocks/>
                      </p:cNvSpPr>
                      <p:nvPr/>
                    </p:nvSpPr>
                    <p:spPr bwMode="auto">
                      <a:xfrm>
                        <a:off x="1507" y="990"/>
                        <a:ext cx="12" cy="17"/>
                      </a:xfrm>
                      <a:custGeom>
                        <a:avLst/>
                        <a:gdLst>
                          <a:gd name="T0" fmla="*/ 0 w 92"/>
                          <a:gd name="T1" fmla="*/ 117 h 139"/>
                          <a:gd name="T2" fmla="*/ 29 w 92"/>
                          <a:gd name="T3" fmla="*/ 70 h 139"/>
                          <a:gd name="T4" fmla="*/ 46 w 92"/>
                          <a:gd name="T5" fmla="*/ 0 h 139"/>
                          <a:gd name="T6" fmla="*/ 92 w 92"/>
                          <a:gd name="T7" fmla="*/ 23 h 139"/>
                          <a:gd name="T8" fmla="*/ 69 w 92"/>
                          <a:gd name="T9" fmla="*/ 70 h 139"/>
                          <a:gd name="T10" fmla="*/ 46 w 92"/>
                          <a:gd name="T11" fmla="*/ 139 h 139"/>
                          <a:gd name="T12" fmla="*/ 0 w 92"/>
                          <a:gd name="T13" fmla="*/ 117 h 139"/>
                          <a:gd name="T14" fmla="*/ 0 60000 65536"/>
                          <a:gd name="T15" fmla="*/ 0 60000 65536"/>
                          <a:gd name="T16" fmla="*/ 0 60000 65536"/>
                          <a:gd name="T17" fmla="*/ 0 60000 65536"/>
                          <a:gd name="T18" fmla="*/ 0 60000 65536"/>
                          <a:gd name="T19" fmla="*/ 0 60000 65536"/>
                          <a:gd name="T20" fmla="*/ 0 60000 65536"/>
                          <a:gd name="T21" fmla="*/ 0 w 92"/>
                          <a:gd name="T22" fmla="*/ 0 h 139"/>
                          <a:gd name="T23" fmla="*/ 92 w 92"/>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 h="139">
                            <a:moveTo>
                              <a:pt x="0" y="117"/>
                            </a:moveTo>
                            <a:lnTo>
                              <a:pt x="29" y="70"/>
                            </a:lnTo>
                            <a:lnTo>
                              <a:pt x="46" y="0"/>
                            </a:lnTo>
                            <a:lnTo>
                              <a:pt x="92" y="23"/>
                            </a:lnTo>
                            <a:lnTo>
                              <a:pt x="69" y="70"/>
                            </a:lnTo>
                            <a:lnTo>
                              <a:pt x="46" y="139"/>
                            </a:lnTo>
                            <a:lnTo>
                              <a:pt x="0" y="11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5" name="Freeform 206"/>
                      <p:cNvSpPr>
                        <a:spLocks/>
                      </p:cNvSpPr>
                      <p:nvPr/>
                    </p:nvSpPr>
                    <p:spPr bwMode="auto">
                      <a:xfrm>
                        <a:off x="1511" y="970"/>
                        <a:ext cx="44" cy="39"/>
                      </a:xfrm>
                      <a:custGeom>
                        <a:avLst/>
                        <a:gdLst>
                          <a:gd name="T0" fmla="*/ 0 w 354"/>
                          <a:gd name="T1" fmla="*/ 291 h 314"/>
                          <a:gd name="T2" fmla="*/ 63 w 354"/>
                          <a:gd name="T3" fmla="*/ 314 h 314"/>
                          <a:gd name="T4" fmla="*/ 133 w 354"/>
                          <a:gd name="T5" fmla="*/ 314 h 314"/>
                          <a:gd name="T6" fmla="*/ 168 w 354"/>
                          <a:gd name="T7" fmla="*/ 302 h 314"/>
                          <a:gd name="T8" fmla="*/ 220 w 354"/>
                          <a:gd name="T9" fmla="*/ 296 h 314"/>
                          <a:gd name="T10" fmla="*/ 244 w 354"/>
                          <a:gd name="T11" fmla="*/ 227 h 314"/>
                          <a:gd name="T12" fmla="*/ 337 w 354"/>
                          <a:gd name="T13" fmla="*/ 157 h 314"/>
                          <a:gd name="T14" fmla="*/ 354 w 354"/>
                          <a:gd name="T15" fmla="*/ 70 h 314"/>
                          <a:gd name="T16" fmla="*/ 354 w 354"/>
                          <a:gd name="T17" fmla="*/ 23 h 314"/>
                          <a:gd name="T18" fmla="*/ 337 w 354"/>
                          <a:gd name="T19" fmla="*/ 18 h 314"/>
                          <a:gd name="T20" fmla="*/ 290 w 354"/>
                          <a:gd name="T21" fmla="*/ 6 h 314"/>
                          <a:gd name="T22" fmla="*/ 255 w 354"/>
                          <a:gd name="T23" fmla="*/ 23 h 314"/>
                          <a:gd name="T24" fmla="*/ 203 w 354"/>
                          <a:gd name="T25" fmla="*/ 18 h 314"/>
                          <a:gd name="T26" fmla="*/ 174 w 354"/>
                          <a:gd name="T27" fmla="*/ 0 h 314"/>
                          <a:gd name="T28" fmla="*/ 133 w 354"/>
                          <a:gd name="T29" fmla="*/ 6 h 314"/>
                          <a:gd name="T30" fmla="*/ 81 w 354"/>
                          <a:gd name="T31" fmla="*/ 23 h 314"/>
                          <a:gd name="T32" fmla="*/ 40 w 354"/>
                          <a:gd name="T33" fmla="*/ 70 h 314"/>
                          <a:gd name="T34" fmla="*/ 17 w 354"/>
                          <a:gd name="T35" fmla="*/ 157 h 314"/>
                          <a:gd name="T36" fmla="*/ 46 w 354"/>
                          <a:gd name="T37" fmla="*/ 169 h 314"/>
                          <a:gd name="T38" fmla="*/ 63 w 354"/>
                          <a:gd name="T39" fmla="*/ 186 h 314"/>
                          <a:gd name="T40" fmla="*/ 40 w 354"/>
                          <a:gd name="T41" fmla="*/ 221 h 314"/>
                          <a:gd name="T42" fmla="*/ 0 w 354"/>
                          <a:gd name="T43" fmla="*/ 291 h 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4"/>
                          <a:gd name="T67" fmla="*/ 0 h 314"/>
                          <a:gd name="T68" fmla="*/ 354 w 354"/>
                          <a:gd name="T69" fmla="*/ 314 h 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4" h="314">
                            <a:moveTo>
                              <a:pt x="0" y="291"/>
                            </a:moveTo>
                            <a:lnTo>
                              <a:pt x="63" y="314"/>
                            </a:lnTo>
                            <a:lnTo>
                              <a:pt x="133" y="314"/>
                            </a:lnTo>
                            <a:lnTo>
                              <a:pt x="168" y="302"/>
                            </a:lnTo>
                            <a:lnTo>
                              <a:pt x="220" y="296"/>
                            </a:lnTo>
                            <a:lnTo>
                              <a:pt x="244" y="227"/>
                            </a:lnTo>
                            <a:lnTo>
                              <a:pt x="337" y="157"/>
                            </a:lnTo>
                            <a:lnTo>
                              <a:pt x="354" y="70"/>
                            </a:lnTo>
                            <a:lnTo>
                              <a:pt x="354" y="23"/>
                            </a:lnTo>
                            <a:lnTo>
                              <a:pt x="337" y="18"/>
                            </a:lnTo>
                            <a:lnTo>
                              <a:pt x="290" y="6"/>
                            </a:lnTo>
                            <a:lnTo>
                              <a:pt x="255" y="23"/>
                            </a:lnTo>
                            <a:lnTo>
                              <a:pt x="203" y="18"/>
                            </a:lnTo>
                            <a:lnTo>
                              <a:pt x="174" y="0"/>
                            </a:lnTo>
                            <a:lnTo>
                              <a:pt x="133" y="6"/>
                            </a:lnTo>
                            <a:lnTo>
                              <a:pt x="81" y="23"/>
                            </a:lnTo>
                            <a:lnTo>
                              <a:pt x="40" y="70"/>
                            </a:lnTo>
                            <a:lnTo>
                              <a:pt x="17" y="157"/>
                            </a:lnTo>
                            <a:lnTo>
                              <a:pt x="46" y="169"/>
                            </a:lnTo>
                            <a:lnTo>
                              <a:pt x="63" y="186"/>
                            </a:lnTo>
                            <a:lnTo>
                              <a:pt x="40" y="221"/>
                            </a:lnTo>
                            <a:lnTo>
                              <a:pt x="0" y="291"/>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6" name="Freeform 207"/>
                      <p:cNvSpPr>
                        <a:spLocks/>
                      </p:cNvSpPr>
                      <p:nvPr/>
                    </p:nvSpPr>
                    <p:spPr bwMode="auto">
                      <a:xfrm>
                        <a:off x="1446" y="922"/>
                        <a:ext cx="130" cy="57"/>
                      </a:xfrm>
                      <a:custGeom>
                        <a:avLst/>
                        <a:gdLst>
                          <a:gd name="T0" fmla="*/ 24 w 1035"/>
                          <a:gd name="T1" fmla="*/ 116 h 453"/>
                          <a:gd name="T2" fmla="*/ 24 w 1035"/>
                          <a:gd name="T3" fmla="*/ 179 h 453"/>
                          <a:gd name="T4" fmla="*/ 0 w 1035"/>
                          <a:gd name="T5" fmla="*/ 273 h 453"/>
                          <a:gd name="T6" fmla="*/ 47 w 1035"/>
                          <a:gd name="T7" fmla="*/ 291 h 453"/>
                          <a:gd name="T8" fmla="*/ 93 w 1035"/>
                          <a:gd name="T9" fmla="*/ 336 h 453"/>
                          <a:gd name="T10" fmla="*/ 128 w 1035"/>
                          <a:gd name="T11" fmla="*/ 383 h 453"/>
                          <a:gd name="T12" fmla="*/ 198 w 1035"/>
                          <a:gd name="T13" fmla="*/ 406 h 453"/>
                          <a:gd name="T14" fmla="*/ 314 w 1035"/>
                          <a:gd name="T15" fmla="*/ 383 h 453"/>
                          <a:gd name="T16" fmla="*/ 355 w 1035"/>
                          <a:gd name="T17" fmla="*/ 430 h 453"/>
                          <a:gd name="T18" fmla="*/ 378 w 1035"/>
                          <a:gd name="T19" fmla="*/ 430 h 453"/>
                          <a:gd name="T20" fmla="*/ 471 w 1035"/>
                          <a:gd name="T21" fmla="*/ 406 h 453"/>
                          <a:gd name="T22" fmla="*/ 518 w 1035"/>
                          <a:gd name="T23" fmla="*/ 406 h 453"/>
                          <a:gd name="T24" fmla="*/ 535 w 1035"/>
                          <a:gd name="T25" fmla="*/ 406 h 453"/>
                          <a:gd name="T26" fmla="*/ 558 w 1035"/>
                          <a:gd name="T27" fmla="*/ 453 h 453"/>
                          <a:gd name="T28" fmla="*/ 605 w 1035"/>
                          <a:gd name="T29" fmla="*/ 406 h 453"/>
                          <a:gd name="T30" fmla="*/ 675 w 1035"/>
                          <a:gd name="T31" fmla="*/ 383 h 453"/>
                          <a:gd name="T32" fmla="*/ 698 w 1035"/>
                          <a:gd name="T33" fmla="*/ 383 h 453"/>
                          <a:gd name="T34" fmla="*/ 715 w 1035"/>
                          <a:gd name="T35" fmla="*/ 406 h 453"/>
                          <a:gd name="T36" fmla="*/ 762 w 1035"/>
                          <a:gd name="T37" fmla="*/ 406 h 453"/>
                          <a:gd name="T38" fmla="*/ 808 w 1035"/>
                          <a:gd name="T39" fmla="*/ 383 h 453"/>
                          <a:gd name="T40" fmla="*/ 855 w 1035"/>
                          <a:gd name="T41" fmla="*/ 406 h 453"/>
                          <a:gd name="T42" fmla="*/ 895 w 1035"/>
                          <a:gd name="T43" fmla="*/ 383 h 453"/>
                          <a:gd name="T44" fmla="*/ 965 w 1035"/>
                          <a:gd name="T45" fmla="*/ 360 h 453"/>
                          <a:gd name="T46" fmla="*/ 1012 w 1035"/>
                          <a:gd name="T47" fmla="*/ 360 h 453"/>
                          <a:gd name="T48" fmla="*/ 1012 w 1035"/>
                          <a:gd name="T49" fmla="*/ 291 h 453"/>
                          <a:gd name="T50" fmla="*/ 1035 w 1035"/>
                          <a:gd name="T51" fmla="*/ 203 h 453"/>
                          <a:gd name="T52" fmla="*/ 1012 w 1035"/>
                          <a:gd name="T53" fmla="*/ 156 h 453"/>
                          <a:gd name="T54" fmla="*/ 965 w 1035"/>
                          <a:gd name="T55" fmla="*/ 46 h 453"/>
                          <a:gd name="T56" fmla="*/ 919 w 1035"/>
                          <a:gd name="T57" fmla="*/ 22 h 453"/>
                          <a:gd name="T58" fmla="*/ 855 w 1035"/>
                          <a:gd name="T59" fmla="*/ 22 h 453"/>
                          <a:gd name="T60" fmla="*/ 762 w 1035"/>
                          <a:gd name="T61" fmla="*/ 46 h 453"/>
                          <a:gd name="T62" fmla="*/ 715 w 1035"/>
                          <a:gd name="T63" fmla="*/ 92 h 453"/>
                          <a:gd name="T64" fmla="*/ 651 w 1035"/>
                          <a:gd name="T65" fmla="*/ 69 h 453"/>
                          <a:gd name="T66" fmla="*/ 448 w 1035"/>
                          <a:gd name="T67" fmla="*/ 0 h 453"/>
                          <a:gd name="T68" fmla="*/ 332 w 1035"/>
                          <a:gd name="T69" fmla="*/ 0 h 453"/>
                          <a:gd name="T70" fmla="*/ 222 w 1035"/>
                          <a:gd name="T71" fmla="*/ 46 h 453"/>
                          <a:gd name="T72" fmla="*/ 128 w 1035"/>
                          <a:gd name="T73" fmla="*/ 69 h 453"/>
                          <a:gd name="T74" fmla="*/ 117 w 1035"/>
                          <a:gd name="T75" fmla="*/ 87 h 453"/>
                          <a:gd name="T76" fmla="*/ 122 w 1035"/>
                          <a:gd name="T77" fmla="*/ 116 h 453"/>
                          <a:gd name="T78" fmla="*/ 58 w 1035"/>
                          <a:gd name="T79" fmla="*/ 104 h 453"/>
                          <a:gd name="T80" fmla="*/ 24 w 1035"/>
                          <a:gd name="T81" fmla="*/ 116 h 4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5"/>
                          <a:gd name="T124" fmla="*/ 0 h 453"/>
                          <a:gd name="T125" fmla="*/ 1035 w 1035"/>
                          <a:gd name="T126" fmla="*/ 453 h 4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5" h="453">
                            <a:moveTo>
                              <a:pt x="24" y="116"/>
                            </a:moveTo>
                            <a:lnTo>
                              <a:pt x="24" y="179"/>
                            </a:lnTo>
                            <a:lnTo>
                              <a:pt x="0" y="273"/>
                            </a:lnTo>
                            <a:lnTo>
                              <a:pt x="47" y="291"/>
                            </a:lnTo>
                            <a:lnTo>
                              <a:pt x="93" y="336"/>
                            </a:lnTo>
                            <a:lnTo>
                              <a:pt x="128" y="383"/>
                            </a:lnTo>
                            <a:lnTo>
                              <a:pt x="198" y="406"/>
                            </a:lnTo>
                            <a:lnTo>
                              <a:pt x="314" y="383"/>
                            </a:lnTo>
                            <a:lnTo>
                              <a:pt x="355" y="430"/>
                            </a:lnTo>
                            <a:lnTo>
                              <a:pt x="378" y="430"/>
                            </a:lnTo>
                            <a:lnTo>
                              <a:pt x="471" y="406"/>
                            </a:lnTo>
                            <a:lnTo>
                              <a:pt x="518" y="406"/>
                            </a:lnTo>
                            <a:lnTo>
                              <a:pt x="535" y="406"/>
                            </a:lnTo>
                            <a:lnTo>
                              <a:pt x="558" y="453"/>
                            </a:lnTo>
                            <a:lnTo>
                              <a:pt x="605" y="406"/>
                            </a:lnTo>
                            <a:lnTo>
                              <a:pt x="675" y="383"/>
                            </a:lnTo>
                            <a:lnTo>
                              <a:pt x="698" y="383"/>
                            </a:lnTo>
                            <a:lnTo>
                              <a:pt x="715" y="406"/>
                            </a:lnTo>
                            <a:lnTo>
                              <a:pt x="762" y="406"/>
                            </a:lnTo>
                            <a:lnTo>
                              <a:pt x="808" y="383"/>
                            </a:lnTo>
                            <a:lnTo>
                              <a:pt x="855" y="406"/>
                            </a:lnTo>
                            <a:lnTo>
                              <a:pt x="895" y="383"/>
                            </a:lnTo>
                            <a:lnTo>
                              <a:pt x="965" y="360"/>
                            </a:lnTo>
                            <a:lnTo>
                              <a:pt x="1012" y="360"/>
                            </a:lnTo>
                            <a:lnTo>
                              <a:pt x="1012" y="291"/>
                            </a:lnTo>
                            <a:lnTo>
                              <a:pt x="1035" y="203"/>
                            </a:lnTo>
                            <a:lnTo>
                              <a:pt x="1012" y="156"/>
                            </a:lnTo>
                            <a:lnTo>
                              <a:pt x="965" y="46"/>
                            </a:lnTo>
                            <a:lnTo>
                              <a:pt x="919" y="22"/>
                            </a:lnTo>
                            <a:lnTo>
                              <a:pt x="855" y="22"/>
                            </a:lnTo>
                            <a:lnTo>
                              <a:pt x="762" y="46"/>
                            </a:lnTo>
                            <a:lnTo>
                              <a:pt x="715" y="92"/>
                            </a:lnTo>
                            <a:lnTo>
                              <a:pt x="651" y="69"/>
                            </a:lnTo>
                            <a:lnTo>
                              <a:pt x="448" y="0"/>
                            </a:lnTo>
                            <a:lnTo>
                              <a:pt x="332" y="0"/>
                            </a:lnTo>
                            <a:lnTo>
                              <a:pt x="222" y="46"/>
                            </a:lnTo>
                            <a:lnTo>
                              <a:pt x="128" y="69"/>
                            </a:lnTo>
                            <a:lnTo>
                              <a:pt x="117" y="87"/>
                            </a:lnTo>
                            <a:lnTo>
                              <a:pt x="122" y="116"/>
                            </a:lnTo>
                            <a:lnTo>
                              <a:pt x="58" y="104"/>
                            </a:lnTo>
                            <a:lnTo>
                              <a:pt x="24" y="116"/>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7" name="Freeform 208"/>
                      <p:cNvSpPr>
                        <a:spLocks/>
                      </p:cNvSpPr>
                      <p:nvPr/>
                    </p:nvSpPr>
                    <p:spPr bwMode="auto">
                      <a:xfrm>
                        <a:off x="1488" y="984"/>
                        <a:ext cx="11" cy="9"/>
                      </a:xfrm>
                      <a:custGeom>
                        <a:avLst/>
                        <a:gdLst>
                          <a:gd name="T0" fmla="*/ 92 w 92"/>
                          <a:gd name="T1" fmla="*/ 0 h 70"/>
                          <a:gd name="T2" fmla="*/ 46 w 92"/>
                          <a:gd name="T3" fmla="*/ 0 h 70"/>
                          <a:gd name="T4" fmla="*/ 0 w 92"/>
                          <a:gd name="T5" fmla="*/ 24 h 70"/>
                          <a:gd name="T6" fmla="*/ 0 w 92"/>
                          <a:gd name="T7" fmla="*/ 70 h 70"/>
                          <a:gd name="T8" fmla="*/ 23 w 92"/>
                          <a:gd name="T9" fmla="*/ 70 h 70"/>
                          <a:gd name="T10" fmla="*/ 46 w 92"/>
                          <a:gd name="T11" fmla="*/ 47 h 70"/>
                          <a:gd name="T12" fmla="*/ 69 w 92"/>
                          <a:gd name="T13" fmla="*/ 47 h 70"/>
                          <a:gd name="T14" fmla="*/ 92 w 92"/>
                          <a:gd name="T15" fmla="*/ 24 h 70"/>
                          <a:gd name="T16" fmla="*/ 92 w 92"/>
                          <a:gd name="T17" fmla="*/ 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70"/>
                          <a:gd name="T29" fmla="*/ 92 w 9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70">
                            <a:moveTo>
                              <a:pt x="92" y="0"/>
                            </a:moveTo>
                            <a:lnTo>
                              <a:pt x="46" y="0"/>
                            </a:lnTo>
                            <a:lnTo>
                              <a:pt x="0" y="24"/>
                            </a:lnTo>
                            <a:lnTo>
                              <a:pt x="0" y="70"/>
                            </a:lnTo>
                            <a:lnTo>
                              <a:pt x="23" y="70"/>
                            </a:lnTo>
                            <a:lnTo>
                              <a:pt x="46" y="47"/>
                            </a:lnTo>
                            <a:lnTo>
                              <a:pt x="69" y="47"/>
                            </a:lnTo>
                            <a:lnTo>
                              <a:pt x="92" y="24"/>
                            </a:lnTo>
                            <a:lnTo>
                              <a:pt x="92"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8" name="Freeform 209"/>
                      <p:cNvSpPr>
                        <a:spLocks/>
                      </p:cNvSpPr>
                      <p:nvPr/>
                    </p:nvSpPr>
                    <p:spPr bwMode="auto">
                      <a:xfrm>
                        <a:off x="1415" y="824"/>
                        <a:ext cx="116" cy="69"/>
                      </a:xfrm>
                      <a:custGeom>
                        <a:avLst/>
                        <a:gdLst>
                          <a:gd name="T0" fmla="*/ 877 w 924"/>
                          <a:gd name="T1" fmla="*/ 360 h 558"/>
                          <a:gd name="T2" fmla="*/ 830 w 924"/>
                          <a:gd name="T3" fmla="*/ 383 h 558"/>
                          <a:gd name="T4" fmla="*/ 784 w 924"/>
                          <a:gd name="T5" fmla="*/ 430 h 558"/>
                          <a:gd name="T6" fmla="*/ 697 w 924"/>
                          <a:gd name="T7" fmla="*/ 453 h 558"/>
                          <a:gd name="T8" fmla="*/ 650 w 924"/>
                          <a:gd name="T9" fmla="*/ 453 h 558"/>
                          <a:gd name="T10" fmla="*/ 650 w 924"/>
                          <a:gd name="T11" fmla="*/ 493 h 558"/>
                          <a:gd name="T12" fmla="*/ 697 w 924"/>
                          <a:gd name="T13" fmla="*/ 516 h 558"/>
                          <a:gd name="T14" fmla="*/ 650 w 924"/>
                          <a:gd name="T15" fmla="*/ 540 h 558"/>
                          <a:gd name="T16" fmla="*/ 627 w 924"/>
                          <a:gd name="T17" fmla="*/ 540 h 558"/>
                          <a:gd name="T18" fmla="*/ 581 w 924"/>
                          <a:gd name="T19" fmla="*/ 476 h 558"/>
                          <a:gd name="T20" fmla="*/ 563 w 924"/>
                          <a:gd name="T21" fmla="*/ 453 h 558"/>
                          <a:gd name="T22" fmla="*/ 516 w 924"/>
                          <a:gd name="T23" fmla="*/ 453 h 558"/>
                          <a:gd name="T24" fmla="*/ 471 w 924"/>
                          <a:gd name="T25" fmla="*/ 453 h 558"/>
                          <a:gd name="T26" fmla="*/ 447 w 924"/>
                          <a:gd name="T27" fmla="*/ 516 h 558"/>
                          <a:gd name="T28" fmla="*/ 401 w 924"/>
                          <a:gd name="T29" fmla="*/ 540 h 558"/>
                          <a:gd name="T30" fmla="*/ 377 w 924"/>
                          <a:gd name="T31" fmla="*/ 540 h 558"/>
                          <a:gd name="T32" fmla="*/ 359 w 924"/>
                          <a:gd name="T33" fmla="*/ 558 h 558"/>
                          <a:gd name="T34" fmla="*/ 359 w 924"/>
                          <a:gd name="T35" fmla="*/ 441 h 558"/>
                          <a:gd name="T36" fmla="*/ 412 w 924"/>
                          <a:gd name="T37" fmla="*/ 395 h 558"/>
                          <a:gd name="T38" fmla="*/ 447 w 924"/>
                          <a:gd name="T39" fmla="*/ 383 h 558"/>
                          <a:gd name="T40" fmla="*/ 424 w 924"/>
                          <a:gd name="T41" fmla="*/ 336 h 558"/>
                          <a:gd name="T42" fmla="*/ 377 w 924"/>
                          <a:gd name="T43" fmla="*/ 273 h 558"/>
                          <a:gd name="T44" fmla="*/ 342 w 924"/>
                          <a:gd name="T45" fmla="*/ 273 h 558"/>
                          <a:gd name="T46" fmla="*/ 273 w 924"/>
                          <a:gd name="T47" fmla="*/ 296 h 558"/>
                          <a:gd name="T48" fmla="*/ 249 w 924"/>
                          <a:gd name="T49" fmla="*/ 343 h 558"/>
                          <a:gd name="T50" fmla="*/ 162 w 924"/>
                          <a:gd name="T51" fmla="*/ 336 h 558"/>
                          <a:gd name="T52" fmla="*/ 57 w 924"/>
                          <a:gd name="T53" fmla="*/ 343 h 558"/>
                          <a:gd name="T54" fmla="*/ 17 w 924"/>
                          <a:gd name="T55" fmla="*/ 308 h 558"/>
                          <a:gd name="T56" fmla="*/ 0 w 924"/>
                          <a:gd name="T57" fmla="*/ 249 h 558"/>
                          <a:gd name="T58" fmla="*/ 92 w 924"/>
                          <a:gd name="T59" fmla="*/ 116 h 558"/>
                          <a:gd name="T60" fmla="*/ 69 w 924"/>
                          <a:gd name="T61" fmla="*/ 69 h 558"/>
                          <a:gd name="T62" fmla="*/ 116 w 924"/>
                          <a:gd name="T63" fmla="*/ 40 h 558"/>
                          <a:gd name="T64" fmla="*/ 162 w 924"/>
                          <a:gd name="T65" fmla="*/ 40 h 558"/>
                          <a:gd name="T66" fmla="*/ 180 w 924"/>
                          <a:gd name="T67" fmla="*/ 40 h 558"/>
                          <a:gd name="T68" fmla="*/ 249 w 924"/>
                          <a:gd name="T69" fmla="*/ 87 h 558"/>
                          <a:gd name="T70" fmla="*/ 359 w 924"/>
                          <a:gd name="T71" fmla="*/ 40 h 558"/>
                          <a:gd name="T72" fmla="*/ 377 w 924"/>
                          <a:gd name="T73" fmla="*/ 69 h 558"/>
                          <a:gd name="T74" fmla="*/ 401 w 924"/>
                          <a:gd name="T75" fmla="*/ 40 h 558"/>
                          <a:gd name="T76" fmla="*/ 447 w 924"/>
                          <a:gd name="T77" fmla="*/ 23 h 558"/>
                          <a:gd name="T78" fmla="*/ 493 w 924"/>
                          <a:gd name="T79" fmla="*/ 23 h 558"/>
                          <a:gd name="T80" fmla="*/ 581 w 924"/>
                          <a:gd name="T81" fmla="*/ 0 h 558"/>
                          <a:gd name="T82" fmla="*/ 697 w 924"/>
                          <a:gd name="T83" fmla="*/ 0 h 558"/>
                          <a:gd name="T84" fmla="*/ 738 w 924"/>
                          <a:gd name="T85" fmla="*/ 69 h 558"/>
                          <a:gd name="T86" fmla="*/ 784 w 924"/>
                          <a:gd name="T87" fmla="*/ 116 h 558"/>
                          <a:gd name="T88" fmla="*/ 854 w 924"/>
                          <a:gd name="T89" fmla="*/ 116 h 558"/>
                          <a:gd name="T90" fmla="*/ 900 w 924"/>
                          <a:gd name="T91" fmla="*/ 226 h 558"/>
                          <a:gd name="T92" fmla="*/ 900 w 924"/>
                          <a:gd name="T93" fmla="*/ 249 h 558"/>
                          <a:gd name="T94" fmla="*/ 924 w 924"/>
                          <a:gd name="T95" fmla="*/ 319 h 558"/>
                          <a:gd name="T96" fmla="*/ 854 w 924"/>
                          <a:gd name="T97" fmla="*/ 336 h 558"/>
                          <a:gd name="T98" fmla="*/ 877 w 924"/>
                          <a:gd name="T99" fmla="*/ 360 h 5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4"/>
                          <a:gd name="T151" fmla="*/ 0 h 558"/>
                          <a:gd name="T152" fmla="*/ 924 w 924"/>
                          <a:gd name="T153" fmla="*/ 558 h 55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4" h="558">
                            <a:moveTo>
                              <a:pt x="877" y="360"/>
                            </a:moveTo>
                            <a:lnTo>
                              <a:pt x="830" y="383"/>
                            </a:lnTo>
                            <a:lnTo>
                              <a:pt x="784" y="430"/>
                            </a:lnTo>
                            <a:lnTo>
                              <a:pt x="697" y="453"/>
                            </a:lnTo>
                            <a:lnTo>
                              <a:pt x="650" y="453"/>
                            </a:lnTo>
                            <a:lnTo>
                              <a:pt x="650" y="493"/>
                            </a:lnTo>
                            <a:lnTo>
                              <a:pt x="697" y="516"/>
                            </a:lnTo>
                            <a:lnTo>
                              <a:pt x="650" y="540"/>
                            </a:lnTo>
                            <a:lnTo>
                              <a:pt x="627" y="540"/>
                            </a:lnTo>
                            <a:lnTo>
                              <a:pt x="581" y="476"/>
                            </a:lnTo>
                            <a:lnTo>
                              <a:pt x="563" y="453"/>
                            </a:lnTo>
                            <a:lnTo>
                              <a:pt x="516" y="453"/>
                            </a:lnTo>
                            <a:lnTo>
                              <a:pt x="471" y="453"/>
                            </a:lnTo>
                            <a:lnTo>
                              <a:pt x="447" y="516"/>
                            </a:lnTo>
                            <a:lnTo>
                              <a:pt x="401" y="540"/>
                            </a:lnTo>
                            <a:lnTo>
                              <a:pt x="377" y="540"/>
                            </a:lnTo>
                            <a:lnTo>
                              <a:pt x="359" y="558"/>
                            </a:lnTo>
                            <a:lnTo>
                              <a:pt x="359" y="441"/>
                            </a:lnTo>
                            <a:lnTo>
                              <a:pt x="412" y="395"/>
                            </a:lnTo>
                            <a:lnTo>
                              <a:pt x="447" y="383"/>
                            </a:lnTo>
                            <a:lnTo>
                              <a:pt x="424" y="336"/>
                            </a:lnTo>
                            <a:lnTo>
                              <a:pt x="377" y="273"/>
                            </a:lnTo>
                            <a:lnTo>
                              <a:pt x="342" y="273"/>
                            </a:lnTo>
                            <a:lnTo>
                              <a:pt x="273" y="296"/>
                            </a:lnTo>
                            <a:lnTo>
                              <a:pt x="249" y="343"/>
                            </a:lnTo>
                            <a:lnTo>
                              <a:pt x="162" y="336"/>
                            </a:lnTo>
                            <a:lnTo>
                              <a:pt x="57" y="343"/>
                            </a:lnTo>
                            <a:lnTo>
                              <a:pt x="17" y="308"/>
                            </a:lnTo>
                            <a:lnTo>
                              <a:pt x="0" y="249"/>
                            </a:lnTo>
                            <a:lnTo>
                              <a:pt x="92" y="116"/>
                            </a:lnTo>
                            <a:lnTo>
                              <a:pt x="69" y="69"/>
                            </a:lnTo>
                            <a:lnTo>
                              <a:pt x="116" y="40"/>
                            </a:lnTo>
                            <a:lnTo>
                              <a:pt x="162" y="40"/>
                            </a:lnTo>
                            <a:lnTo>
                              <a:pt x="180" y="40"/>
                            </a:lnTo>
                            <a:lnTo>
                              <a:pt x="249" y="87"/>
                            </a:lnTo>
                            <a:lnTo>
                              <a:pt x="359" y="40"/>
                            </a:lnTo>
                            <a:lnTo>
                              <a:pt x="377" y="69"/>
                            </a:lnTo>
                            <a:lnTo>
                              <a:pt x="401" y="40"/>
                            </a:lnTo>
                            <a:lnTo>
                              <a:pt x="447" y="23"/>
                            </a:lnTo>
                            <a:lnTo>
                              <a:pt x="493" y="23"/>
                            </a:lnTo>
                            <a:lnTo>
                              <a:pt x="581" y="0"/>
                            </a:lnTo>
                            <a:lnTo>
                              <a:pt x="697" y="0"/>
                            </a:lnTo>
                            <a:lnTo>
                              <a:pt x="738" y="69"/>
                            </a:lnTo>
                            <a:lnTo>
                              <a:pt x="784" y="116"/>
                            </a:lnTo>
                            <a:lnTo>
                              <a:pt x="854" y="116"/>
                            </a:lnTo>
                            <a:lnTo>
                              <a:pt x="900" y="226"/>
                            </a:lnTo>
                            <a:lnTo>
                              <a:pt x="900" y="249"/>
                            </a:lnTo>
                            <a:lnTo>
                              <a:pt x="924" y="319"/>
                            </a:lnTo>
                            <a:lnTo>
                              <a:pt x="854" y="336"/>
                            </a:lnTo>
                            <a:lnTo>
                              <a:pt x="877" y="36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49" name="Freeform 210"/>
                      <p:cNvSpPr>
                        <a:spLocks/>
                      </p:cNvSpPr>
                      <p:nvPr/>
                    </p:nvSpPr>
                    <p:spPr bwMode="auto">
                      <a:xfrm>
                        <a:off x="1450" y="858"/>
                        <a:ext cx="22" cy="21"/>
                      </a:xfrm>
                      <a:custGeom>
                        <a:avLst/>
                        <a:gdLst>
                          <a:gd name="T0" fmla="*/ 0 w 174"/>
                          <a:gd name="T1" fmla="*/ 18 h 168"/>
                          <a:gd name="T2" fmla="*/ 75 w 174"/>
                          <a:gd name="T3" fmla="*/ 133 h 168"/>
                          <a:gd name="T4" fmla="*/ 80 w 174"/>
                          <a:gd name="T5" fmla="*/ 168 h 168"/>
                          <a:gd name="T6" fmla="*/ 133 w 174"/>
                          <a:gd name="T7" fmla="*/ 122 h 168"/>
                          <a:gd name="T8" fmla="*/ 174 w 174"/>
                          <a:gd name="T9" fmla="*/ 110 h 168"/>
                          <a:gd name="T10" fmla="*/ 127 w 174"/>
                          <a:gd name="T11" fmla="*/ 35 h 168"/>
                          <a:gd name="T12" fmla="*/ 98 w 174"/>
                          <a:gd name="T13" fmla="*/ 0 h 168"/>
                          <a:gd name="T14" fmla="*/ 63 w 174"/>
                          <a:gd name="T15" fmla="*/ 0 h 168"/>
                          <a:gd name="T16" fmla="*/ 23 w 174"/>
                          <a:gd name="T17" fmla="*/ 11 h 168"/>
                          <a:gd name="T18" fmla="*/ 0 w 174"/>
                          <a:gd name="T19" fmla="*/ 18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168"/>
                          <a:gd name="T32" fmla="*/ 174 w 174"/>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168">
                            <a:moveTo>
                              <a:pt x="0" y="18"/>
                            </a:moveTo>
                            <a:lnTo>
                              <a:pt x="75" y="133"/>
                            </a:lnTo>
                            <a:lnTo>
                              <a:pt x="80" y="168"/>
                            </a:lnTo>
                            <a:lnTo>
                              <a:pt x="133" y="122"/>
                            </a:lnTo>
                            <a:lnTo>
                              <a:pt x="174" y="110"/>
                            </a:lnTo>
                            <a:lnTo>
                              <a:pt x="127" y="35"/>
                            </a:lnTo>
                            <a:lnTo>
                              <a:pt x="98" y="0"/>
                            </a:lnTo>
                            <a:lnTo>
                              <a:pt x="63" y="0"/>
                            </a:lnTo>
                            <a:lnTo>
                              <a:pt x="23" y="11"/>
                            </a:lnTo>
                            <a:lnTo>
                              <a:pt x="0" y="18"/>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0" name="Freeform 211"/>
                      <p:cNvSpPr>
                        <a:spLocks/>
                      </p:cNvSpPr>
                      <p:nvPr/>
                    </p:nvSpPr>
                    <p:spPr bwMode="auto">
                      <a:xfrm>
                        <a:off x="1421" y="782"/>
                        <a:ext cx="69" cy="52"/>
                      </a:xfrm>
                      <a:custGeom>
                        <a:avLst/>
                        <a:gdLst>
                          <a:gd name="T0" fmla="*/ 40 w 551"/>
                          <a:gd name="T1" fmla="*/ 401 h 424"/>
                          <a:gd name="T2" fmla="*/ 0 w 551"/>
                          <a:gd name="T3" fmla="*/ 337 h 424"/>
                          <a:gd name="T4" fmla="*/ 22 w 551"/>
                          <a:gd name="T5" fmla="*/ 290 h 424"/>
                          <a:gd name="T6" fmla="*/ 22 w 551"/>
                          <a:gd name="T7" fmla="*/ 232 h 424"/>
                          <a:gd name="T8" fmla="*/ 87 w 551"/>
                          <a:gd name="T9" fmla="*/ 209 h 424"/>
                          <a:gd name="T10" fmla="*/ 133 w 551"/>
                          <a:gd name="T11" fmla="*/ 157 h 424"/>
                          <a:gd name="T12" fmla="*/ 162 w 551"/>
                          <a:gd name="T13" fmla="*/ 87 h 424"/>
                          <a:gd name="T14" fmla="*/ 272 w 551"/>
                          <a:gd name="T15" fmla="*/ 0 h 424"/>
                          <a:gd name="T16" fmla="*/ 371 w 551"/>
                          <a:gd name="T17" fmla="*/ 46 h 424"/>
                          <a:gd name="T18" fmla="*/ 458 w 551"/>
                          <a:gd name="T19" fmla="*/ 58 h 424"/>
                          <a:gd name="T20" fmla="*/ 476 w 551"/>
                          <a:gd name="T21" fmla="*/ 105 h 424"/>
                          <a:gd name="T22" fmla="*/ 528 w 551"/>
                          <a:gd name="T23" fmla="*/ 140 h 424"/>
                          <a:gd name="T24" fmla="*/ 551 w 551"/>
                          <a:gd name="T25" fmla="*/ 197 h 424"/>
                          <a:gd name="T26" fmla="*/ 516 w 551"/>
                          <a:gd name="T27" fmla="*/ 284 h 424"/>
                          <a:gd name="T28" fmla="*/ 528 w 551"/>
                          <a:gd name="T29" fmla="*/ 342 h 424"/>
                          <a:gd name="T30" fmla="*/ 464 w 551"/>
                          <a:gd name="T31" fmla="*/ 366 h 424"/>
                          <a:gd name="T32" fmla="*/ 400 w 551"/>
                          <a:gd name="T33" fmla="*/ 360 h 424"/>
                          <a:gd name="T34" fmla="*/ 330 w 551"/>
                          <a:gd name="T35" fmla="*/ 406 h 424"/>
                          <a:gd name="T36" fmla="*/ 312 w 551"/>
                          <a:gd name="T37" fmla="*/ 377 h 424"/>
                          <a:gd name="T38" fmla="*/ 272 w 551"/>
                          <a:gd name="T39" fmla="*/ 394 h 424"/>
                          <a:gd name="T40" fmla="*/ 202 w 551"/>
                          <a:gd name="T41" fmla="*/ 424 h 424"/>
                          <a:gd name="T42" fmla="*/ 133 w 551"/>
                          <a:gd name="T43" fmla="*/ 377 h 424"/>
                          <a:gd name="T44" fmla="*/ 69 w 551"/>
                          <a:gd name="T45" fmla="*/ 377 h 424"/>
                          <a:gd name="T46" fmla="*/ 40 w 551"/>
                          <a:gd name="T47" fmla="*/ 401 h 4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1"/>
                          <a:gd name="T73" fmla="*/ 0 h 424"/>
                          <a:gd name="T74" fmla="*/ 551 w 551"/>
                          <a:gd name="T75" fmla="*/ 424 h 4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1" h="424">
                            <a:moveTo>
                              <a:pt x="40" y="401"/>
                            </a:moveTo>
                            <a:lnTo>
                              <a:pt x="0" y="337"/>
                            </a:lnTo>
                            <a:lnTo>
                              <a:pt x="22" y="290"/>
                            </a:lnTo>
                            <a:lnTo>
                              <a:pt x="22" y="232"/>
                            </a:lnTo>
                            <a:lnTo>
                              <a:pt x="87" y="209"/>
                            </a:lnTo>
                            <a:lnTo>
                              <a:pt x="133" y="157"/>
                            </a:lnTo>
                            <a:lnTo>
                              <a:pt x="162" y="87"/>
                            </a:lnTo>
                            <a:lnTo>
                              <a:pt x="272" y="0"/>
                            </a:lnTo>
                            <a:lnTo>
                              <a:pt x="371" y="46"/>
                            </a:lnTo>
                            <a:lnTo>
                              <a:pt x="458" y="58"/>
                            </a:lnTo>
                            <a:lnTo>
                              <a:pt x="476" y="105"/>
                            </a:lnTo>
                            <a:lnTo>
                              <a:pt x="528" y="140"/>
                            </a:lnTo>
                            <a:lnTo>
                              <a:pt x="551" y="197"/>
                            </a:lnTo>
                            <a:lnTo>
                              <a:pt x="516" y="284"/>
                            </a:lnTo>
                            <a:lnTo>
                              <a:pt x="528" y="342"/>
                            </a:lnTo>
                            <a:lnTo>
                              <a:pt x="464" y="366"/>
                            </a:lnTo>
                            <a:lnTo>
                              <a:pt x="400" y="360"/>
                            </a:lnTo>
                            <a:lnTo>
                              <a:pt x="330" y="406"/>
                            </a:lnTo>
                            <a:lnTo>
                              <a:pt x="312" y="377"/>
                            </a:lnTo>
                            <a:lnTo>
                              <a:pt x="272" y="394"/>
                            </a:lnTo>
                            <a:lnTo>
                              <a:pt x="202" y="424"/>
                            </a:lnTo>
                            <a:lnTo>
                              <a:pt x="133" y="377"/>
                            </a:lnTo>
                            <a:lnTo>
                              <a:pt x="69" y="377"/>
                            </a:lnTo>
                            <a:lnTo>
                              <a:pt x="40" y="401"/>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1" name="Freeform 212"/>
                      <p:cNvSpPr>
                        <a:spLocks/>
                      </p:cNvSpPr>
                      <p:nvPr/>
                    </p:nvSpPr>
                    <p:spPr bwMode="auto">
                      <a:xfrm>
                        <a:off x="1404" y="860"/>
                        <a:ext cx="56" cy="45"/>
                      </a:xfrm>
                      <a:custGeom>
                        <a:avLst/>
                        <a:gdLst>
                          <a:gd name="T0" fmla="*/ 111 w 447"/>
                          <a:gd name="T1" fmla="*/ 28 h 359"/>
                          <a:gd name="T2" fmla="*/ 65 w 447"/>
                          <a:gd name="T3" fmla="*/ 115 h 359"/>
                          <a:gd name="T4" fmla="*/ 0 w 447"/>
                          <a:gd name="T5" fmla="*/ 185 h 359"/>
                          <a:gd name="T6" fmla="*/ 0 w 447"/>
                          <a:gd name="T7" fmla="*/ 225 h 359"/>
                          <a:gd name="T8" fmla="*/ 41 w 447"/>
                          <a:gd name="T9" fmla="*/ 272 h 359"/>
                          <a:gd name="T10" fmla="*/ 111 w 447"/>
                          <a:gd name="T11" fmla="*/ 295 h 359"/>
                          <a:gd name="T12" fmla="*/ 135 w 447"/>
                          <a:gd name="T13" fmla="*/ 312 h 359"/>
                          <a:gd name="T14" fmla="*/ 227 w 447"/>
                          <a:gd name="T15" fmla="*/ 359 h 359"/>
                          <a:gd name="T16" fmla="*/ 314 w 447"/>
                          <a:gd name="T17" fmla="*/ 295 h 359"/>
                          <a:gd name="T18" fmla="*/ 361 w 447"/>
                          <a:gd name="T19" fmla="*/ 336 h 359"/>
                          <a:gd name="T20" fmla="*/ 430 w 447"/>
                          <a:gd name="T21" fmla="*/ 312 h 359"/>
                          <a:gd name="T22" fmla="*/ 436 w 447"/>
                          <a:gd name="T23" fmla="*/ 295 h 359"/>
                          <a:gd name="T24" fmla="*/ 442 w 447"/>
                          <a:gd name="T25" fmla="*/ 272 h 359"/>
                          <a:gd name="T26" fmla="*/ 447 w 447"/>
                          <a:gd name="T27" fmla="*/ 202 h 359"/>
                          <a:gd name="T28" fmla="*/ 447 w 447"/>
                          <a:gd name="T29" fmla="*/ 115 h 359"/>
                          <a:gd name="T30" fmla="*/ 407 w 447"/>
                          <a:gd name="T31" fmla="*/ 45 h 359"/>
                          <a:gd name="T32" fmla="*/ 361 w 447"/>
                          <a:gd name="T33" fmla="*/ 0 h 359"/>
                          <a:gd name="T34" fmla="*/ 337 w 447"/>
                          <a:gd name="T35" fmla="*/ 45 h 359"/>
                          <a:gd name="T36" fmla="*/ 157 w 447"/>
                          <a:gd name="T37" fmla="*/ 45 h 359"/>
                          <a:gd name="T38" fmla="*/ 111 w 447"/>
                          <a:gd name="T39" fmla="*/ 28 h 3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7"/>
                          <a:gd name="T61" fmla="*/ 0 h 359"/>
                          <a:gd name="T62" fmla="*/ 447 w 447"/>
                          <a:gd name="T63" fmla="*/ 359 h 3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7" h="359">
                            <a:moveTo>
                              <a:pt x="111" y="28"/>
                            </a:moveTo>
                            <a:lnTo>
                              <a:pt x="65" y="115"/>
                            </a:lnTo>
                            <a:lnTo>
                              <a:pt x="0" y="185"/>
                            </a:lnTo>
                            <a:lnTo>
                              <a:pt x="0" y="225"/>
                            </a:lnTo>
                            <a:lnTo>
                              <a:pt x="41" y="272"/>
                            </a:lnTo>
                            <a:lnTo>
                              <a:pt x="111" y="295"/>
                            </a:lnTo>
                            <a:lnTo>
                              <a:pt x="135" y="312"/>
                            </a:lnTo>
                            <a:lnTo>
                              <a:pt x="227" y="359"/>
                            </a:lnTo>
                            <a:lnTo>
                              <a:pt x="314" y="295"/>
                            </a:lnTo>
                            <a:lnTo>
                              <a:pt x="361" y="336"/>
                            </a:lnTo>
                            <a:lnTo>
                              <a:pt x="430" y="312"/>
                            </a:lnTo>
                            <a:lnTo>
                              <a:pt x="436" y="295"/>
                            </a:lnTo>
                            <a:lnTo>
                              <a:pt x="442" y="272"/>
                            </a:lnTo>
                            <a:lnTo>
                              <a:pt x="447" y="202"/>
                            </a:lnTo>
                            <a:lnTo>
                              <a:pt x="447" y="115"/>
                            </a:lnTo>
                            <a:lnTo>
                              <a:pt x="407" y="45"/>
                            </a:lnTo>
                            <a:lnTo>
                              <a:pt x="361" y="0"/>
                            </a:lnTo>
                            <a:lnTo>
                              <a:pt x="337" y="45"/>
                            </a:lnTo>
                            <a:lnTo>
                              <a:pt x="157" y="45"/>
                            </a:lnTo>
                            <a:lnTo>
                              <a:pt x="111" y="28"/>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2" name="Freeform 213"/>
                      <p:cNvSpPr>
                        <a:spLocks/>
                      </p:cNvSpPr>
                      <p:nvPr/>
                    </p:nvSpPr>
                    <p:spPr bwMode="auto">
                      <a:xfrm>
                        <a:off x="1350" y="834"/>
                        <a:ext cx="67" cy="32"/>
                      </a:xfrm>
                      <a:custGeom>
                        <a:avLst/>
                        <a:gdLst>
                          <a:gd name="T0" fmla="*/ 518 w 535"/>
                          <a:gd name="T1" fmla="*/ 174 h 249"/>
                          <a:gd name="T2" fmla="*/ 453 w 535"/>
                          <a:gd name="T3" fmla="*/ 139 h 249"/>
                          <a:gd name="T4" fmla="*/ 384 w 535"/>
                          <a:gd name="T5" fmla="*/ 139 h 249"/>
                          <a:gd name="T6" fmla="*/ 343 w 535"/>
                          <a:gd name="T7" fmla="*/ 139 h 249"/>
                          <a:gd name="T8" fmla="*/ 273 w 535"/>
                          <a:gd name="T9" fmla="*/ 70 h 249"/>
                          <a:gd name="T10" fmla="*/ 117 w 535"/>
                          <a:gd name="T11" fmla="*/ 0 h 249"/>
                          <a:gd name="T12" fmla="*/ 0 w 535"/>
                          <a:gd name="T13" fmla="*/ 92 h 249"/>
                          <a:gd name="T14" fmla="*/ 47 w 535"/>
                          <a:gd name="T15" fmla="*/ 139 h 249"/>
                          <a:gd name="T16" fmla="*/ 47 w 535"/>
                          <a:gd name="T17" fmla="*/ 186 h 249"/>
                          <a:gd name="T18" fmla="*/ 117 w 535"/>
                          <a:gd name="T19" fmla="*/ 186 h 249"/>
                          <a:gd name="T20" fmla="*/ 157 w 535"/>
                          <a:gd name="T21" fmla="*/ 162 h 249"/>
                          <a:gd name="T22" fmla="*/ 181 w 535"/>
                          <a:gd name="T23" fmla="*/ 186 h 249"/>
                          <a:gd name="T24" fmla="*/ 227 w 535"/>
                          <a:gd name="T25" fmla="*/ 186 h 249"/>
                          <a:gd name="T26" fmla="*/ 251 w 535"/>
                          <a:gd name="T27" fmla="*/ 249 h 249"/>
                          <a:gd name="T28" fmla="*/ 366 w 535"/>
                          <a:gd name="T29" fmla="*/ 249 h 249"/>
                          <a:gd name="T30" fmla="*/ 408 w 535"/>
                          <a:gd name="T31" fmla="*/ 232 h 249"/>
                          <a:gd name="T32" fmla="*/ 477 w 535"/>
                          <a:gd name="T33" fmla="*/ 232 h 249"/>
                          <a:gd name="T34" fmla="*/ 535 w 535"/>
                          <a:gd name="T35" fmla="*/ 221 h 249"/>
                          <a:gd name="T36" fmla="*/ 518 w 535"/>
                          <a:gd name="T37" fmla="*/ 174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249"/>
                          <a:gd name="T59" fmla="*/ 535 w 535"/>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249">
                            <a:moveTo>
                              <a:pt x="518" y="174"/>
                            </a:moveTo>
                            <a:lnTo>
                              <a:pt x="453" y="139"/>
                            </a:lnTo>
                            <a:lnTo>
                              <a:pt x="384" y="139"/>
                            </a:lnTo>
                            <a:lnTo>
                              <a:pt x="343" y="139"/>
                            </a:lnTo>
                            <a:lnTo>
                              <a:pt x="273" y="70"/>
                            </a:lnTo>
                            <a:lnTo>
                              <a:pt x="117" y="0"/>
                            </a:lnTo>
                            <a:lnTo>
                              <a:pt x="0" y="92"/>
                            </a:lnTo>
                            <a:lnTo>
                              <a:pt x="47" y="139"/>
                            </a:lnTo>
                            <a:lnTo>
                              <a:pt x="47" y="186"/>
                            </a:lnTo>
                            <a:lnTo>
                              <a:pt x="117" y="186"/>
                            </a:lnTo>
                            <a:lnTo>
                              <a:pt x="157" y="162"/>
                            </a:lnTo>
                            <a:lnTo>
                              <a:pt x="181" y="186"/>
                            </a:lnTo>
                            <a:lnTo>
                              <a:pt x="227" y="186"/>
                            </a:lnTo>
                            <a:lnTo>
                              <a:pt x="251" y="249"/>
                            </a:lnTo>
                            <a:lnTo>
                              <a:pt x="366" y="249"/>
                            </a:lnTo>
                            <a:lnTo>
                              <a:pt x="408" y="232"/>
                            </a:lnTo>
                            <a:lnTo>
                              <a:pt x="477" y="232"/>
                            </a:lnTo>
                            <a:lnTo>
                              <a:pt x="535" y="221"/>
                            </a:lnTo>
                            <a:lnTo>
                              <a:pt x="518" y="174"/>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3" name="Freeform 214"/>
                      <p:cNvSpPr>
                        <a:spLocks/>
                      </p:cNvSpPr>
                      <p:nvPr/>
                    </p:nvSpPr>
                    <p:spPr bwMode="auto">
                      <a:xfrm>
                        <a:off x="1359" y="798"/>
                        <a:ext cx="68" cy="58"/>
                      </a:xfrm>
                      <a:custGeom>
                        <a:avLst/>
                        <a:gdLst>
                          <a:gd name="T0" fmla="*/ 47 w 540"/>
                          <a:gd name="T1" fmla="*/ 296 h 465"/>
                          <a:gd name="T2" fmla="*/ 47 w 540"/>
                          <a:gd name="T3" fmla="*/ 244 h 465"/>
                          <a:gd name="T4" fmla="*/ 47 w 540"/>
                          <a:gd name="T5" fmla="*/ 204 h 465"/>
                          <a:gd name="T6" fmla="*/ 0 w 540"/>
                          <a:gd name="T7" fmla="*/ 181 h 465"/>
                          <a:gd name="T8" fmla="*/ 17 w 540"/>
                          <a:gd name="T9" fmla="*/ 111 h 465"/>
                          <a:gd name="T10" fmla="*/ 17 w 540"/>
                          <a:gd name="T11" fmla="*/ 70 h 465"/>
                          <a:gd name="T12" fmla="*/ 157 w 540"/>
                          <a:gd name="T13" fmla="*/ 0 h 465"/>
                          <a:gd name="T14" fmla="*/ 273 w 540"/>
                          <a:gd name="T15" fmla="*/ 0 h 465"/>
                          <a:gd name="T16" fmla="*/ 296 w 540"/>
                          <a:gd name="T17" fmla="*/ 0 h 465"/>
                          <a:gd name="T18" fmla="*/ 407 w 540"/>
                          <a:gd name="T19" fmla="*/ 47 h 465"/>
                          <a:gd name="T20" fmla="*/ 448 w 540"/>
                          <a:gd name="T21" fmla="*/ 70 h 465"/>
                          <a:gd name="T22" fmla="*/ 517 w 540"/>
                          <a:gd name="T23" fmla="*/ 87 h 465"/>
                          <a:gd name="T24" fmla="*/ 517 w 540"/>
                          <a:gd name="T25" fmla="*/ 157 h 465"/>
                          <a:gd name="T26" fmla="*/ 495 w 540"/>
                          <a:gd name="T27" fmla="*/ 204 h 465"/>
                          <a:gd name="T28" fmla="*/ 517 w 540"/>
                          <a:gd name="T29" fmla="*/ 244 h 465"/>
                          <a:gd name="T30" fmla="*/ 540 w 540"/>
                          <a:gd name="T31" fmla="*/ 291 h 465"/>
                          <a:gd name="T32" fmla="*/ 523 w 540"/>
                          <a:gd name="T33" fmla="*/ 355 h 465"/>
                          <a:gd name="T34" fmla="*/ 465 w 540"/>
                          <a:gd name="T35" fmla="*/ 430 h 465"/>
                          <a:gd name="T36" fmla="*/ 448 w 540"/>
                          <a:gd name="T37" fmla="*/ 465 h 465"/>
                          <a:gd name="T38" fmla="*/ 366 w 540"/>
                          <a:gd name="T39" fmla="*/ 430 h 465"/>
                          <a:gd name="T40" fmla="*/ 268 w 540"/>
                          <a:gd name="T41" fmla="*/ 430 h 465"/>
                          <a:gd name="T42" fmla="*/ 198 w 540"/>
                          <a:gd name="T43" fmla="*/ 355 h 465"/>
                          <a:gd name="T44" fmla="*/ 139 w 540"/>
                          <a:gd name="T45" fmla="*/ 326 h 465"/>
                          <a:gd name="T46" fmla="*/ 47 w 540"/>
                          <a:gd name="T47" fmla="*/ 296 h 4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0"/>
                          <a:gd name="T73" fmla="*/ 0 h 465"/>
                          <a:gd name="T74" fmla="*/ 540 w 540"/>
                          <a:gd name="T75" fmla="*/ 465 h 4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0" h="465">
                            <a:moveTo>
                              <a:pt x="47" y="296"/>
                            </a:moveTo>
                            <a:lnTo>
                              <a:pt x="47" y="244"/>
                            </a:lnTo>
                            <a:lnTo>
                              <a:pt x="47" y="204"/>
                            </a:lnTo>
                            <a:lnTo>
                              <a:pt x="0" y="181"/>
                            </a:lnTo>
                            <a:lnTo>
                              <a:pt x="17" y="111"/>
                            </a:lnTo>
                            <a:lnTo>
                              <a:pt x="17" y="70"/>
                            </a:lnTo>
                            <a:lnTo>
                              <a:pt x="157" y="0"/>
                            </a:lnTo>
                            <a:lnTo>
                              <a:pt x="273" y="0"/>
                            </a:lnTo>
                            <a:lnTo>
                              <a:pt x="296" y="0"/>
                            </a:lnTo>
                            <a:lnTo>
                              <a:pt x="407" y="47"/>
                            </a:lnTo>
                            <a:lnTo>
                              <a:pt x="448" y="70"/>
                            </a:lnTo>
                            <a:lnTo>
                              <a:pt x="517" y="87"/>
                            </a:lnTo>
                            <a:lnTo>
                              <a:pt x="517" y="157"/>
                            </a:lnTo>
                            <a:lnTo>
                              <a:pt x="495" y="204"/>
                            </a:lnTo>
                            <a:lnTo>
                              <a:pt x="517" y="244"/>
                            </a:lnTo>
                            <a:lnTo>
                              <a:pt x="540" y="291"/>
                            </a:lnTo>
                            <a:lnTo>
                              <a:pt x="523" y="355"/>
                            </a:lnTo>
                            <a:lnTo>
                              <a:pt x="465" y="430"/>
                            </a:lnTo>
                            <a:lnTo>
                              <a:pt x="448" y="465"/>
                            </a:lnTo>
                            <a:lnTo>
                              <a:pt x="366" y="430"/>
                            </a:lnTo>
                            <a:lnTo>
                              <a:pt x="268" y="430"/>
                            </a:lnTo>
                            <a:lnTo>
                              <a:pt x="198" y="355"/>
                            </a:lnTo>
                            <a:lnTo>
                              <a:pt x="139" y="326"/>
                            </a:lnTo>
                            <a:lnTo>
                              <a:pt x="47" y="29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4" name="Freeform 215"/>
                      <p:cNvSpPr>
                        <a:spLocks/>
                      </p:cNvSpPr>
                      <p:nvPr/>
                    </p:nvSpPr>
                    <p:spPr bwMode="auto">
                      <a:xfrm>
                        <a:off x="1396" y="780"/>
                        <a:ext cx="45" cy="30"/>
                      </a:xfrm>
                      <a:custGeom>
                        <a:avLst/>
                        <a:gdLst>
                          <a:gd name="T0" fmla="*/ 0 w 361"/>
                          <a:gd name="T1" fmla="*/ 145 h 239"/>
                          <a:gd name="T2" fmla="*/ 42 w 361"/>
                          <a:gd name="T3" fmla="*/ 117 h 239"/>
                          <a:gd name="T4" fmla="*/ 42 w 361"/>
                          <a:gd name="T5" fmla="*/ 87 h 239"/>
                          <a:gd name="T6" fmla="*/ 52 w 361"/>
                          <a:gd name="T7" fmla="*/ 29 h 239"/>
                          <a:gd name="T8" fmla="*/ 87 w 361"/>
                          <a:gd name="T9" fmla="*/ 18 h 239"/>
                          <a:gd name="T10" fmla="*/ 111 w 361"/>
                          <a:gd name="T11" fmla="*/ 0 h 239"/>
                          <a:gd name="T12" fmla="*/ 129 w 361"/>
                          <a:gd name="T13" fmla="*/ 29 h 239"/>
                          <a:gd name="T14" fmla="*/ 152 w 361"/>
                          <a:gd name="T15" fmla="*/ 58 h 239"/>
                          <a:gd name="T16" fmla="*/ 221 w 361"/>
                          <a:gd name="T17" fmla="*/ 75 h 239"/>
                          <a:gd name="T18" fmla="*/ 286 w 361"/>
                          <a:gd name="T19" fmla="*/ 58 h 239"/>
                          <a:gd name="T20" fmla="*/ 314 w 361"/>
                          <a:gd name="T21" fmla="*/ 75 h 239"/>
                          <a:gd name="T22" fmla="*/ 361 w 361"/>
                          <a:gd name="T23" fmla="*/ 105 h 239"/>
                          <a:gd name="T24" fmla="*/ 332 w 361"/>
                          <a:gd name="T25" fmla="*/ 169 h 239"/>
                          <a:gd name="T26" fmla="*/ 279 w 361"/>
                          <a:gd name="T27" fmla="*/ 221 h 239"/>
                          <a:gd name="T28" fmla="*/ 221 w 361"/>
                          <a:gd name="T29" fmla="*/ 239 h 239"/>
                          <a:gd name="T30" fmla="*/ 152 w 361"/>
                          <a:gd name="T31" fmla="*/ 215 h 239"/>
                          <a:gd name="T32" fmla="*/ 42 w 361"/>
                          <a:gd name="T33" fmla="*/ 169 h 239"/>
                          <a:gd name="T34" fmla="*/ 0 w 361"/>
                          <a:gd name="T35" fmla="*/ 145 h 2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1"/>
                          <a:gd name="T55" fmla="*/ 0 h 239"/>
                          <a:gd name="T56" fmla="*/ 361 w 361"/>
                          <a:gd name="T57" fmla="*/ 239 h 23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1" h="239">
                            <a:moveTo>
                              <a:pt x="0" y="145"/>
                            </a:moveTo>
                            <a:lnTo>
                              <a:pt x="42" y="117"/>
                            </a:lnTo>
                            <a:lnTo>
                              <a:pt x="42" y="87"/>
                            </a:lnTo>
                            <a:lnTo>
                              <a:pt x="52" y="29"/>
                            </a:lnTo>
                            <a:lnTo>
                              <a:pt x="87" y="18"/>
                            </a:lnTo>
                            <a:lnTo>
                              <a:pt x="111" y="0"/>
                            </a:lnTo>
                            <a:lnTo>
                              <a:pt x="129" y="29"/>
                            </a:lnTo>
                            <a:lnTo>
                              <a:pt x="152" y="58"/>
                            </a:lnTo>
                            <a:lnTo>
                              <a:pt x="221" y="75"/>
                            </a:lnTo>
                            <a:lnTo>
                              <a:pt x="286" y="58"/>
                            </a:lnTo>
                            <a:lnTo>
                              <a:pt x="314" y="75"/>
                            </a:lnTo>
                            <a:lnTo>
                              <a:pt x="361" y="105"/>
                            </a:lnTo>
                            <a:lnTo>
                              <a:pt x="332" y="169"/>
                            </a:lnTo>
                            <a:lnTo>
                              <a:pt x="279" y="221"/>
                            </a:lnTo>
                            <a:lnTo>
                              <a:pt x="221" y="239"/>
                            </a:lnTo>
                            <a:lnTo>
                              <a:pt x="152" y="215"/>
                            </a:lnTo>
                            <a:lnTo>
                              <a:pt x="42" y="169"/>
                            </a:lnTo>
                            <a:lnTo>
                              <a:pt x="0" y="14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5" name="Freeform 216"/>
                      <p:cNvSpPr>
                        <a:spLocks/>
                      </p:cNvSpPr>
                      <p:nvPr/>
                    </p:nvSpPr>
                    <p:spPr bwMode="auto">
                      <a:xfrm>
                        <a:off x="1404" y="762"/>
                        <a:ext cx="51" cy="30"/>
                      </a:xfrm>
                      <a:custGeom>
                        <a:avLst/>
                        <a:gdLst>
                          <a:gd name="T0" fmla="*/ 0 w 407"/>
                          <a:gd name="T1" fmla="*/ 174 h 244"/>
                          <a:gd name="T2" fmla="*/ 0 w 407"/>
                          <a:gd name="T3" fmla="*/ 110 h 244"/>
                          <a:gd name="T4" fmla="*/ 47 w 407"/>
                          <a:gd name="T5" fmla="*/ 63 h 244"/>
                          <a:gd name="T6" fmla="*/ 135 w 407"/>
                          <a:gd name="T7" fmla="*/ 87 h 244"/>
                          <a:gd name="T8" fmla="*/ 157 w 407"/>
                          <a:gd name="T9" fmla="*/ 87 h 244"/>
                          <a:gd name="T10" fmla="*/ 135 w 407"/>
                          <a:gd name="T11" fmla="*/ 0 h 244"/>
                          <a:gd name="T12" fmla="*/ 204 w 407"/>
                          <a:gd name="T13" fmla="*/ 63 h 244"/>
                          <a:gd name="T14" fmla="*/ 250 w 407"/>
                          <a:gd name="T15" fmla="*/ 63 h 244"/>
                          <a:gd name="T16" fmla="*/ 297 w 407"/>
                          <a:gd name="T17" fmla="*/ 70 h 244"/>
                          <a:gd name="T18" fmla="*/ 407 w 407"/>
                          <a:gd name="T19" fmla="*/ 151 h 244"/>
                          <a:gd name="T20" fmla="*/ 378 w 407"/>
                          <a:gd name="T21" fmla="*/ 180 h 244"/>
                          <a:gd name="T22" fmla="*/ 297 w 407"/>
                          <a:gd name="T23" fmla="*/ 244 h 244"/>
                          <a:gd name="T24" fmla="*/ 222 w 407"/>
                          <a:gd name="T25" fmla="*/ 203 h 244"/>
                          <a:gd name="T26" fmla="*/ 145 w 407"/>
                          <a:gd name="T27" fmla="*/ 220 h 244"/>
                          <a:gd name="T28" fmla="*/ 88 w 407"/>
                          <a:gd name="T29" fmla="*/ 203 h 244"/>
                          <a:gd name="T30" fmla="*/ 65 w 407"/>
                          <a:gd name="T31" fmla="*/ 174 h 244"/>
                          <a:gd name="T32" fmla="*/ 47 w 407"/>
                          <a:gd name="T33" fmla="*/ 133 h 244"/>
                          <a:gd name="T34" fmla="*/ 23 w 407"/>
                          <a:gd name="T35" fmla="*/ 163 h 244"/>
                          <a:gd name="T36" fmla="*/ 0 w 407"/>
                          <a:gd name="T37" fmla="*/ 174 h 2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244"/>
                          <a:gd name="T59" fmla="*/ 407 w 407"/>
                          <a:gd name="T60" fmla="*/ 244 h 2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244">
                            <a:moveTo>
                              <a:pt x="0" y="174"/>
                            </a:moveTo>
                            <a:lnTo>
                              <a:pt x="0" y="110"/>
                            </a:lnTo>
                            <a:lnTo>
                              <a:pt x="47" y="63"/>
                            </a:lnTo>
                            <a:lnTo>
                              <a:pt x="135" y="87"/>
                            </a:lnTo>
                            <a:lnTo>
                              <a:pt x="157" y="87"/>
                            </a:lnTo>
                            <a:lnTo>
                              <a:pt x="135" y="0"/>
                            </a:lnTo>
                            <a:lnTo>
                              <a:pt x="204" y="63"/>
                            </a:lnTo>
                            <a:lnTo>
                              <a:pt x="250" y="63"/>
                            </a:lnTo>
                            <a:lnTo>
                              <a:pt x="297" y="70"/>
                            </a:lnTo>
                            <a:lnTo>
                              <a:pt x="407" y="151"/>
                            </a:lnTo>
                            <a:lnTo>
                              <a:pt x="378" y="180"/>
                            </a:lnTo>
                            <a:lnTo>
                              <a:pt x="297" y="244"/>
                            </a:lnTo>
                            <a:lnTo>
                              <a:pt x="222" y="203"/>
                            </a:lnTo>
                            <a:lnTo>
                              <a:pt x="145" y="220"/>
                            </a:lnTo>
                            <a:lnTo>
                              <a:pt x="88" y="203"/>
                            </a:lnTo>
                            <a:lnTo>
                              <a:pt x="65" y="174"/>
                            </a:lnTo>
                            <a:lnTo>
                              <a:pt x="47" y="133"/>
                            </a:lnTo>
                            <a:lnTo>
                              <a:pt x="23" y="163"/>
                            </a:lnTo>
                            <a:lnTo>
                              <a:pt x="0" y="17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6" name="Freeform 217"/>
                      <p:cNvSpPr>
                        <a:spLocks/>
                      </p:cNvSpPr>
                      <p:nvPr/>
                    </p:nvSpPr>
                    <p:spPr bwMode="auto">
                      <a:xfrm>
                        <a:off x="1421" y="744"/>
                        <a:ext cx="37" cy="35"/>
                      </a:xfrm>
                      <a:custGeom>
                        <a:avLst/>
                        <a:gdLst>
                          <a:gd name="T0" fmla="*/ 0 w 295"/>
                          <a:gd name="T1" fmla="*/ 139 h 272"/>
                          <a:gd name="T2" fmla="*/ 0 w 295"/>
                          <a:gd name="T3" fmla="*/ 69 h 272"/>
                          <a:gd name="T4" fmla="*/ 45 w 295"/>
                          <a:gd name="T5" fmla="*/ 45 h 272"/>
                          <a:gd name="T6" fmla="*/ 133 w 295"/>
                          <a:gd name="T7" fmla="*/ 23 h 272"/>
                          <a:gd name="T8" fmla="*/ 162 w 295"/>
                          <a:gd name="T9" fmla="*/ 0 h 272"/>
                          <a:gd name="T10" fmla="*/ 202 w 295"/>
                          <a:gd name="T11" fmla="*/ 0 h 272"/>
                          <a:gd name="T12" fmla="*/ 295 w 295"/>
                          <a:gd name="T13" fmla="*/ 23 h 272"/>
                          <a:gd name="T14" fmla="*/ 249 w 295"/>
                          <a:gd name="T15" fmla="*/ 45 h 272"/>
                          <a:gd name="T16" fmla="*/ 272 w 295"/>
                          <a:gd name="T17" fmla="*/ 115 h 272"/>
                          <a:gd name="T18" fmla="*/ 295 w 295"/>
                          <a:gd name="T19" fmla="*/ 157 h 272"/>
                          <a:gd name="T20" fmla="*/ 272 w 295"/>
                          <a:gd name="T21" fmla="*/ 220 h 272"/>
                          <a:gd name="T22" fmla="*/ 249 w 295"/>
                          <a:gd name="T23" fmla="*/ 272 h 272"/>
                          <a:gd name="T24" fmla="*/ 162 w 295"/>
                          <a:gd name="T25" fmla="*/ 202 h 272"/>
                          <a:gd name="T26" fmla="*/ 69 w 295"/>
                          <a:gd name="T27" fmla="*/ 202 h 272"/>
                          <a:gd name="T28" fmla="*/ 22 w 295"/>
                          <a:gd name="T29" fmla="*/ 157 h 272"/>
                          <a:gd name="T30" fmla="*/ 0 w 295"/>
                          <a:gd name="T31" fmla="*/ 139 h 2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5"/>
                          <a:gd name="T49" fmla="*/ 0 h 272"/>
                          <a:gd name="T50" fmla="*/ 295 w 295"/>
                          <a:gd name="T51" fmla="*/ 272 h 2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5" h="272">
                            <a:moveTo>
                              <a:pt x="0" y="139"/>
                            </a:moveTo>
                            <a:lnTo>
                              <a:pt x="0" y="69"/>
                            </a:lnTo>
                            <a:lnTo>
                              <a:pt x="45" y="45"/>
                            </a:lnTo>
                            <a:lnTo>
                              <a:pt x="133" y="23"/>
                            </a:lnTo>
                            <a:lnTo>
                              <a:pt x="162" y="0"/>
                            </a:lnTo>
                            <a:lnTo>
                              <a:pt x="202" y="0"/>
                            </a:lnTo>
                            <a:lnTo>
                              <a:pt x="295" y="23"/>
                            </a:lnTo>
                            <a:lnTo>
                              <a:pt x="249" y="45"/>
                            </a:lnTo>
                            <a:lnTo>
                              <a:pt x="272" y="115"/>
                            </a:lnTo>
                            <a:lnTo>
                              <a:pt x="295" y="157"/>
                            </a:lnTo>
                            <a:lnTo>
                              <a:pt x="272" y="220"/>
                            </a:lnTo>
                            <a:lnTo>
                              <a:pt x="249" y="272"/>
                            </a:lnTo>
                            <a:lnTo>
                              <a:pt x="162" y="202"/>
                            </a:lnTo>
                            <a:lnTo>
                              <a:pt x="69" y="202"/>
                            </a:lnTo>
                            <a:lnTo>
                              <a:pt x="22" y="157"/>
                            </a:lnTo>
                            <a:lnTo>
                              <a:pt x="0" y="13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7" name="Freeform 218"/>
                      <p:cNvSpPr>
                        <a:spLocks/>
                      </p:cNvSpPr>
                      <p:nvPr/>
                    </p:nvSpPr>
                    <p:spPr bwMode="auto">
                      <a:xfrm>
                        <a:off x="1390" y="616"/>
                        <a:ext cx="81" cy="120"/>
                      </a:xfrm>
                      <a:custGeom>
                        <a:avLst/>
                        <a:gdLst>
                          <a:gd name="T0" fmla="*/ 546 w 651"/>
                          <a:gd name="T1" fmla="*/ 942 h 959"/>
                          <a:gd name="T2" fmla="*/ 523 w 651"/>
                          <a:gd name="T3" fmla="*/ 942 h 959"/>
                          <a:gd name="T4" fmla="*/ 477 w 651"/>
                          <a:gd name="T5" fmla="*/ 918 h 959"/>
                          <a:gd name="T6" fmla="*/ 477 w 651"/>
                          <a:gd name="T7" fmla="*/ 872 h 959"/>
                          <a:gd name="T8" fmla="*/ 453 w 651"/>
                          <a:gd name="T9" fmla="*/ 872 h 959"/>
                          <a:gd name="T10" fmla="*/ 430 w 651"/>
                          <a:gd name="T11" fmla="*/ 918 h 959"/>
                          <a:gd name="T12" fmla="*/ 273 w 651"/>
                          <a:gd name="T13" fmla="*/ 959 h 959"/>
                          <a:gd name="T14" fmla="*/ 181 w 651"/>
                          <a:gd name="T15" fmla="*/ 942 h 959"/>
                          <a:gd name="T16" fmla="*/ 116 w 651"/>
                          <a:gd name="T17" fmla="*/ 942 h 959"/>
                          <a:gd name="T18" fmla="*/ 116 w 651"/>
                          <a:gd name="T19" fmla="*/ 895 h 959"/>
                          <a:gd name="T20" fmla="*/ 139 w 651"/>
                          <a:gd name="T21" fmla="*/ 848 h 959"/>
                          <a:gd name="T22" fmla="*/ 94 w 651"/>
                          <a:gd name="T23" fmla="*/ 802 h 959"/>
                          <a:gd name="T24" fmla="*/ 94 w 651"/>
                          <a:gd name="T25" fmla="*/ 738 h 959"/>
                          <a:gd name="T26" fmla="*/ 116 w 651"/>
                          <a:gd name="T27" fmla="*/ 692 h 959"/>
                          <a:gd name="T28" fmla="*/ 163 w 651"/>
                          <a:gd name="T29" fmla="*/ 692 h 959"/>
                          <a:gd name="T30" fmla="*/ 163 w 651"/>
                          <a:gd name="T31" fmla="*/ 645 h 959"/>
                          <a:gd name="T32" fmla="*/ 273 w 651"/>
                          <a:gd name="T33" fmla="*/ 558 h 959"/>
                          <a:gd name="T34" fmla="*/ 296 w 651"/>
                          <a:gd name="T35" fmla="*/ 511 h 959"/>
                          <a:gd name="T36" fmla="*/ 273 w 651"/>
                          <a:gd name="T37" fmla="*/ 465 h 959"/>
                          <a:gd name="T38" fmla="*/ 227 w 651"/>
                          <a:gd name="T39" fmla="*/ 424 h 959"/>
                          <a:gd name="T40" fmla="*/ 181 w 651"/>
                          <a:gd name="T41" fmla="*/ 424 h 959"/>
                          <a:gd name="T42" fmla="*/ 181 w 651"/>
                          <a:gd name="T43" fmla="*/ 331 h 959"/>
                          <a:gd name="T44" fmla="*/ 139 w 651"/>
                          <a:gd name="T45" fmla="*/ 215 h 959"/>
                          <a:gd name="T46" fmla="*/ 0 w 651"/>
                          <a:gd name="T47" fmla="*/ 75 h 959"/>
                          <a:gd name="T48" fmla="*/ 41 w 651"/>
                          <a:gd name="T49" fmla="*/ 64 h 959"/>
                          <a:gd name="T50" fmla="*/ 163 w 651"/>
                          <a:gd name="T51" fmla="*/ 117 h 959"/>
                          <a:gd name="T52" fmla="*/ 227 w 651"/>
                          <a:gd name="T53" fmla="*/ 99 h 959"/>
                          <a:gd name="T54" fmla="*/ 320 w 651"/>
                          <a:gd name="T55" fmla="*/ 18 h 959"/>
                          <a:gd name="T56" fmla="*/ 401 w 651"/>
                          <a:gd name="T57" fmla="*/ 0 h 959"/>
                          <a:gd name="T58" fmla="*/ 390 w 651"/>
                          <a:gd name="T59" fmla="*/ 41 h 959"/>
                          <a:gd name="T60" fmla="*/ 430 w 651"/>
                          <a:gd name="T61" fmla="*/ 128 h 959"/>
                          <a:gd name="T62" fmla="*/ 430 w 651"/>
                          <a:gd name="T63" fmla="*/ 221 h 959"/>
                          <a:gd name="T64" fmla="*/ 453 w 651"/>
                          <a:gd name="T65" fmla="*/ 267 h 959"/>
                          <a:gd name="T66" fmla="*/ 500 w 651"/>
                          <a:gd name="T67" fmla="*/ 331 h 959"/>
                          <a:gd name="T68" fmla="*/ 500 w 651"/>
                          <a:gd name="T69" fmla="*/ 424 h 959"/>
                          <a:gd name="T70" fmla="*/ 546 w 651"/>
                          <a:gd name="T71" fmla="*/ 488 h 959"/>
                          <a:gd name="T72" fmla="*/ 546 w 651"/>
                          <a:gd name="T73" fmla="*/ 581 h 959"/>
                          <a:gd name="T74" fmla="*/ 605 w 651"/>
                          <a:gd name="T75" fmla="*/ 692 h 959"/>
                          <a:gd name="T76" fmla="*/ 651 w 651"/>
                          <a:gd name="T77" fmla="*/ 761 h 959"/>
                          <a:gd name="T78" fmla="*/ 605 w 651"/>
                          <a:gd name="T79" fmla="*/ 872 h 959"/>
                          <a:gd name="T80" fmla="*/ 523 w 651"/>
                          <a:gd name="T81" fmla="*/ 895 h 959"/>
                          <a:gd name="T82" fmla="*/ 546 w 651"/>
                          <a:gd name="T83" fmla="*/ 942 h 9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1"/>
                          <a:gd name="T127" fmla="*/ 0 h 959"/>
                          <a:gd name="T128" fmla="*/ 651 w 651"/>
                          <a:gd name="T129" fmla="*/ 959 h 9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1" h="959">
                            <a:moveTo>
                              <a:pt x="546" y="942"/>
                            </a:moveTo>
                            <a:lnTo>
                              <a:pt x="523" y="942"/>
                            </a:lnTo>
                            <a:lnTo>
                              <a:pt x="477" y="918"/>
                            </a:lnTo>
                            <a:lnTo>
                              <a:pt x="477" y="872"/>
                            </a:lnTo>
                            <a:lnTo>
                              <a:pt x="453" y="872"/>
                            </a:lnTo>
                            <a:lnTo>
                              <a:pt x="430" y="918"/>
                            </a:lnTo>
                            <a:lnTo>
                              <a:pt x="273" y="959"/>
                            </a:lnTo>
                            <a:lnTo>
                              <a:pt x="181" y="942"/>
                            </a:lnTo>
                            <a:lnTo>
                              <a:pt x="116" y="942"/>
                            </a:lnTo>
                            <a:lnTo>
                              <a:pt x="116" y="895"/>
                            </a:lnTo>
                            <a:lnTo>
                              <a:pt x="139" y="848"/>
                            </a:lnTo>
                            <a:lnTo>
                              <a:pt x="94" y="802"/>
                            </a:lnTo>
                            <a:lnTo>
                              <a:pt x="94" y="738"/>
                            </a:lnTo>
                            <a:lnTo>
                              <a:pt x="116" y="692"/>
                            </a:lnTo>
                            <a:lnTo>
                              <a:pt x="163" y="692"/>
                            </a:lnTo>
                            <a:lnTo>
                              <a:pt x="163" y="645"/>
                            </a:lnTo>
                            <a:lnTo>
                              <a:pt x="273" y="558"/>
                            </a:lnTo>
                            <a:lnTo>
                              <a:pt x="296" y="511"/>
                            </a:lnTo>
                            <a:lnTo>
                              <a:pt x="273" y="465"/>
                            </a:lnTo>
                            <a:lnTo>
                              <a:pt x="227" y="424"/>
                            </a:lnTo>
                            <a:lnTo>
                              <a:pt x="181" y="424"/>
                            </a:lnTo>
                            <a:lnTo>
                              <a:pt x="181" y="331"/>
                            </a:lnTo>
                            <a:lnTo>
                              <a:pt x="139" y="215"/>
                            </a:lnTo>
                            <a:lnTo>
                              <a:pt x="0" y="75"/>
                            </a:lnTo>
                            <a:lnTo>
                              <a:pt x="41" y="64"/>
                            </a:lnTo>
                            <a:lnTo>
                              <a:pt x="163" y="117"/>
                            </a:lnTo>
                            <a:lnTo>
                              <a:pt x="227" y="99"/>
                            </a:lnTo>
                            <a:lnTo>
                              <a:pt x="320" y="18"/>
                            </a:lnTo>
                            <a:lnTo>
                              <a:pt x="401" y="0"/>
                            </a:lnTo>
                            <a:lnTo>
                              <a:pt x="390" y="41"/>
                            </a:lnTo>
                            <a:lnTo>
                              <a:pt x="430" y="128"/>
                            </a:lnTo>
                            <a:lnTo>
                              <a:pt x="430" y="221"/>
                            </a:lnTo>
                            <a:lnTo>
                              <a:pt x="453" y="267"/>
                            </a:lnTo>
                            <a:lnTo>
                              <a:pt x="500" y="331"/>
                            </a:lnTo>
                            <a:lnTo>
                              <a:pt x="500" y="424"/>
                            </a:lnTo>
                            <a:lnTo>
                              <a:pt x="546" y="488"/>
                            </a:lnTo>
                            <a:lnTo>
                              <a:pt x="546" y="581"/>
                            </a:lnTo>
                            <a:lnTo>
                              <a:pt x="605" y="692"/>
                            </a:lnTo>
                            <a:lnTo>
                              <a:pt x="651" y="761"/>
                            </a:lnTo>
                            <a:lnTo>
                              <a:pt x="605" y="872"/>
                            </a:lnTo>
                            <a:lnTo>
                              <a:pt x="523" y="895"/>
                            </a:lnTo>
                            <a:lnTo>
                              <a:pt x="546" y="94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8" name="Freeform 219"/>
                      <p:cNvSpPr>
                        <a:spLocks/>
                      </p:cNvSpPr>
                      <p:nvPr/>
                    </p:nvSpPr>
                    <p:spPr bwMode="auto">
                      <a:xfrm>
                        <a:off x="1342" y="635"/>
                        <a:ext cx="72" cy="152"/>
                      </a:xfrm>
                      <a:custGeom>
                        <a:avLst/>
                        <a:gdLst>
                          <a:gd name="T0" fmla="*/ 576 w 576"/>
                          <a:gd name="T1" fmla="*/ 272 h 1219"/>
                          <a:gd name="T2" fmla="*/ 500 w 576"/>
                          <a:gd name="T3" fmla="*/ 336 h 1219"/>
                          <a:gd name="T4" fmla="*/ 478 w 576"/>
                          <a:gd name="T5" fmla="*/ 446 h 1219"/>
                          <a:gd name="T6" fmla="*/ 454 w 576"/>
                          <a:gd name="T7" fmla="*/ 516 h 1219"/>
                          <a:gd name="T8" fmla="*/ 390 w 576"/>
                          <a:gd name="T9" fmla="*/ 586 h 1219"/>
                          <a:gd name="T10" fmla="*/ 321 w 576"/>
                          <a:gd name="T11" fmla="*/ 609 h 1219"/>
                          <a:gd name="T12" fmla="*/ 274 w 576"/>
                          <a:gd name="T13" fmla="*/ 720 h 1219"/>
                          <a:gd name="T14" fmla="*/ 274 w 576"/>
                          <a:gd name="T15" fmla="*/ 766 h 1219"/>
                          <a:gd name="T16" fmla="*/ 343 w 576"/>
                          <a:gd name="T17" fmla="*/ 853 h 1219"/>
                          <a:gd name="T18" fmla="*/ 343 w 576"/>
                          <a:gd name="T19" fmla="*/ 877 h 1219"/>
                          <a:gd name="T20" fmla="*/ 297 w 576"/>
                          <a:gd name="T21" fmla="*/ 900 h 1219"/>
                          <a:gd name="T22" fmla="*/ 274 w 576"/>
                          <a:gd name="T23" fmla="*/ 877 h 1219"/>
                          <a:gd name="T24" fmla="*/ 251 w 576"/>
                          <a:gd name="T25" fmla="*/ 900 h 1219"/>
                          <a:gd name="T26" fmla="*/ 274 w 576"/>
                          <a:gd name="T27" fmla="*/ 922 h 1219"/>
                          <a:gd name="T28" fmla="*/ 274 w 576"/>
                          <a:gd name="T29" fmla="*/ 969 h 1219"/>
                          <a:gd name="T30" fmla="*/ 274 w 576"/>
                          <a:gd name="T31" fmla="*/ 992 h 1219"/>
                          <a:gd name="T32" fmla="*/ 274 w 576"/>
                          <a:gd name="T33" fmla="*/ 1079 h 1219"/>
                          <a:gd name="T34" fmla="*/ 227 w 576"/>
                          <a:gd name="T35" fmla="*/ 1126 h 1219"/>
                          <a:gd name="T36" fmla="*/ 157 w 576"/>
                          <a:gd name="T37" fmla="*/ 1149 h 1219"/>
                          <a:gd name="T38" fmla="*/ 140 w 576"/>
                          <a:gd name="T39" fmla="*/ 1219 h 1219"/>
                          <a:gd name="T40" fmla="*/ 94 w 576"/>
                          <a:gd name="T41" fmla="*/ 1219 h 1219"/>
                          <a:gd name="T42" fmla="*/ 70 w 576"/>
                          <a:gd name="T43" fmla="*/ 1149 h 1219"/>
                          <a:gd name="T44" fmla="*/ 47 w 576"/>
                          <a:gd name="T45" fmla="*/ 1079 h 1219"/>
                          <a:gd name="T46" fmla="*/ 7 w 576"/>
                          <a:gd name="T47" fmla="*/ 1044 h 1219"/>
                          <a:gd name="T48" fmla="*/ 0 w 576"/>
                          <a:gd name="T49" fmla="*/ 969 h 1219"/>
                          <a:gd name="T50" fmla="*/ 0 w 576"/>
                          <a:gd name="T51" fmla="*/ 900 h 1219"/>
                          <a:gd name="T52" fmla="*/ 0 w 576"/>
                          <a:gd name="T53" fmla="*/ 877 h 1219"/>
                          <a:gd name="T54" fmla="*/ 47 w 576"/>
                          <a:gd name="T55" fmla="*/ 807 h 1219"/>
                          <a:gd name="T56" fmla="*/ 70 w 576"/>
                          <a:gd name="T57" fmla="*/ 673 h 1219"/>
                          <a:gd name="T58" fmla="*/ 47 w 576"/>
                          <a:gd name="T59" fmla="*/ 540 h 1219"/>
                          <a:gd name="T60" fmla="*/ 70 w 576"/>
                          <a:gd name="T61" fmla="*/ 476 h 1219"/>
                          <a:gd name="T62" fmla="*/ 175 w 576"/>
                          <a:gd name="T63" fmla="*/ 366 h 1219"/>
                          <a:gd name="T64" fmla="*/ 187 w 576"/>
                          <a:gd name="T65" fmla="*/ 296 h 1219"/>
                          <a:gd name="T66" fmla="*/ 274 w 576"/>
                          <a:gd name="T67" fmla="*/ 139 h 1219"/>
                          <a:gd name="T68" fmla="*/ 303 w 576"/>
                          <a:gd name="T69" fmla="*/ 57 h 1219"/>
                          <a:gd name="T70" fmla="*/ 378 w 576"/>
                          <a:gd name="T71" fmla="*/ 35 h 1219"/>
                          <a:gd name="T72" fmla="*/ 413 w 576"/>
                          <a:gd name="T73" fmla="*/ 0 h 1219"/>
                          <a:gd name="T74" fmla="*/ 483 w 576"/>
                          <a:gd name="T75" fmla="*/ 0 h 1219"/>
                          <a:gd name="T76" fmla="*/ 518 w 576"/>
                          <a:gd name="T77" fmla="*/ 57 h 1219"/>
                          <a:gd name="T78" fmla="*/ 565 w 576"/>
                          <a:gd name="T79" fmla="*/ 157 h 1219"/>
                          <a:gd name="T80" fmla="*/ 565 w 576"/>
                          <a:gd name="T81" fmla="*/ 202 h 1219"/>
                          <a:gd name="T82" fmla="*/ 576 w 576"/>
                          <a:gd name="T83" fmla="*/ 272 h 1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1219"/>
                          <a:gd name="T128" fmla="*/ 576 w 576"/>
                          <a:gd name="T129" fmla="*/ 1219 h 1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1219">
                            <a:moveTo>
                              <a:pt x="576" y="272"/>
                            </a:moveTo>
                            <a:lnTo>
                              <a:pt x="500" y="336"/>
                            </a:lnTo>
                            <a:lnTo>
                              <a:pt x="478" y="446"/>
                            </a:lnTo>
                            <a:lnTo>
                              <a:pt x="454" y="516"/>
                            </a:lnTo>
                            <a:lnTo>
                              <a:pt x="390" y="586"/>
                            </a:lnTo>
                            <a:lnTo>
                              <a:pt x="321" y="609"/>
                            </a:lnTo>
                            <a:lnTo>
                              <a:pt x="274" y="720"/>
                            </a:lnTo>
                            <a:lnTo>
                              <a:pt x="274" y="766"/>
                            </a:lnTo>
                            <a:lnTo>
                              <a:pt x="343" y="853"/>
                            </a:lnTo>
                            <a:lnTo>
                              <a:pt x="343" y="877"/>
                            </a:lnTo>
                            <a:lnTo>
                              <a:pt x="297" y="900"/>
                            </a:lnTo>
                            <a:lnTo>
                              <a:pt x="274" y="877"/>
                            </a:lnTo>
                            <a:lnTo>
                              <a:pt x="251" y="900"/>
                            </a:lnTo>
                            <a:lnTo>
                              <a:pt x="274" y="922"/>
                            </a:lnTo>
                            <a:lnTo>
                              <a:pt x="274" y="969"/>
                            </a:lnTo>
                            <a:lnTo>
                              <a:pt x="274" y="992"/>
                            </a:lnTo>
                            <a:lnTo>
                              <a:pt x="274" y="1079"/>
                            </a:lnTo>
                            <a:lnTo>
                              <a:pt x="227" y="1126"/>
                            </a:lnTo>
                            <a:lnTo>
                              <a:pt x="157" y="1149"/>
                            </a:lnTo>
                            <a:lnTo>
                              <a:pt x="140" y="1219"/>
                            </a:lnTo>
                            <a:lnTo>
                              <a:pt x="94" y="1219"/>
                            </a:lnTo>
                            <a:lnTo>
                              <a:pt x="70" y="1149"/>
                            </a:lnTo>
                            <a:lnTo>
                              <a:pt x="47" y="1079"/>
                            </a:lnTo>
                            <a:lnTo>
                              <a:pt x="7" y="1044"/>
                            </a:lnTo>
                            <a:lnTo>
                              <a:pt x="0" y="969"/>
                            </a:lnTo>
                            <a:lnTo>
                              <a:pt x="0" y="900"/>
                            </a:lnTo>
                            <a:lnTo>
                              <a:pt x="0" y="877"/>
                            </a:lnTo>
                            <a:lnTo>
                              <a:pt x="47" y="807"/>
                            </a:lnTo>
                            <a:lnTo>
                              <a:pt x="70" y="673"/>
                            </a:lnTo>
                            <a:lnTo>
                              <a:pt x="47" y="540"/>
                            </a:lnTo>
                            <a:lnTo>
                              <a:pt x="70" y="476"/>
                            </a:lnTo>
                            <a:lnTo>
                              <a:pt x="175" y="366"/>
                            </a:lnTo>
                            <a:lnTo>
                              <a:pt x="187" y="296"/>
                            </a:lnTo>
                            <a:lnTo>
                              <a:pt x="274" y="139"/>
                            </a:lnTo>
                            <a:lnTo>
                              <a:pt x="303" y="57"/>
                            </a:lnTo>
                            <a:lnTo>
                              <a:pt x="378" y="35"/>
                            </a:lnTo>
                            <a:lnTo>
                              <a:pt x="413" y="0"/>
                            </a:lnTo>
                            <a:lnTo>
                              <a:pt x="483" y="0"/>
                            </a:lnTo>
                            <a:lnTo>
                              <a:pt x="518" y="57"/>
                            </a:lnTo>
                            <a:lnTo>
                              <a:pt x="565" y="157"/>
                            </a:lnTo>
                            <a:lnTo>
                              <a:pt x="565" y="202"/>
                            </a:lnTo>
                            <a:lnTo>
                              <a:pt x="576" y="27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59" name="Freeform 220"/>
                      <p:cNvSpPr>
                        <a:spLocks/>
                      </p:cNvSpPr>
                      <p:nvPr/>
                    </p:nvSpPr>
                    <p:spPr bwMode="auto">
                      <a:xfrm>
                        <a:off x="1305" y="604"/>
                        <a:ext cx="144" cy="158"/>
                      </a:xfrm>
                      <a:custGeom>
                        <a:avLst/>
                        <a:gdLst>
                          <a:gd name="T0" fmla="*/ 1012 w 1151"/>
                          <a:gd name="T1" fmla="*/ 0 h 1267"/>
                          <a:gd name="T2" fmla="*/ 947 w 1151"/>
                          <a:gd name="T3" fmla="*/ 0 h 1267"/>
                          <a:gd name="T4" fmla="*/ 878 w 1151"/>
                          <a:gd name="T5" fmla="*/ 24 h 1267"/>
                          <a:gd name="T6" fmla="*/ 768 w 1151"/>
                          <a:gd name="T7" fmla="*/ 47 h 1267"/>
                          <a:gd name="T8" fmla="*/ 680 w 1151"/>
                          <a:gd name="T9" fmla="*/ 117 h 1267"/>
                          <a:gd name="T10" fmla="*/ 517 w 1151"/>
                          <a:gd name="T11" fmla="*/ 251 h 1267"/>
                          <a:gd name="T12" fmla="*/ 494 w 1151"/>
                          <a:gd name="T13" fmla="*/ 296 h 1267"/>
                          <a:gd name="T14" fmla="*/ 477 w 1151"/>
                          <a:gd name="T15" fmla="*/ 366 h 1267"/>
                          <a:gd name="T16" fmla="*/ 384 w 1151"/>
                          <a:gd name="T17" fmla="*/ 430 h 1267"/>
                          <a:gd name="T18" fmla="*/ 290 w 1151"/>
                          <a:gd name="T19" fmla="*/ 610 h 1267"/>
                          <a:gd name="T20" fmla="*/ 203 w 1151"/>
                          <a:gd name="T21" fmla="*/ 744 h 1267"/>
                          <a:gd name="T22" fmla="*/ 244 w 1151"/>
                          <a:gd name="T23" fmla="*/ 767 h 1267"/>
                          <a:gd name="T24" fmla="*/ 157 w 1151"/>
                          <a:gd name="T25" fmla="*/ 814 h 1267"/>
                          <a:gd name="T26" fmla="*/ 0 w 1151"/>
                          <a:gd name="T27" fmla="*/ 924 h 1267"/>
                          <a:gd name="T28" fmla="*/ 63 w 1151"/>
                          <a:gd name="T29" fmla="*/ 971 h 1267"/>
                          <a:gd name="T30" fmla="*/ 63 w 1151"/>
                          <a:gd name="T31" fmla="*/ 1017 h 1267"/>
                          <a:gd name="T32" fmla="*/ 23 w 1151"/>
                          <a:gd name="T33" fmla="*/ 1058 h 1267"/>
                          <a:gd name="T34" fmla="*/ 23 w 1151"/>
                          <a:gd name="T35" fmla="*/ 1128 h 1267"/>
                          <a:gd name="T36" fmla="*/ 23 w 1151"/>
                          <a:gd name="T37" fmla="*/ 1197 h 1267"/>
                          <a:gd name="T38" fmla="*/ 46 w 1151"/>
                          <a:gd name="T39" fmla="*/ 1267 h 1267"/>
                          <a:gd name="T40" fmla="*/ 227 w 1151"/>
                          <a:gd name="T41" fmla="*/ 1197 h 1267"/>
                          <a:gd name="T42" fmla="*/ 337 w 1151"/>
                          <a:gd name="T43" fmla="*/ 1058 h 1267"/>
                          <a:gd name="T44" fmla="*/ 360 w 1151"/>
                          <a:gd name="T45" fmla="*/ 884 h 1267"/>
                          <a:gd name="T46" fmla="*/ 384 w 1151"/>
                          <a:gd name="T47" fmla="*/ 697 h 1267"/>
                          <a:gd name="T48" fmla="*/ 477 w 1151"/>
                          <a:gd name="T49" fmla="*/ 610 h 1267"/>
                          <a:gd name="T50" fmla="*/ 517 w 1151"/>
                          <a:gd name="T51" fmla="*/ 477 h 1267"/>
                          <a:gd name="T52" fmla="*/ 656 w 1151"/>
                          <a:gd name="T53" fmla="*/ 296 h 1267"/>
                          <a:gd name="T54" fmla="*/ 680 w 1151"/>
                          <a:gd name="T55" fmla="*/ 163 h 1267"/>
                          <a:gd name="T56" fmla="*/ 831 w 1151"/>
                          <a:gd name="T57" fmla="*/ 221 h 1267"/>
                          <a:gd name="T58" fmla="*/ 965 w 1151"/>
                          <a:gd name="T59" fmla="*/ 140 h 1267"/>
                          <a:gd name="T60" fmla="*/ 1087 w 1151"/>
                          <a:gd name="T61" fmla="*/ 94 h 1267"/>
                          <a:gd name="T62" fmla="*/ 1151 w 1151"/>
                          <a:gd name="T63" fmla="*/ 47 h 12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51"/>
                          <a:gd name="T97" fmla="*/ 0 h 1267"/>
                          <a:gd name="T98" fmla="*/ 1151 w 1151"/>
                          <a:gd name="T99" fmla="*/ 1267 h 12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51" h="1267">
                            <a:moveTo>
                              <a:pt x="1127" y="0"/>
                            </a:moveTo>
                            <a:lnTo>
                              <a:pt x="1012" y="0"/>
                            </a:lnTo>
                            <a:lnTo>
                              <a:pt x="970" y="47"/>
                            </a:lnTo>
                            <a:lnTo>
                              <a:pt x="947" y="0"/>
                            </a:lnTo>
                            <a:lnTo>
                              <a:pt x="878" y="0"/>
                            </a:lnTo>
                            <a:lnTo>
                              <a:pt x="878" y="24"/>
                            </a:lnTo>
                            <a:lnTo>
                              <a:pt x="837" y="24"/>
                            </a:lnTo>
                            <a:lnTo>
                              <a:pt x="768" y="47"/>
                            </a:lnTo>
                            <a:lnTo>
                              <a:pt x="761" y="117"/>
                            </a:lnTo>
                            <a:lnTo>
                              <a:pt x="680" y="117"/>
                            </a:lnTo>
                            <a:lnTo>
                              <a:pt x="611" y="140"/>
                            </a:lnTo>
                            <a:lnTo>
                              <a:pt x="517" y="251"/>
                            </a:lnTo>
                            <a:lnTo>
                              <a:pt x="564" y="274"/>
                            </a:lnTo>
                            <a:lnTo>
                              <a:pt x="494" y="296"/>
                            </a:lnTo>
                            <a:lnTo>
                              <a:pt x="494" y="338"/>
                            </a:lnTo>
                            <a:lnTo>
                              <a:pt x="477" y="366"/>
                            </a:lnTo>
                            <a:lnTo>
                              <a:pt x="430" y="338"/>
                            </a:lnTo>
                            <a:lnTo>
                              <a:pt x="384" y="430"/>
                            </a:lnTo>
                            <a:lnTo>
                              <a:pt x="384" y="477"/>
                            </a:lnTo>
                            <a:lnTo>
                              <a:pt x="290" y="610"/>
                            </a:lnTo>
                            <a:lnTo>
                              <a:pt x="203" y="727"/>
                            </a:lnTo>
                            <a:lnTo>
                              <a:pt x="203" y="744"/>
                            </a:lnTo>
                            <a:lnTo>
                              <a:pt x="267" y="744"/>
                            </a:lnTo>
                            <a:lnTo>
                              <a:pt x="244" y="767"/>
                            </a:lnTo>
                            <a:lnTo>
                              <a:pt x="180" y="767"/>
                            </a:lnTo>
                            <a:lnTo>
                              <a:pt x="157" y="814"/>
                            </a:lnTo>
                            <a:lnTo>
                              <a:pt x="46" y="884"/>
                            </a:lnTo>
                            <a:lnTo>
                              <a:pt x="0" y="924"/>
                            </a:lnTo>
                            <a:lnTo>
                              <a:pt x="0" y="994"/>
                            </a:lnTo>
                            <a:lnTo>
                              <a:pt x="63" y="971"/>
                            </a:lnTo>
                            <a:lnTo>
                              <a:pt x="93" y="971"/>
                            </a:lnTo>
                            <a:lnTo>
                              <a:pt x="63" y="1017"/>
                            </a:lnTo>
                            <a:lnTo>
                              <a:pt x="23" y="1017"/>
                            </a:lnTo>
                            <a:lnTo>
                              <a:pt x="23" y="1058"/>
                            </a:lnTo>
                            <a:lnTo>
                              <a:pt x="6" y="1104"/>
                            </a:lnTo>
                            <a:lnTo>
                              <a:pt x="23" y="1128"/>
                            </a:lnTo>
                            <a:lnTo>
                              <a:pt x="6" y="1145"/>
                            </a:lnTo>
                            <a:lnTo>
                              <a:pt x="23" y="1197"/>
                            </a:lnTo>
                            <a:lnTo>
                              <a:pt x="0" y="1220"/>
                            </a:lnTo>
                            <a:lnTo>
                              <a:pt x="46" y="1267"/>
                            </a:lnTo>
                            <a:lnTo>
                              <a:pt x="157" y="1243"/>
                            </a:lnTo>
                            <a:lnTo>
                              <a:pt x="227" y="1197"/>
                            </a:lnTo>
                            <a:lnTo>
                              <a:pt x="290" y="1151"/>
                            </a:lnTo>
                            <a:lnTo>
                              <a:pt x="337" y="1058"/>
                            </a:lnTo>
                            <a:lnTo>
                              <a:pt x="360" y="924"/>
                            </a:lnTo>
                            <a:lnTo>
                              <a:pt x="360" y="884"/>
                            </a:lnTo>
                            <a:lnTo>
                              <a:pt x="337" y="791"/>
                            </a:lnTo>
                            <a:lnTo>
                              <a:pt x="384" y="697"/>
                            </a:lnTo>
                            <a:lnTo>
                              <a:pt x="430" y="657"/>
                            </a:lnTo>
                            <a:lnTo>
                              <a:pt x="477" y="610"/>
                            </a:lnTo>
                            <a:lnTo>
                              <a:pt x="477" y="564"/>
                            </a:lnTo>
                            <a:lnTo>
                              <a:pt x="517" y="477"/>
                            </a:lnTo>
                            <a:lnTo>
                              <a:pt x="587" y="320"/>
                            </a:lnTo>
                            <a:lnTo>
                              <a:pt x="656" y="296"/>
                            </a:lnTo>
                            <a:lnTo>
                              <a:pt x="778" y="256"/>
                            </a:lnTo>
                            <a:lnTo>
                              <a:pt x="680" y="163"/>
                            </a:lnTo>
                            <a:lnTo>
                              <a:pt x="715" y="157"/>
                            </a:lnTo>
                            <a:lnTo>
                              <a:pt x="831" y="221"/>
                            </a:lnTo>
                            <a:lnTo>
                              <a:pt x="883" y="216"/>
                            </a:lnTo>
                            <a:lnTo>
                              <a:pt x="965" y="140"/>
                            </a:lnTo>
                            <a:lnTo>
                              <a:pt x="994" y="117"/>
                            </a:lnTo>
                            <a:lnTo>
                              <a:pt x="1087" y="94"/>
                            </a:lnTo>
                            <a:lnTo>
                              <a:pt x="1087" y="70"/>
                            </a:lnTo>
                            <a:lnTo>
                              <a:pt x="1151" y="47"/>
                            </a:lnTo>
                            <a:lnTo>
                              <a:pt x="1127"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0" name="Freeform 221"/>
                      <p:cNvSpPr>
                        <a:spLocks/>
                      </p:cNvSpPr>
                      <p:nvPr/>
                    </p:nvSpPr>
                    <p:spPr bwMode="auto">
                      <a:xfrm>
                        <a:off x="1379" y="762"/>
                        <a:ext cx="8" cy="11"/>
                      </a:xfrm>
                      <a:custGeom>
                        <a:avLst/>
                        <a:gdLst>
                          <a:gd name="T0" fmla="*/ 46 w 69"/>
                          <a:gd name="T1" fmla="*/ 0 h 87"/>
                          <a:gd name="T2" fmla="*/ 0 w 69"/>
                          <a:gd name="T3" fmla="*/ 18 h 87"/>
                          <a:gd name="T4" fmla="*/ 24 w 69"/>
                          <a:gd name="T5" fmla="*/ 87 h 87"/>
                          <a:gd name="T6" fmla="*/ 46 w 69"/>
                          <a:gd name="T7" fmla="*/ 63 h 87"/>
                          <a:gd name="T8" fmla="*/ 69 w 69"/>
                          <a:gd name="T9" fmla="*/ 40 h 87"/>
                          <a:gd name="T10" fmla="*/ 46 w 69"/>
                          <a:gd name="T11" fmla="*/ 0 h 87"/>
                          <a:gd name="T12" fmla="*/ 0 60000 65536"/>
                          <a:gd name="T13" fmla="*/ 0 60000 65536"/>
                          <a:gd name="T14" fmla="*/ 0 60000 65536"/>
                          <a:gd name="T15" fmla="*/ 0 60000 65536"/>
                          <a:gd name="T16" fmla="*/ 0 60000 65536"/>
                          <a:gd name="T17" fmla="*/ 0 60000 65536"/>
                          <a:gd name="T18" fmla="*/ 0 w 69"/>
                          <a:gd name="T19" fmla="*/ 0 h 87"/>
                          <a:gd name="T20" fmla="*/ 69 w 69"/>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69" h="87">
                            <a:moveTo>
                              <a:pt x="46" y="0"/>
                            </a:moveTo>
                            <a:lnTo>
                              <a:pt x="0" y="18"/>
                            </a:lnTo>
                            <a:lnTo>
                              <a:pt x="24" y="87"/>
                            </a:lnTo>
                            <a:lnTo>
                              <a:pt x="46" y="63"/>
                            </a:lnTo>
                            <a:lnTo>
                              <a:pt x="69" y="40"/>
                            </a:lnTo>
                            <a:lnTo>
                              <a:pt x="4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1" name="Freeform 222"/>
                      <p:cNvSpPr>
                        <a:spLocks/>
                      </p:cNvSpPr>
                      <p:nvPr/>
                    </p:nvSpPr>
                    <p:spPr bwMode="auto">
                      <a:xfrm>
                        <a:off x="1339" y="790"/>
                        <a:ext cx="9" cy="8"/>
                      </a:xfrm>
                      <a:custGeom>
                        <a:avLst/>
                        <a:gdLst>
                          <a:gd name="T0" fmla="*/ 47 w 70"/>
                          <a:gd name="T1" fmla="*/ 0 h 63"/>
                          <a:gd name="T2" fmla="*/ 0 w 70"/>
                          <a:gd name="T3" fmla="*/ 40 h 63"/>
                          <a:gd name="T4" fmla="*/ 23 w 70"/>
                          <a:gd name="T5" fmla="*/ 63 h 63"/>
                          <a:gd name="T6" fmla="*/ 70 w 70"/>
                          <a:gd name="T7" fmla="*/ 40 h 63"/>
                          <a:gd name="T8" fmla="*/ 47 w 70"/>
                          <a:gd name="T9" fmla="*/ 0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47" y="0"/>
                            </a:moveTo>
                            <a:lnTo>
                              <a:pt x="0" y="40"/>
                            </a:lnTo>
                            <a:lnTo>
                              <a:pt x="23" y="63"/>
                            </a:lnTo>
                            <a:lnTo>
                              <a:pt x="70" y="40"/>
                            </a:lnTo>
                            <a:lnTo>
                              <a:pt x="47"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2" name="Freeform 223"/>
                      <p:cNvSpPr>
                        <a:spLocks/>
                      </p:cNvSpPr>
                      <p:nvPr/>
                    </p:nvSpPr>
                    <p:spPr bwMode="auto">
                      <a:xfrm>
                        <a:off x="1416" y="897"/>
                        <a:ext cx="42" cy="27"/>
                      </a:xfrm>
                      <a:custGeom>
                        <a:avLst/>
                        <a:gdLst>
                          <a:gd name="T0" fmla="*/ 337 w 337"/>
                          <a:gd name="T1" fmla="*/ 24 h 216"/>
                          <a:gd name="T2" fmla="*/ 314 w 337"/>
                          <a:gd name="T3" fmla="*/ 64 h 216"/>
                          <a:gd name="T4" fmla="*/ 268 w 337"/>
                          <a:gd name="T5" fmla="*/ 111 h 216"/>
                          <a:gd name="T6" fmla="*/ 314 w 337"/>
                          <a:gd name="T7" fmla="*/ 157 h 216"/>
                          <a:gd name="T8" fmla="*/ 268 w 337"/>
                          <a:gd name="T9" fmla="*/ 204 h 216"/>
                          <a:gd name="T10" fmla="*/ 221 w 337"/>
                          <a:gd name="T11" fmla="*/ 204 h 216"/>
                          <a:gd name="T12" fmla="*/ 111 w 337"/>
                          <a:gd name="T13" fmla="*/ 204 h 216"/>
                          <a:gd name="T14" fmla="*/ 42 w 337"/>
                          <a:gd name="T15" fmla="*/ 216 h 216"/>
                          <a:gd name="T16" fmla="*/ 18 w 337"/>
                          <a:gd name="T17" fmla="*/ 181 h 216"/>
                          <a:gd name="T18" fmla="*/ 35 w 337"/>
                          <a:gd name="T19" fmla="*/ 157 h 216"/>
                          <a:gd name="T20" fmla="*/ 0 w 337"/>
                          <a:gd name="T21" fmla="*/ 99 h 216"/>
                          <a:gd name="T22" fmla="*/ 18 w 337"/>
                          <a:gd name="T23" fmla="*/ 87 h 216"/>
                          <a:gd name="T24" fmla="*/ 24 w 337"/>
                          <a:gd name="T25" fmla="*/ 35 h 216"/>
                          <a:gd name="T26" fmla="*/ 42 w 337"/>
                          <a:gd name="T27" fmla="*/ 24 h 216"/>
                          <a:gd name="T28" fmla="*/ 129 w 337"/>
                          <a:gd name="T29" fmla="*/ 64 h 216"/>
                          <a:gd name="T30" fmla="*/ 221 w 337"/>
                          <a:gd name="T31" fmla="*/ 0 h 216"/>
                          <a:gd name="T32" fmla="*/ 268 w 337"/>
                          <a:gd name="T33" fmla="*/ 47 h 216"/>
                          <a:gd name="T34" fmla="*/ 337 w 337"/>
                          <a:gd name="T35" fmla="*/ 24 h 2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
                          <a:gd name="T55" fmla="*/ 0 h 216"/>
                          <a:gd name="T56" fmla="*/ 337 w 337"/>
                          <a:gd name="T57" fmla="*/ 216 h 2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 h="216">
                            <a:moveTo>
                              <a:pt x="337" y="24"/>
                            </a:moveTo>
                            <a:lnTo>
                              <a:pt x="314" y="64"/>
                            </a:lnTo>
                            <a:lnTo>
                              <a:pt x="268" y="111"/>
                            </a:lnTo>
                            <a:lnTo>
                              <a:pt x="314" y="157"/>
                            </a:lnTo>
                            <a:lnTo>
                              <a:pt x="268" y="204"/>
                            </a:lnTo>
                            <a:lnTo>
                              <a:pt x="221" y="204"/>
                            </a:lnTo>
                            <a:lnTo>
                              <a:pt x="111" y="204"/>
                            </a:lnTo>
                            <a:lnTo>
                              <a:pt x="42" y="216"/>
                            </a:lnTo>
                            <a:lnTo>
                              <a:pt x="18" y="181"/>
                            </a:lnTo>
                            <a:lnTo>
                              <a:pt x="35" y="157"/>
                            </a:lnTo>
                            <a:lnTo>
                              <a:pt x="0" y="99"/>
                            </a:lnTo>
                            <a:lnTo>
                              <a:pt x="18" y="87"/>
                            </a:lnTo>
                            <a:lnTo>
                              <a:pt x="24" y="35"/>
                            </a:lnTo>
                            <a:lnTo>
                              <a:pt x="42" y="24"/>
                            </a:lnTo>
                            <a:lnTo>
                              <a:pt x="129" y="64"/>
                            </a:lnTo>
                            <a:lnTo>
                              <a:pt x="221" y="0"/>
                            </a:lnTo>
                            <a:lnTo>
                              <a:pt x="268" y="47"/>
                            </a:lnTo>
                            <a:lnTo>
                              <a:pt x="337" y="2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3" name="Freeform 224"/>
                      <p:cNvSpPr>
                        <a:spLocks/>
                      </p:cNvSpPr>
                      <p:nvPr/>
                    </p:nvSpPr>
                    <p:spPr bwMode="auto">
                      <a:xfrm>
                        <a:off x="1441" y="918"/>
                        <a:ext cx="18" cy="18"/>
                      </a:xfrm>
                      <a:custGeom>
                        <a:avLst/>
                        <a:gdLst>
                          <a:gd name="T0" fmla="*/ 110 w 139"/>
                          <a:gd name="T1" fmla="*/ 0 h 145"/>
                          <a:gd name="T2" fmla="*/ 35 w 139"/>
                          <a:gd name="T3" fmla="*/ 64 h 145"/>
                          <a:gd name="T4" fmla="*/ 0 w 139"/>
                          <a:gd name="T5" fmla="*/ 104 h 145"/>
                          <a:gd name="T6" fmla="*/ 52 w 139"/>
                          <a:gd name="T7" fmla="*/ 145 h 145"/>
                          <a:gd name="T8" fmla="*/ 93 w 139"/>
                          <a:gd name="T9" fmla="*/ 104 h 145"/>
                          <a:gd name="T10" fmla="*/ 139 w 139"/>
                          <a:gd name="T11" fmla="*/ 64 h 145"/>
                          <a:gd name="T12" fmla="*/ 127 w 139"/>
                          <a:gd name="T13" fmla="*/ 5 h 145"/>
                          <a:gd name="T14" fmla="*/ 110 w 139"/>
                          <a:gd name="T15" fmla="*/ 0 h 145"/>
                          <a:gd name="T16" fmla="*/ 0 60000 65536"/>
                          <a:gd name="T17" fmla="*/ 0 60000 65536"/>
                          <a:gd name="T18" fmla="*/ 0 60000 65536"/>
                          <a:gd name="T19" fmla="*/ 0 60000 65536"/>
                          <a:gd name="T20" fmla="*/ 0 60000 65536"/>
                          <a:gd name="T21" fmla="*/ 0 60000 65536"/>
                          <a:gd name="T22" fmla="*/ 0 60000 65536"/>
                          <a:gd name="T23" fmla="*/ 0 60000 65536"/>
                          <a:gd name="T24" fmla="*/ 0 w 139"/>
                          <a:gd name="T25" fmla="*/ 0 h 145"/>
                          <a:gd name="T26" fmla="*/ 139 w 139"/>
                          <a:gd name="T27" fmla="*/ 145 h 1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 h="145">
                            <a:moveTo>
                              <a:pt x="110" y="0"/>
                            </a:moveTo>
                            <a:lnTo>
                              <a:pt x="35" y="64"/>
                            </a:lnTo>
                            <a:lnTo>
                              <a:pt x="0" y="104"/>
                            </a:lnTo>
                            <a:lnTo>
                              <a:pt x="52" y="145"/>
                            </a:lnTo>
                            <a:lnTo>
                              <a:pt x="93" y="104"/>
                            </a:lnTo>
                            <a:lnTo>
                              <a:pt x="139" y="64"/>
                            </a:lnTo>
                            <a:lnTo>
                              <a:pt x="127" y="5"/>
                            </a:lnTo>
                            <a:lnTo>
                              <a:pt x="110" y="0"/>
                            </a:lnTo>
                            <a:close/>
                          </a:path>
                        </a:pathLst>
                      </a:custGeom>
                      <a:solidFill>
                        <a:sysClr val="window" lastClr="FFFFFF">
                          <a:lumMod val="85000"/>
                        </a:sysClr>
                      </a:solidFill>
                      <a:ln w="9525">
                        <a:solidFill>
                          <a:srgbClr val="EEECE1">
                            <a:lumMod val="90000"/>
                          </a:srgb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4" name="Freeform 225"/>
                      <p:cNvSpPr>
                        <a:spLocks/>
                      </p:cNvSpPr>
                      <p:nvPr/>
                    </p:nvSpPr>
                    <p:spPr bwMode="auto">
                      <a:xfrm>
                        <a:off x="1407" y="922"/>
                        <a:ext cx="39" cy="45"/>
                      </a:xfrm>
                      <a:custGeom>
                        <a:avLst/>
                        <a:gdLst>
                          <a:gd name="T0" fmla="*/ 274 w 314"/>
                          <a:gd name="T1" fmla="*/ 69 h 360"/>
                          <a:gd name="T2" fmla="*/ 245 w 314"/>
                          <a:gd name="T3" fmla="*/ 69 h 360"/>
                          <a:gd name="T4" fmla="*/ 199 w 314"/>
                          <a:gd name="T5" fmla="*/ 92 h 360"/>
                          <a:gd name="T6" fmla="*/ 157 w 314"/>
                          <a:gd name="T7" fmla="*/ 69 h 360"/>
                          <a:gd name="T8" fmla="*/ 157 w 314"/>
                          <a:gd name="T9" fmla="*/ 116 h 360"/>
                          <a:gd name="T10" fmla="*/ 112 w 314"/>
                          <a:gd name="T11" fmla="*/ 92 h 360"/>
                          <a:gd name="T12" fmla="*/ 77 w 314"/>
                          <a:gd name="T13" fmla="*/ 87 h 360"/>
                          <a:gd name="T14" fmla="*/ 157 w 314"/>
                          <a:gd name="T15" fmla="*/ 156 h 360"/>
                          <a:gd name="T16" fmla="*/ 88 w 314"/>
                          <a:gd name="T17" fmla="*/ 134 h 360"/>
                          <a:gd name="T18" fmla="*/ 88 w 314"/>
                          <a:gd name="T19" fmla="*/ 179 h 360"/>
                          <a:gd name="T20" fmla="*/ 134 w 314"/>
                          <a:gd name="T21" fmla="*/ 226 h 360"/>
                          <a:gd name="T22" fmla="*/ 157 w 314"/>
                          <a:gd name="T23" fmla="*/ 273 h 360"/>
                          <a:gd name="T24" fmla="*/ 122 w 314"/>
                          <a:gd name="T25" fmla="*/ 256 h 360"/>
                          <a:gd name="T26" fmla="*/ 181 w 314"/>
                          <a:gd name="T27" fmla="*/ 319 h 360"/>
                          <a:gd name="T28" fmla="*/ 134 w 314"/>
                          <a:gd name="T29" fmla="*/ 291 h 360"/>
                          <a:gd name="T30" fmla="*/ 100 w 314"/>
                          <a:gd name="T31" fmla="*/ 279 h 360"/>
                          <a:gd name="T32" fmla="*/ 152 w 314"/>
                          <a:gd name="T33" fmla="*/ 331 h 360"/>
                          <a:gd name="T34" fmla="*/ 157 w 314"/>
                          <a:gd name="T35" fmla="*/ 360 h 360"/>
                          <a:gd name="T36" fmla="*/ 88 w 314"/>
                          <a:gd name="T37" fmla="*/ 354 h 360"/>
                          <a:gd name="T38" fmla="*/ 42 w 314"/>
                          <a:gd name="T39" fmla="*/ 336 h 360"/>
                          <a:gd name="T40" fmla="*/ 24 w 314"/>
                          <a:gd name="T41" fmla="*/ 249 h 360"/>
                          <a:gd name="T42" fmla="*/ 12 w 314"/>
                          <a:gd name="T43" fmla="*/ 209 h 360"/>
                          <a:gd name="T44" fmla="*/ 100 w 314"/>
                          <a:gd name="T45" fmla="*/ 267 h 360"/>
                          <a:gd name="T46" fmla="*/ 42 w 314"/>
                          <a:gd name="T47" fmla="*/ 191 h 360"/>
                          <a:gd name="T48" fmla="*/ 12 w 314"/>
                          <a:gd name="T49" fmla="*/ 156 h 360"/>
                          <a:gd name="T50" fmla="*/ 0 w 314"/>
                          <a:gd name="T51" fmla="*/ 87 h 360"/>
                          <a:gd name="T52" fmla="*/ 42 w 314"/>
                          <a:gd name="T53" fmla="*/ 69 h 360"/>
                          <a:gd name="T54" fmla="*/ 88 w 314"/>
                          <a:gd name="T55" fmla="*/ 22 h 360"/>
                          <a:gd name="T56" fmla="*/ 157 w 314"/>
                          <a:gd name="T57" fmla="*/ 0 h 360"/>
                          <a:gd name="T58" fmla="*/ 274 w 314"/>
                          <a:gd name="T59" fmla="*/ 0 h 360"/>
                          <a:gd name="T60" fmla="*/ 314 w 314"/>
                          <a:gd name="T61" fmla="*/ 0 h 360"/>
                          <a:gd name="T62" fmla="*/ 314 w 314"/>
                          <a:gd name="T63" fmla="*/ 22 h 360"/>
                          <a:gd name="T64" fmla="*/ 274 w 314"/>
                          <a:gd name="T65" fmla="*/ 69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360"/>
                          <a:gd name="T101" fmla="*/ 314 w 314"/>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360">
                            <a:moveTo>
                              <a:pt x="274" y="69"/>
                            </a:moveTo>
                            <a:lnTo>
                              <a:pt x="245" y="69"/>
                            </a:lnTo>
                            <a:lnTo>
                              <a:pt x="199" y="92"/>
                            </a:lnTo>
                            <a:lnTo>
                              <a:pt x="157" y="69"/>
                            </a:lnTo>
                            <a:lnTo>
                              <a:pt x="157" y="116"/>
                            </a:lnTo>
                            <a:lnTo>
                              <a:pt x="112" y="92"/>
                            </a:lnTo>
                            <a:lnTo>
                              <a:pt x="77" y="87"/>
                            </a:lnTo>
                            <a:lnTo>
                              <a:pt x="157" y="156"/>
                            </a:lnTo>
                            <a:lnTo>
                              <a:pt x="88" y="134"/>
                            </a:lnTo>
                            <a:lnTo>
                              <a:pt x="88" y="179"/>
                            </a:lnTo>
                            <a:lnTo>
                              <a:pt x="134" y="226"/>
                            </a:lnTo>
                            <a:lnTo>
                              <a:pt x="157" y="273"/>
                            </a:lnTo>
                            <a:lnTo>
                              <a:pt x="122" y="256"/>
                            </a:lnTo>
                            <a:lnTo>
                              <a:pt x="181" y="319"/>
                            </a:lnTo>
                            <a:lnTo>
                              <a:pt x="134" y="291"/>
                            </a:lnTo>
                            <a:lnTo>
                              <a:pt x="100" y="279"/>
                            </a:lnTo>
                            <a:lnTo>
                              <a:pt x="152" y="331"/>
                            </a:lnTo>
                            <a:lnTo>
                              <a:pt x="157" y="360"/>
                            </a:lnTo>
                            <a:lnTo>
                              <a:pt x="88" y="354"/>
                            </a:lnTo>
                            <a:lnTo>
                              <a:pt x="42" y="336"/>
                            </a:lnTo>
                            <a:lnTo>
                              <a:pt x="24" y="249"/>
                            </a:lnTo>
                            <a:lnTo>
                              <a:pt x="12" y="209"/>
                            </a:lnTo>
                            <a:lnTo>
                              <a:pt x="100" y="267"/>
                            </a:lnTo>
                            <a:lnTo>
                              <a:pt x="42" y="191"/>
                            </a:lnTo>
                            <a:lnTo>
                              <a:pt x="12" y="156"/>
                            </a:lnTo>
                            <a:lnTo>
                              <a:pt x="0" y="87"/>
                            </a:lnTo>
                            <a:lnTo>
                              <a:pt x="42" y="69"/>
                            </a:lnTo>
                            <a:lnTo>
                              <a:pt x="88" y="22"/>
                            </a:lnTo>
                            <a:lnTo>
                              <a:pt x="157" y="0"/>
                            </a:lnTo>
                            <a:lnTo>
                              <a:pt x="274" y="0"/>
                            </a:lnTo>
                            <a:lnTo>
                              <a:pt x="314" y="0"/>
                            </a:lnTo>
                            <a:lnTo>
                              <a:pt x="314" y="22"/>
                            </a:lnTo>
                            <a:lnTo>
                              <a:pt x="274" y="69"/>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5" name="Freeform 226"/>
                      <p:cNvSpPr>
                        <a:spLocks/>
                      </p:cNvSpPr>
                      <p:nvPr/>
                    </p:nvSpPr>
                    <p:spPr bwMode="auto">
                      <a:xfrm>
                        <a:off x="1430" y="951"/>
                        <a:ext cx="11" cy="13"/>
                      </a:xfrm>
                      <a:custGeom>
                        <a:avLst/>
                        <a:gdLst>
                          <a:gd name="T0" fmla="*/ 0 w 93"/>
                          <a:gd name="T1" fmla="*/ 0 h 110"/>
                          <a:gd name="T2" fmla="*/ 46 w 93"/>
                          <a:gd name="T3" fmla="*/ 47 h 110"/>
                          <a:gd name="T4" fmla="*/ 93 w 93"/>
                          <a:gd name="T5" fmla="*/ 110 h 110"/>
                          <a:gd name="T6" fmla="*/ 64 w 93"/>
                          <a:gd name="T7" fmla="*/ 65 h 110"/>
                          <a:gd name="T8" fmla="*/ 18 w 93"/>
                          <a:gd name="T9" fmla="*/ 23 h 110"/>
                          <a:gd name="T10" fmla="*/ 0 w 93"/>
                          <a:gd name="T11" fmla="*/ 0 h 110"/>
                          <a:gd name="T12" fmla="*/ 0 60000 65536"/>
                          <a:gd name="T13" fmla="*/ 0 60000 65536"/>
                          <a:gd name="T14" fmla="*/ 0 60000 65536"/>
                          <a:gd name="T15" fmla="*/ 0 60000 65536"/>
                          <a:gd name="T16" fmla="*/ 0 60000 65536"/>
                          <a:gd name="T17" fmla="*/ 0 60000 65536"/>
                          <a:gd name="T18" fmla="*/ 0 w 93"/>
                          <a:gd name="T19" fmla="*/ 0 h 110"/>
                          <a:gd name="T20" fmla="*/ 93 w 93"/>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93" h="110">
                            <a:moveTo>
                              <a:pt x="0" y="0"/>
                            </a:moveTo>
                            <a:lnTo>
                              <a:pt x="46" y="47"/>
                            </a:lnTo>
                            <a:lnTo>
                              <a:pt x="93" y="110"/>
                            </a:lnTo>
                            <a:lnTo>
                              <a:pt x="64" y="65"/>
                            </a:lnTo>
                            <a:lnTo>
                              <a:pt x="18" y="23"/>
                            </a:lnTo>
                            <a:lnTo>
                              <a:pt x="0" y="0"/>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6" name="Freeform 227"/>
                      <p:cNvSpPr>
                        <a:spLocks/>
                      </p:cNvSpPr>
                      <p:nvPr/>
                    </p:nvSpPr>
                    <p:spPr bwMode="auto">
                      <a:xfrm>
                        <a:off x="1424" y="981"/>
                        <a:ext cx="17" cy="6"/>
                      </a:xfrm>
                      <a:custGeom>
                        <a:avLst/>
                        <a:gdLst>
                          <a:gd name="T0" fmla="*/ 0 w 140"/>
                          <a:gd name="T1" fmla="*/ 23 h 47"/>
                          <a:gd name="T2" fmla="*/ 23 w 140"/>
                          <a:gd name="T3" fmla="*/ 47 h 47"/>
                          <a:gd name="T4" fmla="*/ 65 w 140"/>
                          <a:gd name="T5" fmla="*/ 47 h 47"/>
                          <a:gd name="T6" fmla="*/ 140 w 140"/>
                          <a:gd name="T7" fmla="*/ 23 h 47"/>
                          <a:gd name="T8" fmla="*/ 93 w 140"/>
                          <a:gd name="T9" fmla="*/ 23 h 47"/>
                          <a:gd name="T10" fmla="*/ 0 w 140"/>
                          <a:gd name="T11" fmla="*/ 0 h 47"/>
                          <a:gd name="T12" fmla="*/ 0 w 140"/>
                          <a:gd name="T13" fmla="*/ 23 h 47"/>
                          <a:gd name="T14" fmla="*/ 0 60000 65536"/>
                          <a:gd name="T15" fmla="*/ 0 60000 65536"/>
                          <a:gd name="T16" fmla="*/ 0 60000 65536"/>
                          <a:gd name="T17" fmla="*/ 0 60000 65536"/>
                          <a:gd name="T18" fmla="*/ 0 60000 65536"/>
                          <a:gd name="T19" fmla="*/ 0 60000 65536"/>
                          <a:gd name="T20" fmla="*/ 0 60000 65536"/>
                          <a:gd name="T21" fmla="*/ 0 w 140"/>
                          <a:gd name="T22" fmla="*/ 0 h 47"/>
                          <a:gd name="T23" fmla="*/ 140 w 140"/>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47">
                            <a:moveTo>
                              <a:pt x="0" y="23"/>
                            </a:moveTo>
                            <a:lnTo>
                              <a:pt x="23" y="47"/>
                            </a:lnTo>
                            <a:lnTo>
                              <a:pt x="65" y="47"/>
                            </a:lnTo>
                            <a:lnTo>
                              <a:pt x="140" y="23"/>
                            </a:lnTo>
                            <a:lnTo>
                              <a:pt x="93" y="23"/>
                            </a:lnTo>
                            <a:lnTo>
                              <a:pt x="0" y="0"/>
                            </a:lnTo>
                            <a:lnTo>
                              <a:pt x="0" y="23"/>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7" name="Rectangle 228"/>
                      <p:cNvSpPr>
                        <a:spLocks noChangeArrowheads="1"/>
                      </p:cNvSpPr>
                      <p:nvPr/>
                    </p:nvSpPr>
                    <p:spPr bwMode="auto">
                      <a:xfrm>
                        <a:off x="1452" y="976"/>
                        <a:ext cx="6" cy="3"/>
                      </a:xfrm>
                      <a:prstGeom prst="rect">
                        <a:avLst/>
                      </a:prstGeom>
                      <a:solidFill>
                        <a:sysClr val="window" lastClr="FFFFFF">
                          <a:lumMod val="85000"/>
                        </a:sysClr>
                      </a:solidFill>
                      <a:ln w="9525">
                        <a:solidFill>
                          <a:sysClr val="window" lastClr="FFFFFF">
                            <a:lumMod val="85000"/>
                          </a:sysClr>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8" name="Freeform 229"/>
                      <p:cNvSpPr>
                        <a:spLocks/>
                      </p:cNvSpPr>
                      <p:nvPr/>
                    </p:nvSpPr>
                    <p:spPr bwMode="auto">
                      <a:xfrm>
                        <a:off x="1348" y="877"/>
                        <a:ext cx="73" cy="51"/>
                      </a:xfrm>
                      <a:custGeom>
                        <a:avLst/>
                        <a:gdLst>
                          <a:gd name="T0" fmla="*/ 23 w 588"/>
                          <a:gd name="T1" fmla="*/ 23 h 406"/>
                          <a:gd name="T2" fmla="*/ 0 w 588"/>
                          <a:gd name="T3" fmla="*/ 63 h 406"/>
                          <a:gd name="T4" fmla="*/ 47 w 588"/>
                          <a:gd name="T5" fmla="*/ 86 h 406"/>
                          <a:gd name="T6" fmla="*/ 180 w 588"/>
                          <a:gd name="T7" fmla="*/ 110 h 406"/>
                          <a:gd name="T8" fmla="*/ 180 w 588"/>
                          <a:gd name="T9" fmla="*/ 133 h 406"/>
                          <a:gd name="T10" fmla="*/ 157 w 588"/>
                          <a:gd name="T11" fmla="*/ 133 h 406"/>
                          <a:gd name="T12" fmla="*/ 204 w 588"/>
                          <a:gd name="T13" fmla="*/ 203 h 406"/>
                          <a:gd name="T14" fmla="*/ 274 w 588"/>
                          <a:gd name="T15" fmla="*/ 250 h 406"/>
                          <a:gd name="T16" fmla="*/ 366 w 588"/>
                          <a:gd name="T17" fmla="*/ 267 h 406"/>
                          <a:gd name="T18" fmla="*/ 389 w 588"/>
                          <a:gd name="T19" fmla="*/ 313 h 406"/>
                          <a:gd name="T20" fmla="*/ 431 w 588"/>
                          <a:gd name="T21" fmla="*/ 313 h 406"/>
                          <a:gd name="T22" fmla="*/ 476 w 588"/>
                          <a:gd name="T23" fmla="*/ 337 h 406"/>
                          <a:gd name="T24" fmla="*/ 518 w 588"/>
                          <a:gd name="T25" fmla="*/ 382 h 406"/>
                          <a:gd name="T26" fmla="*/ 541 w 588"/>
                          <a:gd name="T27" fmla="*/ 406 h 406"/>
                          <a:gd name="T28" fmla="*/ 588 w 588"/>
                          <a:gd name="T29" fmla="*/ 382 h 406"/>
                          <a:gd name="T30" fmla="*/ 564 w 588"/>
                          <a:gd name="T31" fmla="*/ 337 h 406"/>
                          <a:gd name="T32" fmla="*/ 588 w 588"/>
                          <a:gd name="T33" fmla="*/ 313 h 406"/>
                          <a:gd name="T34" fmla="*/ 541 w 588"/>
                          <a:gd name="T35" fmla="*/ 250 h 406"/>
                          <a:gd name="T36" fmla="*/ 570 w 588"/>
                          <a:gd name="T37" fmla="*/ 243 h 406"/>
                          <a:gd name="T38" fmla="*/ 570 w 588"/>
                          <a:gd name="T39" fmla="*/ 203 h 406"/>
                          <a:gd name="T40" fmla="*/ 581 w 588"/>
                          <a:gd name="T41" fmla="*/ 173 h 406"/>
                          <a:gd name="T42" fmla="*/ 570 w 588"/>
                          <a:gd name="T43" fmla="*/ 156 h 406"/>
                          <a:gd name="T44" fmla="*/ 500 w 588"/>
                          <a:gd name="T45" fmla="*/ 133 h 406"/>
                          <a:gd name="T46" fmla="*/ 453 w 588"/>
                          <a:gd name="T47" fmla="*/ 86 h 406"/>
                          <a:gd name="T48" fmla="*/ 453 w 588"/>
                          <a:gd name="T49" fmla="*/ 63 h 406"/>
                          <a:gd name="T50" fmla="*/ 366 w 588"/>
                          <a:gd name="T51" fmla="*/ 86 h 406"/>
                          <a:gd name="T52" fmla="*/ 319 w 588"/>
                          <a:gd name="T53" fmla="*/ 110 h 406"/>
                          <a:gd name="T54" fmla="*/ 274 w 588"/>
                          <a:gd name="T55" fmla="*/ 46 h 406"/>
                          <a:gd name="T56" fmla="*/ 180 w 588"/>
                          <a:gd name="T57" fmla="*/ 0 h 406"/>
                          <a:gd name="T58" fmla="*/ 140 w 588"/>
                          <a:gd name="T59" fmla="*/ 23 h 406"/>
                          <a:gd name="T60" fmla="*/ 110 w 588"/>
                          <a:gd name="T61" fmla="*/ 23 h 406"/>
                          <a:gd name="T62" fmla="*/ 70 w 588"/>
                          <a:gd name="T63" fmla="*/ 23 h 406"/>
                          <a:gd name="T64" fmla="*/ 23 w 588"/>
                          <a:gd name="T65" fmla="*/ 23 h 4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406"/>
                          <a:gd name="T101" fmla="*/ 588 w 588"/>
                          <a:gd name="T102" fmla="*/ 406 h 4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406">
                            <a:moveTo>
                              <a:pt x="23" y="23"/>
                            </a:moveTo>
                            <a:lnTo>
                              <a:pt x="0" y="63"/>
                            </a:lnTo>
                            <a:lnTo>
                              <a:pt x="47" y="86"/>
                            </a:lnTo>
                            <a:lnTo>
                              <a:pt x="180" y="110"/>
                            </a:lnTo>
                            <a:lnTo>
                              <a:pt x="180" y="133"/>
                            </a:lnTo>
                            <a:lnTo>
                              <a:pt x="157" y="133"/>
                            </a:lnTo>
                            <a:lnTo>
                              <a:pt x="204" y="203"/>
                            </a:lnTo>
                            <a:lnTo>
                              <a:pt x="274" y="250"/>
                            </a:lnTo>
                            <a:lnTo>
                              <a:pt x="366" y="267"/>
                            </a:lnTo>
                            <a:lnTo>
                              <a:pt x="389" y="313"/>
                            </a:lnTo>
                            <a:lnTo>
                              <a:pt x="431" y="313"/>
                            </a:lnTo>
                            <a:lnTo>
                              <a:pt x="476" y="337"/>
                            </a:lnTo>
                            <a:lnTo>
                              <a:pt x="518" y="382"/>
                            </a:lnTo>
                            <a:lnTo>
                              <a:pt x="541" y="406"/>
                            </a:lnTo>
                            <a:lnTo>
                              <a:pt x="588" y="382"/>
                            </a:lnTo>
                            <a:lnTo>
                              <a:pt x="564" y="337"/>
                            </a:lnTo>
                            <a:lnTo>
                              <a:pt x="588" y="313"/>
                            </a:lnTo>
                            <a:lnTo>
                              <a:pt x="541" y="250"/>
                            </a:lnTo>
                            <a:lnTo>
                              <a:pt x="570" y="243"/>
                            </a:lnTo>
                            <a:lnTo>
                              <a:pt x="570" y="203"/>
                            </a:lnTo>
                            <a:lnTo>
                              <a:pt x="581" y="173"/>
                            </a:lnTo>
                            <a:lnTo>
                              <a:pt x="570" y="156"/>
                            </a:lnTo>
                            <a:lnTo>
                              <a:pt x="500" y="133"/>
                            </a:lnTo>
                            <a:lnTo>
                              <a:pt x="453" y="86"/>
                            </a:lnTo>
                            <a:lnTo>
                              <a:pt x="453" y="63"/>
                            </a:lnTo>
                            <a:lnTo>
                              <a:pt x="366" y="86"/>
                            </a:lnTo>
                            <a:lnTo>
                              <a:pt x="319" y="110"/>
                            </a:lnTo>
                            <a:lnTo>
                              <a:pt x="274" y="46"/>
                            </a:lnTo>
                            <a:lnTo>
                              <a:pt x="180" y="0"/>
                            </a:lnTo>
                            <a:lnTo>
                              <a:pt x="140" y="23"/>
                            </a:lnTo>
                            <a:lnTo>
                              <a:pt x="110" y="23"/>
                            </a:lnTo>
                            <a:lnTo>
                              <a:pt x="70" y="23"/>
                            </a:lnTo>
                            <a:lnTo>
                              <a:pt x="23" y="23"/>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69" name="Freeform 230"/>
                      <p:cNvSpPr>
                        <a:spLocks/>
                      </p:cNvSpPr>
                      <p:nvPr/>
                    </p:nvSpPr>
                    <p:spPr bwMode="auto">
                      <a:xfrm>
                        <a:off x="1330" y="855"/>
                        <a:ext cx="53" cy="25"/>
                      </a:xfrm>
                      <a:custGeom>
                        <a:avLst/>
                        <a:gdLst>
                          <a:gd name="T0" fmla="*/ 0 w 425"/>
                          <a:gd name="T1" fmla="*/ 134 h 204"/>
                          <a:gd name="T2" fmla="*/ 6 w 425"/>
                          <a:gd name="T3" fmla="*/ 157 h 204"/>
                          <a:gd name="T4" fmla="*/ 70 w 425"/>
                          <a:gd name="T5" fmla="*/ 181 h 204"/>
                          <a:gd name="T6" fmla="*/ 100 w 425"/>
                          <a:gd name="T7" fmla="*/ 134 h 204"/>
                          <a:gd name="T8" fmla="*/ 187 w 425"/>
                          <a:gd name="T9" fmla="*/ 152 h 204"/>
                          <a:gd name="T10" fmla="*/ 187 w 425"/>
                          <a:gd name="T11" fmla="*/ 181 h 204"/>
                          <a:gd name="T12" fmla="*/ 163 w 425"/>
                          <a:gd name="T13" fmla="*/ 204 h 204"/>
                          <a:gd name="T14" fmla="*/ 285 w 425"/>
                          <a:gd name="T15" fmla="*/ 198 h 204"/>
                          <a:gd name="T16" fmla="*/ 320 w 425"/>
                          <a:gd name="T17" fmla="*/ 181 h 204"/>
                          <a:gd name="T18" fmla="*/ 344 w 425"/>
                          <a:gd name="T19" fmla="*/ 181 h 204"/>
                          <a:gd name="T20" fmla="*/ 367 w 425"/>
                          <a:gd name="T21" fmla="*/ 134 h 204"/>
                          <a:gd name="T22" fmla="*/ 425 w 425"/>
                          <a:gd name="T23" fmla="*/ 94 h 204"/>
                          <a:gd name="T24" fmla="*/ 407 w 425"/>
                          <a:gd name="T25" fmla="*/ 47 h 204"/>
                          <a:gd name="T26" fmla="*/ 390 w 425"/>
                          <a:gd name="T27" fmla="*/ 24 h 204"/>
                          <a:gd name="T28" fmla="*/ 372 w 425"/>
                          <a:gd name="T29" fmla="*/ 24 h 204"/>
                          <a:gd name="T30" fmla="*/ 320 w 425"/>
                          <a:gd name="T31" fmla="*/ 0 h 204"/>
                          <a:gd name="T32" fmla="*/ 280 w 425"/>
                          <a:gd name="T33" fmla="*/ 12 h 204"/>
                          <a:gd name="T34" fmla="*/ 210 w 425"/>
                          <a:gd name="T35" fmla="*/ 24 h 204"/>
                          <a:gd name="T36" fmla="*/ 163 w 425"/>
                          <a:gd name="T37" fmla="*/ 42 h 204"/>
                          <a:gd name="T38" fmla="*/ 163 w 425"/>
                          <a:gd name="T39" fmla="*/ 87 h 204"/>
                          <a:gd name="T40" fmla="*/ 140 w 425"/>
                          <a:gd name="T41" fmla="*/ 87 h 204"/>
                          <a:gd name="T42" fmla="*/ 53 w 425"/>
                          <a:gd name="T43" fmla="*/ 87 h 204"/>
                          <a:gd name="T44" fmla="*/ 12 w 425"/>
                          <a:gd name="T45" fmla="*/ 99 h 204"/>
                          <a:gd name="T46" fmla="*/ 0 w 425"/>
                          <a:gd name="T47" fmla="*/ 134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5"/>
                          <a:gd name="T73" fmla="*/ 0 h 204"/>
                          <a:gd name="T74" fmla="*/ 425 w 425"/>
                          <a:gd name="T75" fmla="*/ 204 h 2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5" h="204">
                            <a:moveTo>
                              <a:pt x="0" y="134"/>
                            </a:moveTo>
                            <a:lnTo>
                              <a:pt x="6" y="157"/>
                            </a:lnTo>
                            <a:lnTo>
                              <a:pt x="70" y="181"/>
                            </a:lnTo>
                            <a:lnTo>
                              <a:pt x="100" y="134"/>
                            </a:lnTo>
                            <a:lnTo>
                              <a:pt x="187" y="152"/>
                            </a:lnTo>
                            <a:lnTo>
                              <a:pt x="187" y="181"/>
                            </a:lnTo>
                            <a:lnTo>
                              <a:pt x="163" y="204"/>
                            </a:lnTo>
                            <a:lnTo>
                              <a:pt x="285" y="198"/>
                            </a:lnTo>
                            <a:lnTo>
                              <a:pt x="320" y="181"/>
                            </a:lnTo>
                            <a:lnTo>
                              <a:pt x="344" y="181"/>
                            </a:lnTo>
                            <a:lnTo>
                              <a:pt x="367" y="134"/>
                            </a:lnTo>
                            <a:lnTo>
                              <a:pt x="425" y="94"/>
                            </a:lnTo>
                            <a:lnTo>
                              <a:pt x="407" y="47"/>
                            </a:lnTo>
                            <a:lnTo>
                              <a:pt x="390" y="24"/>
                            </a:lnTo>
                            <a:lnTo>
                              <a:pt x="372" y="24"/>
                            </a:lnTo>
                            <a:lnTo>
                              <a:pt x="320" y="0"/>
                            </a:lnTo>
                            <a:lnTo>
                              <a:pt x="280" y="12"/>
                            </a:lnTo>
                            <a:lnTo>
                              <a:pt x="210" y="24"/>
                            </a:lnTo>
                            <a:lnTo>
                              <a:pt x="163" y="42"/>
                            </a:lnTo>
                            <a:lnTo>
                              <a:pt x="163" y="87"/>
                            </a:lnTo>
                            <a:lnTo>
                              <a:pt x="140" y="87"/>
                            </a:lnTo>
                            <a:lnTo>
                              <a:pt x="53" y="87"/>
                            </a:lnTo>
                            <a:lnTo>
                              <a:pt x="12" y="99"/>
                            </a:lnTo>
                            <a:lnTo>
                              <a:pt x="0" y="134"/>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0" name="Freeform 231"/>
                      <p:cNvSpPr>
                        <a:spLocks/>
                      </p:cNvSpPr>
                      <p:nvPr/>
                    </p:nvSpPr>
                    <p:spPr bwMode="auto">
                      <a:xfrm>
                        <a:off x="1371" y="863"/>
                        <a:ext cx="47" cy="28"/>
                      </a:xfrm>
                      <a:custGeom>
                        <a:avLst/>
                        <a:gdLst>
                          <a:gd name="T0" fmla="*/ 104 w 372"/>
                          <a:gd name="T1" fmla="*/ 23 h 227"/>
                          <a:gd name="T2" fmla="*/ 35 w 372"/>
                          <a:gd name="T3" fmla="*/ 70 h 227"/>
                          <a:gd name="T4" fmla="*/ 0 w 372"/>
                          <a:gd name="T5" fmla="*/ 123 h 227"/>
                          <a:gd name="T6" fmla="*/ 70 w 372"/>
                          <a:gd name="T7" fmla="*/ 157 h 227"/>
                          <a:gd name="T8" fmla="*/ 104 w 372"/>
                          <a:gd name="T9" fmla="*/ 203 h 227"/>
                          <a:gd name="T10" fmla="*/ 116 w 372"/>
                          <a:gd name="T11" fmla="*/ 227 h 227"/>
                          <a:gd name="T12" fmla="*/ 174 w 372"/>
                          <a:gd name="T13" fmla="*/ 203 h 227"/>
                          <a:gd name="T14" fmla="*/ 204 w 372"/>
                          <a:gd name="T15" fmla="*/ 198 h 227"/>
                          <a:gd name="T16" fmla="*/ 239 w 372"/>
                          <a:gd name="T17" fmla="*/ 180 h 227"/>
                          <a:gd name="T18" fmla="*/ 261 w 372"/>
                          <a:gd name="T19" fmla="*/ 163 h 227"/>
                          <a:gd name="T20" fmla="*/ 308 w 372"/>
                          <a:gd name="T21" fmla="*/ 117 h 227"/>
                          <a:gd name="T22" fmla="*/ 349 w 372"/>
                          <a:gd name="T23" fmla="*/ 65 h 227"/>
                          <a:gd name="T24" fmla="*/ 372 w 372"/>
                          <a:gd name="T25" fmla="*/ 0 h 227"/>
                          <a:gd name="T26" fmla="*/ 261 w 372"/>
                          <a:gd name="T27" fmla="*/ 6 h 227"/>
                          <a:gd name="T28" fmla="*/ 197 w 372"/>
                          <a:gd name="T29" fmla="*/ 23 h 227"/>
                          <a:gd name="T30" fmla="*/ 104 w 372"/>
                          <a:gd name="T31" fmla="*/ 23 h 2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2"/>
                          <a:gd name="T49" fmla="*/ 0 h 227"/>
                          <a:gd name="T50" fmla="*/ 372 w 372"/>
                          <a:gd name="T51" fmla="*/ 227 h 2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2" h="227">
                            <a:moveTo>
                              <a:pt x="104" y="23"/>
                            </a:moveTo>
                            <a:lnTo>
                              <a:pt x="35" y="70"/>
                            </a:lnTo>
                            <a:lnTo>
                              <a:pt x="0" y="123"/>
                            </a:lnTo>
                            <a:lnTo>
                              <a:pt x="70" y="157"/>
                            </a:lnTo>
                            <a:lnTo>
                              <a:pt x="104" y="203"/>
                            </a:lnTo>
                            <a:lnTo>
                              <a:pt x="116" y="227"/>
                            </a:lnTo>
                            <a:lnTo>
                              <a:pt x="174" y="203"/>
                            </a:lnTo>
                            <a:lnTo>
                              <a:pt x="204" y="198"/>
                            </a:lnTo>
                            <a:lnTo>
                              <a:pt x="239" y="180"/>
                            </a:lnTo>
                            <a:lnTo>
                              <a:pt x="261" y="163"/>
                            </a:lnTo>
                            <a:lnTo>
                              <a:pt x="308" y="117"/>
                            </a:lnTo>
                            <a:lnTo>
                              <a:pt x="349" y="65"/>
                            </a:lnTo>
                            <a:lnTo>
                              <a:pt x="372" y="0"/>
                            </a:lnTo>
                            <a:lnTo>
                              <a:pt x="261" y="6"/>
                            </a:lnTo>
                            <a:lnTo>
                              <a:pt x="197" y="23"/>
                            </a:lnTo>
                            <a:lnTo>
                              <a:pt x="104" y="2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1" name="Freeform 232"/>
                      <p:cNvSpPr>
                        <a:spLocks/>
                      </p:cNvSpPr>
                      <p:nvPr/>
                    </p:nvSpPr>
                    <p:spPr bwMode="auto">
                      <a:xfrm>
                        <a:off x="1325" y="867"/>
                        <a:ext cx="7" cy="5"/>
                      </a:xfrm>
                      <a:custGeom>
                        <a:avLst/>
                        <a:gdLst>
                          <a:gd name="T0" fmla="*/ 52 w 52"/>
                          <a:gd name="T1" fmla="*/ 0 h 41"/>
                          <a:gd name="T2" fmla="*/ 0 w 52"/>
                          <a:gd name="T3" fmla="*/ 0 h 41"/>
                          <a:gd name="T4" fmla="*/ 6 w 52"/>
                          <a:gd name="T5" fmla="*/ 35 h 41"/>
                          <a:gd name="T6" fmla="*/ 35 w 52"/>
                          <a:gd name="T7" fmla="*/ 41 h 41"/>
                          <a:gd name="T8" fmla="*/ 52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52" y="0"/>
                            </a:moveTo>
                            <a:lnTo>
                              <a:pt x="0" y="0"/>
                            </a:lnTo>
                            <a:lnTo>
                              <a:pt x="6" y="35"/>
                            </a:lnTo>
                            <a:lnTo>
                              <a:pt x="35" y="41"/>
                            </a:lnTo>
                            <a:lnTo>
                              <a:pt x="52"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2" name="Freeform 233"/>
                      <p:cNvSpPr>
                        <a:spLocks/>
                      </p:cNvSpPr>
                      <p:nvPr/>
                    </p:nvSpPr>
                    <p:spPr bwMode="auto">
                      <a:xfrm>
                        <a:off x="1302" y="865"/>
                        <a:ext cx="24" cy="20"/>
                      </a:xfrm>
                      <a:custGeom>
                        <a:avLst/>
                        <a:gdLst>
                          <a:gd name="T0" fmla="*/ 181 w 192"/>
                          <a:gd name="T1" fmla="*/ 23 h 162"/>
                          <a:gd name="T2" fmla="*/ 99 w 192"/>
                          <a:gd name="T3" fmla="*/ 0 h 162"/>
                          <a:gd name="T4" fmla="*/ 47 w 192"/>
                          <a:gd name="T5" fmla="*/ 29 h 162"/>
                          <a:gd name="T6" fmla="*/ 0 w 192"/>
                          <a:gd name="T7" fmla="*/ 75 h 162"/>
                          <a:gd name="T8" fmla="*/ 24 w 192"/>
                          <a:gd name="T9" fmla="*/ 145 h 162"/>
                          <a:gd name="T10" fmla="*/ 70 w 192"/>
                          <a:gd name="T11" fmla="*/ 162 h 162"/>
                          <a:gd name="T12" fmla="*/ 117 w 192"/>
                          <a:gd name="T13" fmla="*/ 145 h 162"/>
                          <a:gd name="T14" fmla="*/ 122 w 192"/>
                          <a:gd name="T15" fmla="*/ 99 h 162"/>
                          <a:gd name="T16" fmla="*/ 140 w 192"/>
                          <a:gd name="T17" fmla="*/ 99 h 162"/>
                          <a:gd name="T18" fmla="*/ 164 w 192"/>
                          <a:gd name="T19" fmla="*/ 87 h 162"/>
                          <a:gd name="T20" fmla="*/ 181 w 192"/>
                          <a:gd name="T21" fmla="*/ 75 h 162"/>
                          <a:gd name="T22" fmla="*/ 192 w 192"/>
                          <a:gd name="T23" fmla="*/ 52 h 162"/>
                          <a:gd name="T24" fmla="*/ 181 w 192"/>
                          <a:gd name="T25" fmla="*/ 23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2"/>
                          <a:gd name="T40" fmla="*/ 0 h 162"/>
                          <a:gd name="T41" fmla="*/ 192 w 19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2" h="162">
                            <a:moveTo>
                              <a:pt x="181" y="23"/>
                            </a:moveTo>
                            <a:lnTo>
                              <a:pt x="99" y="0"/>
                            </a:lnTo>
                            <a:lnTo>
                              <a:pt x="47" y="29"/>
                            </a:lnTo>
                            <a:lnTo>
                              <a:pt x="0" y="75"/>
                            </a:lnTo>
                            <a:lnTo>
                              <a:pt x="24" y="145"/>
                            </a:lnTo>
                            <a:lnTo>
                              <a:pt x="70" y="162"/>
                            </a:lnTo>
                            <a:lnTo>
                              <a:pt x="117" y="145"/>
                            </a:lnTo>
                            <a:lnTo>
                              <a:pt x="122" y="99"/>
                            </a:lnTo>
                            <a:lnTo>
                              <a:pt x="140" y="99"/>
                            </a:lnTo>
                            <a:lnTo>
                              <a:pt x="164" y="87"/>
                            </a:lnTo>
                            <a:lnTo>
                              <a:pt x="181" y="75"/>
                            </a:lnTo>
                            <a:lnTo>
                              <a:pt x="192" y="52"/>
                            </a:lnTo>
                            <a:lnTo>
                              <a:pt x="181" y="23"/>
                            </a:lnTo>
                            <a:close/>
                          </a:path>
                        </a:pathLst>
                      </a:custGeom>
                      <a:solidFill>
                        <a:srgbClr val="4F81BD">
                          <a:lumMod val="40000"/>
                          <a:lumOff val="6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3" name="Freeform 234"/>
                      <p:cNvSpPr>
                        <a:spLocks/>
                      </p:cNvSpPr>
                      <p:nvPr/>
                    </p:nvSpPr>
                    <p:spPr bwMode="auto">
                      <a:xfrm>
                        <a:off x="1300" y="872"/>
                        <a:ext cx="85" cy="82"/>
                      </a:xfrm>
                      <a:custGeom>
                        <a:avLst/>
                        <a:gdLst>
                          <a:gd name="T0" fmla="*/ 53 w 680"/>
                          <a:gd name="T1" fmla="*/ 93 h 656"/>
                          <a:gd name="T2" fmla="*/ 41 w 680"/>
                          <a:gd name="T3" fmla="*/ 128 h 656"/>
                          <a:gd name="T4" fmla="*/ 18 w 680"/>
                          <a:gd name="T5" fmla="*/ 140 h 656"/>
                          <a:gd name="T6" fmla="*/ 6 w 680"/>
                          <a:gd name="T7" fmla="*/ 175 h 656"/>
                          <a:gd name="T8" fmla="*/ 0 w 680"/>
                          <a:gd name="T9" fmla="*/ 203 h 656"/>
                          <a:gd name="T10" fmla="*/ 0 w 680"/>
                          <a:gd name="T11" fmla="*/ 255 h 656"/>
                          <a:gd name="T12" fmla="*/ 30 w 680"/>
                          <a:gd name="T13" fmla="*/ 238 h 656"/>
                          <a:gd name="T14" fmla="*/ 65 w 680"/>
                          <a:gd name="T15" fmla="*/ 220 h 656"/>
                          <a:gd name="T16" fmla="*/ 122 w 680"/>
                          <a:gd name="T17" fmla="*/ 203 h 656"/>
                          <a:gd name="T18" fmla="*/ 180 w 680"/>
                          <a:gd name="T19" fmla="*/ 180 h 656"/>
                          <a:gd name="T20" fmla="*/ 274 w 680"/>
                          <a:gd name="T21" fmla="*/ 203 h 656"/>
                          <a:gd name="T22" fmla="*/ 297 w 680"/>
                          <a:gd name="T23" fmla="*/ 250 h 656"/>
                          <a:gd name="T24" fmla="*/ 297 w 680"/>
                          <a:gd name="T25" fmla="*/ 290 h 656"/>
                          <a:gd name="T26" fmla="*/ 431 w 680"/>
                          <a:gd name="T27" fmla="*/ 429 h 656"/>
                          <a:gd name="T28" fmla="*/ 494 w 680"/>
                          <a:gd name="T29" fmla="*/ 441 h 656"/>
                          <a:gd name="T30" fmla="*/ 564 w 680"/>
                          <a:gd name="T31" fmla="*/ 499 h 656"/>
                          <a:gd name="T32" fmla="*/ 588 w 680"/>
                          <a:gd name="T33" fmla="*/ 563 h 656"/>
                          <a:gd name="T34" fmla="*/ 558 w 680"/>
                          <a:gd name="T35" fmla="*/ 610 h 656"/>
                          <a:gd name="T36" fmla="*/ 564 w 680"/>
                          <a:gd name="T37" fmla="*/ 656 h 656"/>
                          <a:gd name="T38" fmla="*/ 628 w 680"/>
                          <a:gd name="T39" fmla="*/ 575 h 656"/>
                          <a:gd name="T40" fmla="*/ 605 w 680"/>
                          <a:gd name="T41" fmla="*/ 511 h 656"/>
                          <a:gd name="T42" fmla="*/ 611 w 680"/>
                          <a:gd name="T43" fmla="*/ 453 h 656"/>
                          <a:gd name="T44" fmla="*/ 651 w 680"/>
                          <a:gd name="T45" fmla="*/ 499 h 656"/>
                          <a:gd name="T46" fmla="*/ 680 w 680"/>
                          <a:gd name="T47" fmla="*/ 523 h 656"/>
                          <a:gd name="T48" fmla="*/ 680 w 680"/>
                          <a:gd name="T49" fmla="*/ 476 h 656"/>
                          <a:gd name="T50" fmla="*/ 611 w 680"/>
                          <a:gd name="T51" fmla="*/ 407 h 656"/>
                          <a:gd name="T52" fmla="*/ 588 w 680"/>
                          <a:gd name="T53" fmla="*/ 407 h 656"/>
                          <a:gd name="T54" fmla="*/ 564 w 680"/>
                          <a:gd name="T55" fmla="*/ 360 h 656"/>
                          <a:gd name="T56" fmla="*/ 524 w 680"/>
                          <a:gd name="T57" fmla="*/ 342 h 656"/>
                          <a:gd name="T58" fmla="*/ 477 w 680"/>
                          <a:gd name="T59" fmla="*/ 314 h 656"/>
                          <a:gd name="T60" fmla="*/ 424 w 680"/>
                          <a:gd name="T61" fmla="*/ 279 h 656"/>
                          <a:gd name="T62" fmla="*/ 384 w 680"/>
                          <a:gd name="T63" fmla="*/ 227 h 656"/>
                          <a:gd name="T64" fmla="*/ 361 w 680"/>
                          <a:gd name="T65" fmla="*/ 180 h 656"/>
                          <a:gd name="T66" fmla="*/ 361 w 680"/>
                          <a:gd name="T67" fmla="*/ 157 h 656"/>
                          <a:gd name="T68" fmla="*/ 361 w 680"/>
                          <a:gd name="T69" fmla="*/ 110 h 656"/>
                          <a:gd name="T70" fmla="*/ 384 w 680"/>
                          <a:gd name="T71" fmla="*/ 110 h 656"/>
                          <a:gd name="T72" fmla="*/ 407 w 680"/>
                          <a:gd name="T73" fmla="*/ 70 h 656"/>
                          <a:gd name="T74" fmla="*/ 431 w 680"/>
                          <a:gd name="T75" fmla="*/ 47 h 656"/>
                          <a:gd name="T76" fmla="*/ 431 w 680"/>
                          <a:gd name="T77" fmla="*/ 23 h 656"/>
                          <a:gd name="T78" fmla="*/ 337 w 680"/>
                          <a:gd name="T79" fmla="*/ 0 h 656"/>
                          <a:gd name="T80" fmla="*/ 314 w 680"/>
                          <a:gd name="T81" fmla="*/ 47 h 656"/>
                          <a:gd name="T82" fmla="*/ 250 w 680"/>
                          <a:gd name="T83" fmla="*/ 23 h 656"/>
                          <a:gd name="T84" fmla="*/ 227 w 680"/>
                          <a:gd name="T85" fmla="*/ 0 h 656"/>
                          <a:gd name="T86" fmla="*/ 180 w 680"/>
                          <a:gd name="T87" fmla="*/ 41 h 656"/>
                          <a:gd name="T88" fmla="*/ 140 w 680"/>
                          <a:gd name="T89" fmla="*/ 47 h 656"/>
                          <a:gd name="T90" fmla="*/ 134 w 680"/>
                          <a:gd name="T91" fmla="*/ 87 h 656"/>
                          <a:gd name="T92" fmla="*/ 100 w 680"/>
                          <a:gd name="T93" fmla="*/ 110 h 656"/>
                          <a:gd name="T94" fmla="*/ 70 w 680"/>
                          <a:gd name="T95" fmla="*/ 110 h 656"/>
                          <a:gd name="T96" fmla="*/ 53 w 680"/>
                          <a:gd name="T97" fmla="*/ 93 h 6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0"/>
                          <a:gd name="T148" fmla="*/ 0 h 656"/>
                          <a:gd name="T149" fmla="*/ 680 w 680"/>
                          <a:gd name="T150" fmla="*/ 656 h 6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0" h="656">
                            <a:moveTo>
                              <a:pt x="53" y="93"/>
                            </a:moveTo>
                            <a:lnTo>
                              <a:pt x="41" y="128"/>
                            </a:lnTo>
                            <a:lnTo>
                              <a:pt x="18" y="140"/>
                            </a:lnTo>
                            <a:lnTo>
                              <a:pt x="6" y="175"/>
                            </a:lnTo>
                            <a:lnTo>
                              <a:pt x="0" y="203"/>
                            </a:lnTo>
                            <a:lnTo>
                              <a:pt x="0" y="255"/>
                            </a:lnTo>
                            <a:lnTo>
                              <a:pt x="30" y="238"/>
                            </a:lnTo>
                            <a:lnTo>
                              <a:pt x="65" y="220"/>
                            </a:lnTo>
                            <a:lnTo>
                              <a:pt x="122" y="203"/>
                            </a:lnTo>
                            <a:lnTo>
                              <a:pt x="180" y="180"/>
                            </a:lnTo>
                            <a:lnTo>
                              <a:pt x="274" y="203"/>
                            </a:lnTo>
                            <a:lnTo>
                              <a:pt x="297" y="250"/>
                            </a:lnTo>
                            <a:lnTo>
                              <a:pt x="297" y="290"/>
                            </a:lnTo>
                            <a:lnTo>
                              <a:pt x="431" y="429"/>
                            </a:lnTo>
                            <a:lnTo>
                              <a:pt x="494" y="441"/>
                            </a:lnTo>
                            <a:lnTo>
                              <a:pt x="564" y="499"/>
                            </a:lnTo>
                            <a:lnTo>
                              <a:pt x="588" y="563"/>
                            </a:lnTo>
                            <a:lnTo>
                              <a:pt x="558" y="610"/>
                            </a:lnTo>
                            <a:lnTo>
                              <a:pt x="564" y="656"/>
                            </a:lnTo>
                            <a:lnTo>
                              <a:pt x="628" y="575"/>
                            </a:lnTo>
                            <a:lnTo>
                              <a:pt x="605" y="511"/>
                            </a:lnTo>
                            <a:lnTo>
                              <a:pt x="611" y="453"/>
                            </a:lnTo>
                            <a:lnTo>
                              <a:pt x="651" y="499"/>
                            </a:lnTo>
                            <a:lnTo>
                              <a:pt x="680" y="523"/>
                            </a:lnTo>
                            <a:lnTo>
                              <a:pt x="680" y="476"/>
                            </a:lnTo>
                            <a:lnTo>
                              <a:pt x="611" y="407"/>
                            </a:lnTo>
                            <a:lnTo>
                              <a:pt x="588" y="407"/>
                            </a:lnTo>
                            <a:lnTo>
                              <a:pt x="564" y="360"/>
                            </a:lnTo>
                            <a:lnTo>
                              <a:pt x="524" y="342"/>
                            </a:lnTo>
                            <a:lnTo>
                              <a:pt x="477" y="314"/>
                            </a:lnTo>
                            <a:lnTo>
                              <a:pt x="424" y="279"/>
                            </a:lnTo>
                            <a:lnTo>
                              <a:pt x="384" y="227"/>
                            </a:lnTo>
                            <a:lnTo>
                              <a:pt x="361" y="180"/>
                            </a:lnTo>
                            <a:lnTo>
                              <a:pt x="361" y="157"/>
                            </a:lnTo>
                            <a:lnTo>
                              <a:pt x="361" y="110"/>
                            </a:lnTo>
                            <a:lnTo>
                              <a:pt x="384" y="110"/>
                            </a:lnTo>
                            <a:lnTo>
                              <a:pt x="407" y="70"/>
                            </a:lnTo>
                            <a:lnTo>
                              <a:pt x="431" y="47"/>
                            </a:lnTo>
                            <a:lnTo>
                              <a:pt x="431" y="23"/>
                            </a:lnTo>
                            <a:lnTo>
                              <a:pt x="337" y="0"/>
                            </a:lnTo>
                            <a:lnTo>
                              <a:pt x="314" y="47"/>
                            </a:lnTo>
                            <a:lnTo>
                              <a:pt x="250" y="23"/>
                            </a:lnTo>
                            <a:lnTo>
                              <a:pt x="227" y="0"/>
                            </a:lnTo>
                            <a:lnTo>
                              <a:pt x="180" y="41"/>
                            </a:lnTo>
                            <a:lnTo>
                              <a:pt x="140" y="47"/>
                            </a:lnTo>
                            <a:lnTo>
                              <a:pt x="134" y="87"/>
                            </a:lnTo>
                            <a:lnTo>
                              <a:pt x="100" y="110"/>
                            </a:lnTo>
                            <a:lnTo>
                              <a:pt x="70" y="110"/>
                            </a:lnTo>
                            <a:lnTo>
                              <a:pt x="53" y="9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4" name="Freeform 235"/>
                      <p:cNvSpPr>
                        <a:spLocks/>
                      </p:cNvSpPr>
                      <p:nvPr/>
                    </p:nvSpPr>
                    <p:spPr bwMode="auto">
                      <a:xfrm>
                        <a:off x="1345" y="951"/>
                        <a:ext cx="20" cy="13"/>
                      </a:xfrm>
                      <a:custGeom>
                        <a:avLst/>
                        <a:gdLst>
                          <a:gd name="T0" fmla="*/ 163 w 163"/>
                          <a:gd name="T1" fmla="*/ 23 h 105"/>
                          <a:gd name="T2" fmla="*/ 133 w 163"/>
                          <a:gd name="T3" fmla="*/ 47 h 105"/>
                          <a:gd name="T4" fmla="*/ 145 w 163"/>
                          <a:gd name="T5" fmla="*/ 105 h 105"/>
                          <a:gd name="T6" fmla="*/ 70 w 163"/>
                          <a:gd name="T7" fmla="*/ 93 h 105"/>
                          <a:gd name="T8" fmla="*/ 0 w 163"/>
                          <a:gd name="T9" fmla="*/ 93 h 105"/>
                          <a:gd name="T10" fmla="*/ 0 w 163"/>
                          <a:gd name="T11" fmla="*/ 65 h 105"/>
                          <a:gd name="T12" fmla="*/ 23 w 163"/>
                          <a:gd name="T13" fmla="*/ 23 h 105"/>
                          <a:gd name="T14" fmla="*/ 70 w 163"/>
                          <a:gd name="T15" fmla="*/ 23 h 105"/>
                          <a:gd name="T16" fmla="*/ 116 w 163"/>
                          <a:gd name="T17" fmla="*/ 0 h 105"/>
                          <a:gd name="T18" fmla="*/ 133 w 163"/>
                          <a:gd name="T19" fmla="*/ 0 h 105"/>
                          <a:gd name="T20" fmla="*/ 163 w 163"/>
                          <a:gd name="T21" fmla="*/ 23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05"/>
                          <a:gd name="T35" fmla="*/ 163 w 163"/>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05">
                            <a:moveTo>
                              <a:pt x="163" y="23"/>
                            </a:moveTo>
                            <a:lnTo>
                              <a:pt x="133" y="47"/>
                            </a:lnTo>
                            <a:lnTo>
                              <a:pt x="145" y="105"/>
                            </a:lnTo>
                            <a:lnTo>
                              <a:pt x="70" y="93"/>
                            </a:lnTo>
                            <a:lnTo>
                              <a:pt x="0" y="93"/>
                            </a:lnTo>
                            <a:lnTo>
                              <a:pt x="0" y="65"/>
                            </a:lnTo>
                            <a:lnTo>
                              <a:pt x="23" y="23"/>
                            </a:lnTo>
                            <a:lnTo>
                              <a:pt x="70" y="23"/>
                            </a:lnTo>
                            <a:lnTo>
                              <a:pt x="116" y="0"/>
                            </a:lnTo>
                            <a:lnTo>
                              <a:pt x="133" y="0"/>
                            </a:lnTo>
                            <a:lnTo>
                              <a:pt x="163" y="23"/>
                            </a:lnTo>
                            <a:close/>
                          </a:path>
                        </a:pathLst>
                      </a:custGeom>
                      <a:solidFill>
                        <a:sysClr val="window" lastClr="FFFFFF">
                          <a:lumMod val="85000"/>
                        </a:sysClr>
                      </a:solidFill>
                      <a:ln w="9525">
                        <a:solidFill>
                          <a:sysClr val="window" lastClr="FFFFFF">
                            <a:lumMod val="85000"/>
                          </a:sysClr>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5" name="Freeform 236"/>
                      <p:cNvSpPr>
                        <a:spLocks/>
                      </p:cNvSpPr>
                      <p:nvPr/>
                    </p:nvSpPr>
                    <p:spPr bwMode="auto">
                      <a:xfrm>
                        <a:off x="1232" y="834"/>
                        <a:ext cx="82" cy="85"/>
                      </a:xfrm>
                      <a:custGeom>
                        <a:avLst/>
                        <a:gdLst>
                          <a:gd name="T0" fmla="*/ 540 w 657"/>
                          <a:gd name="T1" fmla="*/ 546 h 680"/>
                          <a:gd name="T2" fmla="*/ 471 w 657"/>
                          <a:gd name="T3" fmla="*/ 546 h 680"/>
                          <a:gd name="T4" fmla="*/ 471 w 657"/>
                          <a:gd name="T5" fmla="*/ 593 h 680"/>
                          <a:gd name="T6" fmla="*/ 430 w 657"/>
                          <a:gd name="T7" fmla="*/ 593 h 680"/>
                          <a:gd name="T8" fmla="*/ 406 w 657"/>
                          <a:gd name="T9" fmla="*/ 610 h 680"/>
                          <a:gd name="T10" fmla="*/ 383 w 657"/>
                          <a:gd name="T11" fmla="*/ 680 h 680"/>
                          <a:gd name="T12" fmla="*/ 273 w 657"/>
                          <a:gd name="T13" fmla="*/ 593 h 680"/>
                          <a:gd name="T14" fmla="*/ 250 w 657"/>
                          <a:gd name="T15" fmla="*/ 563 h 680"/>
                          <a:gd name="T16" fmla="*/ 116 w 657"/>
                          <a:gd name="T17" fmla="*/ 546 h 680"/>
                          <a:gd name="T18" fmla="*/ 69 w 657"/>
                          <a:gd name="T19" fmla="*/ 499 h 680"/>
                          <a:gd name="T20" fmla="*/ 116 w 657"/>
                          <a:gd name="T21" fmla="*/ 453 h 680"/>
                          <a:gd name="T22" fmla="*/ 134 w 657"/>
                          <a:gd name="T23" fmla="*/ 319 h 680"/>
                          <a:gd name="T24" fmla="*/ 116 w 657"/>
                          <a:gd name="T25" fmla="*/ 273 h 680"/>
                          <a:gd name="T26" fmla="*/ 69 w 657"/>
                          <a:gd name="T27" fmla="*/ 232 h 680"/>
                          <a:gd name="T28" fmla="*/ 0 w 657"/>
                          <a:gd name="T29" fmla="*/ 186 h 680"/>
                          <a:gd name="T30" fmla="*/ 0 w 657"/>
                          <a:gd name="T31" fmla="*/ 162 h 680"/>
                          <a:gd name="T32" fmla="*/ 47 w 657"/>
                          <a:gd name="T33" fmla="*/ 139 h 680"/>
                          <a:gd name="T34" fmla="*/ 93 w 657"/>
                          <a:gd name="T35" fmla="*/ 116 h 680"/>
                          <a:gd name="T36" fmla="*/ 204 w 657"/>
                          <a:gd name="T37" fmla="*/ 70 h 680"/>
                          <a:gd name="T38" fmla="*/ 273 w 657"/>
                          <a:gd name="T39" fmla="*/ 70 h 680"/>
                          <a:gd name="T40" fmla="*/ 360 w 657"/>
                          <a:gd name="T41" fmla="*/ 0 h 680"/>
                          <a:gd name="T42" fmla="*/ 424 w 657"/>
                          <a:gd name="T43" fmla="*/ 47 h 680"/>
                          <a:gd name="T44" fmla="*/ 540 w 657"/>
                          <a:gd name="T45" fmla="*/ 116 h 680"/>
                          <a:gd name="T46" fmla="*/ 581 w 657"/>
                          <a:gd name="T47" fmla="*/ 139 h 680"/>
                          <a:gd name="T48" fmla="*/ 616 w 657"/>
                          <a:gd name="T49" fmla="*/ 134 h 680"/>
                          <a:gd name="T50" fmla="*/ 650 w 657"/>
                          <a:gd name="T51" fmla="*/ 162 h 680"/>
                          <a:gd name="T52" fmla="*/ 650 w 657"/>
                          <a:gd name="T53" fmla="*/ 197 h 680"/>
                          <a:gd name="T54" fmla="*/ 657 w 657"/>
                          <a:gd name="T55" fmla="*/ 244 h 680"/>
                          <a:gd name="T56" fmla="*/ 587 w 657"/>
                          <a:gd name="T57" fmla="*/ 296 h 680"/>
                          <a:gd name="T58" fmla="*/ 563 w 657"/>
                          <a:gd name="T59" fmla="*/ 319 h 680"/>
                          <a:gd name="T60" fmla="*/ 587 w 657"/>
                          <a:gd name="T61" fmla="*/ 406 h 680"/>
                          <a:gd name="T62" fmla="*/ 587 w 657"/>
                          <a:gd name="T63" fmla="*/ 429 h 680"/>
                          <a:gd name="T64" fmla="*/ 563 w 657"/>
                          <a:gd name="T65" fmla="*/ 429 h 680"/>
                          <a:gd name="T66" fmla="*/ 540 w 657"/>
                          <a:gd name="T67" fmla="*/ 499 h 680"/>
                          <a:gd name="T68" fmla="*/ 540 w 657"/>
                          <a:gd name="T69" fmla="*/ 546 h 6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7"/>
                          <a:gd name="T106" fmla="*/ 0 h 680"/>
                          <a:gd name="T107" fmla="*/ 657 w 657"/>
                          <a:gd name="T108" fmla="*/ 680 h 6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7" h="680">
                            <a:moveTo>
                              <a:pt x="540" y="546"/>
                            </a:moveTo>
                            <a:lnTo>
                              <a:pt x="471" y="546"/>
                            </a:lnTo>
                            <a:lnTo>
                              <a:pt x="471" y="593"/>
                            </a:lnTo>
                            <a:lnTo>
                              <a:pt x="430" y="593"/>
                            </a:lnTo>
                            <a:lnTo>
                              <a:pt x="406" y="610"/>
                            </a:lnTo>
                            <a:lnTo>
                              <a:pt x="383" y="680"/>
                            </a:lnTo>
                            <a:lnTo>
                              <a:pt x="273" y="593"/>
                            </a:lnTo>
                            <a:lnTo>
                              <a:pt x="250" y="563"/>
                            </a:lnTo>
                            <a:lnTo>
                              <a:pt x="116" y="546"/>
                            </a:lnTo>
                            <a:lnTo>
                              <a:pt x="69" y="499"/>
                            </a:lnTo>
                            <a:lnTo>
                              <a:pt x="116" y="453"/>
                            </a:lnTo>
                            <a:lnTo>
                              <a:pt x="134" y="319"/>
                            </a:lnTo>
                            <a:lnTo>
                              <a:pt x="116" y="273"/>
                            </a:lnTo>
                            <a:lnTo>
                              <a:pt x="69" y="232"/>
                            </a:lnTo>
                            <a:lnTo>
                              <a:pt x="0" y="186"/>
                            </a:lnTo>
                            <a:lnTo>
                              <a:pt x="0" y="162"/>
                            </a:lnTo>
                            <a:lnTo>
                              <a:pt x="47" y="139"/>
                            </a:lnTo>
                            <a:lnTo>
                              <a:pt x="93" y="116"/>
                            </a:lnTo>
                            <a:lnTo>
                              <a:pt x="204" y="70"/>
                            </a:lnTo>
                            <a:lnTo>
                              <a:pt x="273" y="70"/>
                            </a:lnTo>
                            <a:lnTo>
                              <a:pt x="360" y="0"/>
                            </a:lnTo>
                            <a:lnTo>
                              <a:pt x="424" y="47"/>
                            </a:lnTo>
                            <a:lnTo>
                              <a:pt x="540" y="116"/>
                            </a:lnTo>
                            <a:lnTo>
                              <a:pt x="581" y="139"/>
                            </a:lnTo>
                            <a:lnTo>
                              <a:pt x="616" y="134"/>
                            </a:lnTo>
                            <a:lnTo>
                              <a:pt x="650" y="162"/>
                            </a:lnTo>
                            <a:lnTo>
                              <a:pt x="650" y="197"/>
                            </a:lnTo>
                            <a:lnTo>
                              <a:pt x="657" y="244"/>
                            </a:lnTo>
                            <a:lnTo>
                              <a:pt x="587" y="296"/>
                            </a:lnTo>
                            <a:lnTo>
                              <a:pt x="563" y="319"/>
                            </a:lnTo>
                            <a:lnTo>
                              <a:pt x="587" y="406"/>
                            </a:lnTo>
                            <a:lnTo>
                              <a:pt x="587" y="429"/>
                            </a:lnTo>
                            <a:lnTo>
                              <a:pt x="563" y="429"/>
                            </a:lnTo>
                            <a:lnTo>
                              <a:pt x="540" y="499"/>
                            </a:lnTo>
                            <a:lnTo>
                              <a:pt x="540" y="546"/>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6" name="Freeform 237"/>
                      <p:cNvSpPr>
                        <a:spLocks/>
                      </p:cNvSpPr>
                      <p:nvPr/>
                    </p:nvSpPr>
                    <p:spPr bwMode="auto">
                      <a:xfrm>
                        <a:off x="1198" y="893"/>
                        <a:ext cx="82" cy="84"/>
                      </a:xfrm>
                      <a:custGeom>
                        <a:avLst/>
                        <a:gdLst>
                          <a:gd name="T0" fmla="*/ 342 w 656"/>
                          <a:gd name="T1" fmla="*/ 28 h 673"/>
                          <a:gd name="T2" fmla="*/ 297 w 656"/>
                          <a:gd name="T3" fmla="*/ 28 h 673"/>
                          <a:gd name="T4" fmla="*/ 250 w 656"/>
                          <a:gd name="T5" fmla="*/ 17 h 673"/>
                          <a:gd name="T6" fmla="*/ 185 w 656"/>
                          <a:gd name="T7" fmla="*/ 0 h 673"/>
                          <a:gd name="T8" fmla="*/ 116 w 656"/>
                          <a:gd name="T9" fmla="*/ 5 h 673"/>
                          <a:gd name="T10" fmla="*/ 70 w 656"/>
                          <a:gd name="T11" fmla="*/ 5 h 673"/>
                          <a:gd name="T12" fmla="*/ 0 w 656"/>
                          <a:gd name="T13" fmla="*/ 52 h 673"/>
                          <a:gd name="T14" fmla="*/ 0 w 656"/>
                          <a:gd name="T15" fmla="*/ 122 h 673"/>
                          <a:gd name="T16" fmla="*/ 58 w 656"/>
                          <a:gd name="T17" fmla="*/ 144 h 673"/>
                          <a:gd name="T18" fmla="*/ 122 w 656"/>
                          <a:gd name="T19" fmla="*/ 144 h 673"/>
                          <a:gd name="T20" fmla="*/ 157 w 656"/>
                          <a:gd name="T21" fmla="*/ 185 h 673"/>
                          <a:gd name="T22" fmla="*/ 116 w 656"/>
                          <a:gd name="T23" fmla="*/ 261 h 673"/>
                          <a:gd name="T24" fmla="*/ 116 w 656"/>
                          <a:gd name="T25" fmla="*/ 348 h 673"/>
                          <a:gd name="T26" fmla="*/ 75 w 656"/>
                          <a:gd name="T27" fmla="*/ 458 h 673"/>
                          <a:gd name="T28" fmla="*/ 116 w 656"/>
                          <a:gd name="T29" fmla="*/ 505 h 673"/>
                          <a:gd name="T30" fmla="*/ 116 w 656"/>
                          <a:gd name="T31" fmla="*/ 551 h 673"/>
                          <a:gd name="T32" fmla="*/ 157 w 656"/>
                          <a:gd name="T33" fmla="*/ 673 h 673"/>
                          <a:gd name="T34" fmla="*/ 238 w 656"/>
                          <a:gd name="T35" fmla="*/ 627 h 673"/>
                          <a:gd name="T36" fmla="*/ 337 w 656"/>
                          <a:gd name="T37" fmla="*/ 633 h 673"/>
                          <a:gd name="T38" fmla="*/ 407 w 656"/>
                          <a:gd name="T39" fmla="*/ 598 h 673"/>
                          <a:gd name="T40" fmla="*/ 447 w 656"/>
                          <a:gd name="T41" fmla="*/ 568 h 673"/>
                          <a:gd name="T42" fmla="*/ 482 w 656"/>
                          <a:gd name="T43" fmla="*/ 458 h 673"/>
                          <a:gd name="T44" fmla="*/ 564 w 656"/>
                          <a:gd name="T45" fmla="*/ 301 h 673"/>
                          <a:gd name="T46" fmla="*/ 656 w 656"/>
                          <a:gd name="T47" fmla="*/ 209 h 673"/>
                          <a:gd name="T48" fmla="*/ 517 w 656"/>
                          <a:gd name="T49" fmla="*/ 98 h 673"/>
                          <a:gd name="T50" fmla="*/ 465 w 656"/>
                          <a:gd name="T51" fmla="*/ 87 h 673"/>
                          <a:gd name="T52" fmla="*/ 377 w 656"/>
                          <a:gd name="T53" fmla="*/ 57 h 673"/>
                          <a:gd name="T54" fmla="*/ 342 w 656"/>
                          <a:gd name="T55" fmla="*/ 28 h 6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6"/>
                          <a:gd name="T85" fmla="*/ 0 h 673"/>
                          <a:gd name="T86" fmla="*/ 656 w 656"/>
                          <a:gd name="T87" fmla="*/ 673 h 67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6" h="673">
                            <a:moveTo>
                              <a:pt x="342" y="28"/>
                            </a:moveTo>
                            <a:lnTo>
                              <a:pt x="297" y="28"/>
                            </a:lnTo>
                            <a:lnTo>
                              <a:pt x="250" y="17"/>
                            </a:lnTo>
                            <a:lnTo>
                              <a:pt x="185" y="0"/>
                            </a:lnTo>
                            <a:lnTo>
                              <a:pt x="116" y="5"/>
                            </a:lnTo>
                            <a:lnTo>
                              <a:pt x="70" y="5"/>
                            </a:lnTo>
                            <a:lnTo>
                              <a:pt x="0" y="52"/>
                            </a:lnTo>
                            <a:lnTo>
                              <a:pt x="0" y="122"/>
                            </a:lnTo>
                            <a:lnTo>
                              <a:pt x="58" y="144"/>
                            </a:lnTo>
                            <a:lnTo>
                              <a:pt x="122" y="144"/>
                            </a:lnTo>
                            <a:lnTo>
                              <a:pt x="157" y="185"/>
                            </a:lnTo>
                            <a:lnTo>
                              <a:pt x="116" y="261"/>
                            </a:lnTo>
                            <a:lnTo>
                              <a:pt x="116" y="348"/>
                            </a:lnTo>
                            <a:lnTo>
                              <a:pt x="75" y="458"/>
                            </a:lnTo>
                            <a:lnTo>
                              <a:pt x="116" y="505"/>
                            </a:lnTo>
                            <a:lnTo>
                              <a:pt x="116" y="551"/>
                            </a:lnTo>
                            <a:lnTo>
                              <a:pt x="157" y="673"/>
                            </a:lnTo>
                            <a:lnTo>
                              <a:pt x="238" y="627"/>
                            </a:lnTo>
                            <a:lnTo>
                              <a:pt x="337" y="633"/>
                            </a:lnTo>
                            <a:lnTo>
                              <a:pt x="407" y="598"/>
                            </a:lnTo>
                            <a:lnTo>
                              <a:pt x="447" y="568"/>
                            </a:lnTo>
                            <a:lnTo>
                              <a:pt x="482" y="458"/>
                            </a:lnTo>
                            <a:lnTo>
                              <a:pt x="564" y="301"/>
                            </a:lnTo>
                            <a:lnTo>
                              <a:pt x="656" y="209"/>
                            </a:lnTo>
                            <a:lnTo>
                              <a:pt x="517" y="98"/>
                            </a:lnTo>
                            <a:lnTo>
                              <a:pt x="465" y="87"/>
                            </a:lnTo>
                            <a:lnTo>
                              <a:pt x="377" y="57"/>
                            </a:lnTo>
                            <a:lnTo>
                              <a:pt x="342" y="28"/>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7" name="Freeform 238"/>
                      <p:cNvSpPr>
                        <a:spLocks/>
                      </p:cNvSpPr>
                      <p:nvPr/>
                    </p:nvSpPr>
                    <p:spPr bwMode="auto">
                      <a:xfrm>
                        <a:off x="1193" y="909"/>
                        <a:ext cx="25" cy="55"/>
                      </a:xfrm>
                      <a:custGeom>
                        <a:avLst/>
                        <a:gdLst>
                          <a:gd name="T0" fmla="*/ 41 w 198"/>
                          <a:gd name="T1" fmla="*/ 0 h 441"/>
                          <a:gd name="T2" fmla="*/ 59 w 198"/>
                          <a:gd name="T3" fmla="*/ 110 h 441"/>
                          <a:gd name="T4" fmla="*/ 24 w 198"/>
                          <a:gd name="T5" fmla="*/ 202 h 441"/>
                          <a:gd name="T6" fmla="*/ 0 w 198"/>
                          <a:gd name="T7" fmla="*/ 266 h 441"/>
                          <a:gd name="T8" fmla="*/ 24 w 198"/>
                          <a:gd name="T9" fmla="*/ 336 h 441"/>
                          <a:gd name="T10" fmla="*/ 0 w 198"/>
                          <a:gd name="T11" fmla="*/ 429 h 441"/>
                          <a:gd name="T12" fmla="*/ 104 w 198"/>
                          <a:gd name="T13" fmla="*/ 441 h 441"/>
                          <a:gd name="T14" fmla="*/ 157 w 198"/>
                          <a:gd name="T15" fmla="*/ 429 h 441"/>
                          <a:gd name="T16" fmla="*/ 157 w 198"/>
                          <a:gd name="T17" fmla="*/ 383 h 441"/>
                          <a:gd name="T18" fmla="*/ 116 w 198"/>
                          <a:gd name="T19" fmla="*/ 342 h 441"/>
                          <a:gd name="T20" fmla="*/ 157 w 198"/>
                          <a:gd name="T21" fmla="*/ 220 h 441"/>
                          <a:gd name="T22" fmla="*/ 157 w 198"/>
                          <a:gd name="T23" fmla="*/ 156 h 441"/>
                          <a:gd name="T24" fmla="*/ 181 w 198"/>
                          <a:gd name="T25" fmla="*/ 110 h 441"/>
                          <a:gd name="T26" fmla="*/ 198 w 198"/>
                          <a:gd name="T27" fmla="*/ 63 h 441"/>
                          <a:gd name="T28" fmla="*/ 157 w 198"/>
                          <a:gd name="T29" fmla="*/ 17 h 441"/>
                          <a:gd name="T30" fmla="*/ 111 w 198"/>
                          <a:gd name="T31" fmla="*/ 17 h 441"/>
                          <a:gd name="T32" fmla="*/ 41 w 198"/>
                          <a:gd name="T33" fmla="*/ 0 h 4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8"/>
                          <a:gd name="T52" fmla="*/ 0 h 441"/>
                          <a:gd name="T53" fmla="*/ 198 w 198"/>
                          <a:gd name="T54" fmla="*/ 441 h 4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8" h="441">
                            <a:moveTo>
                              <a:pt x="41" y="0"/>
                            </a:moveTo>
                            <a:lnTo>
                              <a:pt x="59" y="110"/>
                            </a:lnTo>
                            <a:lnTo>
                              <a:pt x="24" y="202"/>
                            </a:lnTo>
                            <a:lnTo>
                              <a:pt x="0" y="266"/>
                            </a:lnTo>
                            <a:lnTo>
                              <a:pt x="24" y="336"/>
                            </a:lnTo>
                            <a:lnTo>
                              <a:pt x="0" y="429"/>
                            </a:lnTo>
                            <a:lnTo>
                              <a:pt x="104" y="441"/>
                            </a:lnTo>
                            <a:lnTo>
                              <a:pt x="157" y="429"/>
                            </a:lnTo>
                            <a:lnTo>
                              <a:pt x="157" y="383"/>
                            </a:lnTo>
                            <a:lnTo>
                              <a:pt x="116" y="342"/>
                            </a:lnTo>
                            <a:lnTo>
                              <a:pt x="157" y="220"/>
                            </a:lnTo>
                            <a:lnTo>
                              <a:pt x="157" y="156"/>
                            </a:lnTo>
                            <a:lnTo>
                              <a:pt x="181" y="110"/>
                            </a:lnTo>
                            <a:lnTo>
                              <a:pt x="198" y="63"/>
                            </a:lnTo>
                            <a:lnTo>
                              <a:pt x="157" y="17"/>
                            </a:lnTo>
                            <a:lnTo>
                              <a:pt x="111" y="17"/>
                            </a:lnTo>
                            <a:lnTo>
                              <a:pt x="41"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8" name="Freeform 239"/>
                      <p:cNvSpPr>
                        <a:spLocks/>
                      </p:cNvSpPr>
                      <p:nvPr/>
                    </p:nvSpPr>
                    <p:spPr bwMode="auto">
                      <a:xfrm>
                        <a:off x="1268" y="934"/>
                        <a:ext cx="6" cy="8"/>
                      </a:xfrm>
                      <a:custGeom>
                        <a:avLst/>
                        <a:gdLst>
                          <a:gd name="T0" fmla="*/ 46 w 46"/>
                          <a:gd name="T1" fmla="*/ 0 h 64"/>
                          <a:gd name="T2" fmla="*/ 0 w 46"/>
                          <a:gd name="T3" fmla="*/ 42 h 64"/>
                          <a:gd name="T4" fmla="*/ 46 w 46"/>
                          <a:gd name="T5" fmla="*/ 64 h 64"/>
                          <a:gd name="T6" fmla="*/ 46 w 46"/>
                          <a:gd name="T7" fmla="*/ 24 h 64"/>
                          <a:gd name="T8" fmla="*/ 46 w 46"/>
                          <a:gd name="T9" fmla="*/ 0 h 64"/>
                          <a:gd name="T10" fmla="*/ 0 60000 65536"/>
                          <a:gd name="T11" fmla="*/ 0 60000 65536"/>
                          <a:gd name="T12" fmla="*/ 0 60000 65536"/>
                          <a:gd name="T13" fmla="*/ 0 60000 65536"/>
                          <a:gd name="T14" fmla="*/ 0 60000 65536"/>
                          <a:gd name="T15" fmla="*/ 0 w 46"/>
                          <a:gd name="T16" fmla="*/ 0 h 64"/>
                          <a:gd name="T17" fmla="*/ 46 w 46"/>
                          <a:gd name="T18" fmla="*/ 64 h 64"/>
                        </a:gdLst>
                        <a:ahLst/>
                        <a:cxnLst>
                          <a:cxn ang="T10">
                            <a:pos x="T0" y="T1"/>
                          </a:cxn>
                          <a:cxn ang="T11">
                            <a:pos x="T2" y="T3"/>
                          </a:cxn>
                          <a:cxn ang="T12">
                            <a:pos x="T4" y="T5"/>
                          </a:cxn>
                          <a:cxn ang="T13">
                            <a:pos x="T6" y="T7"/>
                          </a:cxn>
                          <a:cxn ang="T14">
                            <a:pos x="T8" y="T9"/>
                          </a:cxn>
                        </a:cxnLst>
                        <a:rect l="T15" t="T16" r="T17" b="T18"/>
                        <a:pathLst>
                          <a:path w="46" h="64">
                            <a:moveTo>
                              <a:pt x="46" y="0"/>
                            </a:moveTo>
                            <a:lnTo>
                              <a:pt x="0" y="42"/>
                            </a:lnTo>
                            <a:lnTo>
                              <a:pt x="46" y="64"/>
                            </a:lnTo>
                            <a:lnTo>
                              <a:pt x="46" y="24"/>
                            </a:lnTo>
                            <a:lnTo>
                              <a:pt x="46"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79" name="Freeform 240"/>
                      <p:cNvSpPr>
                        <a:spLocks/>
                      </p:cNvSpPr>
                      <p:nvPr/>
                    </p:nvSpPr>
                    <p:spPr bwMode="auto">
                      <a:xfrm>
                        <a:off x="1313" y="911"/>
                        <a:ext cx="12" cy="11"/>
                      </a:xfrm>
                      <a:custGeom>
                        <a:avLst/>
                        <a:gdLst>
                          <a:gd name="T0" fmla="*/ 70 w 94"/>
                          <a:gd name="T1" fmla="*/ 0 h 93"/>
                          <a:gd name="T2" fmla="*/ 0 w 94"/>
                          <a:gd name="T3" fmla="*/ 46 h 93"/>
                          <a:gd name="T4" fmla="*/ 47 w 94"/>
                          <a:gd name="T5" fmla="*/ 70 h 93"/>
                          <a:gd name="T6" fmla="*/ 47 w 94"/>
                          <a:gd name="T7" fmla="*/ 93 h 93"/>
                          <a:gd name="T8" fmla="*/ 94 w 94"/>
                          <a:gd name="T9" fmla="*/ 93 h 93"/>
                          <a:gd name="T10" fmla="*/ 94 w 94"/>
                          <a:gd name="T11" fmla="*/ 28 h 93"/>
                          <a:gd name="T12" fmla="*/ 94 w 94"/>
                          <a:gd name="T13" fmla="*/ 0 h 93"/>
                          <a:gd name="T14" fmla="*/ 70 w 94"/>
                          <a:gd name="T15" fmla="*/ 0 h 93"/>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3"/>
                          <a:gd name="T26" fmla="*/ 94 w 94"/>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3">
                            <a:moveTo>
                              <a:pt x="70" y="0"/>
                            </a:moveTo>
                            <a:lnTo>
                              <a:pt x="0" y="46"/>
                            </a:lnTo>
                            <a:lnTo>
                              <a:pt x="47" y="70"/>
                            </a:lnTo>
                            <a:lnTo>
                              <a:pt x="47" y="93"/>
                            </a:lnTo>
                            <a:lnTo>
                              <a:pt x="94" y="93"/>
                            </a:lnTo>
                            <a:lnTo>
                              <a:pt x="94" y="28"/>
                            </a:lnTo>
                            <a:lnTo>
                              <a:pt x="94" y="0"/>
                            </a:lnTo>
                            <a:lnTo>
                              <a:pt x="70" y="0"/>
                            </a:lnTo>
                            <a:close/>
                          </a:path>
                        </a:pathLst>
                      </a:custGeom>
                      <a:solidFill>
                        <a:srgbClr val="4F81BD">
                          <a:lumMod val="40000"/>
                          <a:lumOff val="6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0" name="Freeform 241"/>
                      <p:cNvSpPr>
                        <a:spLocks/>
                      </p:cNvSpPr>
                      <p:nvPr/>
                    </p:nvSpPr>
                    <p:spPr bwMode="auto">
                      <a:xfrm>
                        <a:off x="1308" y="925"/>
                        <a:ext cx="17" cy="23"/>
                      </a:xfrm>
                      <a:custGeom>
                        <a:avLst/>
                        <a:gdLst>
                          <a:gd name="T0" fmla="*/ 93 w 134"/>
                          <a:gd name="T1" fmla="*/ 35 h 181"/>
                          <a:gd name="T2" fmla="*/ 47 w 134"/>
                          <a:gd name="T3" fmla="*/ 35 h 181"/>
                          <a:gd name="T4" fmla="*/ 0 w 134"/>
                          <a:gd name="T5" fmla="*/ 112 h 181"/>
                          <a:gd name="T6" fmla="*/ 0 w 134"/>
                          <a:gd name="T7" fmla="*/ 157 h 181"/>
                          <a:gd name="T8" fmla="*/ 23 w 134"/>
                          <a:gd name="T9" fmla="*/ 157 h 181"/>
                          <a:gd name="T10" fmla="*/ 82 w 134"/>
                          <a:gd name="T11" fmla="*/ 181 h 181"/>
                          <a:gd name="T12" fmla="*/ 110 w 134"/>
                          <a:gd name="T13" fmla="*/ 112 h 181"/>
                          <a:gd name="T14" fmla="*/ 87 w 134"/>
                          <a:gd name="T15" fmla="*/ 112 h 181"/>
                          <a:gd name="T16" fmla="*/ 134 w 134"/>
                          <a:gd name="T17" fmla="*/ 24 h 181"/>
                          <a:gd name="T18" fmla="*/ 134 w 134"/>
                          <a:gd name="T19" fmla="*/ 0 h 181"/>
                          <a:gd name="T20" fmla="*/ 93 w 134"/>
                          <a:gd name="T21" fmla="*/ 35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81"/>
                          <a:gd name="T35" fmla="*/ 134 w 134"/>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81">
                            <a:moveTo>
                              <a:pt x="93" y="35"/>
                            </a:moveTo>
                            <a:lnTo>
                              <a:pt x="47" y="35"/>
                            </a:lnTo>
                            <a:lnTo>
                              <a:pt x="0" y="112"/>
                            </a:lnTo>
                            <a:lnTo>
                              <a:pt x="0" y="157"/>
                            </a:lnTo>
                            <a:lnTo>
                              <a:pt x="23" y="157"/>
                            </a:lnTo>
                            <a:lnTo>
                              <a:pt x="82" y="181"/>
                            </a:lnTo>
                            <a:lnTo>
                              <a:pt x="110" y="112"/>
                            </a:lnTo>
                            <a:lnTo>
                              <a:pt x="87" y="112"/>
                            </a:lnTo>
                            <a:lnTo>
                              <a:pt x="134" y="24"/>
                            </a:lnTo>
                            <a:lnTo>
                              <a:pt x="134" y="0"/>
                            </a:lnTo>
                            <a:lnTo>
                              <a:pt x="93" y="35"/>
                            </a:lnTo>
                            <a:close/>
                          </a:path>
                        </a:pathLst>
                      </a:custGeom>
                      <a:solidFill>
                        <a:srgbClr val="1F497D">
                          <a:lumMod val="20000"/>
                          <a:lumOff val="80000"/>
                        </a:srgbClr>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1" name="Freeform 242"/>
                      <p:cNvSpPr>
                        <a:spLocks/>
                      </p:cNvSpPr>
                      <p:nvPr/>
                    </p:nvSpPr>
                    <p:spPr bwMode="auto">
                      <a:xfrm>
                        <a:off x="1300" y="844"/>
                        <a:ext cx="8" cy="8"/>
                      </a:xfrm>
                      <a:custGeom>
                        <a:avLst/>
                        <a:gdLst>
                          <a:gd name="T0" fmla="*/ 53 w 70"/>
                          <a:gd name="T1" fmla="*/ 0 h 64"/>
                          <a:gd name="T2" fmla="*/ 23 w 70"/>
                          <a:gd name="T3" fmla="*/ 17 h 64"/>
                          <a:gd name="T4" fmla="*/ 0 w 70"/>
                          <a:gd name="T5" fmla="*/ 35 h 64"/>
                          <a:gd name="T6" fmla="*/ 47 w 70"/>
                          <a:gd name="T7" fmla="*/ 64 h 64"/>
                          <a:gd name="T8" fmla="*/ 70 w 70"/>
                          <a:gd name="T9" fmla="*/ 59 h 64"/>
                          <a:gd name="T10" fmla="*/ 70 w 70"/>
                          <a:gd name="T11" fmla="*/ 17 h 64"/>
                          <a:gd name="T12" fmla="*/ 53 w 70"/>
                          <a:gd name="T13" fmla="*/ 0 h 64"/>
                          <a:gd name="T14" fmla="*/ 0 60000 65536"/>
                          <a:gd name="T15" fmla="*/ 0 60000 65536"/>
                          <a:gd name="T16" fmla="*/ 0 60000 65536"/>
                          <a:gd name="T17" fmla="*/ 0 60000 65536"/>
                          <a:gd name="T18" fmla="*/ 0 60000 65536"/>
                          <a:gd name="T19" fmla="*/ 0 60000 65536"/>
                          <a:gd name="T20" fmla="*/ 0 60000 65536"/>
                          <a:gd name="T21" fmla="*/ 0 w 70"/>
                          <a:gd name="T22" fmla="*/ 0 h 64"/>
                          <a:gd name="T23" fmla="*/ 70 w 70"/>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4">
                            <a:moveTo>
                              <a:pt x="53" y="0"/>
                            </a:moveTo>
                            <a:lnTo>
                              <a:pt x="23" y="17"/>
                            </a:lnTo>
                            <a:lnTo>
                              <a:pt x="0" y="35"/>
                            </a:lnTo>
                            <a:lnTo>
                              <a:pt x="47" y="64"/>
                            </a:lnTo>
                            <a:lnTo>
                              <a:pt x="70" y="59"/>
                            </a:lnTo>
                            <a:lnTo>
                              <a:pt x="70" y="17"/>
                            </a:lnTo>
                            <a:lnTo>
                              <a:pt x="53" y="0"/>
                            </a:lnTo>
                            <a:close/>
                          </a:path>
                        </a:pathLst>
                      </a:custGeom>
                      <a:solidFill>
                        <a:srgbClr val="4F81BD">
                          <a:lumMod val="40000"/>
                          <a:lumOff val="6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2" name="Freeform 243"/>
                      <p:cNvSpPr>
                        <a:spLocks/>
                      </p:cNvSpPr>
                      <p:nvPr/>
                    </p:nvSpPr>
                    <p:spPr bwMode="auto">
                      <a:xfrm>
                        <a:off x="1305" y="801"/>
                        <a:ext cx="60" cy="67"/>
                      </a:xfrm>
                      <a:custGeom>
                        <a:avLst/>
                        <a:gdLst>
                          <a:gd name="T0" fmla="*/ 0 w 477"/>
                          <a:gd name="T1" fmla="*/ 267 h 534"/>
                          <a:gd name="T2" fmla="*/ 0 w 477"/>
                          <a:gd name="T3" fmla="*/ 314 h 534"/>
                          <a:gd name="T4" fmla="*/ 23 w 477"/>
                          <a:gd name="T5" fmla="*/ 359 h 534"/>
                          <a:gd name="T6" fmla="*/ 23 w 477"/>
                          <a:gd name="T7" fmla="*/ 383 h 534"/>
                          <a:gd name="T8" fmla="*/ 63 w 477"/>
                          <a:gd name="T9" fmla="*/ 429 h 534"/>
                          <a:gd name="T10" fmla="*/ 63 w 477"/>
                          <a:gd name="T11" fmla="*/ 499 h 534"/>
                          <a:gd name="T12" fmla="*/ 87 w 477"/>
                          <a:gd name="T13" fmla="*/ 516 h 534"/>
                          <a:gd name="T14" fmla="*/ 140 w 477"/>
                          <a:gd name="T15" fmla="*/ 534 h 534"/>
                          <a:gd name="T16" fmla="*/ 197 w 477"/>
                          <a:gd name="T17" fmla="*/ 528 h 534"/>
                          <a:gd name="T18" fmla="*/ 250 w 477"/>
                          <a:gd name="T19" fmla="*/ 516 h 534"/>
                          <a:gd name="T20" fmla="*/ 297 w 477"/>
                          <a:gd name="T21" fmla="*/ 516 h 534"/>
                          <a:gd name="T22" fmla="*/ 360 w 477"/>
                          <a:gd name="T23" fmla="*/ 516 h 534"/>
                          <a:gd name="T24" fmla="*/ 372 w 477"/>
                          <a:gd name="T25" fmla="*/ 476 h 534"/>
                          <a:gd name="T26" fmla="*/ 407 w 477"/>
                          <a:gd name="T27" fmla="*/ 459 h 534"/>
                          <a:gd name="T28" fmla="*/ 407 w 477"/>
                          <a:gd name="T29" fmla="*/ 406 h 534"/>
                          <a:gd name="T30" fmla="*/ 360 w 477"/>
                          <a:gd name="T31" fmla="*/ 359 h 534"/>
                          <a:gd name="T32" fmla="*/ 384 w 477"/>
                          <a:gd name="T33" fmla="*/ 337 h 534"/>
                          <a:gd name="T34" fmla="*/ 454 w 477"/>
                          <a:gd name="T35" fmla="*/ 279 h 534"/>
                          <a:gd name="T36" fmla="*/ 477 w 477"/>
                          <a:gd name="T37" fmla="*/ 261 h 534"/>
                          <a:gd name="T38" fmla="*/ 477 w 477"/>
                          <a:gd name="T39" fmla="*/ 180 h 534"/>
                          <a:gd name="T40" fmla="*/ 430 w 477"/>
                          <a:gd name="T41" fmla="*/ 157 h 534"/>
                          <a:gd name="T42" fmla="*/ 447 w 477"/>
                          <a:gd name="T43" fmla="*/ 87 h 534"/>
                          <a:gd name="T44" fmla="*/ 447 w 477"/>
                          <a:gd name="T45" fmla="*/ 46 h 534"/>
                          <a:gd name="T46" fmla="*/ 360 w 477"/>
                          <a:gd name="T47" fmla="*/ 23 h 534"/>
                          <a:gd name="T48" fmla="*/ 267 w 477"/>
                          <a:gd name="T49" fmla="*/ 23 h 534"/>
                          <a:gd name="T50" fmla="*/ 209 w 477"/>
                          <a:gd name="T51" fmla="*/ 0 h 534"/>
                          <a:gd name="T52" fmla="*/ 157 w 477"/>
                          <a:gd name="T53" fmla="*/ 0 h 534"/>
                          <a:gd name="T54" fmla="*/ 157 w 477"/>
                          <a:gd name="T55" fmla="*/ 46 h 534"/>
                          <a:gd name="T56" fmla="*/ 110 w 477"/>
                          <a:gd name="T57" fmla="*/ 63 h 534"/>
                          <a:gd name="T58" fmla="*/ 63 w 477"/>
                          <a:gd name="T59" fmla="*/ 87 h 534"/>
                          <a:gd name="T60" fmla="*/ 93 w 477"/>
                          <a:gd name="T61" fmla="*/ 133 h 534"/>
                          <a:gd name="T62" fmla="*/ 46 w 477"/>
                          <a:gd name="T63" fmla="*/ 180 h 534"/>
                          <a:gd name="T64" fmla="*/ 63 w 477"/>
                          <a:gd name="T65" fmla="*/ 220 h 534"/>
                          <a:gd name="T66" fmla="*/ 63 w 477"/>
                          <a:gd name="T67" fmla="*/ 249 h 534"/>
                          <a:gd name="T68" fmla="*/ 46 w 477"/>
                          <a:gd name="T69" fmla="*/ 249 h 534"/>
                          <a:gd name="T70" fmla="*/ 0 w 477"/>
                          <a:gd name="T71" fmla="*/ 267 h 5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7"/>
                          <a:gd name="T109" fmla="*/ 0 h 534"/>
                          <a:gd name="T110" fmla="*/ 477 w 477"/>
                          <a:gd name="T111" fmla="*/ 534 h 5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7" h="534">
                            <a:moveTo>
                              <a:pt x="0" y="267"/>
                            </a:moveTo>
                            <a:lnTo>
                              <a:pt x="0" y="314"/>
                            </a:lnTo>
                            <a:lnTo>
                              <a:pt x="23" y="359"/>
                            </a:lnTo>
                            <a:lnTo>
                              <a:pt x="23" y="383"/>
                            </a:lnTo>
                            <a:lnTo>
                              <a:pt x="63" y="429"/>
                            </a:lnTo>
                            <a:lnTo>
                              <a:pt x="63" y="499"/>
                            </a:lnTo>
                            <a:lnTo>
                              <a:pt x="87" y="516"/>
                            </a:lnTo>
                            <a:lnTo>
                              <a:pt x="140" y="534"/>
                            </a:lnTo>
                            <a:lnTo>
                              <a:pt x="197" y="528"/>
                            </a:lnTo>
                            <a:lnTo>
                              <a:pt x="250" y="516"/>
                            </a:lnTo>
                            <a:lnTo>
                              <a:pt x="297" y="516"/>
                            </a:lnTo>
                            <a:lnTo>
                              <a:pt x="360" y="516"/>
                            </a:lnTo>
                            <a:lnTo>
                              <a:pt x="372" y="476"/>
                            </a:lnTo>
                            <a:lnTo>
                              <a:pt x="407" y="459"/>
                            </a:lnTo>
                            <a:lnTo>
                              <a:pt x="407" y="406"/>
                            </a:lnTo>
                            <a:lnTo>
                              <a:pt x="360" y="359"/>
                            </a:lnTo>
                            <a:lnTo>
                              <a:pt x="384" y="337"/>
                            </a:lnTo>
                            <a:lnTo>
                              <a:pt x="454" y="279"/>
                            </a:lnTo>
                            <a:lnTo>
                              <a:pt x="477" y="261"/>
                            </a:lnTo>
                            <a:lnTo>
                              <a:pt x="477" y="180"/>
                            </a:lnTo>
                            <a:lnTo>
                              <a:pt x="430" y="157"/>
                            </a:lnTo>
                            <a:lnTo>
                              <a:pt x="447" y="87"/>
                            </a:lnTo>
                            <a:lnTo>
                              <a:pt x="447" y="46"/>
                            </a:lnTo>
                            <a:lnTo>
                              <a:pt x="360" y="23"/>
                            </a:lnTo>
                            <a:lnTo>
                              <a:pt x="267" y="23"/>
                            </a:lnTo>
                            <a:lnTo>
                              <a:pt x="209" y="0"/>
                            </a:lnTo>
                            <a:lnTo>
                              <a:pt x="157" y="0"/>
                            </a:lnTo>
                            <a:lnTo>
                              <a:pt x="157" y="46"/>
                            </a:lnTo>
                            <a:lnTo>
                              <a:pt x="110" y="63"/>
                            </a:lnTo>
                            <a:lnTo>
                              <a:pt x="63" y="87"/>
                            </a:lnTo>
                            <a:lnTo>
                              <a:pt x="93" y="133"/>
                            </a:lnTo>
                            <a:lnTo>
                              <a:pt x="46" y="180"/>
                            </a:lnTo>
                            <a:lnTo>
                              <a:pt x="63" y="220"/>
                            </a:lnTo>
                            <a:lnTo>
                              <a:pt x="63" y="249"/>
                            </a:lnTo>
                            <a:lnTo>
                              <a:pt x="46" y="249"/>
                            </a:lnTo>
                            <a:lnTo>
                              <a:pt x="0" y="267"/>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3" name="Freeform 244"/>
                      <p:cNvSpPr>
                        <a:spLocks/>
                      </p:cNvSpPr>
                      <p:nvPr/>
                    </p:nvSpPr>
                    <p:spPr bwMode="auto">
                      <a:xfrm>
                        <a:off x="1277" y="829"/>
                        <a:ext cx="29" cy="19"/>
                      </a:xfrm>
                      <a:custGeom>
                        <a:avLst/>
                        <a:gdLst>
                          <a:gd name="T0" fmla="*/ 140 w 233"/>
                          <a:gd name="T1" fmla="*/ 0 h 157"/>
                          <a:gd name="T2" fmla="*/ 227 w 233"/>
                          <a:gd name="T3" fmla="*/ 76 h 157"/>
                          <a:gd name="T4" fmla="*/ 227 w 233"/>
                          <a:gd name="T5" fmla="*/ 94 h 157"/>
                          <a:gd name="T6" fmla="*/ 233 w 233"/>
                          <a:gd name="T7" fmla="*/ 117 h 157"/>
                          <a:gd name="T8" fmla="*/ 203 w 233"/>
                          <a:gd name="T9" fmla="*/ 139 h 157"/>
                          <a:gd name="T10" fmla="*/ 168 w 233"/>
                          <a:gd name="T11" fmla="*/ 157 h 157"/>
                          <a:gd name="T12" fmla="*/ 23 w 233"/>
                          <a:gd name="T13" fmla="*/ 76 h 157"/>
                          <a:gd name="T14" fmla="*/ 0 w 233"/>
                          <a:gd name="T15" fmla="*/ 47 h 157"/>
                          <a:gd name="T16" fmla="*/ 46 w 233"/>
                          <a:gd name="T17" fmla="*/ 29 h 157"/>
                          <a:gd name="T18" fmla="*/ 70 w 233"/>
                          <a:gd name="T19" fmla="*/ 29 h 157"/>
                          <a:gd name="T20" fmla="*/ 93 w 233"/>
                          <a:gd name="T21" fmla="*/ 0 h 157"/>
                          <a:gd name="T22" fmla="*/ 140 w 233"/>
                          <a:gd name="T23" fmla="*/ 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3"/>
                          <a:gd name="T37" fmla="*/ 0 h 157"/>
                          <a:gd name="T38" fmla="*/ 233 w 233"/>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3" h="157">
                            <a:moveTo>
                              <a:pt x="140" y="0"/>
                            </a:moveTo>
                            <a:lnTo>
                              <a:pt x="227" y="76"/>
                            </a:lnTo>
                            <a:lnTo>
                              <a:pt x="227" y="94"/>
                            </a:lnTo>
                            <a:lnTo>
                              <a:pt x="233" y="117"/>
                            </a:lnTo>
                            <a:lnTo>
                              <a:pt x="203" y="139"/>
                            </a:lnTo>
                            <a:lnTo>
                              <a:pt x="168" y="157"/>
                            </a:lnTo>
                            <a:lnTo>
                              <a:pt x="23" y="76"/>
                            </a:lnTo>
                            <a:lnTo>
                              <a:pt x="0" y="47"/>
                            </a:lnTo>
                            <a:lnTo>
                              <a:pt x="46" y="29"/>
                            </a:lnTo>
                            <a:lnTo>
                              <a:pt x="70" y="29"/>
                            </a:lnTo>
                            <a:lnTo>
                              <a:pt x="93" y="0"/>
                            </a:lnTo>
                            <a:lnTo>
                              <a:pt x="140"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4" name="Freeform 245"/>
                      <p:cNvSpPr>
                        <a:spLocks/>
                      </p:cNvSpPr>
                      <p:nvPr/>
                    </p:nvSpPr>
                    <p:spPr bwMode="auto">
                      <a:xfrm>
                        <a:off x="1291" y="810"/>
                        <a:ext cx="26" cy="28"/>
                      </a:xfrm>
                      <a:custGeom>
                        <a:avLst/>
                        <a:gdLst>
                          <a:gd name="T0" fmla="*/ 0 w 209"/>
                          <a:gd name="T1" fmla="*/ 150 h 226"/>
                          <a:gd name="T2" fmla="*/ 46 w 209"/>
                          <a:gd name="T3" fmla="*/ 179 h 226"/>
                          <a:gd name="T4" fmla="*/ 116 w 209"/>
                          <a:gd name="T5" fmla="*/ 226 h 226"/>
                          <a:gd name="T6" fmla="*/ 122 w 209"/>
                          <a:gd name="T7" fmla="*/ 197 h 226"/>
                          <a:gd name="T8" fmla="*/ 157 w 209"/>
                          <a:gd name="T9" fmla="*/ 185 h 226"/>
                          <a:gd name="T10" fmla="*/ 179 w 209"/>
                          <a:gd name="T11" fmla="*/ 179 h 226"/>
                          <a:gd name="T12" fmla="*/ 186 w 209"/>
                          <a:gd name="T13" fmla="*/ 150 h 226"/>
                          <a:gd name="T14" fmla="*/ 162 w 209"/>
                          <a:gd name="T15" fmla="*/ 110 h 226"/>
                          <a:gd name="T16" fmla="*/ 209 w 209"/>
                          <a:gd name="T17" fmla="*/ 63 h 226"/>
                          <a:gd name="T18" fmla="*/ 209 w 209"/>
                          <a:gd name="T19" fmla="*/ 40 h 226"/>
                          <a:gd name="T20" fmla="*/ 191 w 209"/>
                          <a:gd name="T21" fmla="*/ 23 h 226"/>
                          <a:gd name="T22" fmla="*/ 209 w 209"/>
                          <a:gd name="T23" fmla="*/ 0 h 226"/>
                          <a:gd name="T24" fmla="*/ 92 w 209"/>
                          <a:gd name="T25" fmla="*/ 40 h 226"/>
                          <a:gd name="T26" fmla="*/ 92 w 209"/>
                          <a:gd name="T27" fmla="*/ 87 h 226"/>
                          <a:gd name="T28" fmla="*/ 46 w 209"/>
                          <a:gd name="T29" fmla="*/ 110 h 226"/>
                          <a:gd name="T30" fmla="*/ 5 w 209"/>
                          <a:gd name="T31" fmla="*/ 115 h 226"/>
                          <a:gd name="T32" fmla="*/ 0 w 209"/>
                          <a:gd name="T33" fmla="*/ 150 h 2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9"/>
                          <a:gd name="T52" fmla="*/ 0 h 226"/>
                          <a:gd name="T53" fmla="*/ 209 w 209"/>
                          <a:gd name="T54" fmla="*/ 226 h 2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9" h="226">
                            <a:moveTo>
                              <a:pt x="0" y="150"/>
                            </a:moveTo>
                            <a:lnTo>
                              <a:pt x="46" y="179"/>
                            </a:lnTo>
                            <a:lnTo>
                              <a:pt x="116" y="226"/>
                            </a:lnTo>
                            <a:lnTo>
                              <a:pt x="122" y="197"/>
                            </a:lnTo>
                            <a:lnTo>
                              <a:pt x="157" y="185"/>
                            </a:lnTo>
                            <a:lnTo>
                              <a:pt x="179" y="179"/>
                            </a:lnTo>
                            <a:lnTo>
                              <a:pt x="186" y="150"/>
                            </a:lnTo>
                            <a:lnTo>
                              <a:pt x="162" y="110"/>
                            </a:lnTo>
                            <a:lnTo>
                              <a:pt x="209" y="63"/>
                            </a:lnTo>
                            <a:lnTo>
                              <a:pt x="209" y="40"/>
                            </a:lnTo>
                            <a:lnTo>
                              <a:pt x="191" y="23"/>
                            </a:lnTo>
                            <a:lnTo>
                              <a:pt x="209" y="0"/>
                            </a:lnTo>
                            <a:lnTo>
                              <a:pt x="92" y="40"/>
                            </a:lnTo>
                            <a:lnTo>
                              <a:pt x="92" y="87"/>
                            </a:lnTo>
                            <a:lnTo>
                              <a:pt x="46" y="110"/>
                            </a:lnTo>
                            <a:lnTo>
                              <a:pt x="5" y="115"/>
                            </a:lnTo>
                            <a:lnTo>
                              <a:pt x="0" y="15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5" name="Freeform 246"/>
                      <p:cNvSpPr>
                        <a:spLocks/>
                      </p:cNvSpPr>
                      <p:nvPr/>
                    </p:nvSpPr>
                    <p:spPr bwMode="auto">
                      <a:xfrm>
                        <a:off x="1325" y="767"/>
                        <a:ext cx="14" cy="35"/>
                      </a:xfrm>
                      <a:custGeom>
                        <a:avLst/>
                        <a:gdLst>
                          <a:gd name="T0" fmla="*/ 0 w 110"/>
                          <a:gd name="T1" fmla="*/ 274 h 279"/>
                          <a:gd name="T2" fmla="*/ 0 w 110"/>
                          <a:gd name="T3" fmla="*/ 204 h 279"/>
                          <a:gd name="T4" fmla="*/ 23 w 110"/>
                          <a:gd name="T5" fmla="*/ 117 h 279"/>
                          <a:gd name="T6" fmla="*/ 0 w 110"/>
                          <a:gd name="T7" fmla="*/ 70 h 279"/>
                          <a:gd name="T8" fmla="*/ 46 w 110"/>
                          <a:gd name="T9" fmla="*/ 0 h 279"/>
                          <a:gd name="T10" fmla="*/ 93 w 110"/>
                          <a:gd name="T11" fmla="*/ 70 h 279"/>
                          <a:gd name="T12" fmla="*/ 110 w 110"/>
                          <a:gd name="T13" fmla="*/ 117 h 279"/>
                          <a:gd name="T14" fmla="*/ 70 w 110"/>
                          <a:gd name="T15" fmla="*/ 187 h 279"/>
                          <a:gd name="T16" fmla="*/ 70 w 110"/>
                          <a:gd name="T17" fmla="*/ 250 h 279"/>
                          <a:gd name="T18" fmla="*/ 93 w 110"/>
                          <a:gd name="T19" fmla="*/ 279 h 279"/>
                          <a:gd name="T20" fmla="*/ 40 w 110"/>
                          <a:gd name="T21" fmla="*/ 274 h 279"/>
                          <a:gd name="T22" fmla="*/ 0 w 110"/>
                          <a:gd name="T23" fmla="*/ 274 h 2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279"/>
                          <a:gd name="T38" fmla="*/ 110 w 110"/>
                          <a:gd name="T39" fmla="*/ 279 h 2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279">
                            <a:moveTo>
                              <a:pt x="0" y="274"/>
                            </a:moveTo>
                            <a:lnTo>
                              <a:pt x="0" y="204"/>
                            </a:lnTo>
                            <a:lnTo>
                              <a:pt x="23" y="117"/>
                            </a:lnTo>
                            <a:lnTo>
                              <a:pt x="0" y="70"/>
                            </a:lnTo>
                            <a:lnTo>
                              <a:pt x="46" y="0"/>
                            </a:lnTo>
                            <a:lnTo>
                              <a:pt x="93" y="70"/>
                            </a:lnTo>
                            <a:lnTo>
                              <a:pt x="110" y="117"/>
                            </a:lnTo>
                            <a:lnTo>
                              <a:pt x="70" y="187"/>
                            </a:lnTo>
                            <a:lnTo>
                              <a:pt x="70" y="250"/>
                            </a:lnTo>
                            <a:lnTo>
                              <a:pt x="93" y="279"/>
                            </a:lnTo>
                            <a:lnTo>
                              <a:pt x="40" y="274"/>
                            </a:lnTo>
                            <a:lnTo>
                              <a:pt x="0" y="27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6" name="Freeform 247"/>
                      <p:cNvSpPr>
                        <a:spLocks/>
                      </p:cNvSpPr>
                      <p:nvPr/>
                    </p:nvSpPr>
                    <p:spPr bwMode="auto">
                      <a:xfrm>
                        <a:off x="1451" y="477"/>
                        <a:ext cx="973" cy="510"/>
                      </a:xfrm>
                      <a:custGeom>
                        <a:avLst/>
                        <a:gdLst>
                          <a:gd name="T0" fmla="*/ 46 w 7782"/>
                          <a:gd name="T1" fmla="*/ 2044 h 4078"/>
                          <a:gd name="T2" fmla="*/ 0 w 7782"/>
                          <a:gd name="T3" fmla="*/ 2183 h 4078"/>
                          <a:gd name="T4" fmla="*/ 146 w 7782"/>
                          <a:gd name="T5" fmla="*/ 2486 h 4078"/>
                          <a:gd name="T6" fmla="*/ 308 w 7782"/>
                          <a:gd name="T7" fmla="*/ 2631 h 4078"/>
                          <a:gd name="T8" fmla="*/ 448 w 7782"/>
                          <a:gd name="T9" fmla="*/ 2840 h 4078"/>
                          <a:gd name="T10" fmla="*/ 610 w 7782"/>
                          <a:gd name="T11" fmla="*/ 3027 h 4078"/>
                          <a:gd name="T12" fmla="*/ 547 w 7782"/>
                          <a:gd name="T13" fmla="*/ 3149 h 4078"/>
                          <a:gd name="T14" fmla="*/ 622 w 7782"/>
                          <a:gd name="T15" fmla="*/ 3381 h 4078"/>
                          <a:gd name="T16" fmla="*/ 831 w 7782"/>
                          <a:gd name="T17" fmla="*/ 3583 h 4078"/>
                          <a:gd name="T18" fmla="*/ 1035 w 7782"/>
                          <a:gd name="T19" fmla="*/ 3752 h 4078"/>
                          <a:gd name="T20" fmla="*/ 1308 w 7782"/>
                          <a:gd name="T21" fmla="*/ 3700 h 4078"/>
                          <a:gd name="T22" fmla="*/ 1145 w 7782"/>
                          <a:gd name="T23" fmla="*/ 3247 h 4078"/>
                          <a:gd name="T24" fmla="*/ 1465 w 7782"/>
                          <a:gd name="T25" fmla="*/ 3247 h 4078"/>
                          <a:gd name="T26" fmla="*/ 1349 w 7782"/>
                          <a:gd name="T27" fmla="*/ 3473 h 4078"/>
                          <a:gd name="T28" fmla="*/ 1557 w 7782"/>
                          <a:gd name="T29" fmla="*/ 3787 h 4078"/>
                          <a:gd name="T30" fmla="*/ 1871 w 7782"/>
                          <a:gd name="T31" fmla="*/ 3904 h 4078"/>
                          <a:gd name="T32" fmla="*/ 2115 w 7782"/>
                          <a:gd name="T33" fmla="*/ 4031 h 4078"/>
                          <a:gd name="T34" fmla="*/ 2499 w 7782"/>
                          <a:gd name="T35" fmla="*/ 3880 h 4078"/>
                          <a:gd name="T36" fmla="*/ 2790 w 7782"/>
                          <a:gd name="T37" fmla="*/ 3677 h 4078"/>
                          <a:gd name="T38" fmla="*/ 3086 w 7782"/>
                          <a:gd name="T39" fmla="*/ 3329 h 4078"/>
                          <a:gd name="T40" fmla="*/ 3289 w 7782"/>
                          <a:gd name="T41" fmla="*/ 3015 h 4078"/>
                          <a:gd name="T42" fmla="*/ 3732 w 7782"/>
                          <a:gd name="T43" fmla="*/ 2922 h 4078"/>
                          <a:gd name="T44" fmla="*/ 4034 w 7782"/>
                          <a:gd name="T45" fmla="*/ 2806 h 4078"/>
                          <a:gd name="T46" fmla="*/ 4393 w 7782"/>
                          <a:gd name="T47" fmla="*/ 2905 h 4078"/>
                          <a:gd name="T48" fmla="*/ 4871 w 7782"/>
                          <a:gd name="T49" fmla="*/ 2840 h 4078"/>
                          <a:gd name="T50" fmla="*/ 4951 w 7782"/>
                          <a:gd name="T51" fmla="*/ 2544 h 4078"/>
                          <a:gd name="T52" fmla="*/ 5307 w 7782"/>
                          <a:gd name="T53" fmla="*/ 2654 h 4078"/>
                          <a:gd name="T54" fmla="*/ 5621 w 7782"/>
                          <a:gd name="T55" fmla="*/ 2905 h 4078"/>
                          <a:gd name="T56" fmla="*/ 5823 w 7782"/>
                          <a:gd name="T57" fmla="*/ 3172 h 4078"/>
                          <a:gd name="T58" fmla="*/ 5853 w 7782"/>
                          <a:gd name="T59" fmla="*/ 3404 h 4078"/>
                          <a:gd name="T60" fmla="*/ 6080 w 7782"/>
                          <a:gd name="T61" fmla="*/ 2451 h 4078"/>
                          <a:gd name="T62" fmla="*/ 5806 w 7782"/>
                          <a:gd name="T63" fmla="*/ 2225 h 4078"/>
                          <a:gd name="T64" fmla="*/ 5893 w 7782"/>
                          <a:gd name="T65" fmla="*/ 1679 h 4078"/>
                          <a:gd name="T66" fmla="*/ 6306 w 7782"/>
                          <a:gd name="T67" fmla="*/ 1632 h 4078"/>
                          <a:gd name="T68" fmla="*/ 6486 w 7782"/>
                          <a:gd name="T69" fmla="*/ 1249 h 4078"/>
                          <a:gd name="T70" fmla="*/ 6713 w 7782"/>
                          <a:gd name="T71" fmla="*/ 1062 h 4078"/>
                          <a:gd name="T72" fmla="*/ 6760 w 7782"/>
                          <a:gd name="T73" fmla="*/ 1383 h 4078"/>
                          <a:gd name="T74" fmla="*/ 6783 w 7782"/>
                          <a:gd name="T75" fmla="*/ 2248 h 4078"/>
                          <a:gd name="T76" fmla="*/ 7009 w 7782"/>
                          <a:gd name="T77" fmla="*/ 2201 h 4078"/>
                          <a:gd name="T78" fmla="*/ 6986 w 7782"/>
                          <a:gd name="T79" fmla="*/ 1887 h 4078"/>
                          <a:gd name="T80" fmla="*/ 6893 w 7782"/>
                          <a:gd name="T81" fmla="*/ 1428 h 4078"/>
                          <a:gd name="T82" fmla="*/ 7212 w 7782"/>
                          <a:gd name="T83" fmla="*/ 1359 h 4078"/>
                          <a:gd name="T84" fmla="*/ 7376 w 7782"/>
                          <a:gd name="T85" fmla="*/ 726 h 4078"/>
                          <a:gd name="T86" fmla="*/ 7142 w 7782"/>
                          <a:gd name="T87" fmla="*/ 546 h 4078"/>
                          <a:gd name="T88" fmla="*/ 7212 w 7782"/>
                          <a:gd name="T89" fmla="*/ 337 h 4078"/>
                          <a:gd name="T90" fmla="*/ 7690 w 7782"/>
                          <a:gd name="T91" fmla="*/ 452 h 4078"/>
                          <a:gd name="T92" fmla="*/ 7533 w 7782"/>
                          <a:gd name="T93" fmla="*/ 116 h 4078"/>
                          <a:gd name="T94" fmla="*/ 7125 w 7782"/>
                          <a:gd name="T95" fmla="*/ 46 h 40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2"/>
                          <a:gd name="T145" fmla="*/ 0 h 4078"/>
                          <a:gd name="T146" fmla="*/ 7782 w 7782"/>
                          <a:gd name="T147" fmla="*/ 4078 h 40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2" h="4078">
                            <a:moveTo>
                              <a:pt x="146" y="1887"/>
                            </a:moveTo>
                            <a:lnTo>
                              <a:pt x="116" y="1981"/>
                            </a:lnTo>
                            <a:lnTo>
                              <a:pt x="29" y="2004"/>
                            </a:lnTo>
                            <a:lnTo>
                              <a:pt x="46" y="2044"/>
                            </a:lnTo>
                            <a:lnTo>
                              <a:pt x="87" y="2114"/>
                            </a:lnTo>
                            <a:lnTo>
                              <a:pt x="58" y="2138"/>
                            </a:lnTo>
                            <a:lnTo>
                              <a:pt x="41" y="2155"/>
                            </a:lnTo>
                            <a:lnTo>
                              <a:pt x="0" y="2183"/>
                            </a:lnTo>
                            <a:lnTo>
                              <a:pt x="46" y="2288"/>
                            </a:lnTo>
                            <a:lnTo>
                              <a:pt x="0" y="2410"/>
                            </a:lnTo>
                            <a:lnTo>
                              <a:pt x="34" y="2434"/>
                            </a:lnTo>
                            <a:lnTo>
                              <a:pt x="146" y="2486"/>
                            </a:lnTo>
                            <a:lnTo>
                              <a:pt x="215" y="2497"/>
                            </a:lnTo>
                            <a:lnTo>
                              <a:pt x="238" y="2544"/>
                            </a:lnTo>
                            <a:lnTo>
                              <a:pt x="285" y="2562"/>
                            </a:lnTo>
                            <a:lnTo>
                              <a:pt x="308" y="2631"/>
                            </a:lnTo>
                            <a:lnTo>
                              <a:pt x="273" y="2724"/>
                            </a:lnTo>
                            <a:lnTo>
                              <a:pt x="285" y="2771"/>
                            </a:lnTo>
                            <a:lnTo>
                              <a:pt x="407" y="2776"/>
                            </a:lnTo>
                            <a:lnTo>
                              <a:pt x="448" y="2840"/>
                            </a:lnTo>
                            <a:lnTo>
                              <a:pt x="494" y="2881"/>
                            </a:lnTo>
                            <a:lnTo>
                              <a:pt x="558" y="2881"/>
                            </a:lnTo>
                            <a:lnTo>
                              <a:pt x="605" y="2974"/>
                            </a:lnTo>
                            <a:lnTo>
                              <a:pt x="610" y="3027"/>
                            </a:lnTo>
                            <a:lnTo>
                              <a:pt x="622" y="3090"/>
                            </a:lnTo>
                            <a:lnTo>
                              <a:pt x="570" y="3107"/>
                            </a:lnTo>
                            <a:lnTo>
                              <a:pt x="587" y="3125"/>
                            </a:lnTo>
                            <a:lnTo>
                              <a:pt x="547" y="3149"/>
                            </a:lnTo>
                            <a:lnTo>
                              <a:pt x="622" y="3177"/>
                            </a:lnTo>
                            <a:lnTo>
                              <a:pt x="622" y="3224"/>
                            </a:lnTo>
                            <a:lnTo>
                              <a:pt x="605" y="3311"/>
                            </a:lnTo>
                            <a:lnTo>
                              <a:pt x="622" y="3381"/>
                            </a:lnTo>
                            <a:lnTo>
                              <a:pt x="692" y="3427"/>
                            </a:lnTo>
                            <a:lnTo>
                              <a:pt x="784" y="3473"/>
                            </a:lnTo>
                            <a:lnTo>
                              <a:pt x="831" y="3561"/>
                            </a:lnTo>
                            <a:lnTo>
                              <a:pt x="831" y="3583"/>
                            </a:lnTo>
                            <a:lnTo>
                              <a:pt x="918" y="3607"/>
                            </a:lnTo>
                            <a:lnTo>
                              <a:pt x="976" y="3729"/>
                            </a:lnTo>
                            <a:lnTo>
                              <a:pt x="1006" y="3752"/>
                            </a:lnTo>
                            <a:lnTo>
                              <a:pt x="1035" y="3752"/>
                            </a:lnTo>
                            <a:lnTo>
                              <a:pt x="1087" y="3845"/>
                            </a:lnTo>
                            <a:lnTo>
                              <a:pt x="1220" y="3787"/>
                            </a:lnTo>
                            <a:lnTo>
                              <a:pt x="1244" y="3810"/>
                            </a:lnTo>
                            <a:lnTo>
                              <a:pt x="1308" y="3700"/>
                            </a:lnTo>
                            <a:lnTo>
                              <a:pt x="1238" y="3653"/>
                            </a:lnTo>
                            <a:lnTo>
                              <a:pt x="1105" y="3404"/>
                            </a:lnTo>
                            <a:lnTo>
                              <a:pt x="1105" y="3381"/>
                            </a:lnTo>
                            <a:lnTo>
                              <a:pt x="1145" y="3247"/>
                            </a:lnTo>
                            <a:lnTo>
                              <a:pt x="1215" y="3247"/>
                            </a:lnTo>
                            <a:lnTo>
                              <a:pt x="1285" y="3247"/>
                            </a:lnTo>
                            <a:lnTo>
                              <a:pt x="1395" y="3177"/>
                            </a:lnTo>
                            <a:lnTo>
                              <a:pt x="1465" y="3247"/>
                            </a:lnTo>
                            <a:lnTo>
                              <a:pt x="1442" y="3311"/>
                            </a:lnTo>
                            <a:lnTo>
                              <a:pt x="1372" y="3311"/>
                            </a:lnTo>
                            <a:lnTo>
                              <a:pt x="1349" y="3381"/>
                            </a:lnTo>
                            <a:lnTo>
                              <a:pt x="1349" y="3473"/>
                            </a:lnTo>
                            <a:lnTo>
                              <a:pt x="1581" y="3630"/>
                            </a:lnTo>
                            <a:lnTo>
                              <a:pt x="1557" y="3677"/>
                            </a:lnTo>
                            <a:lnTo>
                              <a:pt x="1487" y="3677"/>
                            </a:lnTo>
                            <a:lnTo>
                              <a:pt x="1557" y="3787"/>
                            </a:lnTo>
                            <a:lnTo>
                              <a:pt x="1552" y="3904"/>
                            </a:lnTo>
                            <a:lnTo>
                              <a:pt x="1616" y="3874"/>
                            </a:lnTo>
                            <a:lnTo>
                              <a:pt x="1761" y="3880"/>
                            </a:lnTo>
                            <a:lnTo>
                              <a:pt x="1871" y="3904"/>
                            </a:lnTo>
                            <a:lnTo>
                              <a:pt x="1935" y="3962"/>
                            </a:lnTo>
                            <a:lnTo>
                              <a:pt x="1970" y="4043"/>
                            </a:lnTo>
                            <a:lnTo>
                              <a:pt x="2028" y="4078"/>
                            </a:lnTo>
                            <a:lnTo>
                              <a:pt x="2115" y="4031"/>
                            </a:lnTo>
                            <a:lnTo>
                              <a:pt x="2174" y="3974"/>
                            </a:lnTo>
                            <a:lnTo>
                              <a:pt x="2284" y="3904"/>
                            </a:lnTo>
                            <a:lnTo>
                              <a:pt x="2394" y="3927"/>
                            </a:lnTo>
                            <a:lnTo>
                              <a:pt x="2499" y="3880"/>
                            </a:lnTo>
                            <a:lnTo>
                              <a:pt x="2540" y="3921"/>
                            </a:lnTo>
                            <a:lnTo>
                              <a:pt x="2720" y="3880"/>
                            </a:lnTo>
                            <a:lnTo>
                              <a:pt x="2668" y="3764"/>
                            </a:lnTo>
                            <a:lnTo>
                              <a:pt x="2790" y="3677"/>
                            </a:lnTo>
                            <a:lnTo>
                              <a:pt x="2865" y="3677"/>
                            </a:lnTo>
                            <a:lnTo>
                              <a:pt x="3017" y="3508"/>
                            </a:lnTo>
                            <a:lnTo>
                              <a:pt x="2987" y="3357"/>
                            </a:lnTo>
                            <a:lnTo>
                              <a:pt x="3086" y="3329"/>
                            </a:lnTo>
                            <a:lnTo>
                              <a:pt x="3057" y="3264"/>
                            </a:lnTo>
                            <a:lnTo>
                              <a:pt x="3115" y="3184"/>
                            </a:lnTo>
                            <a:lnTo>
                              <a:pt x="3266" y="3114"/>
                            </a:lnTo>
                            <a:lnTo>
                              <a:pt x="3289" y="3015"/>
                            </a:lnTo>
                            <a:lnTo>
                              <a:pt x="3366" y="2968"/>
                            </a:lnTo>
                            <a:lnTo>
                              <a:pt x="3545" y="2852"/>
                            </a:lnTo>
                            <a:lnTo>
                              <a:pt x="3610" y="2846"/>
                            </a:lnTo>
                            <a:lnTo>
                              <a:pt x="3732" y="2922"/>
                            </a:lnTo>
                            <a:lnTo>
                              <a:pt x="3824" y="2893"/>
                            </a:lnTo>
                            <a:lnTo>
                              <a:pt x="3912" y="2748"/>
                            </a:lnTo>
                            <a:lnTo>
                              <a:pt x="3987" y="2741"/>
                            </a:lnTo>
                            <a:lnTo>
                              <a:pt x="4034" y="2806"/>
                            </a:lnTo>
                            <a:lnTo>
                              <a:pt x="4091" y="2881"/>
                            </a:lnTo>
                            <a:lnTo>
                              <a:pt x="4156" y="2875"/>
                            </a:lnTo>
                            <a:lnTo>
                              <a:pt x="4278" y="2823"/>
                            </a:lnTo>
                            <a:lnTo>
                              <a:pt x="4393" y="2905"/>
                            </a:lnTo>
                            <a:lnTo>
                              <a:pt x="4620" y="2881"/>
                            </a:lnTo>
                            <a:lnTo>
                              <a:pt x="4690" y="2794"/>
                            </a:lnTo>
                            <a:lnTo>
                              <a:pt x="4784" y="2840"/>
                            </a:lnTo>
                            <a:lnTo>
                              <a:pt x="4871" y="2840"/>
                            </a:lnTo>
                            <a:lnTo>
                              <a:pt x="4986" y="2765"/>
                            </a:lnTo>
                            <a:lnTo>
                              <a:pt x="4986" y="2631"/>
                            </a:lnTo>
                            <a:lnTo>
                              <a:pt x="5010" y="2562"/>
                            </a:lnTo>
                            <a:lnTo>
                              <a:pt x="4951" y="2544"/>
                            </a:lnTo>
                            <a:lnTo>
                              <a:pt x="5045" y="2497"/>
                            </a:lnTo>
                            <a:lnTo>
                              <a:pt x="5190" y="2457"/>
                            </a:lnTo>
                            <a:lnTo>
                              <a:pt x="5283" y="2515"/>
                            </a:lnTo>
                            <a:lnTo>
                              <a:pt x="5307" y="2654"/>
                            </a:lnTo>
                            <a:lnTo>
                              <a:pt x="5440" y="2811"/>
                            </a:lnTo>
                            <a:lnTo>
                              <a:pt x="5568" y="2818"/>
                            </a:lnTo>
                            <a:lnTo>
                              <a:pt x="5603" y="2846"/>
                            </a:lnTo>
                            <a:lnTo>
                              <a:pt x="5621" y="2905"/>
                            </a:lnTo>
                            <a:lnTo>
                              <a:pt x="5736" y="2945"/>
                            </a:lnTo>
                            <a:lnTo>
                              <a:pt x="5853" y="2881"/>
                            </a:lnTo>
                            <a:lnTo>
                              <a:pt x="5888" y="2985"/>
                            </a:lnTo>
                            <a:lnTo>
                              <a:pt x="5823" y="3172"/>
                            </a:lnTo>
                            <a:lnTo>
                              <a:pt x="5754" y="3154"/>
                            </a:lnTo>
                            <a:lnTo>
                              <a:pt x="5731" y="3247"/>
                            </a:lnTo>
                            <a:lnTo>
                              <a:pt x="5829" y="3334"/>
                            </a:lnTo>
                            <a:lnTo>
                              <a:pt x="5853" y="3404"/>
                            </a:lnTo>
                            <a:lnTo>
                              <a:pt x="5916" y="3357"/>
                            </a:lnTo>
                            <a:lnTo>
                              <a:pt x="6097" y="3107"/>
                            </a:lnTo>
                            <a:lnTo>
                              <a:pt x="6143" y="2474"/>
                            </a:lnTo>
                            <a:lnTo>
                              <a:pt x="6080" y="2451"/>
                            </a:lnTo>
                            <a:lnTo>
                              <a:pt x="6080" y="2312"/>
                            </a:lnTo>
                            <a:lnTo>
                              <a:pt x="5986" y="2271"/>
                            </a:lnTo>
                            <a:lnTo>
                              <a:pt x="5829" y="2340"/>
                            </a:lnTo>
                            <a:lnTo>
                              <a:pt x="5806" y="2225"/>
                            </a:lnTo>
                            <a:lnTo>
                              <a:pt x="5713" y="2201"/>
                            </a:lnTo>
                            <a:lnTo>
                              <a:pt x="5829" y="1929"/>
                            </a:lnTo>
                            <a:lnTo>
                              <a:pt x="5829" y="1749"/>
                            </a:lnTo>
                            <a:lnTo>
                              <a:pt x="5893" y="1679"/>
                            </a:lnTo>
                            <a:lnTo>
                              <a:pt x="6097" y="1632"/>
                            </a:lnTo>
                            <a:lnTo>
                              <a:pt x="6190" y="1562"/>
                            </a:lnTo>
                            <a:lnTo>
                              <a:pt x="6329" y="1545"/>
                            </a:lnTo>
                            <a:lnTo>
                              <a:pt x="6306" y="1632"/>
                            </a:lnTo>
                            <a:lnTo>
                              <a:pt x="6416" y="1592"/>
                            </a:lnTo>
                            <a:lnTo>
                              <a:pt x="6486" y="1516"/>
                            </a:lnTo>
                            <a:lnTo>
                              <a:pt x="6439" y="1475"/>
                            </a:lnTo>
                            <a:lnTo>
                              <a:pt x="6486" y="1249"/>
                            </a:lnTo>
                            <a:lnTo>
                              <a:pt x="6579" y="1202"/>
                            </a:lnTo>
                            <a:lnTo>
                              <a:pt x="6620" y="1266"/>
                            </a:lnTo>
                            <a:lnTo>
                              <a:pt x="6643" y="1266"/>
                            </a:lnTo>
                            <a:lnTo>
                              <a:pt x="6713" y="1062"/>
                            </a:lnTo>
                            <a:lnTo>
                              <a:pt x="6736" y="1062"/>
                            </a:lnTo>
                            <a:lnTo>
                              <a:pt x="6783" y="1226"/>
                            </a:lnTo>
                            <a:lnTo>
                              <a:pt x="6806" y="1266"/>
                            </a:lnTo>
                            <a:lnTo>
                              <a:pt x="6760" y="1383"/>
                            </a:lnTo>
                            <a:lnTo>
                              <a:pt x="6713" y="1609"/>
                            </a:lnTo>
                            <a:lnTo>
                              <a:pt x="6666" y="1725"/>
                            </a:lnTo>
                            <a:lnTo>
                              <a:pt x="6666" y="1929"/>
                            </a:lnTo>
                            <a:lnTo>
                              <a:pt x="6783" y="2248"/>
                            </a:lnTo>
                            <a:lnTo>
                              <a:pt x="6870" y="2312"/>
                            </a:lnTo>
                            <a:lnTo>
                              <a:pt x="6940" y="2474"/>
                            </a:lnTo>
                            <a:lnTo>
                              <a:pt x="7009" y="2312"/>
                            </a:lnTo>
                            <a:lnTo>
                              <a:pt x="7009" y="2201"/>
                            </a:lnTo>
                            <a:lnTo>
                              <a:pt x="7056" y="2178"/>
                            </a:lnTo>
                            <a:lnTo>
                              <a:pt x="7032" y="2091"/>
                            </a:lnTo>
                            <a:lnTo>
                              <a:pt x="7056" y="2021"/>
                            </a:lnTo>
                            <a:lnTo>
                              <a:pt x="6986" y="1887"/>
                            </a:lnTo>
                            <a:lnTo>
                              <a:pt x="7009" y="1795"/>
                            </a:lnTo>
                            <a:lnTo>
                              <a:pt x="6986" y="1632"/>
                            </a:lnTo>
                            <a:lnTo>
                              <a:pt x="6917" y="1679"/>
                            </a:lnTo>
                            <a:lnTo>
                              <a:pt x="6893" y="1428"/>
                            </a:lnTo>
                            <a:lnTo>
                              <a:pt x="6893" y="1383"/>
                            </a:lnTo>
                            <a:lnTo>
                              <a:pt x="7009" y="1289"/>
                            </a:lnTo>
                            <a:lnTo>
                              <a:pt x="7125" y="1249"/>
                            </a:lnTo>
                            <a:lnTo>
                              <a:pt x="7212" y="1359"/>
                            </a:lnTo>
                            <a:lnTo>
                              <a:pt x="7282" y="952"/>
                            </a:lnTo>
                            <a:lnTo>
                              <a:pt x="7439" y="860"/>
                            </a:lnTo>
                            <a:lnTo>
                              <a:pt x="7346" y="790"/>
                            </a:lnTo>
                            <a:lnTo>
                              <a:pt x="7376" y="726"/>
                            </a:lnTo>
                            <a:lnTo>
                              <a:pt x="7259" y="726"/>
                            </a:lnTo>
                            <a:lnTo>
                              <a:pt x="7189" y="656"/>
                            </a:lnTo>
                            <a:lnTo>
                              <a:pt x="7079" y="563"/>
                            </a:lnTo>
                            <a:lnTo>
                              <a:pt x="7142" y="546"/>
                            </a:lnTo>
                            <a:lnTo>
                              <a:pt x="7189" y="563"/>
                            </a:lnTo>
                            <a:lnTo>
                              <a:pt x="7299" y="499"/>
                            </a:lnTo>
                            <a:lnTo>
                              <a:pt x="7236" y="452"/>
                            </a:lnTo>
                            <a:lnTo>
                              <a:pt x="7212" y="337"/>
                            </a:lnTo>
                            <a:lnTo>
                              <a:pt x="7282" y="384"/>
                            </a:lnTo>
                            <a:lnTo>
                              <a:pt x="7463" y="406"/>
                            </a:lnTo>
                            <a:lnTo>
                              <a:pt x="7533" y="476"/>
                            </a:lnTo>
                            <a:lnTo>
                              <a:pt x="7690" y="452"/>
                            </a:lnTo>
                            <a:lnTo>
                              <a:pt x="7782" y="360"/>
                            </a:lnTo>
                            <a:lnTo>
                              <a:pt x="7596" y="337"/>
                            </a:lnTo>
                            <a:lnTo>
                              <a:pt x="7666" y="203"/>
                            </a:lnTo>
                            <a:lnTo>
                              <a:pt x="7533" y="116"/>
                            </a:lnTo>
                            <a:lnTo>
                              <a:pt x="7393" y="180"/>
                            </a:lnTo>
                            <a:lnTo>
                              <a:pt x="7259" y="70"/>
                            </a:lnTo>
                            <a:lnTo>
                              <a:pt x="7166" y="23"/>
                            </a:lnTo>
                            <a:lnTo>
                              <a:pt x="7125" y="46"/>
                            </a:lnTo>
                            <a:lnTo>
                              <a:pt x="7056" y="0"/>
                            </a:lnTo>
                            <a:lnTo>
                              <a:pt x="1308" y="2724"/>
                            </a:lnTo>
                            <a:lnTo>
                              <a:pt x="146" y="188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7" name="Freeform 248"/>
                      <p:cNvSpPr>
                        <a:spLocks/>
                      </p:cNvSpPr>
                      <p:nvPr/>
                    </p:nvSpPr>
                    <p:spPr bwMode="auto">
                      <a:xfrm>
                        <a:off x="1438" y="426"/>
                        <a:ext cx="895" cy="391"/>
                      </a:xfrm>
                      <a:custGeom>
                        <a:avLst/>
                        <a:gdLst>
                          <a:gd name="T0" fmla="*/ 6770 w 7160"/>
                          <a:gd name="T1" fmla="*/ 291 h 3125"/>
                          <a:gd name="T2" fmla="*/ 6451 w 7160"/>
                          <a:gd name="T3" fmla="*/ 383 h 3125"/>
                          <a:gd name="T4" fmla="*/ 6520 w 7160"/>
                          <a:gd name="T5" fmla="*/ 523 h 3125"/>
                          <a:gd name="T6" fmla="*/ 6137 w 7160"/>
                          <a:gd name="T7" fmla="*/ 587 h 3125"/>
                          <a:gd name="T8" fmla="*/ 5863 w 7160"/>
                          <a:gd name="T9" fmla="*/ 383 h 3125"/>
                          <a:gd name="T10" fmla="*/ 5457 w 7160"/>
                          <a:gd name="T11" fmla="*/ 407 h 3125"/>
                          <a:gd name="T12" fmla="*/ 5271 w 7160"/>
                          <a:gd name="T13" fmla="*/ 313 h 3125"/>
                          <a:gd name="T14" fmla="*/ 4957 w 7160"/>
                          <a:gd name="T15" fmla="*/ 360 h 3125"/>
                          <a:gd name="T16" fmla="*/ 4910 w 7160"/>
                          <a:gd name="T17" fmla="*/ 540 h 3125"/>
                          <a:gd name="T18" fmla="*/ 4754 w 7160"/>
                          <a:gd name="T19" fmla="*/ 564 h 3125"/>
                          <a:gd name="T20" fmla="*/ 4544 w 7160"/>
                          <a:gd name="T21" fmla="*/ 679 h 3125"/>
                          <a:gd name="T22" fmla="*/ 4434 w 7160"/>
                          <a:gd name="T23" fmla="*/ 564 h 3125"/>
                          <a:gd name="T24" fmla="*/ 4115 w 7160"/>
                          <a:gd name="T25" fmla="*/ 453 h 3125"/>
                          <a:gd name="T26" fmla="*/ 3911 w 7160"/>
                          <a:gd name="T27" fmla="*/ 540 h 3125"/>
                          <a:gd name="T28" fmla="*/ 3522 w 7160"/>
                          <a:gd name="T29" fmla="*/ 540 h 3125"/>
                          <a:gd name="T30" fmla="*/ 3388 w 7160"/>
                          <a:gd name="T31" fmla="*/ 744 h 3125"/>
                          <a:gd name="T32" fmla="*/ 3475 w 7160"/>
                          <a:gd name="T33" fmla="*/ 477 h 3125"/>
                          <a:gd name="T34" fmla="*/ 3458 w 7160"/>
                          <a:gd name="T35" fmla="*/ 226 h 3125"/>
                          <a:gd name="T36" fmla="*/ 3184 w 7160"/>
                          <a:gd name="T37" fmla="*/ 87 h 3125"/>
                          <a:gd name="T38" fmla="*/ 3091 w 7160"/>
                          <a:gd name="T39" fmla="*/ 180 h 3125"/>
                          <a:gd name="T40" fmla="*/ 2911 w 7160"/>
                          <a:gd name="T41" fmla="*/ 0 h 3125"/>
                          <a:gd name="T42" fmla="*/ 2819 w 7160"/>
                          <a:gd name="T43" fmla="*/ 157 h 3125"/>
                          <a:gd name="T44" fmla="*/ 2929 w 7160"/>
                          <a:gd name="T45" fmla="*/ 268 h 3125"/>
                          <a:gd name="T46" fmla="*/ 2679 w 7160"/>
                          <a:gd name="T47" fmla="*/ 383 h 3125"/>
                          <a:gd name="T48" fmla="*/ 2592 w 7160"/>
                          <a:gd name="T49" fmla="*/ 430 h 3125"/>
                          <a:gd name="T50" fmla="*/ 2498 w 7160"/>
                          <a:gd name="T51" fmla="*/ 791 h 3125"/>
                          <a:gd name="T52" fmla="*/ 2249 w 7160"/>
                          <a:gd name="T53" fmla="*/ 859 h 3125"/>
                          <a:gd name="T54" fmla="*/ 2453 w 7160"/>
                          <a:gd name="T55" fmla="*/ 1086 h 3125"/>
                          <a:gd name="T56" fmla="*/ 2475 w 7160"/>
                          <a:gd name="T57" fmla="*/ 1267 h 3125"/>
                          <a:gd name="T58" fmla="*/ 2202 w 7160"/>
                          <a:gd name="T59" fmla="*/ 1016 h 3125"/>
                          <a:gd name="T60" fmla="*/ 2115 w 7160"/>
                          <a:gd name="T61" fmla="*/ 1156 h 3125"/>
                          <a:gd name="T62" fmla="*/ 2115 w 7160"/>
                          <a:gd name="T63" fmla="*/ 1197 h 3125"/>
                          <a:gd name="T64" fmla="*/ 2092 w 7160"/>
                          <a:gd name="T65" fmla="*/ 1359 h 3125"/>
                          <a:gd name="T66" fmla="*/ 2272 w 7160"/>
                          <a:gd name="T67" fmla="*/ 1446 h 3125"/>
                          <a:gd name="T68" fmla="*/ 2249 w 7160"/>
                          <a:gd name="T69" fmla="*/ 1493 h 3125"/>
                          <a:gd name="T70" fmla="*/ 2184 w 7160"/>
                          <a:gd name="T71" fmla="*/ 1673 h 3125"/>
                          <a:gd name="T72" fmla="*/ 1935 w 7160"/>
                          <a:gd name="T73" fmla="*/ 1813 h 3125"/>
                          <a:gd name="T74" fmla="*/ 2069 w 7160"/>
                          <a:gd name="T75" fmla="*/ 1493 h 3125"/>
                          <a:gd name="T76" fmla="*/ 1772 w 7160"/>
                          <a:gd name="T77" fmla="*/ 1016 h 3125"/>
                          <a:gd name="T78" fmla="*/ 1842 w 7160"/>
                          <a:gd name="T79" fmla="*/ 1516 h 3125"/>
                          <a:gd name="T80" fmla="*/ 1661 w 7160"/>
                          <a:gd name="T81" fmla="*/ 1429 h 3125"/>
                          <a:gd name="T82" fmla="*/ 1499 w 7160"/>
                          <a:gd name="T83" fmla="*/ 1609 h 3125"/>
                          <a:gd name="T84" fmla="*/ 1249 w 7160"/>
                          <a:gd name="T85" fmla="*/ 1656 h 3125"/>
                          <a:gd name="T86" fmla="*/ 1022 w 7160"/>
                          <a:gd name="T87" fmla="*/ 1673 h 3125"/>
                          <a:gd name="T88" fmla="*/ 866 w 7160"/>
                          <a:gd name="T89" fmla="*/ 1813 h 3125"/>
                          <a:gd name="T90" fmla="*/ 773 w 7160"/>
                          <a:gd name="T91" fmla="*/ 1673 h 3125"/>
                          <a:gd name="T92" fmla="*/ 726 w 7160"/>
                          <a:gd name="T93" fmla="*/ 1905 h 3125"/>
                          <a:gd name="T94" fmla="*/ 616 w 7160"/>
                          <a:gd name="T95" fmla="*/ 2062 h 3125"/>
                          <a:gd name="T96" fmla="*/ 459 w 7160"/>
                          <a:gd name="T97" fmla="*/ 2109 h 3125"/>
                          <a:gd name="T98" fmla="*/ 365 w 7160"/>
                          <a:gd name="T99" fmla="*/ 1952 h 3125"/>
                          <a:gd name="T100" fmla="*/ 365 w 7160"/>
                          <a:gd name="T101" fmla="*/ 1882 h 3125"/>
                          <a:gd name="T102" fmla="*/ 616 w 7160"/>
                          <a:gd name="T103" fmla="*/ 1813 h 3125"/>
                          <a:gd name="T104" fmla="*/ 232 w 7160"/>
                          <a:gd name="T105" fmla="*/ 1586 h 3125"/>
                          <a:gd name="T106" fmla="*/ 75 w 7160"/>
                          <a:gd name="T107" fmla="*/ 1469 h 3125"/>
                          <a:gd name="T108" fmla="*/ 40 w 7160"/>
                          <a:gd name="T109" fmla="*/ 1644 h 3125"/>
                          <a:gd name="T110" fmla="*/ 110 w 7160"/>
                          <a:gd name="T111" fmla="*/ 1923 h 3125"/>
                          <a:gd name="T112" fmla="*/ 255 w 7160"/>
                          <a:gd name="T113" fmla="*/ 2266 h 3125"/>
                          <a:gd name="T114" fmla="*/ 7160 w 7160"/>
                          <a:gd name="T115" fmla="*/ 407 h 31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60"/>
                          <a:gd name="T175" fmla="*/ 0 h 3125"/>
                          <a:gd name="T176" fmla="*/ 7160 w 7160"/>
                          <a:gd name="T177" fmla="*/ 3125 h 31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60" h="3125">
                            <a:moveTo>
                              <a:pt x="7160" y="407"/>
                            </a:moveTo>
                            <a:lnTo>
                              <a:pt x="7021" y="383"/>
                            </a:lnTo>
                            <a:lnTo>
                              <a:pt x="6770" y="291"/>
                            </a:lnTo>
                            <a:lnTo>
                              <a:pt x="6590" y="291"/>
                            </a:lnTo>
                            <a:lnTo>
                              <a:pt x="6451" y="360"/>
                            </a:lnTo>
                            <a:lnTo>
                              <a:pt x="6451" y="383"/>
                            </a:lnTo>
                            <a:lnTo>
                              <a:pt x="6567" y="453"/>
                            </a:lnTo>
                            <a:lnTo>
                              <a:pt x="6567" y="523"/>
                            </a:lnTo>
                            <a:lnTo>
                              <a:pt x="6520" y="523"/>
                            </a:lnTo>
                            <a:lnTo>
                              <a:pt x="6410" y="430"/>
                            </a:lnTo>
                            <a:lnTo>
                              <a:pt x="6184" y="477"/>
                            </a:lnTo>
                            <a:lnTo>
                              <a:pt x="6137" y="587"/>
                            </a:lnTo>
                            <a:lnTo>
                              <a:pt x="6044" y="540"/>
                            </a:lnTo>
                            <a:lnTo>
                              <a:pt x="5957" y="540"/>
                            </a:lnTo>
                            <a:lnTo>
                              <a:pt x="5863" y="383"/>
                            </a:lnTo>
                            <a:lnTo>
                              <a:pt x="5638" y="383"/>
                            </a:lnTo>
                            <a:lnTo>
                              <a:pt x="5573" y="477"/>
                            </a:lnTo>
                            <a:lnTo>
                              <a:pt x="5457" y="407"/>
                            </a:lnTo>
                            <a:lnTo>
                              <a:pt x="5341" y="430"/>
                            </a:lnTo>
                            <a:lnTo>
                              <a:pt x="5364" y="313"/>
                            </a:lnTo>
                            <a:lnTo>
                              <a:pt x="5271" y="313"/>
                            </a:lnTo>
                            <a:lnTo>
                              <a:pt x="5114" y="477"/>
                            </a:lnTo>
                            <a:lnTo>
                              <a:pt x="5090" y="360"/>
                            </a:lnTo>
                            <a:lnTo>
                              <a:pt x="4957" y="360"/>
                            </a:lnTo>
                            <a:lnTo>
                              <a:pt x="4864" y="407"/>
                            </a:lnTo>
                            <a:lnTo>
                              <a:pt x="4957" y="540"/>
                            </a:lnTo>
                            <a:lnTo>
                              <a:pt x="4910" y="540"/>
                            </a:lnTo>
                            <a:lnTo>
                              <a:pt x="4910" y="587"/>
                            </a:lnTo>
                            <a:lnTo>
                              <a:pt x="4818" y="587"/>
                            </a:lnTo>
                            <a:lnTo>
                              <a:pt x="4754" y="564"/>
                            </a:lnTo>
                            <a:lnTo>
                              <a:pt x="4637" y="657"/>
                            </a:lnTo>
                            <a:lnTo>
                              <a:pt x="4661" y="744"/>
                            </a:lnTo>
                            <a:lnTo>
                              <a:pt x="4544" y="679"/>
                            </a:lnTo>
                            <a:lnTo>
                              <a:pt x="4497" y="610"/>
                            </a:lnTo>
                            <a:lnTo>
                              <a:pt x="4434" y="610"/>
                            </a:lnTo>
                            <a:lnTo>
                              <a:pt x="4434" y="564"/>
                            </a:lnTo>
                            <a:lnTo>
                              <a:pt x="4318" y="430"/>
                            </a:lnTo>
                            <a:lnTo>
                              <a:pt x="4161" y="430"/>
                            </a:lnTo>
                            <a:lnTo>
                              <a:pt x="4115" y="453"/>
                            </a:lnTo>
                            <a:lnTo>
                              <a:pt x="4138" y="523"/>
                            </a:lnTo>
                            <a:lnTo>
                              <a:pt x="3934" y="564"/>
                            </a:lnTo>
                            <a:lnTo>
                              <a:pt x="3911" y="540"/>
                            </a:lnTo>
                            <a:lnTo>
                              <a:pt x="3888" y="523"/>
                            </a:lnTo>
                            <a:lnTo>
                              <a:pt x="3731" y="564"/>
                            </a:lnTo>
                            <a:lnTo>
                              <a:pt x="3522" y="540"/>
                            </a:lnTo>
                            <a:lnTo>
                              <a:pt x="3522" y="610"/>
                            </a:lnTo>
                            <a:lnTo>
                              <a:pt x="3458" y="657"/>
                            </a:lnTo>
                            <a:lnTo>
                              <a:pt x="3388" y="744"/>
                            </a:lnTo>
                            <a:lnTo>
                              <a:pt x="3365" y="721"/>
                            </a:lnTo>
                            <a:lnTo>
                              <a:pt x="3435" y="540"/>
                            </a:lnTo>
                            <a:lnTo>
                              <a:pt x="3475" y="477"/>
                            </a:lnTo>
                            <a:lnTo>
                              <a:pt x="3475" y="407"/>
                            </a:lnTo>
                            <a:lnTo>
                              <a:pt x="3498" y="313"/>
                            </a:lnTo>
                            <a:lnTo>
                              <a:pt x="3458" y="226"/>
                            </a:lnTo>
                            <a:lnTo>
                              <a:pt x="3458" y="157"/>
                            </a:lnTo>
                            <a:lnTo>
                              <a:pt x="3301" y="111"/>
                            </a:lnTo>
                            <a:lnTo>
                              <a:pt x="3184" y="87"/>
                            </a:lnTo>
                            <a:lnTo>
                              <a:pt x="3138" y="111"/>
                            </a:lnTo>
                            <a:lnTo>
                              <a:pt x="3138" y="180"/>
                            </a:lnTo>
                            <a:lnTo>
                              <a:pt x="3091" y="180"/>
                            </a:lnTo>
                            <a:lnTo>
                              <a:pt x="3044" y="111"/>
                            </a:lnTo>
                            <a:lnTo>
                              <a:pt x="2957" y="64"/>
                            </a:lnTo>
                            <a:lnTo>
                              <a:pt x="2911" y="0"/>
                            </a:lnTo>
                            <a:lnTo>
                              <a:pt x="2865" y="17"/>
                            </a:lnTo>
                            <a:lnTo>
                              <a:pt x="2819" y="111"/>
                            </a:lnTo>
                            <a:lnTo>
                              <a:pt x="2819" y="157"/>
                            </a:lnTo>
                            <a:lnTo>
                              <a:pt x="2911" y="203"/>
                            </a:lnTo>
                            <a:lnTo>
                              <a:pt x="2889" y="226"/>
                            </a:lnTo>
                            <a:lnTo>
                              <a:pt x="2929" y="268"/>
                            </a:lnTo>
                            <a:lnTo>
                              <a:pt x="2889" y="268"/>
                            </a:lnTo>
                            <a:lnTo>
                              <a:pt x="2819" y="360"/>
                            </a:lnTo>
                            <a:lnTo>
                              <a:pt x="2679" y="383"/>
                            </a:lnTo>
                            <a:lnTo>
                              <a:pt x="2638" y="360"/>
                            </a:lnTo>
                            <a:lnTo>
                              <a:pt x="2568" y="383"/>
                            </a:lnTo>
                            <a:lnTo>
                              <a:pt x="2592" y="430"/>
                            </a:lnTo>
                            <a:lnTo>
                              <a:pt x="2453" y="540"/>
                            </a:lnTo>
                            <a:lnTo>
                              <a:pt x="2435" y="679"/>
                            </a:lnTo>
                            <a:lnTo>
                              <a:pt x="2498" y="791"/>
                            </a:lnTo>
                            <a:lnTo>
                              <a:pt x="2435" y="767"/>
                            </a:lnTo>
                            <a:lnTo>
                              <a:pt x="2296" y="836"/>
                            </a:lnTo>
                            <a:lnTo>
                              <a:pt x="2249" y="859"/>
                            </a:lnTo>
                            <a:lnTo>
                              <a:pt x="2272" y="999"/>
                            </a:lnTo>
                            <a:lnTo>
                              <a:pt x="2411" y="1016"/>
                            </a:lnTo>
                            <a:lnTo>
                              <a:pt x="2453" y="1086"/>
                            </a:lnTo>
                            <a:lnTo>
                              <a:pt x="2545" y="1220"/>
                            </a:lnTo>
                            <a:lnTo>
                              <a:pt x="2592" y="1359"/>
                            </a:lnTo>
                            <a:lnTo>
                              <a:pt x="2475" y="1267"/>
                            </a:lnTo>
                            <a:lnTo>
                              <a:pt x="2411" y="1086"/>
                            </a:lnTo>
                            <a:lnTo>
                              <a:pt x="2249" y="1016"/>
                            </a:lnTo>
                            <a:lnTo>
                              <a:pt x="2202" y="1016"/>
                            </a:lnTo>
                            <a:lnTo>
                              <a:pt x="2184" y="1063"/>
                            </a:lnTo>
                            <a:lnTo>
                              <a:pt x="2092" y="1133"/>
                            </a:lnTo>
                            <a:lnTo>
                              <a:pt x="2115" y="1156"/>
                            </a:lnTo>
                            <a:lnTo>
                              <a:pt x="2202" y="1156"/>
                            </a:lnTo>
                            <a:lnTo>
                              <a:pt x="2226" y="1220"/>
                            </a:lnTo>
                            <a:lnTo>
                              <a:pt x="2115" y="1197"/>
                            </a:lnTo>
                            <a:lnTo>
                              <a:pt x="1999" y="1110"/>
                            </a:lnTo>
                            <a:lnTo>
                              <a:pt x="1999" y="1197"/>
                            </a:lnTo>
                            <a:lnTo>
                              <a:pt x="2092" y="1359"/>
                            </a:lnTo>
                            <a:lnTo>
                              <a:pt x="2092" y="1406"/>
                            </a:lnTo>
                            <a:lnTo>
                              <a:pt x="2162" y="1446"/>
                            </a:lnTo>
                            <a:lnTo>
                              <a:pt x="2272" y="1446"/>
                            </a:lnTo>
                            <a:lnTo>
                              <a:pt x="2365" y="1586"/>
                            </a:lnTo>
                            <a:lnTo>
                              <a:pt x="2411" y="1609"/>
                            </a:lnTo>
                            <a:lnTo>
                              <a:pt x="2249" y="1493"/>
                            </a:lnTo>
                            <a:lnTo>
                              <a:pt x="2202" y="1493"/>
                            </a:lnTo>
                            <a:lnTo>
                              <a:pt x="2139" y="1563"/>
                            </a:lnTo>
                            <a:lnTo>
                              <a:pt x="2184" y="1673"/>
                            </a:lnTo>
                            <a:lnTo>
                              <a:pt x="2139" y="1813"/>
                            </a:lnTo>
                            <a:lnTo>
                              <a:pt x="2045" y="1835"/>
                            </a:lnTo>
                            <a:lnTo>
                              <a:pt x="1935" y="1813"/>
                            </a:lnTo>
                            <a:lnTo>
                              <a:pt x="2022" y="1766"/>
                            </a:lnTo>
                            <a:lnTo>
                              <a:pt x="2069" y="1609"/>
                            </a:lnTo>
                            <a:lnTo>
                              <a:pt x="2069" y="1493"/>
                            </a:lnTo>
                            <a:lnTo>
                              <a:pt x="1912" y="1220"/>
                            </a:lnTo>
                            <a:lnTo>
                              <a:pt x="1842" y="1040"/>
                            </a:lnTo>
                            <a:lnTo>
                              <a:pt x="1772" y="1016"/>
                            </a:lnTo>
                            <a:lnTo>
                              <a:pt x="1726" y="1243"/>
                            </a:lnTo>
                            <a:lnTo>
                              <a:pt x="1748" y="1406"/>
                            </a:lnTo>
                            <a:lnTo>
                              <a:pt x="1842" y="1516"/>
                            </a:lnTo>
                            <a:lnTo>
                              <a:pt x="1842" y="1539"/>
                            </a:lnTo>
                            <a:lnTo>
                              <a:pt x="1748" y="1493"/>
                            </a:lnTo>
                            <a:lnTo>
                              <a:pt x="1661" y="1429"/>
                            </a:lnTo>
                            <a:lnTo>
                              <a:pt x="1476" y="1446"/>
                            </a:lnTo>
                            <a:lnTo>
                              <a:pt x="1499" y="1539"/>
                            </a:lnTo>
                            <a:lnTo>
                              <a:pt x="1499" y="1609"/>
                            </a:lnTo>
                            <a:lnTo>
                              <a:pt x="1453" y="1609"/>
                            </a:lnTo>
                            <a:lnTo>
                              <a:pt x="1436" y="1539"/>
                            </a:lnTo>
                            <a:lnTo>
                              <a:pt x="1249" y="1656"/>
                            </a:lnTo>
                            <a:lnTo>
                              <a:pt x="1209" y="1633"/>
                            </a:lnTo>
                            <a:lnTo>
                              <a:pt x="1185" y="1586"/>
                            </a:lnTo>
                            <a:lnTo>
                              <a:pt x="1022" y="1673"/>
                            </a:lnTo>
                            <a:lnTo>
                              <a:pt x="1000" y="1743"/>
                            </a:lnTo>
                            <a:lnTo>
                              <a:pt x="935" y="1743"/>
                            </a:lnTo>
                            <a:lnTo>
                              <a:pt x="866" y="1813"/>
                            </a:lnTo>
                            <a:lnTo>
                              <a:pt x="843" y="1766"/>
                            </a:lnTo>
                            <a:lnTo>
                              <a:pt x="843" y="1656"/>
                            </a:lnTo>
                            <a:lnTo>
                              <a:pt x="773" y="1673"/>
                            </a:lnTo>
                            <a:lnTo>
                              <a:pt x="749" y="1743"/>
                            </a:lnTo>
                            <a:lnTo>
                              <a:pt x="773" y="1859"/>
                            </a:lnTo>
                            <a:lnTo>
                              <a:pt x="726" y="1905"/>
                            </a:lnTo>
                            <a:lnTo>
                              <a:pt x="662" y="1923"/>
                            </a:lnTo>
                            <a:lnTo>
                              <a:pt x="592" y="2016"/>
                            </a:lnTo>
                            <a:lnTo>
                              <a:pt x="616" y="2062"/>
                            </a:lnTo>
                            <a:lnTo>
                              <a:pt x="592" y="2109"/>
                            </a:lnTo>
                            <a:lnTo>
                              <a:pt x="482" y="2039"/>
                            </a:lnTo>
                            <a:lnTo>
                              <a:pt x="459" y="2109"/>
                            </a:lnTo>
                            <a:lnTo>
                              <a:pt x="459" y="2156"/>
                            </a:lnTo>
                            <a:lnTo>
                              <a:pt x="342" y="2062"/>
                            </a:lnTo>
                            <a:lnTo>
                              <a:pt x="365" y="1952"/>
                            </a:lnTo>
                            <a:lnTo>
                              <a:pt x="273" y="1882"/>
                            </a:lnTo>
                            <a:lnTo>
                              <a:pt x="232" y="1835"/>
                            </a:lnTo>
                            <a:lnTo>
                              <a:pt x="365" y="1882"/>
                            </a:lnTo>
                            <a:lnTo>
                              <a:pt x="459" y="1905"/>
                            </a:lnTo>
                            <a:lnTo>
                              <a:pt x="546" y="1882"/>
                            </a:lnTo>
                            <a:lnTo>
                              <a:pt x="616" y="1813"/>
                            </a:lnTo>
                            <a:lnTo>
                              <a:pt x="459" y="1633"/>
                            </a:lnTo>
                            <a:lnTo>
                              <a:pt x="365" y="1586"/>
                            </a:lnTo>
                            <a:lnTo>
                              <a:pt x="232" y="1586"/>
                            </a:lnTo>
                            <a:lnTo>
                              <a:pt x="162" y="1539"/>
                            </a:lnTo>
                            <a:lnTo>
                              <a:pt x="98" y="1469"/>
                            </a:lnTo>
                            <a:lnTo>
                              <a:pt x="75" y="1469"/>
                            </a:lnTo>
                            <a:lnTo>
                              <a:pt x="23" y="1481"/>
                            </a:lnTo>
                            <a:lnTo>
                              <a:pt x="0" y="1551"/>
                            </a:lnTo>
                            <a:lnTo>
                              <a:pt x="40" y="1644"/>
                            </a:lnTo>
                            <a:lnTo>
                              <a:pt x="46" y="1743"/>
                            </a:lnTo>
                            <a:lnTo>
                              <a:pt x="104" y="1847"/>
                            </a:lnTo>
                            <a:lnTo>
                              <a:pt x="110" y="1923"/>
                            </a:lnTo>
                            <a:lnTo>
                              <a:pt x="150" y="1999"/>
                            </a:lnTo>
                            <a:lnTo>
                              <a:pt x="150" y="2086"/>
                            </a:lnTo>
                            <a:lnTo>
                              <a:pt x="255" y="2266"/>
                            </a:lnTo>
                            <a:lnTo>
                              <a:pt x="255" y="2301"/>
                            </a:lnTo>
                            <a:lnTo>
                              <a:pt x="1418" y="3125"/>
                            </a:lnTo>
                            <a:lnTo>
                              <a:pt x="7160" y="407"/>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8" name="Freeform 249"/>
                      <p:cNvSpPr>
                        <a:spLocks/>
                      </p:cNvSpPr>
                      <p:nvPr/>
                    </p:nvSpPr>
                    <p:spPr bwMode="auto">
                      <a:xfrm>
                        <a:off x="1558" y="559"/>
                        <a:ext cx="43" cy="45"/>
                      </a:xfrm>
                      <a:custGeom>
                        <a:avLst/>
                        <a:gdLst>
                          <a:gd name="T0" fmla="*/ 164 w 344"/>
                          <a:gd name="T1" fmla="*/ 0 h 359"/>
                          <a:gd name="T2" fmla="*/ 164 w 344"/>
                          <a:gd name="T3" fmla="*/ 92 h 359"/>
                          <a:gd name="T4" fmla="*/ 187 w 344"/>
                          <a:gd name="T5" fmla="*/ 209 h 359"/>
                          <a:gd name="T6" fmla="*/ 297 w 344"/>
                          <a:gd name="T7" fmla="*/ 313 h 359"/>
                          <a:gd name="T8" fmla="*/ 344 w 344"/>
                          <a:gd name="T9" fmla="*/ 359 h 359"/>
                          <a:gd name="T10" fmla="*/ 204 w 344"/>
                          <a:gd name="T11" fmla="*/ 336 h 359"/>
                          <a:gd name="T12" fmla="*/ 140 w 344"/>
                          <a:gd name="T13" fmla="*/ 249 h 359"/>
                          <a:gd name="T14" fmla="*/ 47 w 344"/>
                          <a:gd name="T15" fmla="*/ 226 h 359"/>
                          <a:gd name="T16" fmla="*/ 24 w 344"/>
                          <a:gd name="T17" fmla="*/ 226 h 359"/>
                          <a:gd name="T18" fmla="*/ 0 w 344"/>
                          <a:gd name="T19" fmla="*/ 156 h 359"/>
                          <a:gd name="T20" fmla="*/ 24 w 344"/>
                          <a:gd name="T21" fmla="*/ 156 h 359"/>
                          <a:gd name="T22" fmla="*/ 24 w 344"/>
                          <a:gd name="T23" fmla="*/ 115 h 359"/>
                          <a:gd name="T24" fmla="*/ 70 w 344"/>
                          <a:gd name="T25" fmla="*/ 69 h 359"/>
                          <a:gd name="T26" fmla="*/ 47 w 344"/>
                          <a:gd name="T27" fmla="*/ 0 h 359"/>
                          <a:gd name="T28" fmla="*/ 117 w 344"/>
                          <a:gd name="T29" fmla="*/ 0 h 359"/>
                          <a:gd name="T30" fmla="*/ 164 w 344"/>
                          <a:gd name="T31" fmla="*/ 0 h 3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359"/>
                          <a:gd name="T50" fmla="*/ 344 w 344"/>
                          <a:gd name="T51" fmla="*/ 359 h 3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359">
                            <a:moveTo>
                              <a:pt x="164" y="0"/>
                            </a:moveTo>
                            <a:lnTo>
                              <a:pt x="164" y="92"/>
                            </a:lnTo>
                            <a:lnTo>
                              <a:pt x="187" y="209"/>
                            </a:lnTo>
                            <a:lnTo>
                              <a:pt x="297" y="313"/>
                            </a:lnTo>
                            <a:lnTo>
                              <a:pt x="344" y="359"/>
                            </a:lnTo>
                            <a:lnTo>
                              <a:pt x="204" y="336"/>
                            </a:lnTo>
                            <a:lnTo>
                              <a:pt x="140" y="249"/>
                            </a:lnTo>
                            <a:lnTo>
                              <a:pt x="47" y="226"/>
                            </a:lnTo>
                            <a:lnTo>
                              <a:pt x="24" y="226"/>
                            </a:lnTo>
                            <a:lnTo>
                              <a:pt x="0" y="156"/>
                            </a:lnTo>
                            <a:lnTo>
                              <a:pt x="24" y="156"/>
                            </a:lnTo>
                            <a:lnTo>
                              <a:pt x="24" y="115"/>
                            </a:lnTo>
                            <a:lnTo>
                              <a:pt x="70" y="69"/>
                            </a:lnTo>
                            <a:lnTo>
                              <a:pt x="47" y="0"/>
                            </a:lnTo>
                            <a:lnTo>
                              <a:pt x="117" y="0"/>
                            </a:lnTo>
                            <a:lnTo>
                              <a:pt x="164"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89" name="Freeform 250"/>
                      <p:cNvSpPr>
                        <a:spLocks/>
                      </p:cNvSpPr>
                      <p:nvPr/>
                    </p:nvSpPr>
                    <p:spPr bwMode="auto">
                      <a:xfrm>
                        <a:off x="1604" y="601"/>
                        <a:ext cx="8" cy="6"/>
                      </a:xfrm>
                      <a:custGeom>
                        <a:avLst/>
                        <a:gdLst>
                          <a:gd name="T0" fmla="*/ 0 w 65"/>
                          <a:gd name="T1" fmla="*/ 0 h 47"/>
                          <a:gd name="T2" fmla="*/ 18 w 65"/>
                          <a:gd name="T3" fmla="*/ 47 h 47"/>
                          <a:gd name="T4" fmla="*/ 47 w 65"/>
                          <a:gd name="T5" fmla="*/ 47 h 47"/>
                          <a:gd name="T6" fmla="*/ 65 w 65"/>
                          <a:gd name="T7" fmla="*/ 23 h 47"/>
                          <a:gd name="T8" fmla="*/ 65 w 65"/>
                          <a:gd name="T9" fmla="*/ 0 h 47"/>
                          <a:gd name="T10" fmla="*/ 0 w 65"/>
                          <a:gd name="T11" fmla="*/ 0 h 47"/>
                          <a:gd name="T12" fmla="*/ 0 60000 65536"/>
                          <a:gd name="T13" fmla="*/ 0 60000 65536"/>
                          <a:gd name="T14" fmla="*/ 0 60000 65536"/>
                          <a:gd name="T15" fmla="*/ 0 60000 65536"/>
                          <a:gd name="T16" fmla="*/ 0 60000 65536"/>
                          <a:gd name="T17" fmla="*/ 0 60000 65536"/>
                          <a:gd name="T18" fmla="*/ 0 w 65"/>
                          <a:gd name="T19" fmla="*/ 0 h 47"/>
                          <a:gd name="T20" fmla="*/ 65 w 6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65" h="47">
                            <a:moveTo>
                              <a:pt x="0" y="0"/>
                            </a:moveTo>
                            <a:lnTo>
                              <a:pt x="18" y="47"/>
                            </a:lnTo>
                            <a:lnTo>
                              <a:pt x="47" y="47"/>
                            </a:lnTo>
                            <a:lnTo>
                              <a:pt x="65" y="23"/>
                            </a:lnTo>
                            <a:lnTo>
                              <a:pt x="65" y="0"/>
                            </a:lnTo>
                            <a:lnTo>
                              <a:pt x="0"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0" name="Freeform 251"/>
                      <p:cNvSpPr>
                        <a:spLocks/>
                      </p:cNvSpPr>
                      <p:nvPr/>
                    </p:nvSpPr>
                    <p:spPr bwMode="auto">
                      <a:xfrm>
                        <a:off x="1567" y="482"/>
                        <a:ext cx="60" cy="71"/>
                      </a:xfrm>
                      <a:custGeom>
                        <a:avLst/>
                        <a:gdLst>
                          <a:gd name="T0" fmla="*/ 94 w 477"/>
                          <a:gd name="T1" fmla="*/ 564 h 564"/>
                          <a:gd name="T2" fmla="*/ 157 w 477"/>
                          <a:gd name="T3" fmla="*/ 424 h 564"/>
                          <a:gd name="T4" fmla="*/ 204 w 477"/>
                          <a:gd name="T5" fmla="*/ 407 h 564"/>
                          <a:gd name="T6" fmla="*/ 227 w 477"/>
                          <a:gd name="T7" fmla="*/ 361 h 564"/>
                          <a:gd name="T8" fmla="*/ 274 w 477"/>
                          <a:gd name="T9" fmla="*/ 297 h 564"/>
                          <a:gd name="T10" fmla="*/ 430 w 477"/>
                          <a:gd name="T11" fmla="*/ 180 h 564"/>
                          <a:gd name="T12" fmla="*/ 477 w 477"/>
                          <a:gd name="T13" fmla="*/ 93 h 564"/>
                          <a:gd name="T14" fmla="*/ 453 w 477"/>
                          <a:gd name="T15" fmla="*/ 23 h 564"/>
                          <a:gd name="T16" fmla="*/ 430 w 477"/>
                          <a:gd name="T17" fmla="*/ 0 h 564"/>
                          <a:gd name="T18" fmla="*/ 384 w 477"/>
                          <a:gd name="T19" fmla="*/ 23 h 564"/>
                          <a:gd name="T20" fmla="*/ 343 w 477"/>
                          <a:gd name="T21" fmla="*/ 23 h 564"/>
                          <a:gd name="T22" fmla="*/ 251 w 477"/>
                          <a:gd name="T23" fmla="*/ 117 h 564"/>
                          <a:gd name="T24" fmla="*/ 251 w 477"/>
                          <a:gd name="T25" fmla="*/ 140 h 564"/>
                          <a:gd name="T26" fmla="*/ 157 w 477"/>
                          <a:gd name="T27" fmla="*/ 180 h 564"/>
                          <a:gd name="T28" fmla="*/ 134 w 477"/>
                          <a:gd name="T29" fmla="*/ 250 h 564"/>
                          <a:gd name="T30" fmla="*/ 134 w 477"/>
                          <a:gd name="T31" fmla="*/ 320 h 564"/>
                          <a:gd name="T32" fmla="*/ 94 w 477"/>
                          <a:gd name="T33" fmla="*/ 344 h 564"/>
                          <a:gd name="T34" fmla="*/ 24 w 477"/>
                          <a:gd name="T35" fmla="*/ 344 h 564"/>
                          <a:gd name="T36" fmla="*/ 0 w 477"/>
                          <a:gd name="T37" fmla="*/ 361 h 564"/>
                          <a:gd name="T38" fmla="*/ 47 w 477"/>
                          <a:gd name="T39" fmla="*/ 384 h 564"/>
                          <a:gd name="T40" fmla="*/ 24 w 477"/>
                          <a:gd name="T41" fmla="*/ 454 h 564"/>
                          <a:gd name="T42" fmla="*/ 70 w 477"/>
                          <a:gd name="T43" fmla="*/ 499 h 564"/>
                          <a:gd name="T44" fmla="*/ 24 w 477"/>
                          <a:gd name="T45" fmla="*/ 541 h 564"/>
                          <a:gd name="T46" fmla="*/ 47 w 477"/>
                          <a:gd name="T47" fmla="*/ 564 h 564"/>
                          <a:gd name="T48" fmla="*/ 94 w 477"/>
                          <a:gd name="T49" fmla="*/ 564 h 5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7"/>
                          <a:gd name="T76" fmla="*/ 0 h 564"/>
                          <a:gd name="T77" fmla="*/ 477 w 477"/>
                          <a:gd name="T78" fmla="*/ 564 h 5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7" h="564">
                            <a:moveTo>
                              <a:pt x="94" y="564"/>
                            </a:moveTo>
                            <a:lnTo>
                              <a:pt x="157" y="424"/>
                            </a:lnTo>
                            <a:lnTo>
                              <a:pt x="204" y="407"/>
                            </a:lnTo>
                            <a:lnTo>
                              <a:pt x="227" y="361"/>
                            </a:lnTo>
                            <a:lnTo>
                              <a:pt x="274" y="297"/>
                            </a:lnTo>
                            <a:lnTo>
                              <a:pt x="430" y="180"/>
                            </a:lnTo>
                            <a:lnTo>
                              <a:pt x="477" y="93"/>
                            </a:lnTo>
                            <a:lnTo>
                              <a:pt x="453" y="23"/>
                            </a:lnTo>
                            <a:lnTo>
                              <a:pt x="430" y="0"/>
                            </a:lnTo>
                            <a:lnTo>
                              <a:pt x="384" y="23"/>
                            </a:lnTo>
                            <a:lnTo>
                              <a:pt x="343" y="23"/>
                            </a:lnTo>
                            <a:lnTo>
                              <a:pt x="251" y="117"/>
                            </a:lnTo>
                            <a:lnTo>
                              <a:pt x="251" y="140"/>
                            </a:lnTo>
                            <a:lnTo>
                              <a:pt x="157" y="180"/>
                            </a:lnTo>
                            <a:lnTo>
                              <a:pt x="134" y="250"/>
                            </a:lnTo>
                            <a:lnTo>
                              <a:pt x="134" y="320"/>
                            </a:lnTo>
                            <a:lnTo>
                              <a:pt x="94" y="344"/>
                            </a:lnTo>
                            <a:lnTo>
                              <a:pt x="24" y="344"/>
                            </a:lnTo>
                            <a:lnTo>
                              <a:pt x="0" y="361"/>
                            </a:lnTo>
                            <a:lnTo>
                              <a:pt x="47" y="384"/>
                            </a:lnTo>
                            <a:lnTo>
                              <a:pt x="24" y="454"/>
                            </a:lnTo>
                            <a:lnTo>
                              <a:pt x="70" y="499"/>
                            </a:lnTo>
                            <a:lnTo>
                              <a:pt x="24" y="541"/>
                            </a:lnTo>
                            <a:lnTo>
                              <a:pt x="47" y="564"/>
                            </a:lnTo>
                            <a:lnTo>
                              <a:pt x="94" y="56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1" name="Freeform 252"/>
                      <p:cNvSpPr>
                        <a:spLocks/>
                      </p:cNvSpPr>
                      <p:nvPr/>
                    </p:nvSpPr>
                    <p:spPr bwMode="auto">
                      <a:xfrm>
                        <a:off x="1694" y="367"/>
                        <a:ext cx="23" cy="28"/>
                      </a:xfrm>
                      <a:custGeom>
                        <a:avLst/>
                        <a:gdLst>
                          <a:gd name="T0" fmla="*/ 0 w 181"/>
                          <a:gd name="T1" fmla="*/ 92 h 226"/>
                          <a:gd name="T2" fmla="*/ 17 w 181"/>
                          <a:gd name="T3" fmla="*/ 116 h 226"/>
                          <a:gd name="T4" fmla="*/ 17 w 181"/>
                          <a:gd name="T5" fmla="*/ 156 h 226"/>
                          <a:gd name="T6" fmla="*/ 111 w 181"/>
                          <a:gd name="T7" fmla="*/ 179 h 226"/>
                          <a:gd name="T8" fmla="*/ 134 w 181"/>
                          <a:gd name="T9" fmla="*/ 226 h 226"/>
                          <a:gd name="T10" fmla="*/ 157 w 181"/>
                          <a:gd name="T11" fmla="*/ 226 h 226"/>
                          <a:gd name="T12" fmla="*/ 157 w 181"/>
                          <a:gd name="T13" fmla="*/ 203 h 226"/>
                          <a:gd name="T14" fmla="*/ 157 w 181"/>
                          <a:gd name="T15" fmla="*/ 134 h 226"/>
                          <a:gd name="T16" fmla="*/ 181 w 181"/>
                          <a:gd name="T17" fmla="*/ 116 h 226"/>
                          <a:gd name="T18" fmla="*/ 181 w 181"/>
                          <a:gd name="T19" fmla="*/ 69 h 226"/>
                          <a:gd name="T20" fmla="*/ 111 w 181"/>
                          <a:gd name="T21" fmla="*/ 0 h 226"/>
                          <a:gd name="T22" fmla="*/ 64 w 181"/>
                          <a:gd name="T23" fmla="*/ 22 h 226"/>
                          <a:gd name="T24" fmla="*/ 41 w 181"/>
                          <a:gd name="T25" fmla="*/ 0 h 226"/>
                          <a:gd name="T26" fmla="*/ 17 w 181"/>
                          <a:gd name="T27" fmla="*/ 69 h 226"/>
                          <a:gd name="T28" fmla="*/ 0 w 181"/>
                          <a:gd name="T29" fmla="*/ 92 h 2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1"/>
                          <a:gd name="T46" fmla="*/ 0 h 226"/>
                          <a:gd name="T47" fmla="*/ 181 w 181"/>
                          <a:gd name="T48" fmla="*/ 226 h 2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1" h="226">
                            <a:moveTo>
                              <a:pt x="0" y="92"/>
                            </a:moveTo>
                            <a:lnTo>
                              <a:pt x="17" y="116"/>
                            </a:lnTo>
                            <a:lnTo>
                              <a:pt x="17" y="156"/>
                            </a:lnTo>
                            <a:lnTo>
                              <a:pt x="111" y="179"/>
                            </a:lnTo>
                            <a:lnTo>
                              <a:pt x="134" y="226"/>
                            </a:lnTo>
                            <a:lnTo>
                              <a:pt x="157" y="226"/>
                            </a:lnTo>
                            <a:lnTo>
                              <a:pt x="157" y="203"/>
                            </a:lnTo>
                            <a:lnTo>
                              <a:pt x="157" y="134"/>
                            </a:lnTo>
                            <a:lnTo>
                              <a:pt x="181" y="116"/>
                            </a:lnTo>
                            <a:lnTo>
                              <a:pt x="181" y="69"/>
                            </a:lnTo>
                            <a:lnTo>
                              <a:pt x="111" y="0"/>
                            </a:lnTo>
                            <a:lnTo>
                              <a:pt x="64" y="22"/>
                            </a:lnTo>
                            <a:lnTo>
                              <a:pt x="41" y="0"/>
                            </a:lnTo>
                            <a:lnTo>
                              <a:pt x="17" y="69"/>
                            </a:lnTo>
                            <a:lnTo>
                              <a:pt x="0" y="9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2" name="Freeform 253"/>
                      <p:cNvSpPr>
                        <a:spLocks/>
                      </p:cNvSpPr>
                      <p:nvPr/>
                    </p:nvSpPr>
                    <p:spPr bwMode="auto">
                      <a:xfrm>
                        <a:off x="1719" y="389"/>
                        <a:ext cx="32" cy="32"/>
                      </a:xfrm>
                      <a:custGeom>
                        <a:avLst/>
                        <a:gdLst>
                          <a:gd name="T0" fmla="*/ 0 w 249"/>
                          <a:gd name="T1" fmla="*/ 24 h 251"/>
                          <a:gd name="T2" fmla="*/ 0 w 249"/>
                          <a:gd name="T3" fmla="*/ 94 h 251"/>
                          <a:gd name="T4" fmla="*/ 23 w 249"/>
                          <a:gd name="T5" fmla="*/ 157 h 251"/>
                          <a:gd name="T6" fmla="*/ 134 w 249"/>
                          <a:gd name="T7" fmla="*/ 181 h 251"/>
                          <a:gd name="T8" fmla="*/ 226 w 249"/>
                          <a:gd name="T9" fmla="*/ 251 h 251"/>
                          <a:gd name="T10" fmla="*/ 249 w 249"/>
                          <a:gd name="T11" fmla="*/ 204 h 251"/>
                          <a:gd name="T12" fmla="*/ 180 w 249"/>
                          <a:gd name="T13" fmla="*/ 134 h 251"/>
                          <a:gd name="T14" fmla="*/ 204 w 249"/>
                          <a:gd name="T15" fmla="*/ 47 h 251"/>
                          <a:gd name="T16" fmla="*/ 180 w 249"/>
                          <a:gd name="T17" fmla="*/ 0 h 251"/>
                          <a:gd name="T18" fmla="*/ 87 w 249"/>
                          <a:gd name="T19" fmla="*/ 0 h 251"/>
                          <a:gd name="T20" fmla="*/ 69 w 249"/>
                          <a:gd name="T21" fmla="*/ 0 h 251"/>
                          <a:gd name="T22" fmla="*/ 0 w 249"/>
                          <a:gd name="T23" fmla="*/ 24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9"/>
                          <a:gd name="T37" fmla="*/ 0 h 251"/>
                          <a:gd name="T38" fmla="*/ 249 w 249"/>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9" h="251">
                            <a:moveTo>
                              <a:pt x="0" y="24"/>
                            </a:moveTo>
                            <a:lnTo>
                              <a:pt x="0" y="94"/>
                            </a:lnTo>
                            <a:lnTo>
                              <a:pt x="23" y="157"/>
                            </a:lnTo>
                            <a:lnTo>
                              <a:pt x="134" y="181"/>
                            </a:lnTo>
                            <a:lnTo>
                              <a:pt x="226" y="251"/>
                            </a:lnTo>
                            <a:lnTo>
                              <a:pt x="249" y="204"/>
                            </a:lnTo>
                            <a:lnTo>
                              <a:pt x="180" y="134"/>
                            </a:lnTo>
                            <a:lnTo>
                              <a:pt x="204" y="47"/>
                            </a:lnTo>
                            <a:lnTo>
                              <a:pt x="180" y="0"/>
                            </a:lnTo>
                            <a:lnTo>
                              <a:pt x="87" y="0"/>
                            </a:lnTo>
                            <a:lnTo>
                              <a:pt x="69" y="0"/>
                            </a:lnTo>
                            <a:lnTo>
                              <a:pt x="0" y="2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3" name="Freeform 254"/>
                      <p:cNvSpPr>
                        <a:spLocks/>
                      </p:cNvSpPr>
                      <p:nvPr/>
                    </p:nvSpPr>
                    <p:spPr bwMode="auto">
                      <a:xfrm>
                        <a:off x="1759" y="398"/>
                        <a:ext cx="28" cy="31"/>
                      </a:xfrm>
                      <a:custGeom>
                        <a:avLst/>
                        <a:gdLst>
                          <a:gd name="T0" fmla="*/ 0 w 226"/>
                          <a:gd name="T1" fmla="*/ 24 h 251"/>
                          <a:gd name="T2" fmla="*/ 0 w 226"/>
                          <a:gd name="T3" fmla="*/ 87 h 251"/>
                          <a:gd name="T4" fmla="*/ 47 w 226"/>
                          <a:gd name="T5" fmla="*/ 111 h 251"/>
                          <a:gd name="T6" fmla="*/ 47 w 226"/>
                          <a:gd name="T7" fmla="*/ 181 h 251"/>
                          <a:gd name="T8" fmla="*/ 47 w 226"/>
                          <a:gd name="T9" fmla="*/ 251 h 251"/>
                          <a:gd name="T10" fmla="*/ 134 w 226"/>
                          <a:gd name="T11" fmla="*/ 221 h 251"/>
                          <a:gd name="T12" fmla="*/ 203 w 226"/>
                          <a:gd name="T13" fmla="*/ 204 h 251"/>
                          <a:gd name="T14" fmla="*/ 226 w 226"/>
                          <a:gd name="T15" fmla="*/ 157 h 251"/>
                          <a:gd name="T16" fmla="*/ 226 w 226"/>
                          <a:gd name="T17" fmla="*/ 111 h 251"/>
                          <a:gd name="T18" fmla="*/ 157 w 226"/>
                          <a:gd name="T19" fmla="*/ 64 h 251"/>
                          <a:gd name="T20" fmla="*/ 134 w 226"/>
                          <a:gd name="T21" fmla="*/ 24 h 251"/>
                          <a:gd name="T22" fmla="*/ 87 w 226"/>
                          <a:gd name="T23" fmla="*/ 0 h 251"/>
                          <a:gd name="T24" fmla="*/ 47 w 226"/>
                          <a:gd name="T25" fmla="*/ 47 h 251"/>
                          <a:gd name="T26" fmla="*/ 47 w 226"/>
                          <a:gd name="T27" fmla="*/ 24 h 251"/>
                          <a:gd name="T28" fmla="*/ 0 w 226"/>
                          <a:gd name="T29" fmla="*/ 24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6"/>
                          <a:gd name="T46" fmla="*/ 0 h 251"/>
                          <a:gd name="T47" fmla="*/ 226 w 226"/>
                          <a:gd name="T48" fmla="*/ 251 h 2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6" h="251">
                            <a:moveTo>
                              <a:pt x="0" y="24"/>
                            </a:moveTo>
                            <a:lnTo>
                              <a:pt x="0" y="87"/>
                            </a:lnTo>
                            <a:lnTo>
                              <a:pt x="47" y="111"/>
                            </a:lnTo>
                            <a:lnTo>
                              <a:pt x="47" y="181"/>
                            </a:lnTo>
                            <a:lnTo>
                              <a:pt x="47" y="251"/>
                            </a:lnTo>
                            <a:lnTo>
                              <a:pt x="134" y="221"/>
                            </a:lnTo>
                            <a:lnTo>
                              <a:pt x="203" y="204"/>
                            </a:lnTo>
                            <a:lnTo>
                              <a:pt x="226" y="157"/>
                            </a:lnTo>
                            <a:lnTo>
                              <a:pt x="226" y="111"/>
                            </a:lnTo>
                            <a:lnTo>
                              <a:pt x="157" y="64"/>
                            </a:lnTo>
                            <a:lnTo>
                              <a:pt x="134" y="24"/>
                            </a:lnTo>
                            <a:lnTo>
                              <a:pt x="87" y="0"/>
                            </a:lnTo>
                            <a:lnTo>
                              <a:pt x="47" y="47"/>
                            </a:lnTo>
                            <a:lnTo>
                              <a:pt x="47" y="24"/>
                            </a:lnTo>
                            <a:lnTo>
                              <a:pt x="0" y="24"/>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4" name="Freeform 255"/>
                      <p:cNvSpPr>
                        <a:spLocks/>
                      </p:cNvSpPr>
                      <p:nvPr/>
                    </p:nvSpPr>
                    <p:spPr bwMode="auto">
                      <a:xfrm>
                        <a:off x="1696" y="398"/>
                        <a:ext cx="15" cy="8"/>
                      </a:xfrm>
                      <a:custGeom>
                        <a:avLst/>
                        <a:gdLst>
                          <a:gd name="T0" fmla="*/ 94 w 117"/>
                          <a:gd name="T1" fmla="*/ 0 h 64"/>
                          <a:gd name="T2" fmla="*/ 0 w 117"/>
                          <a:gd name="T3" fmla="*/ 24 h 64"/>
                          <a:gd name="T4" fmla="*/ 94 w 117"/>
                          <a:gd name="T5" fmla="*/ 64 h 64"/>
                          <a:gd name="T6" fmla="*/ 117 w 117"/>
                          <a:gd name="T7" fmla="*/ 47 h 64"/>
                          <a:gd name="T8" fmla="*/ 94 w 117"/>
                          <a:gd name="T9" fmla="*/ 0 h 64"/>
                          <a:gd name="T10" fmla="*/ 0 60000 65536"/>
                          <a:gd name="T11" fmla="*/ 0 60000 65536"/>
                          <a:gd name="T12" fmla="*/ 0 60000 65536"/>
                          <a:gd name="T13" fmla="*/ 0 60000 65536"/>
                          <a:gd name="T14" fmla="*/ 0 60000 65536"/>
                          <a:gd name="T15" fmla="*/ 0 w 117"/>
                          <a:gd name="T16" fmla="*/ 0 h 64"/>
                          <a:gd name="T17" fmla="*/ 117 w 117"/>
                          <a:gd name="T18" fmla="*/ 64 h 64"/>
                        </a:gdLst>
                        <a:ahLst/>
                        <a:cxnLst>
                          <a:cxn ang="T10">
                            <a:pos x="T0" y="T1"/>
                          </a:cxn>
                          <a:cxn ang="T11">
                            <a:pos x="T2" y="T3"/>
                          </a:cxn>
                          <a:cxn ang="T12">
                            <a:pos x="T4" y="T5"/>
                          </a:cxn>
                          <a:cxn ang="T13">
                            <a:pos x="T6" y="T7"/>
                          </a:cxn>
                          <a:cxn ang="T14">
                            <a:pos x="T8" y="T9"/>
                          </a:cxn>
                        </a:cxnLst>
                        <a:rect l="T15" t="T16" r="T17" b="T18"/>
                        <a:pathLst>
                          <a:path w="117" h="64">
                            <a:moveTo>
                              <a:pt x="94" y="0"/>
                            </a:moveTo>
                            <a:lnTo>
                              <a:pt x="0" y="24"/>
                            </a:lnTo>
                            <a:lnTo>
                              <a:pt x="94" y="64"/>
                            </a:lnTo>
                            <a:lnTo>
                              <a:pt x="117" y="47"/>
                            </a:lnTo>
                            <a:lnTo>
                              <a:pt x="94"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5" name="Freeform 256"/>
                      <p:cNvSpPr>
                        <a:spLocks/>
                      </p:cNvSpPr>
                      <p:nvPr/>
                    </p:nvSpPr>
                    <p:spPr bwMode="auto">
                      <a:xfrm>
                        <a:off x="1985" y="406"/>
                        <a:ext cx="39" cy="34"/>
                      </a:xfrm>
                      <a:custGeom>
                        <a:avLst/>
                        <a:gdLst>
                          <a:gd name="T0" fmla="*/ 23 w 314"/>
                          <a:gd name="T1" fmla="*/ 0 h 274"/>
                          <a:gd name="T2" fmla="*/ 0 w 314"/>
                          <a:gd name="T3" fmla="*/ 93 h 274"/>
                          <a:gd name="T4" fmla="*/ 47 w 314"/>
                          <a:gd name="T5" fmla="*/ 157 h 274"/>
                          <a:gd name="T6" fmla="*/ 23 w 314"/>
                          <a:gd name="T7" fmla="*/ 227 h 274"/>
                          <a:gd name="T8" fmla="*/ 87 w 314"/>
                          <a:gd name="T9" fmla="*/ 274 h 274"/>
                          <a:gd name="T10" fmla="*/ 134 w 314"/>
                          <a:gd name="T11" fmla="*/ 274 h 274"/>
                          <a:gd name="T12" fmla="*/ 157 w 314"/>
                          <a:gd name="T13" fmla="*/ 204 h 274"/>
                          <a:gd name="T14" fmla="*/ 227 w 314"/>
                          <a:gd name="T15" fmla="*/ 227 h 274"/>
                          <a:gd name="T16" fmla="*/ 273 w 314"/>
                          <a:gd name="T17" fmla="*/ 157 h 274"/>
                          <a:gd name="T18" fmla="*/ 204 w 314"/>
                          <a:gd name="T19" fmla="*/ 117 h 274"/>
                          <a:gd name="T20" fmla="*/ 204 w 314"/>
                          <a:gd name="T21" fmla="*/ 70 h 274"/>
                          <a:gd name="T22" fmla="*/ 296 w 314"/>
                          <a:gd name="T23" fmla="*/ 140 h 274"/>
                          <a:gd name="T24" fmla="*/ 314 w 314"/>
                          <a:gd name="T25" fmla="*/ 117 h 274"/>
                          <a:gd name="T26" fmla="*/ 314 w 314"/>
                          <a:gd name="T27" fmla="*/ 70 h 274"/>
                          <a:gd name="T28" fmla="*/ 227 w 314"/>
                          <a:gd name="T29" fmla="*/ 0 h 274"/>
                          <a:gd name="T30" fmla="*/ 180 w 314"/>
                          <a:gd name="T31" fmla="*/ 0 h 274"/>
                          <a:gd name="T32" fmla="*/ 134 w 314"/>
                          <a:gd name="T33" fmla="*/ 23 h 274"/>
                          <a:gd name="T34" fmla="*/ 116 w 314"/>
                          <a:gd name="T35" fmla="*/ 70 h 274"/>
                          <a:gd name="T36" fmla="*/ 70 w 314"/>
                          <a:gd name="T37" fmla="*/ 23 h 274"/>
                          <a:gd name="T38" fmla="*/ 23 w 314"/>
                          <a:gd name="T39" fmla="*/ 0 h 2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4"/>
                          <a:gd name="T61" fmla="*/ 0 h 274"/>
                          <a:gd name="T62" fmla="*/ 314 w 314"/>
                          <a:gd name="T63" fmla="*/ 274 h 2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4" h="274">
                            <a:moveTo>
                              <a:pt x="23" y="0"/>
                            </a:moveTo>
                            <a:lnTo>
                              <a:pt x="0" y="93"/>
                            </a:lnTo>
                            <a:lnTo>
                              <a:pt x="47" y="157"/>
                            </a:lnTo>
                            <a:lnTo>
                              <a:pt x="23" y="227"/>
                            </a:lnTo>
                            <a:lnTo>
                              <a:pt x="87" y="274"/>
                            </a:lnTo>
                            <a:lnTo>
                              <a:pt x="134" y="274"/>
                            </a:lnTo>
                            <a:lnTo>
                              <a:pt x="157" y="204"/>
                            </a:lnTo>
                            <a:lnTo>
                              <a:pt x="227" y="227"/>
                            </a:lnTo>
                            <a:lnTo>
                              <a:pt x="273" y="157"/>
                            </a:lnTo>
                            <a:lnTo>
                              <a:pt x="204" y="117"/>
                            </a:lnTo>
                            <a:lnTo>
                              <a:pt x="204" y="70"/>
                            </a:lnTo>
                            <a:lnTo>
                              <a:pt x="296" y="140"/>
                            </a:lnTo>
                            <a:lnTo>
                              <a:pt x="314" y="117"/>
                            </a:lnTo>
                            <a:lnTo>
                              <a:pt x="314" y="70"/>
                            </a:lnTo>
                            <a:lnTo>
                              <a:pt x="227" y="0"/>
                            </a:lnTo>
                            <a:lnTo>
                              <a:pt x="180" y="0"/>
                            </a:lnTo>
                            <a:lnTo>
                              <a:pt x="134" y="23"/>
                            </a:lnTo>
                            <a:lnTo>
                              <a:pt x="116" y="70"/>
                            </a:lnTo>
                            <a:lnTo>
                              <a:pt x="70" y="23"/>
                            </a:lnTo>
                            <a:lnTo>
                              <a:pt x="23" y="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6" name="Freeform 257"/>
                      <p:cNvSpPr>
                        <a:spLocks/>
                      </p:cNvSpPr>
                      <p:nvPr/>
                    </p:nvSpPr>
                    <p:spPr bwMode="auto">
                      <a:xfrm>
                        <a:off x="1470" y="477"/>
                        <a:ext cx="863" cy="376"/>
                      </a:xfrm>
                      <a:custGeom>
                        <a:avLst/>
                        <a:gdLst>
                          <a:gd name="T0" fmla="*/ 18 w 6905"/>
                          <a:gd name="T1" fmla="*/ 1870 h 3009"/>
                          <a:gd name="T2" fmla="*/ 0 w 6905"/>
                          <a:gd name="T3" fmla="*/ 1922 h 3009"/>
                          <a:gd name="T4" fmla="*/ 1000 w 6905"/>
                          <a:gd name="T5" fmla="*/ 3009 h 3009"/>
                          <a:gd name="T6" fmla="*/ 6858 w 6905"/>
                          <a:gd name="T7" fmla="*/ 209 h 3009"/>
                          <a:gd name="T8" fmla="*/ 6905 w 6905"/>
                          <a:gd name="T9" fmla="*/ 11 h 3009"/>
                          <a:gd name="T10" fmla="*/ 6864 w 6905"/>
                          <a:gd name="T11" fmla="*/ 6 h 3009"/>
                          <a:gd name="T12" fmla="*/ 6567 w 6905"/>
                          <a:gd name="T13" fmla="*/ 0 h 3009"/>
                          <a:gd name="T14" fmla="*/ 6365 w 6905"/>
                          <a:gd name="T15" fmla="*/ 185 h 3009"/>
                          <a:gd name="T16" fmla="*/ 1139 w 6905"/>
                          <a:gd name="T17" fmla="*/ 2230 h 3009"/>
                          <a:gd name="T18" fmla="*/ 186 w 6905"/>
                          <a:gd name="T19" fmla="*/ 1887 h 3009"/>
                          <a:gd name="T20" fmla="*/ 18 w 6905"/>
                          <a:gd name="T21" fmla="*/ 1870 h 30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5"/>
                          <a:gd name="T34" fmla="*/ 0 h 3009"/>
                          <a:gd name="T35" fmla="*/ 6905 w 6905"/>
                          <a:gd name="T36" fmla="*/ 3009 h 30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5" h="3009">
                            <a:moveTo>
                              <a:pt x="18" y="1870"/>
                            </a:moveTo>
                            <a:lnTo>
                              <a:pt x="0" y="1922"/>
                            </a:lnTo>
                            <a:lnTo>
                              <a:pt x="1000" y="3009"/>
                            </a:lnTo>
                            <a:lnTo>
                              <a:pt x="6858" y="209"/>
                            </a:lnTo>
                            <a:lnTo>
                              <a:pt x="6905" y="11"/>
                            </a:lnTo>
                            <a:lnTo>
                              <a:pt x="6864" y="6"/>
                            </a:lnTo>
                            <a:lnTo>
                              <a:pt x="6567" y="0"/>
                            </a:lnTo>
                            <a:lnTo>
                              <a:pt x="6365" y="185"/>
                            </a:lnTo>
                            <a:lnTo>
                              <a:pt x="1139" y="2230"/>
                            </a:lnTo>
                            <a:lnTo>
                              <a:pt x="186" y="1887"/>
                            </a:lnTo>
                            <a:lnTo>
                              <a:pt x="18" y="1870"/>
                            </a:lnTo>
                            <a:close/>
                          </a:path>
                        </a:pathLst>
                      </a:custGeom>
                      <a:solidFill>
                        <a:sysClr val="window" lastClr="FFFFFF">
                          <a:lumMod val="85000"/>
                        </a:sysClr>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7" name="Freeform 258"/>
                      <p:cNvSpPr>
                        <a:spLocks/>
                      </p:cNvSpPr>
                      <p:nvPr/>
                    </p:nvSpPr>
                    <p:spPr bwMode="auto">
                      <a:xfrm>
                        <a:off x="1396" y="916"/>
                        <a:ext cx="19" cy="17"/>
                      </a:xfrm>
                      <a:custGeom>
                        <a:avLst/>
                        <a:gdLst>
                          <a:gd name="T0" fmla="*/ 0 w 152"/>
                          <a:gd name="T1" fmla="*/ 12 h 128"/>
                          <a:gd name="T2" fmla="*/ 35 w 152"/>
                          <a:gd name="T3" fmla="*/ 0 h 128"/>
                          <a:gd name="T4" fmla="*/ 87 w 152"/>
                          <a:gd name="T5" fmla="*/ 17 h 128"/>
                          <a:gd name="T6" fmla="*/ 152 w 152"/>
                          <a:gd name="T7" fmla="*/ 93 h 128"/>
                          <a:gd name="T8" fmla="*/ 111 w 152"/>
                          <a:gd name="T9" fmla="*/ 122 h 128"/>
                          <a:gd name="T10" fmla="*/ 82 w 152"/>
                          <a:gd name="T11" fmla="*/ 128 h 128"/>
                          <a:gd name="T12" fmla="*/ 18 w 152"/>
                          <a:gd name="T13" fmla="*/ 111 h 128"/>
                          <a:gd name="T14" fmla="*/ 18 w 152"/>
                          <a:gd name="T15" fmla="*/ 59 h 128"/>
                          <a:gd name="T16" fmla="*/ 0 w 152"/>
                          <a:gd name="T17" fmla="*/ 12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28"/>
                          <a:gd name="T29" fmla="*/ 152 w 152"/>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28">
                            <a:moveTo>
                              <a:pt x="0" y="12"/>
                            </a:moveTo>
                            <a:lnTo>
                              <a:pt x="35" y="0"/>
                            </a:lnTo>
                            <a:lnTo>
                              <a:pt x="87" y="17"/>
                            </a:lnTo>
                            <a:lnTo>
                              <a:pt x="152" y="93"/>
                            </a:lnTo>
                            <a:lnTo>
                              <a:pt x="111" y="122"/>
                            </a:lnTo>
                            <a:lnTo>
                              <a:pt x="82" y="128"/>
                            </a:lnTo>
                            <a:lnTo>
                              <a:pt x="18" y="111"/>
                            </a:lnTo>
                            <a:lnTo>
                              <a:pt x="18" y="59"/>
                            </a:lnTo>
                            <a:lnTo>
                              <a:pt x="0" y="12"/>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8" name="Freeform 259"/>
                      <p:cNvSpPr>
                        <a:spLocks/>
                      </p:cNvSpPr>
                      <p:nvPr/>
                    </p:nvSpPr>
                    <p:spPr bwMode="auto">
                      <a:xfrm>
                        <a:off x="1987" y="1222"/>
                        <a:ext cx="29" cy="44"/>
                      </a:xfrm>
                      <a:custGeom>
                        <a:avLst/>
                        <a:gdLst>
                          <a:gd name="T0" fmla="*/ 0 w 232"/>
                          <a:gd name="T1" fmla="*/ 0 h 354"/>
                          <a:gd name="T2" fmla="*/ 23 w 232"/>
                          <a:gd name="T3" fmla="*/ 110 h 354"/>
                          <a:gd name="T4" fmla="*/ 70 w 232"/>
                          <a:gd name="T5" fmla="*/ 244 h 354"/>
                          <a:gd name="T6" fmla="*/ 232 w 232"/>
                          <a:gd name="T7" fmla="*/ 354 h 354"/>
                          <a:gd name="T8" fmla="*/ 232 w 232"/>
                          <a:gd name="T9" fmla="*/ 255 h 354"/>
                          <a:gd name="T10" fmla="*/ 187 w 232"/>
                          <a:gd name="T11" fmla="*/ 220 h 354"/>
                          <a:gd name="T12" fmla="*/ 187 w 232"/>
                          <a:gd name="T13" fmla="*/ 87 h 354"/>
                          <a:gd name="T14" fmla="*/ 145 w 232"/>
                          <a:gd name="T15" fmla="*/ 12 h 354"/>
                          <a:gd name="T16" fmla="*/ 70 w 232"/>
                          <a:gd name="T17" fmla="*/ 12 h 354"/>
                          <a:gd name="T18" fmla="*/ 12 w 232"/>
                          <a:gd name="T19" fmla="*/ 6 h 354"/>
                          <a:gd name="T20" fmla="*/ 0 w 232"/>
                          <a:gd name="T21" fmla="*/ 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354"/>
                          <a:gd name="T35" fmla="*/ 232 w 2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354">
                            <a:moveTo>
                              <a:pt x="0" y="0"/>
                            </a:moveTo>
                            <a:lnTo>
                              <a:pt x="23" y="110"/>
                            </a:lnTo>
                            <a:lnTo>
                              <a:pt x="70" y="244"/>
                            </a:lnTo>
                            <a:lnTo>
                              <a:pt x="232" y="354"/>
                            </a:lnTo>
                            <a:lnTo>
                              <a:pt x="232" y="255"/>
                            </a:lnTo>
                            <a:lnTo>
                              <a:pt x="187" y="220"/>
                            </a:lnTo>
                            <a:lnTo>
                              <a:pt x="187" y="87"/>
                            </a:lnTo>
                            <a:lnTo>
                              <a:pt x="145" y="12"/>
                            </a:lnTo>
                            <a:lnTo>
                              <a:pt x="70" y="12"/>
                            </a:lnTo>
                            <a:lnTo>
                              <a:pt x="12" y="6"/>
                            </a:lnTo>
                            <a:lnTo>
                              <a:pt x="0"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299" name="Freeform 260"/>
                      <p:cNvSpPr>
                        <a:spLocks/>
                      </p:cNvSpPr>
                      <p:nvPr/>
                    </p:nvSpPr>
                    <p:spPr bwMode="auto">
                      <a:xfrm>
                        <a:off x="2064" y="1223"/>
                        <a:ext cx="56" cy="51"/>
                      </a:xfrm>
                      <a:custGeom>
                        <a:avLst/>
                        <a:gdLst>
                          <a:gd name="T0" fmla="*/ 0 w 448"/>
                          <a:gd name="T1" fmla="*/ 365 h 407"/>
                          <a:gd name="T2" fmla="*/ 24 w 448"/>
                          <a:gd name="T3" fmla="*/ 389 h 407"/>
                          <a:gd name="T4" fmla="*/ 64 w 448"/>
                          <a:gd name="T5" fmla="*/ 407 h 407"/>
                          <a:gd name="T6" fmla="*/ 111 w 448"/>
                          <a:gd name="T7" fmla="*/ 407 h 407"/>
                          <a:gd name="T8" fmla="*/ 140 w 448"/>
                          <a:gd name="T9" fmla="*/ 377 h 407"/>
                          <a:gd name="T10" fmla="*/ 181 w 448"/>
                          <a:gd name="T11" fmla="*/ 348 h 407"/>
                          <a:gd name="T12" fmla="*/ 221 w 448"/>
                          <a:gd name="T13" fmla="*/ 325 h 407"/>
                          <a:gd name="T14" fmla="*/ 251 w 448"/>
                          <a:gd name="T15" fmla="*/ 278 h 407"/>
                          <a:gd name="T16" fmla="*/ 279 w 448"/>
                          <a:gd name="T17" fmla="*/ 220 h 407"/>
                          <a:gd name="T18" fmla="*/ 291 w 448"/>
                          <a:gd name="T19" fmla="*/ 197 h 407"/>
                          <a:gd name="T20" fmla="*/ 332 w 448"/>
                          <a:gd name="T21" fmla="*/ 163 h 407"/>
                          <a:gd name="T22" fmla="*/ 384 w 448"/>
                          <a:gd name="T23" fmla="*/ 139 h 407"/>
                          <a:gd name="T24" fmla="*/ 425 w 448"/>
                          <a:gd name="T25" fmla="*/ 139 h 407"/>
                          <a:gd name="T26" fmla="*/ 448 w 448"/>
                          <a:gd name="T27" fmla="*/ 121 h 407"/>
                          <a:gd name="T28" fmla="*/ 448 w 448"/>
                          <a:gd name="T29" fmla="*/ 98 h 407"/>
                          <a:gd name="T30" fmla="*/ 408 w 448"/>
                          <a:gd name="T31" fmla="*/ 23 h 407"/>
                          <a:gd name="T32" fmla="*/ 378 w 448"/>
                          <a:gd name="T33" fmla="*/ 0 h 407"/>
                          <a:gd name="T34" fmla="*/ 349 w 448"/>
                          <a:gd name="T35" fmla="*/ 0 h 407"/>
                          <a:gd name="T36" fmla="*/ 303 w 448"/>
                          <a:gd name="T37" fmla="*/ 51 h 407"/>
                          <a:gd name="T38" fmla="*/ 297 w 448"/>
                          <a:gd name="T39" fmla="*/ 121 h 407"/>
                          <a:gd name="T40" fmla="*/ 268 w 448"/>
                          <a:gd name="T41" fmla="*/ 151 h 407"/>
                          <a:gd name="T42" fmla="*/ 274 w 448"/>
                          <a:gd name="T43" fmla="*/ 185 h 407"/>
                          <a:gd name="T44" fmla="*/ 268 w 448"/>
                          <a:gd name="T45" fmla="*/ 220 h 407"/>
                          <a:gd name="T46" fmla="*/ 239 w 448"/>
                          <a:gd name="T47" fmla="*/ 220 h 407"/>
                          <a:gd name="T48" fmla="*/ 216 w 448"/>
                          <a:gd name="T49" fmla="*/ 191 h 407"/>
                          <a:gd name="T50" fmla="*/ 157 w 448"/>
                          <a:gd name="T51" fmla="*/ 255 h 407"/>
                          <a:gd name="T52" fmla="*/ 87 w 448"/>
                          <a:gd name="T53" fmla="*/ 307 h 407"/>
                          <a:gd name="T54" fmla="*/ 70 w 448"/>
                          <a:gd name="T55" fmla="*/ 348 h 407"/>
                          <a:gd name="T56" fmla="*/ 35 w 448"/>
                          <a:gd name="T57" fmla="*/ 360 h 407"/>
                          <a:gd name="T58" fmla="*/ 12 w 448"/>
                          <a:gd name="T59" fmla="*/ 360 h 407"/>
                          <a:gd name="T60" fmla="*/ 0 w 448"/>
                          <a:gd name="T61" fmla="*/ 365 h 40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8"/>
                          <a:gd name="T94" fmla="*/ 0 h 407"/>
                          <a:gd name="T95" fmla="*/ 448 w 448"/>
                          <a:gd name="T96" fmla="*/ 407 h 40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8" h="407">
                            <a:moveTo>
                              <a:pt x="0" y="365"/>
                            </a:moveTo>
                            <a:lnTo>
                              <a:pt x="24" y="389"/>
                            </a:lnTo>
                            <a:lnTo>
                              <a:pt x="64" y="407"/>
                            </a:lnTo>
                            <a:lnTo>
                              <a:pt x="111" y="407"/>
                            </a:lnTo>
                            <a:lnTo>
                              <a:pt x="140" y="377"/>
                            </a:lnTo>
                            <a:lnTo>
                              <a:pt x="181" y="348"/>
                            </a:lnTo>
                            <a:lnTo>
                              <a:pt x="221" y="325"/>
                            </a:lnTo>
                            <a:lnTo>
                              <a:pt x="251" y="278"/>
                            </a:lnTo>
                            <a:lnTo>
                              <a:pt x="279" y="220"/>
                            </a:lnTo>
                            <a:lnTo>
                              <a:pt x="291" y="197"/>
                            </a:lnTo>
                            <a:lnTo>
                              <a:pt x="332" y="163"/>
                            </a:lnTo>
                            <a:lnTo>
                              <a:pt x="384" y="139"/>
                            </a:lnTo>
                            <a:lnTo>
                              <a:pt x="425" y="139"/>
                            </a:lnTo>
                            <a:lnTo>
                              <a:pt x="448" y="121"/>
                            </a:lnTo>
                            <a:lnTo>
                              <a:pt x="448" y="98"/>
                            </a:lnTo>
                            <a:lnTo>
                              <a:pt x="408" y="23"/>
                            </a:lnTo>
                            <a:lnTo>
                              <a:pt x="378" y="0"/>
                            </a:lnTo>
                            <a:lnTo>
                              <a:pt x="349" y="0"/>
                            </a:lnTo>
                            <a:lnTo>
                              <a:pt x="303" y="51"/>
                            </a:lnTo>
                            <a:lnTo>
                              <a:pt x="297" y="121"/>
                            </a:lnTo>
                            <a:lnTo>
                              <a:pt x="268" y="151"/>
                            </a:lnTo>
                            <a:lnTo>
                              <a:pt x="274" y="185"/>
                            </a:lnTo>
                            <a:lnTo>
                              <a:pt x="268" y="220"/>
                            </a:lnTo>
                            <a:lnTo>
                              <a:pt x="239" y="220"/>
                            </a:lnTo>
                            <a:lnTo>
                              <a:pt x="216" y="191"/>
                            </a:lnTo>
                            <a:lnTo>
                              <a:pt x="157" y="255"/>
                            </a:lnTo>
                            <a:lnTo>
                              <a:pt x="87" y="307"/>
                            </a:lnTo>
                            <a:lnTo>
                              <a:pt x="70" y="348"/>
                            </a:lnTo>
                            <a:lnTo>
                              <a:pt x="35" y="360"/>
                            </a:lnTo>
                            <a:lnTo>
                              <a:pt x="12" y="360"/>
                            </a:lnTo>
                            <a:lnTo>
                              <a:pt x="0" y="365"/>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0" name="Freeform 261"/>
                      <p:cNvSpPr>
                        <a:spLocks/>
                      </p:cNvSpPr>
                      <p:nvPr/>
                    </p:nvSpPr>
                    <p:spPr bwMode="auto">
                      <a:xfrm>
                        <a:off x="2091" y="1241"/>
                        <a:ext cx="7" cy="10"/>
                      </a:xfrm>
                      <a:custGeom>
                        <a:avLst/>
                        <a:gdLst>
                          <a:gd name="T0" fmla="*/ 0 w 53"/>
                          <a:gd name="T1" fmla="*/ 40 h 75"/>
                          <a:gd name="T2" fmla="*/ 12 w 53"/>
                          <a:gd name="T3" fmla="*/ 75 h 75"/>
                          <a:gd name="T4" fmla="*/ 41 w 53"/>
                          <a:gd name="T5" fmla="*/ 75 h 75"/>
                          <a:gd name="T6" fmla="*/ 53 w 53"/>
                          <a:gd name="T7" fmla="*/ 40 h 75"/>
                          <a:gd name="T8" fmla="*/ 41 w 53"/>
                          <a:gd name="T9" fmla="*/ 0 h 75"/>
                          <a:gd name="T10" fmla="*/ 6 w 53"/>
                          <a:gd name="T11" fmla="*/ 40 h 75"/>
                          <a:gd name="T12" fmla="*/ 0 w 53"/>
                          <a:gd name="T13" fmla="*/ 40 h 75"/>
                          <a:gd name="T14" fmla="*/ 0 60000 65536"/>
                          <a:gd name="T15" fmla="*/ 0 60000 65536"/>
                          <a:gd name="T16" fmla="*/ 0 60000 65536"/>
                          <a:gd name="T17" fmla="*/ 0 60000 65536"/>
                          <a:gd name="T18" fmla="*/ 0 60000 65536"/>
                          <a:gd name="T19" fmla="*/ 0 60000 65536"/>
                          <a:gd name="T20" fmla="*/ 0 60000 65536"/>
                          <a:gd name="T21" fmla="*/ 0 w 53"/>
                          <a:gd name="T22" fmla="*/ 0 h 75"/>
                          <a:gd name="T23" fmla="*/ 53 w 53"/>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75">
                            <a:moveTo>
                              <a:pt x="0" y="40"/>
                            </a:moveTo>
                            <a:lnTo>
                              <a:pt x="12" y="75"/>
                            </a:lnTo>
                            <a:lnTo>
                              <a:pt x="41" y="75"/>
                            </a:lnTo>
                            <a:lnTo>
                              <a:pt x="53" y="40"/>
                            </a:lnTo>
                            <a:lnTo>
                              <a:pt x="41" y="0"/>
                            </a:lnTo>
                            <a:lnTo>
                              <a:pt x="6" y="40"/>
                            </a:lnTo>
                            <a:lnTo>
                              <a:pt x="0" y="40"/>
                            </a:lnTo>
                            <a:close/>
                          </a:path>
                        </a:pathLst>
                      </a:custGeom>
                      <a:solidFill>
                        <a:srgbClr val="EEECE1">
                          <a:lumMod val="9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1" name="Freeform 262"/>
                      <p:cNvSpPr>
                        <a:spLocks/>
                      </p:cNvSpPr>
                      <p:nvPr/>
                    </p:nvSpPr>
                    <p:spPr bwMode="auto">
                      <a:xfrm>
                        <a:off x="2222" y="1304"/>
                        <a:ext cx="77" cy="80"/>
                      </a:xfrm>
                      <a:custGeom>
                        <a:avLst/>
                        <a:gdLst>
                          <a:gd name="T0" fmla="*/ 616 w 616"/>
                          <a:gd name="T1" fmla="*/ 233 h 645"/>
                          <a:gd name="T2" fmla="*/ 523 w 616"/>
                          <a:gd name="T3" fmla="*/ 157 h 645"/>
                          <a:gd name="T4" fmla="*/ 459 w 616"/>
                          <a:gd name="T5" fmla="*/ 122 h 645"/>
                          <a:gd name="T6" fmla="*/ 406 w 616"/>
                          <a:gd name="T7" fmla="*/ 134 h 645"/>
                          <a:gd name="T8" fmla="*/ 337 w 616"/>
                          <a:gd name="T9" fmla="*/ 181 h 645"/>
                          <a:gd name="T10" fmla="*/ 279 w 616"/>
                          <a:gd name="T11" fmla="*/ 186 h 645"/>
                          <a:gd name="T12" fmla="*/ 215 w 616"/>
                          <a:gd name="T13" fmla="*/ 174 h 645"/>
                          <a:gd name="T14" fmla="*/ 197 w 616"/>
                          <a:gd name="T15" fmla="*/ 52 h 645"/>
                          <a:gd name="T16" fmla="*/ 139 w 616"/>
                          <a:gd name="T17" fmla="*/ 0 h 645"/>
                          <a:gd name="T18" fmla="*/ 80 w 616"/>
                          <a:gd name="T19" fmla="*/ 0 h 645"/>
                          <a:gd name="T20" fmla="*/ 5 w 616"/>
                          <a:gd name="T21" fmla="*/ 24 h 645"/>
                          <a:gd name="T22" fmla="*/ 0 w 616"/>
                          <a:gd name="T23" fmla="*/ 52 h 645"/>
                          <a:gd name="T24" fmla="*/ 58 w 616"/>
                          <a:gd name="T25" fmla="*/ 59 h 645"/>
                          <a:gd name="T26" fmla="*/ 63 w 616"/>
                          <a:gd name="T27" fmla="*/ 99 h 645"/>
                          <a:gd name="T28" fmla="*/ 98 w 616"/>
                          <a:gd name="T29" fmla="*/ 129 h 645"/>
                          <a:gd name="T30" fmla="*/ 133 w 616"/>
                          <a:gd name="T31" fmla="*/ 146 h 645"/>
                          <a:gd name="T32" fmla="*/ 162 w 616"/>
                          <a:gd name="T33" fmla="*/ 146 h 645"/>
                          <a:gd name="T34" fmla="*/ 115 w 616"/>
                          <a:gd name="T35" fmla="*/ 174 h 645"/>
                          <a:gd name="T36" fmla="*/ 98 w 616"/>
                          <a:gd name="T37" fmla="*/ 204 h 645"/>
                          <a:gd name="T38" fmla="*/ 115 w 616"/>
                          <a:gd name="T39" fmla="*/ 239 h 645"/>
                          <a:gd name="T40" fmla="*/ 192 w 616"/>
                          <a:gd name="T41" fmla="*/ 239 h 645"/>
                          <a:gd name="T42" fmla="*/ 227 w 616"/>
                          <a:gd name="T43" fmla="*/ 233 h 645"/>
                          <a:gd name="T44" fmla="*/ 314 w 616"/>
                          <a:gd name="T45" fmla="*/ 279 h 645"/>
                          <a:gd name="T46" fmla="*/ 401 w 616"/>
                          <a:gd name="T47" fmla="*/ 373 h 645"/>
                          <a:gd name="T48" fmla="*/ 418 w 616"/>
                          <a:gd name="T49" fmla="*/ 401 h 645"/>
                          <a:gd name="T50" fmla="*/ 412 w 616"/>
                          <a:gd name="T51" fmla="*/ 436 h 645"/>
                          <a:gd name="T52" fmla="*/ 441 w 616"/>
                          <a:gd name="T53" fmla="*/ 453 h 645"/>
                          <a:gd name="T54" fmla="*/ 360 w 616"/>
                          <a:gd name="T55" fmla="*/ 483 h 645"/>
                          <a:gd name="T56" fmla="*/ 366 w 616"/>
                          <a:gd name="T57" fmla="*/ 500 h 645"/>
                          <a:gd name="T58" fmla="*/ 418 w 616"/>
                          <a:gd name="T59" fmla="*/ 523 h 645"/>
                          <a:gd name="T60" fmla="*/ 394 w 616"/>
                          <a:gd name="T61" fmla="*/ 564 h 645"/>
                          <a:gd name="T62" fmla="*/ 394 w 616"/>
                          <a:gd name="T63" fmla="*/ 610 h 645"/>
                          <a:gd name="T64" fmla="*/ 464 w 616"/>
                          <a:gd name="T65" fmla="*/ 593 h 645"/>
                          <a:gd name="T66" fmla="*/ 488 w 616"/>
                          <a:gd name="T67" fmla="*/ 634 h 645"/>
                          <a:gd name="T68" fmla="*/ 511 w 616"/>
                          <a:gd name="T69" fmla="*/ 645 h 645"/>
                          <a:gd name="T70" fmla="*/ 616 w 616"/>
                          <a:gd name="T71" fmla="*/ 233 h 6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6"/>
                          <a:gd name="T109" fmla="*/ 0 h 645"/>
                          <a:gd name="T110" fmla="*/ 616 w 616"/>
                          <a:gd name="T111" fmla="*/ 645 h 6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6" h="645">
                            <a:moveTo>
                              <a:pt x="616" y="233"/>
                            </a:moveTo>
                            <a:lnTo>
                              <a:pt x="523" y="157"/>
                            </a:lnTo>
                            <a:lnTo>
                              <a:pt x="459" y="122"/>
                            </a:lnTo>
                            <a:lnTo>
                              <a:pt x="406" y="134"/>
                            </a:lnTo>
                            <a:lnTo>
                              <a:pt x="337" y="181"/>
                            </a:lnTo>
                            <a:lnTo>
                              <a:pt x="279" y="186"/>
                            </a:lnTo>
                            <a:lnTo>
                              <a:pt x="215" y="174"/>
                            </a:lnTo>
                            <a:lnTo>
                              <a:pt x="197" y="52"/>
                            </a:lnTo>
                            <a:lnTo>
                              <a:pt x="139" y="0"/>
                            </a:lnTo>
                            <a:lnTo>
                              <a:pt x="80" y="0"/>
                            </a:lnTo>
                            <a:lnTo>
                              <a:pt x="5" y="24"/>
                            </a:lnTo>
                            <a:lnTo>
                              <a:pt x="0" y="52"/>
                            </a:lnTo>
                            <a:lnTo>
                              <a:pt x="58" y="59"/>
                            </a:lnTo>
                            <a:lnTo>
                              <a:pt x="63" y="99"/>
                            </a:lnTo>
                            <a:lnTo>
                              <a:pt x="98" y="129"/>
                            </a:lnTo>
                            <a:lnTo>
                              <a:pt x="133" y="146"/>
                            </a:lnTo>
                            <a:lnTo>
                              <a:pt x="162" y="146"/>
                            </a:lnTo>
                            <a:lnTo>
                              <a:pt x="115" y="174"/>
                            </a:lnTo>
                            <a:lnTo>
                              <a:pt x="98" y="204"/>
                            </a:lnTo>
                            <a:lnTo>
                              <a:pt x="115" y="239"/>
                            </a:lnTo>
                            <a:lnTo>
                              <a:pt x="192" y="239"/>
                            </a:lnTo>
                            <a:lnTo>
                              <a:pt x="227" y="233"/>
                            </a:lnTo>
                            <a:lnTo>
                              <a:pt x="314" y="279"/>
                            </a:lnTo>
                            <a:lnTo>
                              <a:pt x="401" y="373"/>
                            </a:lnTo>
                            <a:lnTo>
                              <a:pt x="418" y="401"/>
                            </a:lnTo>
                            <a:lnTo>
                              <a:pt x="412" y="436"/>
                            </a:lnTo>
                            <a:lnTo>
                              <a:pt x="441" y="453"/>
                            </a:lnTo>
                            <a:lnTo>
                              <a:pt x="360" y="483"/>
                            </a:lnTo>
                            <a:lnTo>
                              <a:pt x="366" y="500"/>
                            </a:lnTo>
                            <a:lnTo>
                              <a:pt x="418" y="523"/>
                            </a:lnTo>
                            <a:lnTo>
                              <a:pt x="394" y="564"/>
                            </a:lnTo>
                            <a:lnTo>
                              <a:pt x="394" y="610"/>
                            </a:lnTo>
                            <a:lnTo>
                              <a:pt x="464" y="593"/>
                            </a:lnTo>
                            <a:lnTo>
                              <a:pt x="488" y="634"/>
                            </a:lnTo>
                            <a:lnTo>
                              <a:pt x="511" y="645"/>
                            </a:lnTo>
                            <a:lnTo>
                              <a:pt x="616" y="233"/>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2" name="Freeform 263"/>
                      <p:cNvSpPr>
                        <a:spLocks/>
                      </p:cNvSpPr>
                      <p:nvPr/>
                    </p:nvSpPr>
                    <p:spPr bwMode="auto">
                      <a:xfrm>
                        <a:off x="2258" y="1370"/>
                        <a:ext cx="9" cy="10"/>
                      </a:xfrm>
                      <a:custGeom>
                        <a:avLst/>
                        <a:gdLst>
                          <a:gd name="T0" fmla="*/ 41 w 70"/>
                          <a:gd name="T1" fmla="*/ 0 h 75"/>
                          <a:gd name="T2" fmla="*/ 6 w 70"/>
                          <a:gd name="T3" fmla="*/ 0 h 75"/>
                          <a:gd name="T4" fmla="*/ 0 w 70"/>
                          <a:gd name="T5" fmla="*/ 29 h 75"/>
                          <a:gd name="T6" fmla="*/ 24 w 70"/>
                          <a:gd name="T7" fmla="*/ 64 h 75"/>
                          <a:gd name="T8" fmla="*/ 29 w 70"/>
                          <a:gd name="T9" fmla="*/ 75 h 75"/>
                          <a:gd name="T10" fmla="*/ 70 w 70"/>
                          <a:gd name="T11" fmla="*/ 23 h 75"/>
                          <a:gd name="T12" fmla="*/ 59 w 70"/>
                          <a:gd name="T13" fmla="*/ 6 h 75"/>
                          <a:gd name="T14" fmla="*/ 41 w 70"/>
                          <a:gd name="T15" fmla="*/ 0 h 75"/>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75"/>
                          <a:gd name="T26" fmla="*/ 70 w 70"/>
                          <a:gd name="T27" fmla="*/ 75 h 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75">
                            <a:moveTo>
                              <a:pt x="41" y="0"/>
                            </a:moveTo>
                            <a:lnTo>
                              <a:pt x="6" y="0"/>
                            </a:lnTo>
                            <a:lnTo>
                              <a:pt x="0" y="29"/>
                            </a:lnTo>
                            <a:lnTo>
                              <a:pt x="24" y="64"/>
                            </a:lnTo>
                            <a:lnTo>
                              <a:pt x="29" y="75"/>
                            </a:lnTo>
                            <a:lnTo>
                              <a:pt x="70" y="23"/>
                            </a:lnTo>
                            <a:lnTo>
                              <a:pt x="59" y="6"/>
                            </a:lnTo>
                            <a:lnTo>
                              <a:pt x="41"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3" name="Freeform 264"/>
                      <p:cNvSpPr>
                        <a:spLocks/>
                      </p:cNvSpPr>
                      <p:nvPr/>
                    </p:nvSpPr>
                    <p:spPr bwMode="auto">
                      <a:xfrm>
                        <a:off x="2285" y="1331"/>
                        <a:ext cx="74" cy="85"/>
                      </a:xfrm>
                      <a:custGeom>
                        <a:avLst/>
                        <a:gdLst>
                          <a:gd name="T0" fmla="*/ 115 w 591"/>
                          <a:gd name="T1" fmla="*/ 0 h 680"/>
                          <a:gd name="T2" fmla="*/ 0 w 591"/>
                          <a:gd name="T3" fmla="*/ 424 h 680"/>
                          <a:gd name="T4" fmla="*/ 57 w 591"/>
                          <a:gd name="T5" fmla="*/ 471 h 680"/>
                          <a:gd name="T6" fmla="*/ 98 w 591"/>
                          <a:gd name="T7" fmla="*/ 459 h 680"/>
                          <a:gd name="T8" fmla="*/ 104 w 591"/>
                          <a:gd name="T9" fmla="*/ 483 h 680"/>
                          <a:gd name="T10" fmla="*/ 167 w 591"/>
                          <a:gd name="T11" fmla="*/ 483 h 680"/>
                          <a:gd name="T12" fmla="*/ 174 w 591"/>
                          <a:gd name="T13" fmla="*/ 471 h 680"/>
                          <a:gd name="T14" fmla="*/ 157 w 591"/>
                          <a:gd name="T15" fmla="*/ 419 h 680"/>
                          <a:gd name="T16" fmla="*/ 92 w 591"/>
                          <a:gd name="T17" fmla="*/ 396 h 680"/>
                          <a:gd name="T18" fmla="*/ 174 w 591"/>
                          <a:gd name="T19" fmla="*/ 396 h 680"/>
                          <a:gd name="T20" fmla="*/ 209 w 591"/>
                          <a:gd name="T21" fmla="*/ 389 h 680"/>
                          <a:gd name="T22" fmla="*/ 307 w 591"/>
                          <a:gd name="T23" fmla="*/ 431 h 680"/>
                          <a:gd name="T24" fmla="*/ 366 w 591"/>
                          <a:gd name="T25" fmla="*/ 483 h 680"/>
                          <a:gd name="T26" fmla="*/ 401 w 591"/>
                          <a:gd name="T27" fmla="*/ 518 h 680"/>
                          <a:gd name="T28" fmla="*/ 401 w 591"/>
                          <a:gd name="T29" fmla="*/ 546 h 680"/>
                          <a:gd name="T30" fmla="*/ 434 w 591"/>
                          <a:gd name="T31" fmla="*/ 569 h 680"/>
                          <a:gd name="T32" fmla="*/ 446 w 591"/>
                          <a:gd name="T33" fmla="*/ 628 h 680"/>
                          <a:gd name="T34" fmla="*/ 528 w 591"/>
                          <a:gd name="T35" fmla="*/ 680 h 680"/>
                          <a:gd name="T36" fmla="*/ 591 w 591"/>
                          <a:gd name="T37" fmla="*/ 680 h 680"/>
                          <a:gd name="T38" fmla="*/ 563 w 591"/>
                          <a:gd name="T39" fmla="*/ 645 h 680"/>
                          <a:gd name="T40" fmla="*/ 586 w 591"/>
                          <a:gd name="T41" fmla="*/ 628 h 680"/>
                          <a:gd name="T42" fmla="*/ 551 w 591"/>
                          <a:gd name="T43" fmla="*/ 593 h 680"/>
                          <a:gd name="T44" fmla="*/ 441 w 591"/>
                          <a:gd name="T45" fmla="*/ 471 h 680"/>
                          <a:gd name="T46" fmla="*/ 406 w 591"/>
                          <a:gd name="T47" fmla="*/ 389 h 680"/>
                          <a:gd name="T48" fmla="*/ 424 w 591"/>
                          <a:gd name="T49" fmla="*/ 361 h 680"/>
                          <a:gd name="T50" fmla="*/ 441 w 591"/>
                          <a:gd name="T51" fmla="*/ 326 h 680"/>
                          <a:gd name="T52" fmla="*/ 434 w 591"/>
                          <a:gd name="T53" fmla="*/ 302 h 680"/>
                          <a:gd name="T54" fmla="*/ 377 w 591"/>
                          <a:gd name="T55" fmla="*/ 256 h 680"/>
                          <a:gd name="T56" fmla="*/ 354 w 591"/>
                          <a:gd name="T57" fmla="*/ 239 h 680"/>
                          <a:gd name="T58" fmla="*/ 354 w 591"/>
                          <a:gd name="T59" fmla="*/ 192 h 680"/>
                          <a:gd name="T60" fmla="*/ 279 w 591"/>
                          <a:gd name="T61" fmla="*/ 105 h 680"/>
                          <a:gd name="T62" fmla="*/ 197 w 591"/>
                          <a:gd name="T63" fmla="*/ 53 h 680"/>
                          <a:gd name="T64" fmla="*/ 150 w 591"/>
                          <a:gd name="T65" fmla="*/ 23 h 680"/>
                          <a:gd name="T66" fmla="*/ 115 w 591"/>
                          <a:gd name="T67" fmla="*/ 0 h 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1"/>
                          <a:gd name="T103" fmla="*/ 0 h 680"/>
                          <a:gd name="T104" fmla="*/ 591 w 591"/>
                          <a:gd name="T105" fmla="*/ 680 h 68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1" h="680">
                            <a:moveTo>
                              <a:pt x="115" y="0"/>
                            </a:moveTo>
                            <a:lnTo>
                              <a:pt x="0" y="424"/>
                            </a:lnTo>
                            <a:lnTo>
                              <a:pt x="57" y="471"/>
                            </a:lnTo>
                            <a:lnTo>
                              <a:pt x="98" y="459"/>
                            </a:lnTo>
                            <a:lnTo>
                              <a:pt x="104" y="483"/>
                            </a:lnTo>
                            <a:lnTo>
                              <a:pt x="167" y="483"/>
                            </a:lnTo>
                            <a:lnTo>
                              <a:pt x="174" y="471"/>
                            </a:lnTo>
                            <a:lnTo>
                              <a:pt x="157" y="419"/>
                            </a:lnTo>
                            <a:lnTo>
                              <a:pt x="92" y="396"/>
                            </a:lnTo>
                            <a:lnTo>
                              <a:pt x="174" y="396"/>
                            </a:lnTo>
                            <a:lnTo>
                              <a:pt x="209" y="389"/>
                            </a:lnTo>
                            <a:lnTo>
                              <a:pt x="307" y="431"/>
                            </a:lnTo>
                            <a:lnTo>
                              <a:pt x="366" y="483"/>
                            </a:lnTo>
                            <a:lnTo>
                              <a:pt x="401" y="518"/>
                            </a:lnTo>
                            <a:lnTo>
                              <a:pt x="401" y="546"/>
                            </a:lnTo>
                            <a:lnTo>
                              <a:pt x="434" y="569"/>
                            </a:lnTo>
                            <a:lnTo>
                              <a:pt x="446" y="628"/>
                            </a:lnTo>
                            <a:lnTo>
                              <a:pt x="528" y="680"/>
                            </a:lnTo>
                            <a:lnTo>
                              <a:pt x="591" y="680"/>
                            </a:lnTo>
                            <a:lnTo>
                              <a:pt x="563" y="645"/>
                            </a:lnTo>
                            <a:lnTo>
                              <a:pt x="586" y="628"/>
                            </a:lnTo>
                            <a:lnTo>
                              <a:pt x="551" y="593"/>
                            </a:lnTo>
                            <a:lnTo>
                              <a:pt x="441" y="471"/>
                            </a:lnTo>
                            <a:lnTo>
                              <a:pt x="406" y="389"/>
                            </a:lnTo>
                            <a:lnTo>
                              <a:pt x="424" y="361"/>
                            </a:lnTo>
                            <a:lnTo>
                              <a:pt x="441" y="326"/>
                            </a:lnTo>
                            <a:lnTo>
                              <a:pt x="434" y="302"/>
                            </a:lnTo>
                            <a:lnTo>
                              <a:pt x="377" y="256"/>
                            </a:lnTo>
                            <a:lnTo>
                              <a:pt x="354" y="239"/>
                            </a:lnTo>
                            <a:lnTo>
                              <a:pt x="354" y="192"/>
                            </a:lnTo>
                            <a:lnTo>
                              <a:pt x="279" y="105"/>
                            </a:lnTo>
                            <a:lnTo>
                              <a:pt x="197" y="53"/>
                            </a:lnTo>
                            <a:lnTo>
                              <a:pt x="150" y="23"/>
                            </a:lnTo>
                            <a:lnTo>
                              <a:pt x="115" y="0"/>
                            </a:lnTo>
                            <a:close/>
                          </a:path>
                        </a:pathLst>
                      </a:custGeom>
                      <a:solidFill>
                        <a:sysClr val="window" lastClr="FFFFFF">
                          <a:lumMod val="85000"/>
                        </a:sys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sp>
                    <p:nvSpPr>
                      <p:cNvPr id="1304" name="Freeform 265"/>
                      <p:cNvSpPr>
                        <a:spLocks/>
                      </p:cNvSpPr>
                      <p:nvPr/>
                    </p:nvSpPr>
                    <p:spPr bwMode="auto">
                      <a:xfrm>
                        <a:off x="2057" y="1386"/>
                        <a:ext cx="292" cy="260"/>
                      </a:xfrm>
                      <a:custGeom>
                        <a:avLst/>
                        <a:gdLst>
                          <a:gd name="T0" fmla="*/ 1314 w 2343"/>
                          <a:gd name="T1" fmla="*/ 81 h 2074"/>
                          <a:gd name="T2" fmla="*/ 1145 w 2343"/>
                          <a:gd name="T3" fmla="*/ 110 h 2074"/>
                          <a:gd name="T4" fmla="*/ 1105 w 2343"/>
                          <a:gd name="T5" fmla="*/ 191 h 2074"/>
                          <a:gd name="T6" fmla="*/ 994 w 2343"/>
                          <a:gd name="T7" fmla="*/ 168 h 2074"/>
                          <a:gd name="T8" fmla="*/ 843 w 2343"/>
                          <a:gd name="T9" fmla="*/ 168 h 2074"/>
                          <a:gd name="T10" fmla="*/ 663 w 2343"/>
                          <a:gd name="T11" fmla="*/ 261 h 2074"/>
                          <a:gd name="T12" fmla="*/ 623 w 2343"/>
                          <a:gd name="T13" fmla="*/ 354 h 2074"/>
                          <a:gd name="T14" fmla="*/ 494 w 2343"/>
                          <a:gd name="T15" fmla="*/ 447 h 2074"/>
                          <a:gd name="T16" fmla="*/ 257 w 2343"/>
                          <a:gd name="T17" fmla="*/ 493 h 2074"/>
                          <a:gd name="T18" fmla="*/ 88 w 2343"/>
                          <a:gd name="T19" fmla="*/ 505 h 2074"/>
                          <a:gd name="T20" fmla="*/ 93 w 2343"/>
                          <a:gd name="T21" fmla="*/ 831 h 2074"/>
                          <a:gd name="T22" fmla="*/ 6 w 2343"/>
                          <a:gd name="T23" fmla="*/ 901 h 2074"/>
                          <a:gd name="T24" fmla="*/ 53 w 2343"/>
                          <a:gd name="T25" fmla="*/ 1278 h 2074"/>
                          <a:gd name="T26" fmla="*/ 47 w 2343"/>
                          <a:gd name="T27" fmla="*/ 1424 h 2074"/>
                          <a:gd name="T28" fmla="*/ 110 w 2343"/>
                          <a:gd name="T29" fmla="*/ 1476 h 2074"/>
                          <a:gd name="T30" fmla="*/ 291 w 2343"/>
                          <a:gd name="T31" fmla="*/ 1417 h 2074"/>
                          <a:gd name="T32" fmla="*/ 459 w 2343"/>
                          <a:gd name="T33" fmla="*/ 1452 h 2074"/>
                          <a:gd name="T34" fmla="*/ 576 w 2343"/>
                          <a:gd name="T35" fmla="*/ 1365 h 2074"/>
                          <a:gd name="T36" fmla="*/ 773 w 2343"/>
                          <a:gd name="T37" fmla="*/ 1336 h 2074"/>
                          <a:gd name="T38" fmla="*/ 1087 w 2343"/>
                          <a:gd name="T39" fmla="*/ 1429 h 2074"/>
                          <a:gd name="T40" fmla="*/ 1180 w 2343"/>
                          <a:gd name="T41" fmla="*/ 1568 h 2074"/>
                          <a:gd name="T42" fmla="*/ 1314 w 2343"/>
                          <a:gd name="T43" fmla="*/ 1544 h 2074"/>
                          <a:gd name="T44" fmla="*/ 1354 w 2343"/>
                          <a:gd name="T45" fmla="*/ 1556 h 2074"/>
                          <a:gd name="T46" fmla="*/ 1250 w 2343"/>
                          <a:gd name="T47" fmla="*/ 1666 h 2074"/>
                          <a:gd name="T48" fmla="*/ 1441 w 2343"/>
                          <a:gd name="T49" fmla="*/ 1591 h 2074"/>
                          <a:gd name="T50" fmla="*/ 1319 w 2343"/>
                          <a:gd name="T51" fmla="*/ 1731 h 2074"/>
                          <a:gd name="T52" fmla="*/ 1436 w 2343"/>
                          <a:gd name="T53" fmla="*/ 1701 h 2074"/>
                          <a:gd name="T54" fmla="*/ 1384 w 2343"/>
                          <a:gd name="T55" fmla="*/ 1835 h 2074"/>
                          <a:gd name="T56" fmla="*/ 1518 w 2343"/>
                          <a:gd name="T57" fmla="*/ 1987 h 2074"/>
                          <a:gd name="T58" fmla="*/ 1640 w 2343"/>
                          <a:gd name="T59" fmla="*/ 2010 h 2074"/>
                          <a:gd name="T60" fmla="*/ 1698 w 2343"/>
                          <a:gd name="T61" fmla="*/ 2045 h 2074"/>
                          <a:gd name="T62" fmla="*/ 1866 w 2343"/>
                          <a:gd name="T63" fmla="*/ 2045 h 2074"/>
                          <a:gd name="T64" fmla="*/ 2006 w 2343"/>
                          <a:gd name="T65" fmla="*/ 2010 h 2074"/>
                          <a:gd name="T66" fmla="*/ 2145 w 2343"/>
                          <a:gd name="T67" fmla="*/ 1778 h 2074"/>
                          <a:gd name="T68" fmla="*/ 2256 w 2343"/>
                          <a:gd name="T69" fmla="*/ 1568 h 2074"/>
                          <a:gd name="T70" fmla="*/ 2343 w 2343"/>
                          <a:gd name="T71" fmla="*/ 1243 h 2074"/>
                          <a:gd name="T72" fmla="*/ 2256 w 2343"/>
                          <a:gd name="T73" fmla="*/ 848 h 2074"/>
                          <a:gd name="T74" fmla="*/ 2134 w 2343"/>
                          <a:gd name="T75" fmla="*/ 691 h 2074"/>
                          <a:gd name="T76" fmla="*/ 2052 w 2343"/>
                          <a:gd name="T77" fmla="*/ 587 h 2074"/>
                          <a:gd name="T78" fmla="*/ 2029 w 2343"/>
                          <a:gd name="T79" fmla="*/ 383 h 2074"/>
                          <a:gd name="T80" fmla="*/ 1959 w 2343"/>
                          <a:gd name="T81" fmla="*/ 232 h 2074"/>
                          <a:gd name="T82" fmla="*/ 1895 w 2343"/>
                          <a:gd name="T83" fmla="*/ 179 h 2074"/>
                          <a:gd name="T84" fmla="*/ 1832 w 2343"/>
                          <a:gd name="T85" fmla="*/ 430 h 2074"/>
                          <a:gd name="T86" fmla="*/ 1744 w 2343"/>
                          <a:gd name="T87" fmla="*/ 458 h 2074"/>
                          <a:gd name="T88" fmla="*/ 1581 w 2343"/>
                          <a:gd name="T89" fmla="*/ 343 h 2074"/>
                          <a:gd name="T90" fmla="*/ 1523 w 2343"/>
                          <a:gd name="T91" fmla="*/ 249 h 2074"/>
                          <a:gd name="T92" fmla="*/ 1581 w 2343"/>
                          <a:gd name="T93" fmla="*/ 122 h 2074"/>
                          <a:gd name="T94" fmla="*/ 1546 w 2343"/>
                          <a:gd name="T95" fmla="*/ 110 h 2074"/>
                          <a:gd name="T96" fmla="*/ 1378 w 2343"/>
                          <a:gd name="T97" fmla="*/ 0 h 20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43"/>
                          <a:gd name="T148" fmla="*/ 0 h 2074"/>
                          <a:gd name="T149" fmla="*/ 2343 w 2343"/>
                          <a:gd name="T150" fmla="*/ 2074 h 20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43" h="2074">
                            <a:moveTo>
                              <a:pt x="1337" y="0"/>
                            </a:moveTo>
                            <a:lnTo>
                              <a:pt x="1314" y="81"/>
                            </a:lnTo>
                            <a:lnTo>
                              <a:pt x="1250" y="58"/>
                            </a:lnTo>
                            <a:lnTo>
                              <a:pt x="1145" y="110"/>
                            </a:lnTo>
                            <a:lnTo>
                              <a:pt x="1145" y="191"/>
                            </a:lnTo>
                            <a:lnTo>
                              <a:pt x="1105" y="191"/>
                            </a:lnTo>
                            <a:lnTo>
                              <a:pt x="1029" y="168"/>
                            </a:lnTo>
                            <a:lnTo>
                              <a:pt x="994" y="168"/>
                            </a:lnTo>
                            <a:lnTo>
                              <a:pt x="948" y="127"/>
                            </a:lnTo>
                            <a:lnTo>
                              <a:pt x="843" y="168"/>
                            </a:lnTo>
                            <a:lnTo>
                              <a:pt x="785" y="249"/>
                            </a:lnTo>
                            <a:lnTo>
                              <a:pt x="663" y="261"/>
                            </a:lnTo>
                            <a:lnTo>
                              <a:pt x="628" y="290"/>
                            </a:lnTo>
                            <a:lnTo>
                              <a:pt x="623" y="354"/>
                            </a:lnTo>
                            <a:lnTo>
                              <a:pt x="536" y="447"/>
                            </a:lnTo>
                            <a:lnTo>
                              <a:pt x="494" y="447"/>
                            </a:lnTo>
                            <a:lnTo>
                              <a:pt x="466" y="493"/>
                            </a:lnTo>
                            <a:lnTo>
                              <a:pt x="257" y="493"/>
                            </a:lnTo>
                            <a:lnTo>
                              <a:pt x="134" y="465"/>
                            </a:lnTo>
                            <a:lnTo>
                              <a:pt x="88" y="505"/>
                            </a:lnTo>
                            <a:lnTo>
                              <a:pt x="70" y="667"/>
                            </a:lnTo>
                            <a:lnTo>
                              <a:pt x="93" y="831"/>
                            </a:lnTo>
                            <a:lnTo>
                              <a:pt x="6" y="789"/>
                            </a:lnTo>
                            <a:lnTo>
                              <a:pt x="6" y="901"/>
                            </a:lnTo>
                            <a:lnTo>
                              <a:pt x="53" y="1202"/>
                            </a:lnTo>
                            <a:lnTo>
                              <a:pt x="53" y="1278"/>
                            </a:lnTo>
                            <a:lnTo>
                              <a:pt x="0" y="1382"/>
                            </a:lnTo>
                            <a:lnTo>
                              <a:pt x="47" y="1424"/>
                            </a:lnTo>
                            <a:lnTo>
                              <a:pt x="76" y="1429"/>
                            </a:lnTo>
                            <a:lnTo>
                              <a:pt x="110" y="1476"/>
                            </a:lnTo>
                            <a:lnTo>
                              <a:pt x="180" y="1476"/>
                            </a:lnTo>
                            <a:lnTo>
                              <a:pt x="291" y="1417"/>
                            </a:lnTo>
                            <a:lnTo>
                              <a:pt x="367" y="1424"/>
                            </a:lnTo>
                            <a:lnTo>
                              <a:pt x="459" y="1452"/>
                            </a:lnTo>
                            <a:lnTo>
                              <a:pt x="518" y="1446"/>
                            </a:lnTo>
                            <a:lnTo>
                              <a:pt x="576" y="1365"/>
                            </a:lnTo>
                            <a:lnTo>
                              <a:pt x="663" y="1365"/>
                            </a:lnTo>
                            <a:lnTo>
                              <a:pt x="773" y="1336"/>
                            </a:lnTo>
                            <a:lnTo>
                              <a:pt x="965" y="1342"/>
                            </a:lnTo>
                            <a:lnTo>
                              <a:pt x="1087" y="1429"/>
                            </a:lnTo>
                            <a:lnTo>
                              <a:pt x="1162" y="1534"/>
                            </a:lnTo>
                            <a:lnTo>
                              <a:pt x="1180" y="1568"/>
                            </a:lnTo>
                            <a:lnTo>
                              <a:pt x="1209" y="1579"/>
                            </a:lnTo>
                            <a:lnTo>
                              <a:pt x="1314" y="1544"/>
                            </a:lnTo>
                            <a:lnTo>
                              <a:pt x="1424" y="1464"/>
                            </a:lnTo>
                            <a:lnTo>
                              <a:pt x="1354" y="1556"/>
                            </a:lnTo>
                            <a:lnTo>
                              <a:pt x="1314" y="1632"/>
                            </a:lnTo>
                            <a:lnTo>
                              <a:pt x="1250" y="1666"/>
                            </a:lnTo>
                            <a:lnTo>
                              <a:pt x="1354" y="1638"/>
                            </a:lnTo>
                            <a:lnTo>
                              <a:pt x="1441" y="1591"/>
                            </a:lnTo>
                            <a:lnTo>
                              <a:pt x="1378" y="1696"/>
                            </a:lnTo>
                            <a:lnTo>
                              <a:pt x="1319" y="1731"/>
                            </a:lnTo>
                            <a:lnTo>
                              <a:pt x="1413" y="1708"/>
                            </a:lnTo>
                            <a:lnTo>
                              <a:pt x="1436" y="1701"/>
                            </a:lnTo>
                            <a:lnTo>
                              <a:pt x="1418" y="1766"/>
                            </a:lnTo>
                            <a:lnTo>
                              <a:pt x="1384" y="1835"/>
                            </a:lnTo>
                            <a:lnTo>
                              <a:pt x="1406" y="1900"/>
                            </a:lnTo>
                            <a:lnTo>
                              <a:pt x="1518" y="1987"/>
                            </a:lnTo>
                            <a:lnTo>
                              <a:pt x="1546" y="2004"/>
                            </a:lnTo>
                            <a:lnTo>
                              <a:pt x="1640" y="2010"/>
                            </a:lnTo>
                            <a:lnTo>
                              <a:pt x="1720" y="1987"/>
                            </a:lnTo>
                            <a:lnTo>
                              <a:pt x="1698" y="2045"/>
                            </a:lnTo>
                            <a:lnTo>
                              <a:pt x="1738" y="2074"/>
                            </a:lnTo>
                            <a:lnTo>
                              <a:pt x="1866" y="2045"/>
                            </a:lnTo>
                            <a:lnTo>
                              <a:pt x="1930" y="2039"/>
                            </a:lnTo>
                            <a:lnTo>
                              <a:pt x="2006" y="2010"/>
                            </a:lnTo>
                            <a:lnTo>
                              <a:pt x="2081" y="1905"/>
                            </a:lnTo>
                            <a:lnTo>
                              <a:pt x="2145" y="1778"/>
                            </a:lnTo>
                            <a:lnTo>
                              <a:pt x="2198" y="1719"/>
                            </a:lnTo>
                            <a:lnTo>
                              <a:pt x="2256" y="1568"/>
                            </a:lnTo>
                            <a:lnTo>
                              <a:pt x="2343" y="1429"/>
                            </a:lnTo>
                            <a:lnTo>
                              <a:pt x="2343" y="1243"/>
                            </a:lnTo>
                            <a:lnTo>
                              <a:pt x="2313" y="1033"/>
                            </a:lnTo>
                            <a:lnTo>
                              <a:pt x="2256" y="848"/>
                            </a:lnTo>
                            <a:lnTo>
                              <a:pt x="2191" y="755"/>
                            </a:lnTo>
                            <a:lnTo>
                              <a:pt x="2134" y="691"/>
                            </a:lnTo>
                            <a:lnTo>
                              <a:pt x="2069" y="615"/>
                            </a:lnTo>
                            <a:lnTo>
                              <a:pt x="2052" y="587"/>
                            </a:lnTo>
                            <a:lnTo>
                              <a:pt x="2041" y="458"/>
                            </a:lnTo>
                            <a:lnTo>
                              <a:pt x="2029" y="383"/>
                            </a:lnTo>
                            <a:lnTo>
                              <a:pt x="1977" y="343"/>
                            </a:lnTo>
                            <a:lnTo>
                              <a:pt x="1959" y="232"/>
                            </a:lnTo>
                            <a:lnTo>
                              <a:pt x="1930" y="139"/>
                            </a:lnTo>
                            <a:lnTo>
                              <a:pt x="1895" y="179"/>
                            </a:lnTo>
                            <a:lnTo>
                              <a:pt x="1872" y="266"/>
                            </a:lnTo>
                            <a:lnTo>
                              <a:pt x="1832" y="430"/>
                            </a:lnTo>
                            <a:lnTo>
                              <a:pt x="1785" y="458"/>
                            </a:lnTo>
                            <a:lnTo>
                              <a:pt x="1744" y="458"/>
                            </a:lnTo>
                            <a:lnTo>
                              <a:pt x="1651" y="383"/>
                            </a:lnTo>
                            <a:lnTo>
                              <a:pt x="1581" y="343"/>
                            </a:lnTo>
                            <a:lnTo>
                              <a:pt x="1541" y="301"/>
                            </a:lnTo>
                            <a:lnTo>
                              <a:pt x="1523" y="249"/>
                            </a:lnTo>
                            <a:lnTo>
                              <a:pt x="1570" y="179"/>
                            </a:lnTo>
                            <a:lnTo>
                              <a:pt x="1581" y="122"/>
                            </a:lnTo>
                            <a:lnTo>
                              <a:pt x="1593" y="99"/>
                            </a:lnTo>
                            <a:lnTo>
                              <a:pt x="1546" y="110"/>
                            </a:lnTo>
                            <a:lnTo>
                              <a:pt x="1424" y="41"/>
                            </a:lnTo>
                            <a:lnTo>
                              <a:pt x="1378" y="0"/>
                            </a:lnTo>
                            <a:lnTo>
                              <a:pt x="1337" y="0"/>
                            </a:lnTo>
                            <a:close/>
                          </a:path>
                        </a:pathLst>
                      </a:custGeom>
                      <a:solidFill>
                        <a:srgbClr val="1F497D">
                          <a:lumMod val="20000"/>
                          <a:lumOff val="80000"/>
                        </a:srgbClr>
                      </a:solidFill>
                      <a:ln w="952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grpSp>
              </p:grpSp>
              <p:sp>
                <p:nvSpPr>
                  <p:cNvPr id="1120" name="Freeform 1119"/>
                  <p:cNvSpPr/>
                  <p:nvPr/>
                </p:nvSpPr>
                <p:spPr>
                  <a:xfrm>
                    <a:off x="6513509" y="3951284"/>
                    <a:ext cx="127797" cy="117979"/>
                  </a:xfrm>
                  <a:custGeom>
                    <a:avLst/>
                    <a:gdLst>
                      <a:gd name="connsiteX0" fmla="*/ 3972 w 127797"/>
                      <a:gd name="connsiteY0" fmla="*/ 27785 h 117979"/>
                      <a:gd name="connsiteX1" fmla="*/ 15879 w 127797"/>
                      <a:gd name="connsiteY1" fmla="*/ 15879 h 117979"/>
                      <a:gd name="connsiteX2" fmla="*/ 27785 w 127797"/>
                      <a:gd name="connsiteY2" fmla="*/ 3972 h 117979"/>
                      <a:gd name="connsiteX3" fmla="*/ 42072 w 127797"/>
                      <a:gd name="connsiteY3" fmla="*/ 11116 h 117979"/>
                      <a:gd name="connsiteX4" fmla="*/ 49216 w 127797"/>
                      <a:gd name="connsiteY4" fmla="*/ 15879 h 117979"/>
                      <a:gd name="connsiteX5" fmla="*/ 73029 w 127797"/>
                      <a:gd name="connsiteY5" fmla="*/ 23022 h 117979"/>
                      <a:gd name="connsiteX6" fmla="*/ 101604 w 127797"/>
                      <a:gd name="connsiteY6" fmla="*/ 20641 h 117979"/>
                      <a:gd name="connsiteX7" fmla="*/ 108747 w 127797"/>
                      <a:gd name="connsiteY7" fmla="*/ 18260 h 117979"/>
                      <a:gd name="connsiteX8" fmla="*/ 113510 w 127797"/>
                      <a:gd name="connsiteY8" fmla="*/ 25404 h 117979"/>
                      <a:gd name="connsiteX9" fmla="*/ 127797 w 127797"/>
                      <a:gd name="connsiteY9" fmla="*/ 34929 h 117979"/>
                      <a:gd name="connsiteX10" fmla="*/ 125416 w 127797"/>
                      <a:gd name="connsiteY10" fmla="*/ 46835 h 117979"/>
                      <a:gd name="connsiteX11" fmla="*/ 113510 w 127797"/>
                      <a:gd name="connsiteY11" fmla="*/ 58741 h 117979"/>
                      <a:gd name="connsiteX12" fmla="*/ 106366 w 127797"/>
                      <a:gd name="connsiteY12" fmla="*/ 61122 h 117979"/>
                      <a:gd name="connsiteX13" fmla="*/ 99222 w 127797"/>
                      <a:gd name="connsiteY13" fmla="*/ 65885 h 117979"/>
                      <a:gd name="connsiteX14" fmla="*/ 92079 w 127797"/>
                      <a:gd name="connsiteY14" fmla="*/ 68266 h 117979"/>
                      <a:gd name="connsiteX15" fmla="*/ 87316 w 127797"/>
                      <a:gd name="connsiteY15" fmla="*/ 75410 h 117979"/>
                      <a:gd name="connsiteX16" fmla="*/ 84935 w 127797"/>
                      <a:gd name="connsiteY16" fmla="*/ 92079 h 117979"/>
                      <a:gd name="connsiteX17" fmla="*/ 77791 w 127797"/>
                      <a:gd name="connsiteY17" fmla="*/ 94460 h 117979"/>
                      <a:gd name="connsiteX18" fmla="*/ 68266 w 127797"/>
                      <a:gd name="connsiteY18" fmla="*/ 108747 h 117979"/>
                      <a:gd name="connsiteX19" fmla="*/ 63504 w 127797"/>
                      <a:gd name="connsiteY19" fmla="*/ 115891 h 117979"/>
                      <a:gd name="connsiteX20" fmla="*/ 49216 w 127797"/>
                      <a:gd name="connsiteY20" fmla="*/ 108747 h 117979"/>
                      <a:gd name="connsiteX21" fmla="*/ 42072 w 127797"/>
                      <a:gd name="connsiteY21" fmla="*/ 106366 h 117979"/>
                      <a:gd name="connsiteX22" fmla="*/ 32547 w 127797"/>
                      <a:gd name="connsiteY22" fmla="*/ 92079 h 117979"/>
                      <a:gd name="connsiteX23" fmla="*/ 27785 w 127797"/>
                      <a:gd name="connsiteY23" fmla="*/ 84935 h 117979"/>
                      <a:gd name="connsiteX24" fmla="*/ 25404 w 127797"/>
                      <a:gd name="connsiteY24" fmla="*/ 75410 h 117979"/>
                      <a:gd name="connsiteX25" fmla="*/ 15879 w 127797"/>
                      <a:gd name="connsiteY25" fmla="*/ 61122 h 117979"/>
                      <a:gd name="connsiteX26" fmla="*/ 11116 w 127797"/>
                      <a:gd name="connsiteY26" fmla="*/ 51597 h 117979"/>
                      <a:gd name="connsiteX27" fmla="*/ 3972 w 127797"/>
                      <a:gd name="connsiteY27" fmla="*/ 27785 h 11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7797" h="117979">
                        <a:moveTo>
                          <a:pt x="3972" y="27785"/>
                        </a:moveTo>
                        <a:cubicBezTo>
                          <a:pt x="4766" y="21832"/>
                          <a:pt x="0" y="31758"/>
                          <a:pt x="15879" y="15879"/>
                        </a:cubicBezTo>
                        <a:cubicBezTo>
                          <a:pt x="31758" y="0"/>
                          <a:pt x="8730" y="16676"/>
                          <a:pt x="27785" y="3972"/>
                        </a:cubicBezTo>
                        <a:cubicBezTo>
                          <a:pt x="48261" y="17623"/>
                          <a:pt x="22354" y="1256"/>
                          <a:pt x="42072" y="11116"/>
                        </a:cubicBezTo>
                        <a:cubicBezTo>
                          <a:pt x="44632" y="12396"/>
                          <a:pt x="46601" y="14717"/>
                          <a:pt x="49216" y="15879"/>
                        </a:cubicBezTo>
                        <a:cubicBezTo>
                          <a:pt x="56668" y="19191"/>
                          <a:pt x="65114" y="21044"/>
                          <a:pt x="73029" y="23022"/>
                        </a:cubicBezTo>
                        <a:cubicBezTo>
                          <a:pt x="82554" y="22228"/>
                          <a:pt x="92130" y="21904"/>
                          <a:pt x="101604" y="20641"/>
                        </a:cubicBezTo>
                        <a:cubicBezTo>
                          <a:pt x="104092" y="20309"/>
                          <a:pt x="106417" y="17328"/>
                          <a:pt x="108747" y="18260"/>
                        </a:cubicBezTo>
                        <a:cubicBezTo>
                          <a:pt x="111404" y="19323"/>
                          <a:pt x="111356" y="23519"/>
                          <a:pt x="113510" y="25404"/>
                        </a:cubicBezTo>
                        <a:cubicBezTo>
                          <a:pt x="117817" y="29173"/>
                          <a:pt x="127797" y="34929"/>
                          <a:pt x="127797" y="34929"/>
                        </a:cubicBezTo>
                        <a:cubicBezTo>
                          <a:pt x="127003" y="38898"/>
                          <a:pt x="126837" y="43045"/>
                          <a:pt x="125416" y="46835"/>
                        </a:cubicBezTo>
                        <a:cubicBezTo>
                          <a:pt x="123218" y="52698"/>
                          <a:pt x="118884" y="56054"/>
                          <a:pt x="113510" y="58741"/>
                        </a:cubicBezTo>
                        <a:cubicBezTo>
                          <a:pt x="111265" y="59863"/>
                          <a:pt x="108747" y="60328"/>
                          <a:pt x="106366" y="61122"/>
                        </a:cubicBezTo>
                        <a:cubicBezTo>
                          <a:pt x="103985" y="62710"/>
                          <a:pt x="101782" y="64605"/>
                          <a:pt x="99222" y="65885"/>
                        </a:cubicBezTo>
                        <a:cubicBezTo>
                          <a:pt x="96977" y="67007"/>
                          <a:pt x="94039" y="66698"/>
                          <a:pt x="92079" y="68266"/>
                        </a:cubicBezTo>
                        <a:cubicBezTo>
                          <a:pt x="89844" y="70054"/>
                          <a:pt x="88904" y="73029"/>
                          <a:pt x="87316" y="75410"/>
                        </a:cubicBezTo>
                        <a:cubicBezTo>
                          <a:pt x="86522" y="80966"/>
                          <a:pt x="87445" y="87059"/>
                          <a:pt x="84935" y="92079"/>
                        </a:cubicBezTo>
                        <a:cubicBezTo>
                          <a:pt x="83812" y="94324"/>
                          <a:pt x="79566" y="92685"/>
                          <a:pt x="77791" y="94460"/>
                        </a:cubicBezTo>
                        <a:cubicBezTo>
                          <a:pt x="73744" y="98507"/>
                          <a:pt x="71441" y="103985"/>
                          <a:pt x="68266" y="108747"/>
                        </a:cubicBezTo>
                        <a:lnTo>
                          <a:pt x="63504" y="115891"/>
                        </a:lnTo>
                        <a:cubicBezTo>
                          <a:pt x="45548" y="109906"/>
                          <a:pt x="67681" y="117979"/>
                          <a:pt x="49216" y="108747"/>
                        </a:cubicBezTo>
                        <a:cubicBezTo>
                          <a:pt x="46971" y="107624"/>
                          <a:pt x="44453" y="107160"/>
                          <a:pt x="42072" y="106366"/>
                        </a:cubicBezTo>
                        <a:lnTo>
                          <a:pt x="32547" y="92079"/>
                        </a:lnTo>
                        <a:lnTo>
                          <a:pt x="27785" y="84935"/>
                        </a:lnTo>
                        <a:cubicBezTo>
                          <a:pt x="26991" y="81760"/>
                          <a:pt x="26868" y="78337"/>
                          <a:pt x="25404" y="75410"/>
                        </a:cubicBezTo>
                        <a:cubicBezTo>
                          <a:pt x="22844" y="70290"/>
                          <a:pt x="19054" y="65885"/>
                          <a:pt x="15879" y="61122"/>
                        </a:cubicBezTo>
                        <a:cubicBezTo>
                          <a:pt x="13910" y="58168"/>
                          <a:pt x="12704" y="54772"/>
                          <a:pt x="11116" y="51597"/>
                        </a:cubicBezTo>
                        <a:cubicBezTo>
                          <a:pt x="7580" y="37452"/>
                          <a:pt x="3178" y="33738"/>
                          <a:pt x="3972" y="27785"/>
                        </a:cubicBezTo>
                        <a:close/>
                      </a:path>
                    </a:pathLst>
                  </a:custGeom>
                  <a:solidFill>
                    <a:srgbClr val="1F497D">
                      <a:lumMod val="20000"/>
                      <a:lumOff val="80000"/>
                    </a:srgbClr>
                  </a:solidFill>
                  <a:ln w="3175" cap="flat" cmpd="sng" algn="ctr">
                    <a:solidFill>
                      <a:sysClr val="window" lastClr="FFFFFF"/>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1F497D">
                          <a:lumMod val="75000"/>
                          <a:alpha val="2000"/>
                        </a:srgbClr>
                      </a:solidFill>
                      <a:effectLst/>
                      <a:uLnTx/>
                      <a:uFillTx/>
                      <a:latin typeface="Calibri"/>
                      <a:ea typeface="+mn-ea"/>
                      <a:cs typeface="+mn-cs"/>
                    </a:endParaRPr>
                  </a:p>
                </p:txBody>
              </p:sp>
              <p:sp>
                <p:nvSpPr>
                  <p:cNvPr id="1121" name="Solomon Islands"/>
                  <p:cNvSpPr>
                    <a:spLocks noEditPoints="1"/>
                  </p:cNvSpPr>
                  <p:nvPr/>
                </p:nvSpPr>
                <p:spPr bwMode="gray">
                  <a:xfrm>
                    <a:off x="5715502" y="4268184"/>
                    <a:ext cx="187484" cy="168928"/>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1F497D">
                      <a:lumMod val="20000"/>
                      <a:lumOff val="80000"/>
                    </a:srgbClr>
                  </a:solidFill>
                  <a:ln w="317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3600" b="0" i="0" u="none" strike="noStrike" kern="0" cap="none" spc="0" normalizeH="0" baseline="0" noProof="1">
                      <a:ln>
                        <a:noFill/>
                      </a:ln>
                      <a:solidFill>
                        <a:srgbClr val="1F497D">
                          <a:lumMod val="75000"/>
                          <a:alpha val="2000"/>
                        </a:srgbClr>
                      </a:solidFill>
                      <a:effectLst/>
                      <a:uLnTx/>
                      <a:uFillTx/>
                      <a:latin typeface="Georgia" pitchFamily="18" charset="0"/>
                      <a:ea typeface="+mn-ea"/>
                      <a:cs typeface="Angsana New" pitchFamily="18" charset="-34"/>
                    </a:endParaRPr>
                  </a:p>
                </p:txBody>
              </p:sp>
            </p:grpSp>
            <p:sp>
              <p:nvSpPr>
                <p:cNvPr id="1118" name="Solomon Islands"/>
                <p:cNvSpPr>
                  <a:spLocks noEditPoints="1"/>
                </p:cNvSpPr>
                <p:nvPr/>
              </p:nvSpPr>
              <p:spPr bwMode="gray">
                <a:xfrm>
                  <a:off x="5465619" y="4797152"/>
                  <a:ext cx="186501" cy="13080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D9D9D9"/>
                </a:solidFill>
                <a:ln w="3175">
                  <a:solidFill>
                    <a:sysClr val="window" lastClr="FFFFFF"/>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h-TH" sz="2800" b="0" i="0" u="none" strike="noStrike" kern="0" cap="none" spc="0" normalizeH="0" baseline="0" noProof="0" dirty="0">
                    <a:ln>
                      <a:noFill/>
                    </a:ln>
                    <a:solidFill>
                      <a:srgbClr val="1F497D">
                        <a:lumMod val="75000"/>
                        <a:alpha val="2000"/>
                      </a:srgbClr>
                    </a:solidFill>
                    <a:effectLst/>
                    <a:uLnTx/>
                    <a:uFillTx/>
                    <a:latin typeface="Arial" pitchFamily="34" charset="0"/>
                    <a:ea typeface="+mn-ea"/>
                    <a:cs typeface="Angsana New" pitchFamily="18" charset="-34"/>
                  </a:endParaRPr>
                </a:p>
              </p:txBody>
            </p:sp>
          </p:grpSp>
          <p:grpSp>
            <p:nvGrpSpPr>
              <p:cNvPr id="1108" name="Group 1107"/>
              <p:cNvGrpSpPr/>
              <p:nvPr/>
            </p:nvGrpSpPr>
            <p:grpSpPr>
              <a:xfrm>
                <a:off x="4152620" y="2311997"/>
                <a:ext cx="173086" cy="114618"/>
                <a:chOff x="4152620" y="2311997"/>
                <a:chExt cx="173086" cy="114618"/>
              </a:xfrm>
              <a:solidFill>
                <a:srgbClr val="4F81BD">
                  <a:lumMod val="40000"/>
                  <a:lumOff val="60000"/>
                </a:srgbClr>
              </a:solidFill>
            </p:grpSpPr>
            <p:cxnSp>
              <p:nvCxnSpPr>
                <p:cNvPr id="1109" name="Straight Connector 1108"/>
                <p:cNvCxnSpPr>
                  <a:stCxn id="1252" idx="13"/>
                  <a:endCxn id="1252" idx="3"/>
                </p:cNvCxnSpPr>
                <p:nvPr/>
              </p:nvCxnSpPr>
              <p:spPr>
                <a:xfrm flipV="1">
                  <a:off x="4276562" y="2367810"/>
                  <a:ext cx="49144" cy="58805"/>
                </a:xfrm>
                <a:prstGeom prst="line">
                  <a:avLst/>
                </a:prstGeom>
                <a:grpFill/>
                <a:ln w="9525" cap="flat" cmpd="sng" algn="ctr">
                  <a:solidFill>
                    <a:sysClr val="window" lastClr="FFFFFF"/>
                  </a:solidFill>
                  <a:prstDash val="solid"/>
                </a:ln>
                <a:effectLst/>
              </p:spPr>
            </p:cxnSp>
            <p:sp>
              <p:nvSpPr>
                <p:cNvPr id="1110" name="Rectangle 1109"/>
                <p:cNvSpPr/>
                <p:nvPr/>
              </p:nvSpPr>
              <p:spPr>
                <a:xfrm rot="19264075">
                  <a:off x="4158582" y="2312889"/>
                  <a:ext cx="72759" cy="52118"/>
                </a:xfrm>
                <a:prstGeom prst="rect">
                  <a:avLst/>
                </a:prstGeom>
                <a:gr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1" name="Rectangle 1110"/>
                <p:cNvSpPr/>
                <p:nvPr/>
              </p:nvSpPr>
              <p:spPr>
                <a:xfrm rot="1246953">
                  <a:off x="4194483" y="2311997"/>
                  <a:ext cx="82612" cy="51726"/>
                </a:xfrm>
                <a:prstGeom prst="rect">
                  <a:avLst/>
                </a:prstGeom>
                <a:solidFill>
                  <a:srgbClr val="1F497D">
                    <a:lumMod val="20000"/>
                    <a:lumOff val="80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2" name="Rectangle 1111"/>
                <p:cNvSpPr/>
                <p:nvPr/>
              </p:nvSpPr>
              <p:spPr>
                <a:xfrm rot="2708424">
                  <a:off x="4258301" y="2343911"/>
                  <a:ext cx="55544" cy="45719"/>
                </a:xfrm>
                <a:prstGeom prst="rect">
                  <a:avLst/>
                </a:prstGeom>
                <a:gr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3" name="Isosceles Triangle 1112"/>
                <p:cNvSpPr/>
                <p:nvPr/>
              </p:nvSpPr>
              <p:spPr>
                <a:xfrm rot="11340695">
                  <a:off x="4249489" y="2367810"/>
                  <a:ext cx="72942" cy="49816"/>
                </a:xfrm>
                <a:prstGeom prst="triangle">
                  <a:avLst/>
                </a:prstGeom>
                <a:solidFill>
                  <a:srgbClr val="1F497D">
                    <a:lumMod val="20000"/>
                    <a:lumOff val="80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4" name="Isosceles Triangle 1113"/>
                <p:cNvSpPr/>
                <p:nvPr/>
              </p:nvSpPr>
              <p:spPr>
                <a:xfrm rot="13490678">
                  <a:off x="4152620" y="2347075"/>
                  <a:ext cx="72942" cy="49816"/>
                </a:xfrm>
                <a:prstGeom prst="triangle">
                  <a:avLst/>
                </a:prstGeom>
                <a:gr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5" name="Isosceles Triangle 1114"/>
                <p:cNvSpPr/>
                <p:nvPr/>
              </p:nvSpPr>
              <p:spPr>
                <a:xfrm rot="15581720">
                  <a:off x="4191317" y="2335825"/>
                  <a:ext cx="72942" cy="49816"/>
                </a:xfrm>
                <a:prstGeom prst="triangle">
                  <a:avLst/>
                </a:prstGeom>
                <a:gr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sp>
              <p:nvSpPr>
                <p:cNvPr id="1116" name="Isosceles Triangle 1115"/>
                <p:cNvSpPr/>
                <p:nvPr/>
              </p:nvSpPr>
              <p:spPr>
                <a:xfrm rot="15080609">
                  <a:off x="4238624" y="2356468"/>
                  <a:ext cx="52505" cy="45719"/>
                </a:xfrm>
                <a:prstGeom prst="triangle">
                  <a:avLst/>
                </a:prstGeom>
                <a:grp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1F497D">
                        <a:lumMod val="75000"/>
                        <a:alpha val="2000"/>
                      </a:srgbClr>
                    </a:solidFill>
                    <a:effectLst/>
                    <a:uLnTx/>
                    <a:uFillTx/>
                    <a:latin typeface="Calibri"/>
                    <a:ea typeface="+mn-ea"/>
                    <a:cs typeface="+mn-cs"/>
                  </a:endParaRPr>
                </a:p>
              </p:txBody>
            </p:sp>
          </p:grpSp>
        </p:grpSp>
        <p:pic>
          <p:nvPicPr>
            <p:cNvPr id="1106" name="Picture 1105"/>
            <p:cNvPicPr>
              <a:picLocks noChangeAspect="1"/>
            </p:cNvPicPr>
            <p:nvPr/>
          </p:nvPicPr>
          <p:blipFill>
            <a:blip r:embed="rId2"/>
            <a:stretch>
              <a:fillRect/>
            </a:stretch>
          </p:blipFill>
          <p:spPr>
            <a:xfrm>
              <a:off x="4422635" y="3358890"/>
              <a:ext cx="298730" cy="140220"/>
            </a:xfrm>
            <a:prstGeom prst="rect">
              <a:avLst/>
            </a:prstGeom>
          </p:spPr>
        </p:pic>
      </p:grpSp>
      <p:sp>
        <p:nvSpPr>
          <p:cNvPr id="2" name="Title 1"/>
          <p:cNvSpPr>
            <a:spLocks noGrp="1"/>
          </p:cNvSpPr>
          <p:nvPr>
            <p:ph type="title"/>
          </p:nvPr>
        </p:nvSpPr>
        <p:spPr/>
        <p:txBody>
          <a:bodyPr/>
          <a:lstStyle/>
          <a:p>
            <a:r>
              <a:rPr lang="en-US" dirty="0"/>
              <a:t>MINT’s Presence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1B90B-C5B9-49A7-BA31-714282E05296}" type="slidenum">
              <a:rPr kumimoji="0" lang="en-US"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10321099" y="210369"/>
            <a:ext cx="790729" cy="276999"/>
          </a:xfrm>
          <a:prstGeom prst="rect">
            <a:avLst/>
          </a:prstGeom>
          <a:solidFill>
            <a:schemeClr val="bg1">
              <a:lumMod val="9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Overview</a:t>
            </a:r>
          </a:p>
        </p:txBody>
      </p:sp>
      <p:sp>
        <p:nvSpPr>
          <p:cNvPr id="38" name="TextBox 37"/>
          <p:cNvSpPr txBox="1"/>
          <p:nvPr/>
        </p:nvSpPr>
        <p:spPr>
          <a:xfrm>
            <a:off x="200863" y="665825"/>
            <a:ext cx="11846135" cy="553998"/>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376092"/>
                </a:solidFill>
                <a:effectLst/>
                <a:uLnTx/>
                <a:uFillTx/>
                <a:latin typeface="Calibri" panose="020F0502020204030204"/>
                <a:ea typeface="+mn-ea"/>
                <a:cs typeface="+mn-cs"/>
              </a:rPr>
              <a:t>Enhance profile, reputation &amp; recognition with 513 hotels and serviced suites, 2,270 restaurant outlets and 61 spas. With the recent investment in NH Hotel Group, MINT has expanded its operations to a total of 62 countries.</a:t>
            </a:r>
          </a:p>
        </p:txBody>
      </p:sp>
      <p:graphicFrame>
        <p:nvGraphicFramePr>
          <p:cNvPr id="1009" name="Table 1008"/>
          <p:cNvGraphicFramePr>
            <a:graphicFrameLocks noGrp="1"/>
          </p:cNvGraphicFramePr>
          <p:nvPr>
            <p:extLst/>
          </p:nvPr>
        </p:nvGraphicFramePr>
        <p:xfrm>
          <a:off x="6315993" y="4100261"/>
          <a:ext cx="1737300" cy="2289810"/>
        </p:xfrm>
        <a:graphic>
          <a:graphicData uri="http://schemas.openxmlformats.org/drawingml/2006/table">
            <a:tbl>
              <a:tblPr firstRow="1" bandRow="1">
                <a:tableStyleId>{3B4B98B0-60AC-42C2-AFA5-B58CD77FA1E5}</a:tableStyleId>
              </a:tblPr>
              <a:tblGrid>
                <a:gridCol w="1737300">
                  <a:extLst>
                    <a:ext uri="{9D8B030D-6E8A-4147-A177-3AD203B41FA5}">
                      <a16:colId xmlns:a16="http://schemas.microsoft.com/office/drawing/2014/main" val="20000"/>
                    </a:ext>
                  </a:extLst>
                </a:gridCol>
              </a:tblGrid>
              <a:tr h="18288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nSpc>
                          <a:spcPct val="100000"/>
                        </a:lnSpc>
                      </a:pPr>
                      <a:r>
                        <a:rPr lang="en-US" sz="1400" dirty="0"/>
                        <a:t>Africa</a:t>
                      </a:r>
                    </a:p>
                  </a:txBody>
                  <a:tcPr marT="0" marB="0"/>
                </a:tc>
                <a:extLst>
                  <a:ext uri="{0D108BD9-81ED-4DB2-BD59-A6C34878D82A}">
                    <a16:rowId xmlns:a16="http://schemas.microsoft.com/office/drawing/2014/main" val="10000"/>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Botswana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1"/>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Egypt</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2"/>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Kenya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3"/>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Lesotho</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4"/>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Mozambique</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5"/>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Namibia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6"/>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Seychelles</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7"/>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Tanzania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8"/>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South Africa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9"/>
                  </a:ext>
                </a:extLst>
              </a:tr>
              <a:tr h="1554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Zambia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0"/>
                  </a:ext>
                </a:extLst>
              </a:tr>
            </a:tbl>
          </a:graphicData>
        </a:graphic>
      </p:graphicFrame>
      <p:graphicFrame>
        <p:nvGraphicFramePr>
          <p:cNvPr id="1010" name="Table 1009"/>
          <p:cNvGraphicFramePr>
            <a:graphicFrameLocks noGrp="1"/>
          </p:cNvGraphicFramePr>
          <p:nvPr>
            <p:extLst/>
          </p:nvPr>
        </p:nvGraphicFramePr>
        <p:xfrm>
          <a:off x="10149900" y="1403442"/>
          <a:ext cx="1737300" cy="3648080"/>
        </p:xfrm>
        <a:graphic>
          <a:graphicData uri="http://schemas.openxmlformats.org/drawingml/2006/table">
            <a:tbl>
              <a:tblPr firstRow="1" bandRow="1">
                <a:tableStyleId>{3B4B98B0-60AC-42C2-AFA5-B58CD77FA1E5}</a:tableStyleId>
              </a:tblPr>
              <a:tblGrid>
                <a:gridCol w="1737300">
                  <a:extLst>
                    <a:ext uri="{9D8B030D-6E8A-4147-A177-3AD203B41FA5}">
                      <a16:colId xmlns:a16="http://schemas.microsoft.com/office/drawing/2014/main" val="20000"/>
                    </a:ext>
                  </a:extLst>
                </a:gridCol>
              </a:tblGrid>
              <a:tr h="20482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nSpc>
                          <a:spcPct val="100000"/>
                        </a:lnSpc>
                      </a:pPr>
                      <a:r>
                        <a:rPr lang="en-US" sz="1400" dirty="0"/>
                        <a:t>Asia Pacific</a:t>
                      </a:r>
                    </a:p>
                  </a:txBody>
                  <a:tcPr marT="0" marB="0"/>
                </a:tc>
                <a:extLst>
                  <a:ext uri="{0D108BD9-81ED-4DB2-BD59-A6C34878D82A}">
                    <a16:rowId xmlns:a16="http://schemas.microsoft.com/office/drawing/2014/main" val="10000"/>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Australia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1"/>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Cambodia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2"/>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China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3"/>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India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4"/>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Indonesia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5"/>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Korea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6"/>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Laos</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7"/>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Malaysia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8"/>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Maldives</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9"/>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Myanmar</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0"/>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New Zealand</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1"/>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Pakistan</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2"/>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Singapore</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3"/>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Sri Lanka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4"/>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Thailand</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5"/>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Vietnam</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6"/>
                  </a:ext>
                </a:extLst>
              </a:tr>
            </a:tbl>
          </a:graphicData>
        </a:graphic>
      </p:graphicFrame>
      <p:graphicFrame>
        <p:nvGraphicFramePr>
          <p:cNvPr id="1052" name="Table 1051"/>
          <p:cNvGraphicFramePr>
            <a:graphicFrameLocks noGrp="1"/>
          </p:cNvGraphicFramePr>
          <p:nvPr>
            <p:extLst/>
          </p:nvPr>
        </p:nvGraphicFramePr>
        <p:xfrm>
          <a:off x="6339174" y="1403435"/>
          <a:ext cx="1737300" cy="2590800"/>
        </p:xfrm>
        <a:graphic>
          <a:graphicData uri="http://schemas.openxmlformats.org/drawingml/2006/table">
            <a:tbl>
              <a:tblPr firstRow="1" bandRow="1">
                <a:tableStyleId>{3B4B98B0-60AC-42C2-AFA5-B58CD77FA1E5}</a:tableStyleId>
              </a:tblPr>
              <a:tblGrid>
                <a:gridCol w="1737300">
                  <a:extLst>
                    <a:ext uri="{9D8B030D-6E8A-4147-A177-3AD203B41FA5}">
                      <a16:colId xmlns:a16="http://schemas.microsoft.com/office/drawing/2014/main" val="20000"/>
                    </a:ext>
                  </a:extLst>
                </a:gridCol>
              </a:tblGrid>
              <a:tr h="209454">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1400" dirty="0"/>
                        <a:t>The</a:t>
                      </a:r>
                      <a:r>
                        <a:rPr lang="en-US" sz="1400" baseline="0" dirty="0"/>
                        <a:t> Americas</a:t>
                      </a:r>
                      <a:endParaRPr lang="en-US" sz="1400" dirty="0"/>
                    </a:p>
                  </a:txBody>
                  <a:tcPr marT="0" marB="0" anchor="ctr"/>
                </a:tc>
                <a:extLst>
                  <a:ext uri="{0D108BD9-81ED-4DB2-BD59-A6C34878D82A}">
                    <a16:rowId xmlns:a16="http://schemas.microsoft.com/office/drawing/2014/main" val="10000"/>
                  </a:ext>
                </a:extLst>
              </a:tr>
              <a:tr h="1944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nSpc>
                          <a:spcPct val="100000"/>
                        </a:lnSpc>
                        <a:buFont typeface="Arial" panose="020B0604020202020204" pitchFamily="34" charset="0"/>
                        <a:buNone/>
                      </a:pPr>
                      <a:r>
                        <a:rPr lang="en-US" sz="1300" dirty="0"/>
                        <a:t>Canada</a:t>
                      </a:r>
                      <a:endParaRPr lang="en-US" sz="1300" dirty="0">
                        <a:latin typeface="Calibri (Headings)"/>
                      </a:endParaRPr>
                    </a:p>
                  </a:txBody>
                  <a:tcPr marL="45720" marR="45720" marT="0" marB="0" anchor="ctr"/>
                </a:tc>
                <a:extLst>
                  <a:ext uri="{0D108BD9-81ED-4DB2-BD59-A6C34878D82A}">
                    <a16:rowId xmlns:a16="http://schemas.microsoft.com/office/drawing/2014/main" val="10001"/>
                  </a:ext>
                </a:extLst>
              </a:tr>
              <a:tr h="1944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nSpc>
                          <a:spcPct val="100000"/>
                        </a:lnSpc>
                        <a:buFont typeface="Arial" panose="020B0604020202020204" pitchFamily="34" charset="0"/>
                        <a:buNone/>
                      </a:pPr>
                      <a:r>
                        <a:rPr lang="en-US" sz="1300" dirty="0"/>
                        <a:t>USA</a:t>
                      </a:r>
                      <a:endParaRPr lang="en-US" sz="1300" dirty="0">
                        <a:latin typeface="Calibri (Headings)"/>
                      </a:endParaRPr>
                    </a:p>
                  </a:txBody>
                  <a:tcPr marL="45720" marR="45720" marT="0" marB="0" anchor="ctr"/>
                </a:tc>
                <a:extLst>
                  <a:ext uri="{0D108BD9-81ED-4DB2-BD59-A6C34878D82A}">
                    <a16:rowId xmlns:a16="http://schemas.microsoft.com/office/drawing/2014/main" val="10002"/>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Argentina</a:t>
                      </a:r>
                    </a:p>
                  </a:txBody>
                  <a:tcPr marL="45720" marR="45720" marT="0" marB="0" anchor="b"/>
                </a:tc>
                <a:extLst>
                  <a:ext uri="{0D108BD9-81ED-4DB2-BD59-A6C34878D82A}">
                    <a16:rowId xmlns:a16="http://schemas.microsoft.com/office/drawing/2014/main" val="10003"/>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Brazil</a:t>
                      </a:r>
                    </a:p>
                  </a:txBody>
                  <a:tcPr marL="45720" marR="45720" marT="0" marB="0" anchor="b"/>
                </a:tc>
                <a:extLst>
                  <a:ext uri="{0D108BD9-81ED-4DB2-BD59-A6C34878D82A}">
                    <a16:rowId xmlns:a16="http://schemas.microsoft.com/office/drawing/2014/main" val="10004"/>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Chile</a:t>
                      </a:r>
                    </a:p>
                  </a:txBody>
                  <a:tcPr marL="45720" marR="45720" marT="0" marB="0" anchor="b"/>
                </a:tc>
                <a:extLst>
                  <a:ext uri="{0D108BD9-81ED-4DB2-BD59-A6C34878D82A}">
                    <a16:rowId xmlns:a16="http://schemas.microsoft.com/office/drawing/2014/main" val="10005"/>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Colombia</a:t>
                      </a:r>
                    </a:p>
                  </a:txBody>
                  <a:tcPr marL="45720" marR="45720" marT="0" marB="0" anchor="b"/>
                </a:tc>
                <a:extLst>
                  <a:ext uri="{0D108BD9-81ED-4DB2-BD59-A6C34878D82A}">
                    <a16:rowId xmlns:a16="http://schemas.microsoft.com/office/drawing/2014/main" val="10006"/>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Cuba</a:t>
                      </a:r>
                    </a:p>
                  </a:txBody>
                  <a:tcPr marL="45720" marR="45720" marT="0" marB="0" anchor="b"/>
                </a:tc>
                <a:extLst>
                  <a:ext uri="{0D108BD9-81ED-4DB2-BD59-A6C34878D82A}">
                    <a16:rowId xmlns:a16="http://schemas.microsoft.com/office/drawing/2014/main" val="10007"/>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Dominican Republic</a:t>
                      </a:r>
                    </a:p>
                  </a:txBody>
                  <a:tcPr marL="45720" marR="45720" marT="0" marB="0" anchor="b"/>
                </a:tc>
                <a:extLst>
                  <a:ext uri="{0D108BD9-81ED-4DB2-BD59-A6C34878D82A}">
                    <a16:rowId xmlns:a16="http://schemas.microsoft.com/office/drawing/2014/main" val="10008"/>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Ecuador</a:t>
                      </a:r>
                    </a:p>
                  </a:txBody>
                  <a:tcPr marL="45720" marR="45720" marT="0" marB="0" anchor="b"/>
                </a:tc>
                <a:extLst>
                  <a:ext uri="{0D108BD9-81ED-4DB2-BD59-A6C34878D82A}">
                    <a16:rowId xmlns:a16="http://schemas.microsoft.com/office/drawing/2014/main" val="10009"/>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Haiti</a:t>
                      </a:r>
                    </a:p>
                  </a:txBody>
                  <a:tcPr marL="45720" marR="45720" marT="0" marB="0" anchor="b"/>
                </a:tc>
                <a:extLst>
                  <a:ext uri="{0D108BD9-81ED-4DB2-BD59-A6C34878D82A}">
                    <a16:rowId xmlns:a16="http://schemas.microsoft.com/office/drawing/2014/main" val="10010"/>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Mexico</a:t>
                      </a:r>
                    </a:p>
                  </a:txBody>
                  <a:tcPr marL="45720" marR="45720" marT="0" marB="0" anchor="b"/>
                </a:tc>
                <a:extLst>
                  <a:ext uri="{0D108BD9-81ED-4DB2-BD59-A6C34878D82A}">
                    <a16:rowId xmlns:a16="http://schemas.microsoft.com/office/drawing/2014/main" val="10011"/>
                  </a:ext>
                </a:extLst>
              </a:tr>
              <a:tr h="194493">
                <a:tc>
                  <a:txBody>
                    <a:bodyPr/>
                    <a:lstStyle/>
                    <a:p>
                      <a:pPr marL="0" indent="0" algn="l" defTabSz="914400" rtl="0" eaLnBrk="1" fontAlgn="b" latinLnBrk="0" hangingPunct="1">
                        <a:lnSpc>
                          <a:spcPct val="100000"/>
                        </a:lnSpc>
                        <a:buFont typeface="Arial" panose="020B0604020202020204" pitchFamily="34" charset="0"/>
                        <a:buNone/>
                      </a:pPr>
                      <a:r>
                        <a:rPr lang="en-US" sz="1300" kern="1200" dirty="0">
                          <a:solidFill>
                            <a:schemeClr val="tx1"/>
                          </a:solidFill>
                          <a:latin typeface="Calibri"/>
                          <a:ea typeface="+mn-ea"/>
                          <a:cs typeface="+mn-cs"/>
                        </a:rPr>
                        <a:t>Uruguay</a:t>
                      </a:r>
                    </a:p>
                  </a:txBody>
                  <a:tcPr marL="45720" marR="45720" marT="0" marB="0" anchor="b"/>
                </a:tc>
                <a:extLst>
                  <a:ext uri="{0D108BD9-81ED-4DB2-BD59-A6C34878D82A}">
                    <a16:rowId xmlns:a16="http://schemas.microsoft.com/office/drawing/2014/main" val="10012"/>
                  </a:ext>
                </a:extLst>
              </a:tr>
            </a:tbl>
          </a:graphicData>
        </a:graphic>
      </p:graphicFrame>
      <p:graphicFrame>
        <p:nvGraphicFramePr>
          <p:cNvPr id="1053" name="Table 1052"/>
          <p:cNvGraphicFramePr>
            <a:graphicFrameLocks noGrp="1"/>
          </p:cNvGraphicFramePr>
          <p:nvPr>
            <p:extLst/>
          </p:nvPr>
        </p:nvGraphicFramePr>
        <p:xfrm>
          <a:off x="8216038" y="1403442"/>
          <a:ext cx="1737300" cy="3648080"/>
        </p:xfrm>
        <a:graphic>
          <a:graphicData uri="http://schemas.openxmlformats.org/drawingml/2006/table">
            <a:tbl>
              <a:tblPr firstRow="1" bandRow="1">
                <a:tableStyleId>{3B4B98B0-60AC-42C2-AFA5-B58CD77FA1E5}</a:tableStyleId>
              </a:tblPr>
              <a:tblGrid>
                <a:gridCol w="1737300">
                  <a:extLst>
                    <a:ext uri="{9D8B030D-6E8A-4147-A177-3AD203B41FA5}">
                      <a16:colId xmlns:a16="http://schemas.microsoft.com/office/drawing/2014/main" val="20000"/>
                    </a:ext>
                  </a:extLst>
                </a:gridCol>
              </a:tblGrid>
              <a:tr h="20482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nSpc>
                          <a:spcPct val="100000"/>
                        </a:lnSpc>
                      </a:pPr>
                      <a:r>
                        <a:rPr lang="en-US" sz="1400" dirty="0"/>
                        <a:t>Europe</a:t>
                      </a:r>
                    </a:p>
                  </a:txBody>
                  <a:tcPr marT="0" marB="0" anchor="ctr"/>
                </a:tc>
                <a:extLst>
                  <a:ext uri="{0D108BD9-81ED-4DB2-BD59-A6C34878D82A}">
                    <a16:rowId xmlns:a16="http://schemas.microsoft.com/office/drawing/2014/main" val="10000"/>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Austria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1"/>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Belgium</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2"/>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Czech Republic</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3"/>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France</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4"/>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Germany</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5"/>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Hungary</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6"/>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Italy</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7"/>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Luxemburg</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8"/>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Poland</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9"/>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Portugal</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0"/>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Romania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1"/>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Slovakia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2"/>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Spain</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3"/>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Switzerland</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4"/>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The Netherlands</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5"/>
                  </a:ext>
                </a:extLst>
              </a:tr>
              <a:tr h="2146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UK</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16"/>
                  </a:ext>
                </a:extLst>
              </a:tr>
            </a:tbl>
          </a:graphicData>
        </a:graphic>
      </p:graphicFrame>
      <p:graphicFrame>
        <p:nvGraphicFramePr>
          <p:cNvPr id="1055" name="Table 1054"/>
          <p:cNvGraphicFramePr>
            <a:graphicFrameLocks noGrp="1"/>
          </p:cNvGraphicFramePr>
          <p:nvPr>
            <p:extLst/>
          </p:nvPr>
        </p:nvGraphicFramePr>
        <p:xfrm>
          <a:off x="8212190" y="5221258"/>
          <a:ext cx="3675010" cy="1153573"/>
        </p:xfrm>
        <a:graphic>
          <a:graphicData uri="http://schemas.openxmlformats.org/drawingml/2006/table">
            <a:tbl>
              <a:tblPr firstRow="1" bandRow="1">
                <a:tableStyleId>{3B4B98B0-60AC-42C2-AFA5-B58CD77FA1E5}</a:tableStyleId>
              </a:tblPr>
              <a:tblGrid>
                <a:gridCol w="1837505">
                  <a:extLst>
                    <a:ext uri="{9D8B030D-6E8A-4147-A177-3AD203B41FA5}">
                      <a16:colId xmlns:a16="http://schemas.microsoft.com/office/drawing/2014/main" val="20000"/>
                    </a:ext>
                  </a:extLst>
                </a:gridCol>
                <a:gridCol w="1837505">
                  <a:extLst>
                    <a:ext uri="{9D8B030D-6E8A-4147-A177-3AD203B41FA5}">
                      <a16:colId xmlns:a16="http://schemas.microsoft.com/office/drawing/2014/main" val="20001"/>
                    </a:ext>
                  </a:extLst>
                </a:gridCol>
              </a:tblGrid>
              <a:tr h="222169">
                <a:tc gridSpan="2">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nSpc>
                          <a:spcPct val="100000"/>
                        </a:lnSpc>
                      </a:pPr>
                      <a:r>
                        <a:rPr lang="en-US" sz="1400" dirty="0"/>
                        <a:t>Middle East</a:t>
                      </a:r>
                    </a:p>
                  </a:txBody>
                  <a:tcPr marT="0" marB="0"/>
                </a:tc>
                <a:tc hMerge="1">
                  <a:txBody>
                    <a:bodyPr/>
                    <a:lstStyle/>
                    <a:p>
                      <a:endParaRPr lang="en-US"/>
                    </a:p>
                  </a:txBody>
                  <a:tcPr/>
                </a:tc>
                <a:extLst>
                  <a:ext uri="{0D108BD9-81ED-4DB2-BD59-A6C34878D82A}">
                    <a16:rowId xmlns:a16="http://schemas.microsoft.com/office/drawing/2014/main" val="10000"/>
                  </a:ext>
                </a:extLst>
              </a:tr>
              <a:tr h="2328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Bahrain</a:t>
                      </a:r>
                      <a:endParaRPr lang="en-US" sz="1300" b="0" i="0" u="none" strike="noStrike" kern="1200" dirty="0">
                        <a:solidFill>
                          <a:srgbClr val="000000"/>
                        </a:solidFill>
                        <a:effectLst/>
                        <a:latin typeface="Calibri (Headings)"/>
                        <a:ea typeface="+mn-ea"/>
                        <a:cs typeface="+mn-cs"/>
                      </a:endParaRPr>
                    </a:p>
                  </a:txBody>
                  <a:tcPr marL="9525" marR="9525" marT="9525"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Oman</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1"/>
                  </a:ext>
                </a:extLst>
              </a:tr>
              <a:tr h="2328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Jordan</a:t>
                      </a:r>
                      <a:endParaRPr lang="en-US" sz="1300" b="0" i="0" u="none" strike="noStrike" kern="1200" dirty="0">
                        <a:solidFill>
                          <a:srgbClr val="000000"/>
                        </a:solidFill>
                        <a:effectLst/>
                        <a:latin typeface="Calibri (Headings)"/>
                        <a:ea typeface="+mn-ea"/>
                        <a:cs typeface="+mn-cs"/>
                      </a:endParaRPr>
                    </a:p>
                  </a:txBody>
                  <a:tcPr marL="9525" marR="9525" marT="9525"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Qatar</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2"/>
                  </a:ext>
                </a:extLst>
              </a:tr>
              <a:tr h="2328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Kuwait</a:t>
                      </a:r>
                      <a:endParaRPr lang="en-US" sz="1300" b="0" i="0" u="none" strike="noStrike" kern="1200" dirty="0">
                        <a:solidFill>
                          <a:srgbClr val="000000"/>
                        </a:solidFill>
                        <a:effectLst/>
                        <a:latin typeface="Calibri (Headings)"/>
                        <a:ea typeface="+mn-ea"/>
                        <a:cs typeface="+mn-cs"/>
                      </a:endParaRPr>
                    </a:p>
                  </a:txBody>
                  <a:tcPr marL="9525" marR="9525" marT="9525"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Saudi Arabia</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3"/>
                  </a:ext>
                </a:extLst>
              </a:tr>
              <a:tr h="23285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Lebanon</a:t>
                      </a:r>
                      <a:endParaRPr lang="en-US" sz="1300" b="0" i="0" u="none" strike="noStrike" kern="1200" dirty="0">
                        <a:solidFill>
                          <a:srgbClr val="000000"/>
                        </a:solidFill>
                        <a:effectLst/>
                        <a:latin typeface="Calibri (Headings)"/>
                        <a:ea typeface="+mn-ea"/>
                        <a:cs typeface="+mn-cs"/>
                      </a:endParaRPr>
                    </a:p>
                  </a:txBody>
                  <a:tcPr marL="9525" marR="9525" marT="9525" marB="0"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indent="0" algn="l" defTabSz="914400" rtl="0" eaLnBrk="1" fontAlgn="b" latinLnBrk="0" hangingPunct="1">
                        <a:lnSpc>
                          <a:spcPct val="100000"/>
                        </a:lnSpc>
                        <a:buFont typeface="Arial" panose="020B0604020202020204" pitchFamily="34" charset="0"/>
                        <a:buNone/>
                      </a:pPr>
                      <a:r>
                        <a:rPr lang="en-US" sz="1300" u="none" strike="noStrike" kern="1200" dirty="0">
                          <a:effectLst/>
                        </a:rPr>
                        <a:t>UAE</a:t>
                      </a:r>
                      <a:endParaRPr lang="en-US" sz="1300" b="0" i="0" u="none" strike="noStrike" kern="1200" dirty="0">
                        <a:solidFill>
                          <a:srgbClr val="000000"/>
                        </a:solidFill>
                        <a:effectLst/>
                        <a:latin typeface="Calibri (Headings)"/>
                        <a:ea typeface="+mn-ea"/>
                        <a:cs typeface="+mn-cs"/>
                      </a:endParaRPr>
                    </a:p>
                  </a:txBody>
                  <a:tcPr marL="9525" marR="9525" marT="9525" marB="0" anchor="ctr"/>
                </a:tc>
                <a:extLst>
                  <a:ext uri="{0D108BD9-81ED-4DB2-BD59-A6C34878D82A}">
                    <a16:rowId xmlns:a16="http://schemas.microsoft.com/office/drawing/2014/main" val="10004"/>
                  </a:ext>
                </a:extLst>
              </a:tr>
            </a:tbl>
          </a:graphicData>
        </a:graphic>
      </p:graphicFrame>
      <p:sp>
        <p:nvSpPr>
          <p:cNvPr id="1056" name="Isosceles Triangle 1055"/>
          <p:cNvSpPr/>
          <p:nvPr/>
        </p:nvSpPr>
        <p:spPr>
          <a:xfrm>
            <a:off x="7898418" y="1643346"/>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57" name="Oval 1056"/>
          <p:cNvSpPr/>
          <p:nvPr/>
        </p:nvSpPr>
        <p:spPr>
          <a:xfrm>
            <a:off x="7898418" y="1841322"/>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58" name="Oval 1057"/>
          <p:cNvSpPr/>
          <p:nvPr/>
        </p:nvSpPr>
        <p:spPr>
          <a:xfrm>
            <a:off x="7898418" y="2039298"/>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59" name="Oval 1058"/>
          <p:cNvSpPr/>
          <p:nvPr/>
        </p:nvSpPr>
        <p:spPr>
          <a:xfrm>
            <a:off x="7898418" y="2237274"/>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0" name="Oval 1059"/>
          <p:cNvSpPr/>
          <p:nvPr/>
        </p:nvSpPr>
        <p:spPr>
          <a:xfrm>
            <a:off x="7898418" y="2435250"/>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1" name="Oval 1060"/>
          <p:cNvSpPr/>
          <p:nvPr/>
        </p:nvSpPr>
        <p:spPr>
          <a:xfrm>
            <a:off x="7898418" y="2633226"/>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2" name="Oval 1061"/>
          <p:cNvSpPr/>
          <p:nvPr/>
        </p:nvSpPr>
        <p:spPr>
          <a:xfrm>
            <a:off x="7898418" y="2831202"/>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3" name="Oval 1062"/>
          <p:cNvSpPr/>
          <p:nvPr/>
        </p:nvSpPr>
        <p:spPr>
          <a:xfrm>
            <a:off x="7898418" y="3029178"/>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4" name="Oval 1063"/>
          <p:cNvSpPr/>
          <p:nvPr/>
        </p:nvSpPr>
        <p:spPr>
          <a:xfrm>
            <a:off x="7898418" y="3227154"/>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5" name="Oval 1064"/>
          <p:cNvSpPr/>
          <p:nvPr/>
        </p:nvSpPr>
        <p:spPr>
          <a:xfrm>
            <a:off x="7898418" y="3425130"/>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6" name="Oval 1065"/>
          <p:cNvSpPr/>
          <p:nvPr/>
        </p:nvSpPr>
        <p:spPr>
          <a:xfrm>
            <a:off x="7898418" y="3623106"/>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067" name="Oval 1066"/>
          <p:cNvSpPr/>
          <p:nvPr/>
        </p:nvSpPr>
        <p:spPr>
          <a:xfrm>
            <a:off x="7898418" y="3821085"/>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7546551" y="6586814"/>
            <a:ext cx="3565277" cy="207256"/>
            <a:chOff x="1487249" y="6567498"/>
            <a:chExt cx="3565277" cy="207256"/>
          </a:xfrm>
        </p:grpSpPr>
        <p:sp>
          <p:nvSpPr>
            <p:cNvPr id="1006" name="Oval 1005"/>
            <p:cNvSpPr/>
            <p:nvPr/>
          </p:nvSpPr>
          <p:spPr>
            <a:xfrm>
              <a:off x="1487249" y="6567498"/>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prstClr val="white"/>
                </a:solidFill>
                <a:effectLst/>
                <a:uLnTx/>
                <a:uFillTx/>
                <a:latin typeface="Calibri"/>
                <a:ea typeface="+mn-ea"/>
                <a:cs typeface="+mn-cs"/>
              </a:endParaRPr>
            </a:p>
          </p:txBody>
        </p:sp>
        <p:sp>
          <p:nvSpPr>
            <p:cNvPr id="1007" name="Isosceles Triangle 1006"/>
            <p:cNvSpPr/>
            <p:nvPr/>
          </p:nvSpPr>
          <p:spPr>
            <a:xfrm>
              <a:off x="2642208" y="6567498"/>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prstClr val="white"/>
                </a:solidFill>
                <a:effectLst/>
                <a:uLnTx/>
                <a:uFillTx/>
                <a:latin typeface="Calibri"/>
                <a:ea typeface="+mn-ea"/>
                <a:cs typeface="+mn-cs"/>
              </a:endParaRPr>
            </a:p>
          </p:txBody>
        </p:sp>
        <p:sp>
          <p:nvSpPr>
            <p:cNvPr id="1008" name="Flowchart: Merge 1007"/>
            <p:cNvSpPr/>
            <p:nvPr/>
          </p:nvSpPr>
          <p:spPr>
            <a:xfrm>
              <a:off x="3705795" y="6567498"/>
              <a:ext cx="137160" cy="137160"/>
            </a:xfrm>
            <a:prstGeom prst="flowChartMerge">
              <a:avLst/>
            </a:prstGeom>
            <a:solidFill>
              <a:schemeClr val="accent5">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prstClr val="white"/>
                </a:solidFill>
                <a:effectLst/>
                <a:uLnTx/>
                <a:uFillTx/>
                <a:latin typeface="Calibri"/>
                <a:ea typeface="+mn-ea"/>
                <a:cs typeface="+mn-cs"/>
              </a:endParaRPr>
            </a:p>
          </p:txBody>
        </p:sp>
        <p:sp>
          <p:nvSpPr>
            <p:cNvPr id="1100" name="Rectangle 1099"/>
            <p:cNvSpPr/>
            <p:nvPr/>
          </p:nvSpPr>
          <p:spPr>
            <a:xfrm>
              <a:off x="1572097" y="6592653"/>
              <a:ext cx="1122423" cy="182101"/>
            </a:xfrm>
            <a:prstGeom prst="rect">
              <a:avLst/>
            </a:prstGeom>
          </p:spPr>
          <p:txBody>
            <a:bodyPr wrap="none">
              <a:spAutoFit/>
            </a:bodyPr>
            <a:lstStyle/>
            <a:p>
              <a:pPr marL="0" marR="0" lvl="0" indent="0" algn="l" defTabSz="914400" rtl="0" eaLnBrk="1" fontAlgn="b" latinLnBrk="0" hangingPunct="1">
                <a:lnSpc>
                  <a:spcPts val="7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Headings)"/>
                  <a:ea typeface="+mn-ea"/>
                  <a:cs typeface="Angsana New" pitchFamily="18" charset="-34"/>
                </a:rPr>
                <a:t>Minor Hotels</a:t>
              </a:r>
            </a:p>
          </p:txBody>
        </p:sp>
        <p:sp>
          <p:nvSpPr>
            <p:cNvPr id="1101" name="Rectangle 1100"/>
            <p:cNvSpPr/>
            <p:nvPr/>
          </p:nvSpPr>
          <p:spPr>
            <a:xfrm>
              <a:off x="2727056" y="6592653"/>
              <a:ext cx="1031051" cy="182101"/>
            </a:xfrm>
            <a:prstGeom prst="rect">
              <a:avLst/>
            </a:prstGeom>
          </p:spPr>
          <p:txBody>
            <a:bodyPr wrap="none">
              <a:spAutoFit/>
            </a:bodyPr>
            <a:lstStyle/>
            <a:p>
              <a:pPr marL="0" marR="0" lvl="0" indent="0" algn="l" defTabSz="914400" rtl="0" eaLnBrk="1" fontAlgn="b" latinLnBrk="0" hangingPunct="1">
                <a:lnSpc>
                  <a:spcPts val="7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Headings)"/>
                  <a:ea typeface="+mn-ea"/>
                  <a:cs typeface="Angsana New" pitchFamily="18" charset="-34"/>
                </a:rPr>
                <a:t>Minor Food</a:t>
              </a:r>
            </a:p>
          </p:txBody>
        </p:sp>
        <p:sp>
          <p:nvSpPr>
            <p:cNvPr id="1102" name="Rectangle 1101"/>
            <p:cNvSpPr/>
            <p:nvPr/>
          </p:nvSpPr>
          <p:spPr>
            <a:xfrm>
              <a:off x="3790642" y="6592653"/>
              <a:ext cx="1261884" cy="182101"/>
            </a:xfrm>
            <a:prstGeom prst="rect">
              <a:avLst/>
            </a:prstGeom>
          </p:spPr>
          <p:txBody>
            <a:bodyPr wrap="none">
              <a:spAutoFit/>
            </a:bodyPr>
            <a:lstStyle/>
            <a:p>
              <a:pPr marL="0" marR="0" lvl="0" indent="0" algn="l" defTabSz="914400" rtl="0" eaLnBrk="1" fontAlgn="b" latinLnBrk="0" hangingPunct="1">
                <a:lnSpc>
                  <a:spcPts val="7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Headings)"/>
                  <a:ea typeface="+mn-ea"/>
                  <a:cs typeface="Angsana New" pitchFamily="18" charset="-34"/>
                </a:rPr>
                <a:t>Minor Lifestyle</a:t>
              </a:r>
            </a:p>
          </p:txBody>
        </p:sp>
      </p:grpSp>
      <p:sp>
        <p:nvSpPr>
          <p:cNvPr id="1394" name="Oval 1393"/>
          <p:cNvSpPr/>
          <p:nvPr/>
        </p:nvSpPr>
        <p:spPr>
          <a:xfrm>
            <a:off x="7887471" y="4338325"/>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395" name="Oval 1394"/>
          <p:cNvSpPr/>
          <p:nvPr/>
        </p:nvSpPr>
        <p:spPr>
          <a:xfrm>
            <a:off x="7887471" y="4544338"/>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396" name="Oval 1395"/>
          <p:cNvSpPr/>
          <p:nvPr/>
        </p:nvSpPr>
        <p:spPr>
          <a:xfrm>
            <a:off x="7887471" y="4750351"/>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397" name="Oval 1396"/>
          <p:cNvSpPr/>
          <p:nvPr/>
        </p:nvSpPr>
        <p:spPr>
          <a:xfrm>
            <a:off x="7887471" y="4956364"/>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398" name="Oval 1397"/>
          <p:cNvSpPr/>
          <p:nvPr/>
        </p:nvSpPr>
        <p:spPr>
          <a:xfrm>
            <a:off x="7887471" y="5162377"/>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399" name="Oval 1398"/>
          <p:cNvSpPr/>
          <p:nvPr/>
        </p:nvSpPr>
        <p:spPr>
          <a:xfrm>
            <a:off x="7887471" y="5368390"/>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00" name="Oval 1399"/>
          <p:cNvSpPr/>
          <p:nvPr/>
        </p:nvSpPr>
        <p:spPr>
          <a:xfrm>
            <a:off x="7724405" y="5588584"/>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01" name="Isosceles Triangle 1400"/>
          <p:cNvSpPr/>
          <p:nvPr/>
        </p:nvSpPr>
        <p:spPr>
          <a:xfrm>
            <a:off x="7887471" y="5588584"/>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02" name="Oval 1401"/>
          <p:cNvSpPr/>
          <p:nvPr/>
        </p:nvSpPr>
        <p:spPr>
          <a:xfrm>
            <a:off x="7887471" y="5780416"/>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03" name="Oval 1402"/>
          <p:cNvSpPr/>
          <p:nvPr/>
        </p:nvSpPr>
        <p:spPr>
          <a:xfrm>
            <a:off x="7887471" y="6192440"/>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04" name="Oval 1403"/>
          <p:cNvSpPr/>
          <p:nvPr/>
        </p:nvSpPr>
        <p:spPr>
          <a:xfrm>
            <a:off x="7887471" y="5986429"/>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15" name="Isosceles Triangle 1414"/>
          <p:cNvSpPr/>
          <p:nvPr/>
        </p:nvSpPr>
        <p:spPr>
          <a:xfrm>
            <a:off x="9728357" y="5499135"/>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16" name="Isosceles Triangle 1415"/>
          <p:cNvSpPr/>
          <p:nvPr/>
        </p:nvSpPr>
        <p:spPr>
          <a:xfrm>
            <a:off x="9724096" y="5727735"/>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17" name="Isosceles Triangle 1416"/>
          <p:cNvSpPr/>
          <p:nvPr/>
        </p:nvSpPr>
        <p:spPr>
          <a:xfrm>
            <a:off x="9724096" y="5956335"/>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18" name="Isosceles Triangle 1417"/>
          <p:cNvSpPr/>
          <p:nvPr/>
        </p:nvSpPr>
        <p:spPr>
          <a:xfrm>
            <a:off x="9724096" y="6184935"/>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11513690" y="5502659"/>
            <a:ext cx="278677" cy="137160"/>
            <a:chOff x="11513690" y="5502659"/>
            <a:chExt cx="278677" cy="137160"/>
          </a:xfrm>
        </p:grpSpPr>
        <p:sp>
          <p:nvSpPr>
            <p:cNvPr id="1419" name="Oval 1418"/>
            <p:cNvSpPr/>
            <p:nvPr/>
          </p:nvSpPr>
          <p:spPr>
            <a:xfrm>
              <a:off x="11513690" y="55026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0" name="Isosceles Triangle 1419"/>
            <p:cNvSpPr/>
            <p:nvPr/>
          </p:nvSpPr>
          <p:spPr>
            <a:xfrm>
              <a:off x="11655207" y="55026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22" name="Isosceles Triangle 1421"/>
          <p:cNvSpPr/>
          <p:nvPr/>
        </p:nvSpPr>
        <p:spPr>
          <a:xfrm>
            <a:off x="11655207" y="5952831"/>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423" name="Oval 1422"/>
          <p:cNvSpPr/>
          <p:nvPr/>
        </p:nvSpPr>
        <p:spPr>
          <a:xfrm>
            <a:off x="11513690" y="6177916"/>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4" name="Isosceles Triangle 1423"/>
          <p:cNvSpPr/>
          <p:nvPr/>
        </p:nvSpPr>
        <p:spPr>
          <a:xfrm>
            <a:off x="11655207" y="6177916"/>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5" name="Oval 1424"/>
          <p:cNvSpPr/>
          <p:nvPr/>
        </p:nvSpPr>
        <p:spPr>
          <a:xfrm>
            <a:off x="9728357" y="3578503"/>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6" name="Isosceles Triangle 1425"/>
          <p:cNvSpPr/>
          <p:nvPr/>
        </p:nvSpPr>
        <p:spPr>
          <a:xfrm>
            <a:off x="9728357" y="3364752"/>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7" name="Isosceles Triangle 1426"/>
          <p:cNvSpPr/>
          <p:nvPr/>
        </p:nvSpPr>
        <p:spPr>
          <a:xfrm>
            <a:off x="9728357" y="4006001"/>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8" name="Isosceles Triangle 1427"/>
          <p:cNvSpPr/>
          <p:nvPr/>
        </p:nvSpPr>
        <p:spPr>
          <a:xfrm>
            <a:off x="9728357" y="3792254"/>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9" name="Oval 1428"/>
          <p:cNvSpPr/>
          <p:nvPr/>
        </p:nvSpPr>
        <p:spPr>
          <a:xfrm>
            <a:off x="9728357" y="1654744"/>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0" name="Oval 1429"/>
          <p:cNvSpPr/>
          <p:nvPr/>
        </p:nvSpPr>
        <p:spPr>
          <a:xfrm>
            <a:off x="9728357" y="1868495"/>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1" name="Oval 1430"/>
          <p:cNvSpPr/>
          <p:nvPr/>
        </p:nvSpPr>
        <p:spPr>
          <a:xfrm>
            <a:off x="9728357" y="2082246"/>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2" name="Oval 1431"/>
          <p:cNvSpPr/>
          <p:nvPr/>
        </p:nvSpPr>
        <p:spPr>
          <a:xfrm>
            <a:off x="9728357" y="2295997"/>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 name="Oval 1432"/>
          <p:cNvSpPr/>
          <p:nvPr/>
        </p:nvSpPr>
        <p:spPr>
          <a:xfrm>
            <a:off x="9728357" y="2509748"/>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4" name="Oval 1433"/>
          <p:cNvSpPr/>
          <p:nvPr/>
        </p:nvSpPr>
        <p:spPr>
          <a:xfrm>
            <a:off x="9728357" y="272349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5" name="Oval 1434"/>
          <p:cNvSpPr/>
          <p:nvPr/>
        </p:nvSpPr>
        <p:spPr>
          <a:xfrm>
            <a:off x="9728357" y="2937250"/>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6" name="Oval 1435"/>
          <p:cNvSpPr/>
          <p:nvPr/>
        </p:nvSpPr>
        <p:spPr>
          <a:xfrm>
            <a:off x="9728357" y="3151001"/>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7" name="Oval 1436"/>
          <p:cNvSpPr/>
          <p:nvPr/>
        </p:nvSpPr>
        <p:spPr>
          <a:xfrm>
            <a:off x="9557399" y="4006001"/>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8" name="Oval 1437"/>
          <p:cNvSpPr/>
          <p:nvPr/>
        </p:nvSpPr>
        <p:spPr>
          <a:xfrm>
            <a:off x="9557399" y="3792254"/>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9" name="Oval 1438"/>
          <p:cNvSpPr/>
          <p:nvPr/>
        </p:nvSpPr>
        <p:spPr>
          <a:xfrm>
            <a:off x="9557399" y="3364752"/>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0" name="Oval 1439"/>
          <p:cNvSpPr/>
          <p:nvPr/>
        </p:nvSpPr>
        <p:spPr>
          <a:xfrm>
            <a:off x="9728357" y="4233885"/>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41" name="Oval 1440"/>
          <p:cNvSpPr/>
          <p:nvPr/>
        </p:nvSpPr>
        <p:spPr>
          <a:xfrm>
            <a:off x="9728357" y="4439898"/>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42" name="Oval 1441"/>
          <p:cNvSpPr/>
          <p:nvPr/>
        </p:nvSpPr>
        <p:spPr>
          <a:xfrm>
            <a:off x="9728357" y="4664961"/>
            <a:ext cx="137160" cy="137160"/>
          </a:xfrm>
          <a:prstGeom prst="ellipse">
            <a:avLst/>
          </a:prstGeom>
          <a:solidFill>
            <a:srgbClr val="4F622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43" name="Isosceles Triangle 1442"/>
          <p:cNvSpPr/>
          <p:nvPr/>
        </p:nvSpPr>
        <p:spPr>
          <a:xfrm>
            <a:off x="9728357" y="48630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4" name="Oval 1443"/>
          <p:cNvSpPr/>
          <p:nvPr/>
        </p:nvSpPr>
        <p:spPr>
          <a:xfrm>
            <a:off x="9557399" y="48630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11484249" y="1654225"/>
            <a:ext cx="308118" cy="137160"/>
            <a:chOff x="9709799" y="5015459"/>
            <a:chExt cx="308118" cy="137160"/>
          </a:xfrm>
        </p:grpSpPr>
        <p:sp>
          <p:nvSpPr>
            <p:cNvPr id="1445" name="Isosceles Triangle 1444"/>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6" name="Oval 1445"/>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47" name="Group 1446"/>
          <p:cNvGrpSpPr/>
          <p:nvPr/>
        </p:nvGrpSpPr>
        <p:grpSpPr>
          <a:xfrm>
            <a:off x="11484249" y="1868106"/>
            <a:ext cx="308118" cy="137160"/>
            <a:chOff x="9709799" y="5015459"/>
            <a:chExt cx="308118" cy="137160"/>
          </a:xfrm>
        </p:grpSpPr>
        <p:sp>
          <p:nvSpPr>
            <p:cNvPr id="1448" name="Isosceles Triangle 1447"/>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9" name="Oval 1448"/>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50" name="Group 1449"/>
          <p:cNvGrpSpPr/>
          <p:nvPr/>
        </p:nvGrpSpPr>
        <p:grpSpPr>
          <a:xfrm>
            <a:off x="11484249" y="2081987"/>
            <a:ext cx="308118" cy="137160"/>
            <a:chOff x="9709799" y="5015459"/>
            <a:chExt cx="308118" cy="137160"/>
          </a:xfrm>
        </p:grpSpPr>
        <p:sp>
          <p:nvSpPr>
            <p:cNvPr id="1451" name="Isosceles Triangle 1450"/>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2" name="Oval 1451"/>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55" name="Oval 1454"/>
          <p:cNvSpPr/>
          <p:nvPr/>
        </p:nvSpPr>
        <p:spPr>
          <a:xfrm>
            <a:off x="11650850" y="2295868"/>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56" name="Group 1455"/>
          <p:cNvGrpSpPr/>
          <p:nvPr/>
        </p:nvGrpSpPr>
        <p:grpSpPr>
          <a:xfrm>
            <a:off x="11484249" y="2509748"/>
            <a:ext cx="308118" cy="137160"/>
            <a:chOff x="9709799" y="5015459"/>
            <a:chExt cx="308118" cy="137160"/>
          </a:xfrm>
        </p:grpSpPr>
        <p:sp>
          <p:nvSpPr>
            <p:cNvPr id="1457" name="Isosceles Triangle 1456"/>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8" name="Oval 1457"/>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59" name="Group 1458"/>
          <p:cNvGrpSpPr/>
          <p:nvPr/>
        </p:nvGrpSpPr>
        <p:grpSpPr>
          <a:xfrm>
            <a:off x="11484249" y="2948320"/>
            <a:ext cx="308118" cy="137160"/>
            <a:chOff x="9709799" y="5015459"/>
            <a:chExt cx="308118" cy="137160"/>
          </a:xfrm>
        </p:grpSpPr>
        <p:sp>
          <p:nvSpPr>
            <p:cNvPr id="1460" name="Isosceles Triangle 1459"/>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1" name="Oval 1460"/>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62" name="Group 1461"/>
          <p:cNvGrpSpPr/>
          <p:nvPr/>
        </p:nvGrpSpPr>
        <p:grpSpPr>
          <a:xfrm>
            <a:off x="11484249" y="3165901"/>
            <a:ext cx="308118" cy="137160"/>
            <a:chOff x="9709799" y="5015459"/>
            <a:chExt cx="308118" cy="137160"/>
          </a:xfrm>
        </p:grpSpPr>
        <p:sp>
          <p:nvSpPr>
            <p:cNvPr id="1463" name="Isosceles Triangle 1462"/>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4" name="Oval 1463"/>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65" name="Group 1464"/>
          <p:cNvGrpSpPr/>
          <p:nvPr/>
        </p:nvGrpSpPr>
        <p:grpSpPr>
          <a:xfrm>
            <a:off x="11484249" y="3376902"/>
            <a:ext cx="308118" cy="137160"/>
            <a:chOff x="9709799" y="5015459"/>
            <a:chExt cx="308118" cy="137160"/>
          </a:xfrm>
        </p:grpSpPr>
        <p:sp>
          <p:nvSpPr>
            <p:cNvPr id="1466" name="Isosceles Triangle 1465"/>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7" name="Oval 1466"/>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68" name="Oval 1467"/>
          <p:cNvSpPr/>
          <p:nvPr/>
        </p:nvSpPr>
        <p:spPr>
          <a:xfrm>
            <a:off x="11650850" y="27241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9" name="Isosceles Triangle 1468"/>
          <p:cNvSpPr/>
          <p:nvPr/>
        </p:nvSpPr>
        <p:spPr>
          <a:xfrm>
            <a:off x="11655207" y="3576630"/>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70" name="Isosceles Triangle 1469"/>
          <p:cNvSpPr/>
          <p:nvPr/>
        </p:nvSpPr>
        <p:spPr>
          <a:xfrm>
            <a:off x="11655207" y="4014780"/>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sp>
        <p:nvSpPr>
          <p:cNvPr id="1471" name="Isosceles Triangle 1470"/>
          <p:cNvSpPr/>
          <p:nvPr/>
        </p:nvSpPr>
        <p:spPr>
          <a:xfrm>
            <a:off x="11655207" y="4222987"/>
            <a:ext cx="137160" cy="137160"/>
          </a:xfrm>
          <a:prstGeom prst="triangle">
            <a:avLst/>
          </a:prstGeom>
          <a:solidFill>
            <a:srgbClr val="953735"/>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endParaRPr>
          </a:p>
        </p:txBody>
      </p:sp>
      <p:grpSp>
        <p:nvGrpSpPr>
          <p:cNvPr id="1472" name="Group 1471"/>
          <p:cNvGrpSpPr/>
          <p:nvPr/>
        </p:nvGrpSpPr>
        <p:grpSpPr>
          <a:xfrm>
            <a:off x="11484249" y="3796002"/>
            <a:ext cx="308118" cy="137160"/>
            <a:chOff x="9709799" y="5015459"/>
            <a:chExt cx="308118" cy="137160"/>
          </a:xfrm>
        </p:grpSpPr>
        <p:sp>
          <p:nvSpPr>
            <p:cNvPr id="1473" name="Isosceles Triangle 1472"/>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4" name="Oval 1473"/>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5" name="Oval 1474"/>
          <p:cNvSpPr/>
          <p:nvPr/>
        </p:nvSpPr>
        <p:spPr>
          <a:xfrm>
            <a:off x="11655207" y="4456894"/>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76" name="Group 1475"/>
          <p:cNvGrpSpPr/>
          <p:nvPr/>
        </p:nvGrpSpPr>
        <p:grpSpPr>
          <a:xfrm>
            <a:off x="11313291" y="4662545"/>
            <a:ext cx="308118" cy="137160"/>
            <a:chOff x="9709799" y="5015459"/>
            <a:chExt cx="308118" cy="137160"/>
          </a:xfrm>
        </p:grpSpPr>
        <p:sp>
          <p:nvSpPr>
            <p:cNvPr id="1477" name="Isosceles Triangle 1476"/>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8" name="Oval 1477"/>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9" name="Flowchart: Merge 1478"/>
          <p:cNvSpPr/>
          <p:nvPr/>
        </p:nvSpPr>
        <p:spPr>
          <a:xfrm>
            <a:off x="11655207" y="4662545"/>
            <a:ext cx="137160" cy="137160"/>
          </a:xfrm>
          <a:prstGeom prst="flowChartMerg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80" name="Group 1479"/>
          <p:cNvGrpSpPr/>
          <p:nvPr/>
        </p:nvGrpSpPr>
        <p:grpSpPr>
          <a:xfrm>
            <a:off x="11484249" y="4862517"/>
            <a:ext cx="308118" cy="137160"/>
            <a:chOff x="9709799" y="5015459"/>
            <a:chExt cx="308118" cy="137160"/>
          </a:xfrm>
        </p:grpSpPr>
        <p:sp>
          <p:nvSpPr>
            <p:cNvPr id="1481" name="Isosceles Triangle 1480"/>
            <p:cNvSpPr/>
            <p:nvPr/>
          </p:nvSpPr>
          <p:spPr>
            <a:xfrm>
              <a:off x="9880757" y="50154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2" name="Oval 1481"/>
            <p:cNvSpPr/>
            <p:nvPr/>
          </p:nvSpPr>
          <p:spPr>
            <a:xfrm>
              <a:off x="9709799" y="50154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89" name="Group 388"/>
          <p:cNvGrpSpPr/>
          <p:nvPr/>
        </p:nvGrpSpPr>
        <p:grpSpPr>
          <a:xfrm>
            <a:off x="11513690" y="5705861"/>
            <a:ext cx="278677" cy="137160"/>
            <a:chOff x="11513690" y="5502659"/>
            <a:chExt cx="278677" cy="137160"/>
          </a:xfrm>
        </p:grpSpPr>
        <p:sp>
          <p:nvSpPr>
            <p:cNvPr id="390" name="Oval 389"/>
            <p:cNvSpPr/>
            <p:nvPr/>
          </p:nvSpPr>
          <p:spPr>
            <a:xfrm>
              <a:off x="11513690" y="5502659"/>
              <a:ext cx="137160" cy="137160"/>
            </a:xfrm>
            <a:prstGeom prst="ellipse">
              <a:avLst/>
            </a:prstGeom>
            <a:solidFill>
              <a:srgbClr val="4F6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1" name="Isosceles Triangle 390"/>
            <p:cNvSpPr/>
            <p:nvPr/>
          </p:nvSpPr>
          <p:spPr>
            <a:xfrm>
              <a:off x="11655207" y="5502659"/>
              <a:ext cx="137160" cy="137160"/>
            </a:xfrm>
            <a:prstGeom prst="triangle">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1604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238.wZRje9hnXO.zrQd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TKTZvG_Sd.K6B2CDPINy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and Divider slides">
  <a:themeElements>
    <a:clrScheme name="Minor Hotels">
      <a:dk1>
        <a:srgbClr val="5C6670"/>
      </a:dk1>
      <a:lt1>
        <a:sysClr val="window" lastClr="FFFFFF"/>
      </a:lt1>
      <a:dk2>
        <a:srgbClr val="175196"/>
      </a:dk2>
      <a:lt2>
        <a:srgbClr val="FFFFFF"/>
      </a:lt2>
      <a:accent1>
        <a:srgbClr val="5C6670"/>
      </a:accent1>
      <a:accent2>
        <a:srgbClr val="22345F"/>
      </a:accent2>
      <a:accent3>
        <a:srgbClr val="175196"/>
      </a:accent3>
      <a:accent4>
        <a:srgbClr val="BDCCD4"/>
      </a:accent4>
      <a:accent5>
        <a:srgbClr val="8EA4D6"/>
      </a:accent5>
      <a:accent6>
        <a:srgbClr val="9AA3AC"/>
      </a:accent6>
      <a:hlink>
        <a:srgbClr val="5C6670"/>
      </a:hlink>
      <a:folHlink>
        <a:srgbClr val="1751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75000"/>
            </a:schemeClr>
          </a:solidFill>
        </a:ln>
      </a:spPr>
      <a:bodyPr vert="horz" wrap="square" lIns="91440" tIns="90000" rIns="91440" bIns="90000" numCol="1" rtlCol="0" anchor="ctr" anchorCtr="0" compatLnSpc="1">
        <a:prstTxWarp prst="textNoShape">
          <a:avLst/>
        </a:prstTxWarp>
        <a:noAutofit/>
      </a:bodyPr>
      <a:lstStyle>
        <a:defPPr algn="ctr">
          <a:spcBef>
            <a:spcPts val="0"/>
          </a:spcBef>
          <a:defRPr sz="1400" dirty="0" smtClean="0">
            <a:solidFill>
              <a:schemeClr val="bg1"/>
            </a:solidFill>
            <a:latin typeface="+mn-lt"/>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Imago" pitchFamily="2" charset="0"/>
          </a:defRPr>
        </a:defPPr>
      </a:lstStyle>
      <a:style>
        <a:lnRef idx="1">
          <a:schemeClr val="tx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smtClean="0">
            <a:latin typeface="+mn-lt"/>
          </a:defRPr>
        </a:defPPr>
      </a:lstStyle>
    </a:txDef>
  </a:objectDefaults>
  <a:extraClrSchemeLst>
    <a:extraClrScheme>
      <a:clrScheme name="Roche 1">
        <a:dk1>
          <a:srgbClr val="FF7F00"/>
        </a:dk1>
        <a:lt1>
          <a:srgbClr val="FFFFFF"/>
        </a:lt1>
        <a:dk2>
          <a:srgbClr val="0028A0"/>
        </a:dk2>
        <a:lt2>
          <a:srgbClr val="969696"/>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FF7F00"/>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custClrLst>
    <a:custClr>
      <a:srgbClr val="006341"/>
    </a:custClr>
    <a:custClr>
      <a:srgbClr val="CEDC00"/>
    </a:custClr>
    <a:custClr>
      <a:srgbClr val="78BE20"/>
    </a:custClr>
    <a:custClr>
      <a:srgbClr val="009639"/>
    </a:custClr>
    <a:custClr>
      <a:srgbClr val="004D37"/>
    </a:custClr>
    <a:custClr>
      <a:srgbClr val="000000"/>
    </a:custClr>
    <a:custClr>
      <a:srgbClr val="00B18E"/>
    </a:custClr>
    <a:custClr>
      <a:srgbClr val="F2A900"/>
    </a:custClr>
    <a:custClr>
      <a:srgbClr val="D22630"/>
    </a:custClr>
    <a:custClr>
      <a:srgbClr val="00B2A9"/>
    </a:custClr>
    <a:custClr>
      <a:srgbClr val="247957"/>
    </a:custClr>
    <a:custClr>
      <a:srgbClr val="D4E160"/>
    </a:custClr>
    <a:custClr>
      <a:srgbClr val="84C665"/>
    </a:custClr>
    <a:custClr>
      <a:srgbClr val="3BB769"/>
    </a:custClr>
    <a:custClr>
      <a:srgbClr val="256552"/>
    </a:custClr>
    <a:custClr>
      <a:srgbClr val="58595B"/>
    </a:custClr>
    <a:custClr>
      <a:srgbClr val="46BDA1"/>
    </a:custClr>
    <a:custClr>
      <a:srgbClr val="FDC14D"/>
    </a:custClr>
    <a:custClr>
      <a:srgbClr val="EB5F48"/>
    </a:custClr>
    <a:custClr>
      <a:srgbClr val="47C1BD"/>
    </a:custClr>
    <a:custClr>
      <a:srgbClr val="729F87"/>
    </a:custClr>
    <a:custClr>
      <a:srgbClr val="E2EA9C"/>
    </a:custClr>
    <a:custClr>
      <a:srgbClr val="B2D99B"/>
    </a:custClr>
    <a:custClr>
      <a:srgbClr val="8DCD9C"/>
    </a:custClr>
    <a:custClr>
      <a:srgbClr val="6D9284"/>
    </a:custClr>
    <a:custClr>
      <a:srgbClr val="939598"/>
    </a:custClr>
    <a:custClr>
      <a:srgbClr val="93D2C1"/>
    </a:custClr>
    <a:custClr>
      <a:srgbClr val="FFD78F"/>
    </a:custClr>
    <a:custClr>
      <a:srgbClr val="F3987D"/>
    </a:custClr>
    <a:custClr>
      <a:srgbClr val="93D4D3"/>
    </a:custClr>
    <a:custClr>
      <a:srgbClr val="BED0C5"/>
    </a:custClr>
    <a:custClr>
      <a:srgbClr val="F2F5D5"/>
    </a:custClr>
    <a:custClr>
      <a:srgbClr val="DEEED4"/>
    </a:custClr>
    <a:custClr>
      <a:srgbClr val="D1D9CB"/>
    </a:custClr>
    <a:custClr>
      <a:srgbClr val="BAC9C3"/>
    </a:custClr>
    <a:custClr>
      <a:srgbClr val="D1D3D4"/>
    </a:custClr>
    <a:custClr>
      <a:srgbClr val="D2EBE3"/>
    </a:custClr>
    <a:custClr>
      <a:srgbClr val="FFEDCE"/>
    </a:custClr>
    <a:custClr>
      <a:srgbClr val="FDD5C4"/>
    </a:custClr>
    <a:custClr>
      <a:srgbClr val="D4EDE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theme>
</file>

<file path=ppt/theme/theme6.xml><?xml version="1.0" encoding="utf-8"?>
<a:theme xmlns:a="http://schemas.openxmlformats.org/drawingml/2006/main" name="Body slides">
  <a:themeElements>
    <a:clrScheme name="Minor Hotels">
      <a:dk1>
        <a:srgbClr val="5C6670"/>
      </a:dk1>
      <a:lt1>
        <a:sysClr val="window" lastClr="FFFFFF"/>
      </a:lt1>
      <a:dk2>
        <a:srgbClr val="175196"/>
      </a:dk2>
      <a:lt2>
        <a:srgbClr val="FFFFFF"/>
      </a:lt2>
      <a:accent1>
        <a:srgbClr val="5C6670"/>
      </a:accent1>
      <a:accent2>
        <a:srgbClr val="22345F"/>
      </a:accent2>
      <a:accent3>
        <a:srgbClr val="175196"/>
      </a:accent3>
      <a:accent4>
        <a:srgbClr val="BDCCD4"/>
      </a:accent4>
      <a:accent5>
        <a:srgbClr val="8EA4D6"/>
      </a:accent5>
      <a:accent6>
        <a:srgbClr val="9AA3AC"/>
      </a:accent6>
      <a:hlink>
        <a:srgbClr val="5C6670"/>
      </a:hlink>
      <a:folHlink>
        <a:srgbClr val="175196"/>
      </a:folHlink>
    </a:clrScheme>
    <a:fontScheme name="Custom 3">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75000"/>
            </a:schemeClr>
          </a:solidFill>
        </a:ln>
      </a:spPr>
      <a:bodyPr vert="horz" wrap="square" lIns="91440" tIns="90000" rIns="91440" bIns="90000" numCol="1" rtlCol="0" anchor="ctr" anchorCtr="0" compatLnSpc="1">
        <a:prstTxWarp prst="textNoShape">
          <a:avLst/>
        </a:prstTxWarp>
        <a:noAutofit/>
      </a:bodyPr>
      <a:lstStyle>
        <a:defPPr algn="ctr">
          <a:spcBef>
            <a:spcPts val="0"/>
          </a:spcBef>
          <a:defRPr sz="1400" dirty="0" smtClean="0">
            <a:solidFill>
              <a:schemeClr val="bg1"/>
            </a:solidFill>
            <a:latin typeface="+mn-lt"/>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Imago" pitchFamily="2" charset="0"/>
          </a:defRPr>
        </a:defPPr>
      </a:lstStyle>
      <a:style>
        <a:lnRef idx="1">
          <a:schemeClr val="tx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smtClean="0">
            <a:latin typeface="+mn-lt"/>
          </a:defRPr>
        </a:defPPr>
      </a:lstStyle>
    </a:txDef>
  </a:objectDefaults>
  <a:extraClrSchemeLst>
    <a:extraClrScheme>
      <a:clrScheme name="Roche 1">
        <a:dk1>
          <a:srgbClr val="FF7F00"/>
        </a:dk1>
        <a:lt1>
          <a:srgbClr val="FFFFFF"/>
        </a:lt1>
        <a:dk2>
          <a:srgbClr val="0028A0"/>
        </a:dk2>
        <a:lt2>
          <a:srgbClr val="969696"/>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FF7F00"/>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custClrLst>
    <a:custClr>
      <a:srgbClr val="006341"/>
    </a:custClr>
    <a:custClr>
      <a:srgbClr val="CEDC00"/>
    </a:custClr>
    <a:custClr>
      <a:srgbClr val="78BE20"/>
    </a:custClr>
    <a:custClr>
      <a:srgbClr val="009639"/>
    </a:custClr>
    <a:custClr>
      <a:srgbClr val="004D37"/>
    </a:custClr>
    <a:custClr>
      <a:srgbClr val="000000"/>
    </a:custClr>
    <a:custClr>
      <a:srgbClr val="00B18E"/>
    </a:custClr>
    <a:custClr>
      <a:srgbClr val="F2A900"/>
    </a:custClr>
    <a:custClr>
      <a:srgbClr val="D22630"/>
    </a:custClr>
    <a:custClr>
      <a:srgbClr val="00B2A9"/>
    </a:custClr>
    <a:custClr>
      <a:srgbClr val="247957"/>
    </a:custClr>
    <a:custClr>
      <a:srgbClr val="D4E160"/>
    </a:custClr>
    <a:custClr>
      <a:srgbClr val="84C665"/>
    </a:custClr>
    <a:custClr>
      <a:srgbClr val="3BB769"/>
    </a:custClr>
    <a:custClr>
      <a:srgbClr val="256552"/>
    </a:custClr>
    <a:custClr>
      <a:srgbClr val="58595B"/>
    </a:custClr>
    <a:custClr>
      <a:srgbClr val="46BDA1"/>
    </a:custClr>
    <a:custClr>
      <a:srgbClr val="FDC14D"/>
    </a:custClr>
    <a:custClr>
      <a:srgbClr val="EB5F48"/>
    </a:custClr>
    <a:custClr>
      <a:srgbClr val="47C1BD"/>
    </a:custClr>
    <a:custClr>
      <a:srgbClr val="729F87"/>
    </a:custClr>
    <a:custClr>
      <a:srgbClr val="E2EA9C"/>
    </a:custClr>
    <a:custClr>
      <a:srgbClr val="B2D99B"/>
    </a:custClr>
    <a:custClr>
      <a:srgbClr val="8DCD9C"/>
    </a:custClr>
    <a:custClr>
      <a:srgbClr val="6D9284"/>
    </a:custClr>
    <a:custClr>
      <a:srgbClr val="939598"/>
    </a:custClr>
    <a:custClr>
      <a:srgbClr val="93D2C1"/>
    </a:custClr>
    <a:custClr>
      <a:srgbClr val="FFD78F"/>
    </a:custClr>
    <a:custClr>
      <a:srgbClr val="F3987D"/>
    </a:custClr>
    <a:custClr>
      <a:srgbClr val="93D4D3"/>
    </a:custClr>
    <a:custClr>
      <a:srgbClr val="BED0C5"/>
    </a:custClr>
    <a:custClr>
      <a:srgbClr val="F2F5D5"/>
    </a:custClr>
    <a:custClr>
      <a:srgbClr val="DEEED4"/>
    </a:custClr>
    <a:custClr>
      <a:srgbClr val="D1D9CB"/>
    </a:custClr>
    <a:custClr>
      <a:srgbClr val="BAC9C3"/>
    </a:custClr>
    <a:custClr>
      <a:srgbClr val="D1D3D4"/>
    </a:custClr>
    <a:custClr>
      <a:srgbClr val="D2EBE3"/>
    </a:custClr>
    <a:custClr>
      <a:srgbClr val="FFEDCE"/>
    </a:custClr>
    <a:custClr>
      <a:srgbClr val="FDD5C4"/>
    </a:custClr>
    <a:custClr>
      <a:srgbClr val="D4EDE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theme>
</file>

<file path=ppt/theme/theme7.xml><?xml version="1.0" encoding="utf-8"?>
<a:theme xmlns:a="http://schemas.openxmlformats.org/drawingml/2006/main" name="1_Body slides">
  <a:themeElements>
    <a:clrScheme name="Minor Hotels">
      <a:dk1>
        <a:srgbClr val="5C6670"/>
      </a:dk1>
      <a:lt1>
        <a:sysClr val="window" lastClr="FFFFFF"/>
      </a:lt1>
      <a:dk2>
        <a:srgbClr val="175196"/>
      </a:dk2>
      <a:lt2>
        <a:srgbClr val="FFFFFF"/>
      </a:lt2>
      <a:accent1>
        <a:srgbClr val="5C6670"/>
      </a:accent1>
      <a:accent2>
        <a:srgbClr val="22345F"/>
      </a:accent2>
      <a:accent3>
        <a:srgbClr val="175196"/>
      </a:accent3>
      <a:accent4>
        <a:srgbClr val="BDCCD4"/>
      </a:accent4>
      <a:accent5>
        <a:srgbClr val="8EA4D6"/>
      </a:accent5>
      <a:accent6>
        <a:srgbClr val="9AA3AC"/>
      </a:accent6>
      <a:hlink>
        <a:srgbClr val="5C6670"/>
      </a:hlink>
      <a:folHlink>
        <a:srgbClr val="175196"/>
      </a:folHlink>
    </a:clrScheme>
    <a:fontScheme name="Custom 3">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bg1">
              <a:lumMod val="75000"/>
            </a:schemeClr>
          </a:solidFill>
        </a:ln>
      </a:spPr>
      <a:bodyPr vert="horz" wrap="square" lIns="91440" tIns="90000" rIns="91440" bIns="90000" numCol="1" rtlCol="0" anchor="ctr" anchorCtr="0" compatLnSpc="1">
        <a:prstTxWarp prst="textNoShape">
          <a:avLst/>
        </a:prstTxWarp>
        <a:noAutofit/>
      </a:bodyPr>
      <a:lstStyle>
        <a:defPPr algn="ctr">
          <a:spcBef>
            <a:spcPts val="0"/>
          </a:spcBef>
          <a:defRPr sz="1400" dirty="0" smtClean="0">
            <a:solidFill>
              <a:schemeClr val="bg1"/>
            </a:solidFill>
            <a:latin typeface="+mn-lt"/>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Imago" pitchFamily="2" charset="0"/>
          </a:defRPr>
        </a:defPPr>
      </a:lstStyle>
      <a:style>
        <a:lnRef idx="1">
          <a:schemeClr val="tx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smtClean="0">
            <a:latin typeface="+mn-lt"/>
          </a:defRPr>
        </a:defPPr>
      </a:lstStyle>
    </a:txDef>
  </a:objectDefaults>
  <a:extraClrSchemeLst>
    <a:extraClrScheme>
      <a:clrScheme name="Roche 1">
        <a:dk1>
          <a:srgbClr val="FF7F00"/>
        </a:dk1>
        <a:lt1>
          <a:srgbClr val="FFFFFF"/>
        </a:lt1>
        <a:dk2>
          <a:srgbClr val="0028A0"/>
        </a:dk2>
        <a:lt2>
          <a:srgbClr val="969696"/>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FF7F00"/>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custClrLst>
    <a:custClr>
      <a:srgbClr val="006341"/>
    </a:custClr>
    <a:custClr>
      <a:srgbClr val="CEDC00"/>
    </a:custClr>
    <a:custClr>
      <a:srgbClr val="78BE20"/>
    </a:custClr>
    <a:custClr>
      <a:srgbClr val="009639"/>
    </a:custClr>
    <a:custClr>
      <a:srgbClr val="004D37"/>
    </a:custClr>
    <a:custClr>
      <a:srgbClr val="000000"/>
    </a:custClr>
    <a:custClr>
      <a:srgbClr val="00B18E"/>
    </a:custClr>
    <a:custClr>
      <a:srgbClr val="F2A900"/>
    </a:custClr>
    <a:custClr>
      <a:srgbClr val="D22630"/>
    </a:custClr>
    <a:custClr>
      <a:srgbClr val="00B2A9"/>
    </a:custClr>
    <a:custClr>
      <a:srgbClr val="247957"/>
    </a:custClr>
    <a:custClr>
      <a:srgbClr val="D4E160"/>
    </a:custClr>
    <a:custClr>
      <a:srgbClr val="84C665"/>
    </a:custClr>
    <a:custClr>
      <a:srgbClr val="3BB769"/>
    </a:custClr>
    <a:custClr>
      <a:srgbClr val="256552"/>
    </a:custClr>
    <a:custClr>
      <a:srgbClr val="58595B"/>
    </a:custClr>
    <a:custClr>
      <a:srgbClr val="46BDA1"/>
    </a:custClr>
    <a:custClr>
      <a:srgbClr val="FDC14D"/>
    </a:custClr>
    <a:custClr>
      <a:srgbClr val="EB5F48"/>
    </a:custClr>
    <a:custClr>
      <a:srgbClr val="47C1BD"/>
    </a:custClr>
    <a:custClr>
      <a:srgbClr val="729F87"/>
    </a:custClr>
    <a:custClr>
      <a:srgbClr val="E2EA9C"/>
    </a:custClr>
    <a:custClr>
      <a:srgbClr val="B2D99B"/>
    </a:custClr>
    <a:custClr>
      <a:srgbClr val="8DCD9C"/>
    </a:custClr>
    <a:custClr>
      <a:srgbClr val="6D9284"/>
    </a:custClr>
    <a:custClr>
      <a:srgbClr val="939598"/>
    </a:custClr>
    <a:custClr>
      <a:srgbClr val="93D2C1"/>
    </a:custClr>
    <a:custClr>
      <a:srgbClr val="FFD78F"/>
    </a:custClr>
    <a:custClr>
      <a:srgbClr val="F3987D"/>
    </a:custClr>
    <a:custClr>
      <a:srgbClr val="93D4D3"/>
    </a:custClr>
    <a:custClr>
      <a:srgbClr val="BED0C5"/>
    </a:custClr>
    <a:custClr>
      <a:srgbClr val="F2F5D5"/>
    </a:custClr>
    <a:custClr>
      <a:srgbClr val="DEEED4"/>
    </a:custClr>
    <a:custClr>
      <a:srgbClr val="D1D9CB"/>
    </a:custClr>
    <a:custClr>
      <a:srgbClr val="BAC9C3"/>
    </a:custClr>
    <a:custClr>
      <a:srgbClr val="D1D3D4"/>
    </a:custClr>
    <a:custClr>
      <a:srgbClr val="D2EBE3"/>
    </a:custClr>
    <a:custClr>
      <a:srgbClr val="FFEDCE"/>
    </a:custClr>
    <a:custClr>
      <a:srgbClr val="FDD5C4"/>
    </a:custClr>
    <a:custClr>
      <a:srgbClr val="D4EDEA"/>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10703</TotalTime>
  <Words>4581</Words>
  <Application>Microsoft Office PowerPoint</Application>
  <PresentationFormat>Widescreen</PresentationFormat>
  <Paragraphs>715</Paragraphs>
  <Slides>40</Slides>
  <Notes>17</Notes>
  <HiddenSlides>0</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1</vt:i4>
      </vt:variant>
      <vt:variant>
        <vt:lpstr>Slide Titles</vt:lpstr>
      </vt:variant>
      <vt:variant>
        <vt:i4>40</vt:i4>
      </vt:variant>
    </vt:vector>
  </HeadingPairs>
  <TitlesOfParts>
    <vt:vector size="65" baseType="lpstr">
      <vt:lpstr>Microsoft YaHei UI</vt:lpstr>
      <vt:lpstr>.AppleSystemUIFont</vt:lpstr>
      <vt:lpstr>Arial</vt:lpstr>
      <vt:lpstr>Calibri</vt:lpstr>
      <vt:lpstr>Calibri (Headings)</vt:lpstr>
      <vt:lpstr>Calibri Light</vt:lpstr>
      <vt:lpstr>Cambria</vt:lpstr>
      <vt:lpstr>Courier New</vt:lpstr>
      <vt:lpstr>Georgia</vt:lpstr>
      <vt:lpstr>Gravur-Condensed</vt:lpstr>
      <vt:lpstr>Imago</vt:lpstr>
      <vt:lpstr>MyriadPro-Bold</vt:lpstr>
      <vt:lpstr>MyriadPro-Light</vt:lpstr>
      <vt:lpstr>Symbol</vt:lpstr>
      <vt:lpstr>Verdana</vt:lpstr>
      <vt:lpstr>Wingdings</vt:lpstr>
      <vt:lpstr>Office Theme</vt:lpstr>
      <vt:lpstr>1_Office Theme</vt:lpstr>
      <vt:lpstr>Contents Slide Master</vt:lpstr>
      <vt:lpstr>2_Office Theme</vt:lpstr>
      <vt:lpstr>Cover and Divider slides</vt:lpstr>
      <vt:lpstr>Body slides</vt:lpstr>
      <vt:lpstr>1_Body slides</vt:lpstr>
      <vt:lpstr>3_Office Theme</vt:lpstr>
      <vt:lpstr>think-cell Slide</vt:lpstr>
      <vt:lpstr>GLOBAL AND REGIONAL TRADE LANDSCAPE  Wayne Williams, CFO</vt:lpstr>
      <vt:lpstr>PowerPoint Presentation</vt:lpstr>
      <vt:lpstr>COMPANY PROFILE</vt:lpstr>
      <vt:lpstr>Who are we</vt:lpstr>
      <vt:lpstr>MINT’s Key Milestones</vt:lpstr>
      <vt:lpstr>MINT – Today</vt:lpstr>
      <vt:lpstr>MINT – Contributions by Business Groups &amp; Geographies</vt:lpstr>
      <vt:lpstr>Resiliency of Thailand vs. MINT’s Responsive Strategies</vt:lpstr>
      <vt:lpstr>MINT’s Presence</vt:lpstr>
      <vt:lpstr>International Presence</vt:lpstr>
      <vt:lpstr>Minor Hotels – International Presence</vt:lpstr>
      <vt:lpstr>System-wide Hotel Portfolio</vt:lpstr>
      <vt:lpstr>Hotel Expansion Pipeline</vt:lpstr>
      <vt:lpstr>Minor Food – International Presence</vt:lpstr>
      <vt:lpstr>Minor Food Portfolio</vt:lpstr>
      <vt:lpstr>Manufacturing</vt:lpstr>
      <vt:lpstr>Minor Lifestyle Portfolio</vt:lpstr>
      <vt:lpstr>MINT’s Five-Year Strategy</vt:lpstr>
      <vt:lpstr>Five-Year Aspiration</vt:lpstr>
      <vt:lpstr>Governance and Risk</vt:lpstr>
      <vt:lpstr>What is the trade risk</vt:lpstr>
      <vt:lpstr>ASEAN</vt:lpstr>
      <vt:lpstr>PowerPoint Presentation</vt:lpstr>
      <vt:lpstr>WHY ASEAN Snapshot  </vt:lpstr>
      <vt:lpstr>AustCham ASEAN was lacunhed in June 2017 and is a “Chamber of Chambers” representing over 2,000 Australian corporate members.</vt:lpstr>
      <vt:lpstr>ASEAN- Australia trade relationship </vt:lpstr>
      <vt:lpstr>ASEAN-Australia Free Trade Agreements   </vt:lpstr>
      <vt:lpstr>ASEAN integration is viewed as important for market access, and number of areas to accelerate progress</vt:lpstr>
      <vt:lpstr>Utilisation of the AANZFTA is increasing from a low base, but knowledge gaps remain a hurdle</vt:lpstr>
      <vt:lpstr>THAILAND</vt:lpstr>
      <vt:lpstr>PowerPoint Presentation</vt:lpstr>
      <vt:lpstr>PowerPoint Presentation</vt:lpstr>
      <vt:lpstr>Access to skilled labour continues to be the greatest constraint to operating in Thailand</vt:lpstr>
      <vt:lpstr>TRADE</vt:lpstr>
      <vt:lpstr>PowerPoint Presentation</vt:lpstr>
      <vt:lpstr>PowerPoint Presentation</vt:lpstr>
      <vt:lpstr>PowerPoint Presentation</vt:lpstr>
      <vt:lpstr>PROVIDING VALUE TO  THE BUSINESS</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Jutatip Adulbhan</dc:creator>
  <cp:lastModifiedBy>Wayne Williams</cp:lastModifiedBy>
  <cp:revision>613</cp:revision>
  <cp:lastPrinted>2019-03-01T07:24:46Z</cp:lastPrinted>
  <dcterms:created xsi:type="dcterms:W3CDTF">2018-12-18T08:17:58Z</dcterms:created>
  <dcterms:modified xsi:type="dcterms:W3CDTF">2019-05-09T00:17:37Z</dcterms:modified>
</cp:coreProperties>
</file>